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7"/>
  </p:notesMasterIdLst>
  <p:sldIdLst>
    <p:sldId id="256" r:id="rId5"/>
    <p:sldId id="331" r:id="rId6"/>
    <p:sldId id="431" r:id="rId7"/>
    <p:sldId id="357" r:id="rId8"/>
    <p:sldId id="413" r:id="rId9"/>
    <p:sldId id="395" r:id="rId10"/>
    <p:sldId id="371" r:id="rId11"/>
    <p:sldId id="377" r:id="rId12"/>
    <p:sldId id="432" r:id="rId13"/>
    <p:sldId id="414" r:id="rId14"/>
    <p:sldId id="378" r:id="rId15"/>
    <p:sldId id="417" r:id="rId16"/>
    <p:sldId id="433" r:id="rId17"/>
    <p:sldId id="415" r:id="rId18"/>
    <p:sldId id="382" r:id="rId19"/>
    <p:sldId id="380" r:id="rId20"/>
    <p:sldId id="416" r:id="rId21"/>
    <p:sldId id="383" r:id="rId22"/>
    <p:sldId id="434" r:id="rId23"/>
    <p:sldId id="435" r:id="rId24"/>
    <p:sldId id="436" r:id="rId25"/>
    <p:sldId id="419" r:id="rId26"/>
    <p:sldId id="421" r:id="rId27"/>
    <p:sldId id="437" r:id="rId28"/>
    <p:sldId id="266" r:id="rId29"/>
    <p:sldId id="440" r:id="rId30"/>
    <p:sldId id="438" r:id="rId31"/>
    <p:sldId id="439" r:id="rId32"/>
    <p:sldId id="441" r:id="rId33"/>
    <p:sldId id="442" r:id="rId34"/>
    <p:sldId id="443" r:id="rId35"/>
    <p:sldId id="363" r:id="rId36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63B"/>
    <a:srgbClr val="FBB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5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3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3D696B-292A-48F6-AD11-27BF5CDA5C6D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81F61AA-13E0-4854-9B3E-5367176F5923}">
      <dgm:prSet/>
      <dgm:spPr/>
      <dgm:t>
        <a:bodyPr/>
        <a:lstStyle/>
        <a:p>
          <a:r>
            <a:rPr lang="en-US" dirty="0" err="1"/>
            <a:t>Overvej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business case, der </a:t>
          </a:r>
          <a:r>
            <a:rPr lang="en-US" dirty="0" err="1"/>
            <a:t>indeholder</a:t>
          </a:r>
          <a:r>
            <a:rPr lang="en-US" dirty="0"/>
            <a:t> </a:t>
          </a:r>
          <a:r>
            <a:rPr lang="en-US" dirty="0" err="1"/>
            <a:t>elementer</a:t>
          </a:r>
          <a:r>
            <a:rPr lang="en-US" dirty="0"/>
            <a:t> </a:t>
          </a:r>
          <a:r>
            <a:rPr lang="en-US" dirty="0" err="1"/>
            <a:t>fra</a:t>
          </a:r>
          <a:r>
            <a:rPr lang="en-US" dirty="0"/>
            <a:t> NLP</a:t>
          </a:r>
        </a:p>
      </dgm:t>
    </dgm:pt>
    <dgm:pt modelId="{0D7226E0-B80B-4E62-87CC-E39B9296268F}" type="parTrans" cxnId="{2D384512-35D8-4FAC-82F3-A43B14F3DD3E}">
      <dgm:prSet/>
      <dgm:spPr/>
      <dgm:t>
        <a:bodyPr/>
        <a:lstStyle/>
        <a:p>
          <a:endParaRPr lang="en-US"/>
        </a:p>
      </dgm:t>
    </dgm:pt>
    <dgm:pt modelId="{43049179-5C43-4DC4-A2AB-E945ABEBBF4E}" type="sibTrans" cxnId="{2D384512-35D8-4FAC-82F3-A43B14F3DD3E}">
      <dgm:prSet/>
      <dgm:spPr/>
      <dgm:t>
        <a:bodyPr/>
        <a:lstStyle/>
        <a:p>
          <a:endParaRPr lang="en-US"/>
        </a:p>
      </dgm:t>
    </dgm:pt>
    <dgm:pt modelId="{7DB1420C-FEDD-4593-80C5-97BFBEC53EDE}">
      <dgm:prSet/>
      <dgm:spPr/>
      <dgm:t>
        <a:bodyPr/>
        <a:lstStyle/>
        <a:p>
          <a:r>
            <a:rPr lang="en-US" dirty="0" err="1"/>
            <a:t>Opstart</a:t>
          </a:r>
          <a:r>
            <a:rPr lang="en-US" dirty="0"/>
            <a:t> </a:t>
          </a:r>
          <a:r>
            <a:rPr lang="en-US" dirty="0" err="1"/>
            <a:t>jeres</a:t>
          </a:r>
          <a:r>
            <a:rPr lang="en-US" dirty="0"/>
            <a:t> business case (se trin </a:t>
          </a:r>
          <a:r>
            <a:rPr lang="en-US" dirty="0" err="1"/>
            <a:t>i</a:t>
          </a:r>
          <a:r>
            <a:rPr lang="en-US" dirty="0"/>
            <a:t> data science </a:t>
          </a:r>
          <a:r>
            <a:rPr lang="en-US" dirty="0" err="1"/>
            <a:t>modellen</a:t>
          </a:r>
          <a:r>
            <a:rPr lang="en-US" dirty="0"/>
            <a:t>)</a:t>
          </a:r>
        </a:p>
      </dgm:t>
    </dgm:pt>
    <dgm:pt modelId="{0C02BFF1-46B9-4643-94A7-41865E5E79C8}" type="parTrans" cxnId="{C9E98E36-4C42-4560-9AB6-B1B4D498D713}">
      <dgm:prSet/>
      <dgm:spPr/>
      <dgm:t>
        <a:bodyPr/>
        <a:lstStyle/>
        <a:p>
          <a:endParaRPr lang="en-US"/>
        </a:p>
      </dgm:t>
    </dgm:pt>
    <dgm:pt modelId="{7D36F8F3-367F-42D0-BED8-594629BDBF06}" type="sibTrans" cxnId="{C9E98E36-4C42-4560-9AB6-B1B4D498D713}">
      <dgm:prSet/>
      <dgm:spPr/>
      <dgm:t>
        <a:bodyPr/>
        <a:lstStyle/>
        <a:p>
          <a:endParaRPr lang="en-US"/>
        </a:p>
      </dgm:t>
    </dgm:pt>
    <dgm:pt modelId="{AE575E62-8291-4101-A780-73109BED636E}" type="pres">
      <dgm:prSet presAssocID="{BC3D696B-292A-48F6-AD11-27BF5CDA5C6D}" presName="vert0" presStyleCnt="0">
        <dgm:presLayoutVars>
          <dgm:dir/>
          <dgm:animOne val="branch"/>
          <dgm:animLvl val="lvl"/>
        </dgm:presLayoutVars>
      </dgm:prSet>
      <dgm:spPr/>
    </dgm:pt>
    <dgm:pt modelId="{31F63F10-2F0A-437E-8D04-BB125DD86F80}" type="pres">
      <dgm:prSet presAssocID="{781F61AA-13E0-4854-9B3E-5367176F5923}" presName="thickLine" presStyleLbl="alignNode1" presStyleIdx="0" presStyleCnt="2"/>
      <dgm:spPr/>
    </dgm:pt>
    <dgm:pt modelId="{FD96935A-EBE3-4E7A-894A-35E06C0C5970}" type="pres">
      <dgm:prSet presAssocID="{781F61AA-13E0-4854-9B3E-5367176F5923}" presName="horz1" presStyleCnt="0"/>
      <dgm:spPr/>
    </dgm:pt>
    <dgm:pt modelId="{BAA90296-549C-41EE-921F-F595A2FB3029}" type="pres">
      <dgm:prSet presAssocID="{781F61AA-13E0-4854-9B3E-5367176F5923}" presName="tx1" presStyleLbl="revTx" presStyleIdx="0" presStyleCnt="2"/>
      <dgm:spPr/>
    </dgm:pt>
    <dgm:pt modelId="{8346C6E1-84C0-45EB-989C-B75665CDACB1}" type="pres">
      <dgm:prSet presAssocID="{781F61AA-13E0-4854-9B3E-5367176F5923}" presName="vert1" presStyleCnt="0"/>
      <dgm:spPr/>
    </dgm:pt>
    <dgm:pt modelId="{358A1CCB-9CBF-4FD1-B798-1E712DF39F1E}" type="pres">
      <dgm:prSet presAssocID="{7DB1420C-FEDD-4593-80C5-97BFBEC53EDE}" presName="thickLine" presStyleLbl="alignNode1" presStyleIdx="1" presStyleCnt="2"/>
      <dgm:spPr/>
    </dgm:pt>
    <dgm:pt modelId="{102B238D-9C74-4CD7-9FBE-FE78D4DFC980}" type="pres">
      <dgm:prSet presAssocID="{7DB1420C-FEDD-4593-80C5-97BFBEC53EDE}" presName="horz1" presStyleCnt="0"/>
      <dgm:spPr/>
    </dgm:pt>
    <dgm:pt modelId="{17D76423-D173-45F5-9783-F44BDB14A40D}" type="pres">
      <dgm:prSet presAssocID="{7DB1420C-FEDD-4593-80C5-97BFBEC53EDE}" presName="tx1" presStyleLbl="revTx" presStyleIdx="1" presStyleCnt="2"/>
      <dgm:spPr/>
    </dgm:pt>
    <dgm:pt modelId="{A6AEE289-9246-4499-9BA0-6B5C26E86DEB}" type="pres">
      <dgm:prSet presAssocID="{7DB1420C-FEDD-4593-80C5-97BFBEC53EDE}" presName="vert1" presStyleCnt="0"/>
      <dgm:spPr/>
    </dgm:pt>
  </dgm:ptLst>
  <dgm:cxnLst>
    <dgm:cxn modelId="{2D384512-35D8-4FAC-82F3-A43B14F3DD3E}" srcId="{BC3D696B-292A-48F6-AD11-27BF5CDA5C6D}" destId="{781F61AA-13E0-4854-9B3E-5367176F5923}" srcOrd="0" destOrd="0" parTransId="{0D7226E0-B80B-4E62-87CC-E39B9296268F}" sibTransId="{43049179-5C43-4DC4-A2AB-E945ABEBBF4E}"/>
    <dgm:cxn modelId="{7310D928-3F73-4F97-B30D-9656DA51ED36}" type="presOf" srcId="{7DB1420C-FEDD-4593-80C5-97BFBEC53EDE}" destId="{17D76423-D173-45F5-9783-F44BDB14A40D}" srcOrd="0" destOrd="0" presId="urn:microsoft.com/office/officeart/2008/layout/LinedList"/>
    <dgm:cxn modelId="{C9E98E36-4C42-4560-9AB6-B1B4D498D713}" srcId="{BC3D696B-292A-48F6-AD11-27BF5CDA5C6D}" destId="{7DB1420C-FEDD-4593-80C5-97BFBEC53EDE}" srcOrd="1" destOrd="0" parTransId="{0C02BFF1-46B9-4643-94A7-41865E5E79C8}" sibTransId="{7D36F8F3-367F-42D0-BED8-594629BDBF06}"/>
    <dgm:cxn modelId="{82B9CD37-399E-4BED-8DA3-B9DF8A0AC5AF}" type="presOf" srcId="{BC3D696B-292A-48F6-AD11-27BF5CDA5C6D}" destId="{AE575E62-8291-4101-A780-73109BED636E}" srcOrd="0" destOrd="0" presId="urn:microsoft.com/office/officeart/2008/layout/LinedList"/>
    <dgm:cxn modelId="{234DD973-6318-4F68-B51C-3A22F35178BA}" type="presOf" srcId="{781F61AA-13E0-4854-9B3E-5367176F5923}" destId="{BAA90296-549C-41EE-921F-F595A2FB3029}" srcOrd="0" destOrd="0" presId="urn:microsoft.com/office/officeart/2008/layout/LinedList"/>
    <dgm:cxn modelId="{B41716A6-C714-4E46-AA63-85C9E19E4B0A}" type="presParOf" srcId="{AE575E62-8291-4101-A780-73109BED636E}" destId="{31F63F10-2F0A-437E-8D04-BB125DD86F80}" srcOrd="0" destOrd="0" presId="urn:microsoft.com/office/officeart/2008/layout/LinedList"/>
    <dgm:cxn modelId="{62DB285A-6C65-4CE6-AE65-2486C21E1F14}" type="presParOf" srcId="{AE575E62-8291-4101-A780-73109BED636E}" destId="{FD96935A-EBE3-4E7A-894A-35E06C0C5970}" srcOrd="1" destOrd="0" presId="urn:microsoft.com/office/officeart/2008/layout/LinedList"/>
    <dgm:cxn modelId="{032E261E-2A5F-4748-BAE0-D6504DD6E778}" type="presParOf" srcId="{FD96935A-EBE3-4E7A-894A-35E06C0C5970}" destId="{BAA90296-549C-41EE-921F-F595A2FB3029}" srcOrd="0" destOrd="0" presId="urn:microsoft.com/office/officeart/2008/layout/LinedList"/>
    <dgm:cxn modelId="{8322E567-E643-436A-B7E5-C1BFF2F120BB}" type="presParOf" srcId="{FD96935A-EBE3-4E7A-894A-35E06C0C5970}" destId="{8346C6E1-84C0-45EB-989C-B75665CDACB1}" srcOrd="1" destOrd="0" presId="urn:microsoft.com/office/officeart/2008/layout/LinedList"/>
    <dgm:cxn modelId="{B84D3CEF-67F9-4CAC-84F7-11CCF8422B5F}" type="presParOf" srcId="{AE575E62-8291-4101-A780-73109BED636E}" destId="{358A1CCB-9CBF-4FD1-B798-1E712DF39F1E}" srcOrd="2" destOrd="0" presId="urn:microsoft.com/office/officeart/2008/layout/LinedList"/>
    <dgm:cxn modelId="{DBE7B8ED-EEA3-4AA5-A8FE-246B62FF2C79}" type="presParOf" srcId="{AE575E62-8291-4101-A780-73109BED636E}" destId="{102B238D-9C74-4CD7-9FBE-FE78D4DFC980}" srcOrd="3" destOrd="0" presId="urn:microsoft.com/office/officeart/2008/layout/LinedList"/>
    <dgm:cxn modelId="{B4854F9B-4639-4EDA-8782-2BD9CDBE0093}" type="presParOf" srcId="{102B238D-9C74-4CD7-9FBE-FE78D4DFC980}" destId="{17D76423-D173-45F5-9783-F44BDB14A40D}" srcOrd="0" destOrd="0" presId="urn:microsoft.com/office/officeart/2008/layout/LinedList"/>
    <dgm:cxn modelId="{3A03B55A-48C0-4933-9981-02767B1104C4}" type="presParOf" srcId="{102B238D-9C74-4CD7-9FBE-FE78D4DFC980}" destId="{A6AEE289-9246-4499-9BA0-6B5C26E86DE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63F10-2F0A-437E-8D04-BB125DD86F80}">
      <dsp:nvSpPr>
        <dsp:cNvPr id="0" name=""/>
        <dsp:cNvSpPr/>
      </dsp:nvSpPr>
      <dsp:spPr>
        <a:xfrm>
          <a:off x="0" y="0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90296-549C-41EE-921F-F595A2FB3029}">
      <dsp:nvSpPr>
        <dsp:cNvPr id="0" name=""/>
        <dsp:cNvSpPr/>
      </dsp:nvSpPr>
      <dsp:spPr>
        <a:xfrm>
          <a:off x="0" y="0"/>
          <a:ext cx="4629150" cy="243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Overvej</a:t>
          </a:r>
          <a:r>
            <a:rPr lang="en-US" sz="3700" kern="1200" dirty="0"/>
            <a:t> </a:t>
          </a:r>
          <a:r>
            <a:rPr lang="en-US" sz="3700" kern="1200" dirty="0" err="1"/>
            <a:t>en</a:t>
          </a:r>
          <a:r>
            <a:rPr lang="en-US" sz="3700" kern="1200" dirty="0"/>
            <a:t> business case, der </a:t>
          </a:r>
          <a:r>
            <a:rPr lang="en-US" sz="3700" kern="1200" dirty="0" err="1"/>
            <a:t>indeholder</a:t>
          </a:r>
          <a:r>
            <a:rPr lang="en-US" sz="3700" kern="1200" dirty="0"/>
            <a:t> </a:t>
          </a:r>
          <a:r>
            <a:rPr lang="en-US" sz="3700" kern="1200" dirty="0" err="1"/>
            <a:t>elementer</a:t>
          </a:r>
          <a:r>
            <a:rPr lang="en-US" sz="3700" kern="1200" dirty="0"/>
            <a:t> </a:t>
          </a:r>
          <a:r>
            <a:rPr lang="en-US" sz="3700" kern="1200" dirty="0" err="1"/>
            <a:t>fra</a:t>
          </a:r>
          <a:r>
            <a:rPr lang="en-US" sz="3700" kern="1200" dirty="0"/>
            <a:t> NLP</a:t>
          </a:r>
        </a:p>
      </dsp:txBody>
      <dsp:txXfrm>
        <a:off x="0" y="0"/>
        <a:ext cx="4629150" cy="2436812"/>
      </dsp:txXfrm>
    </dsp:sp>
    <dsp:sp modelId="{358A1CCB-9CBF-4FD1-B798-1E712DF39F1E}">
      <dsp:nvSpPr>
        <dsp:cNvPr id="0" name=""/>
        <dsp:cNvSpPr/>
      </dsp:nvSpPr>
      <dsp:spPr>
        <a:xfrm>
          <a:off x="0" y="2436812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76423-D173-45F5-9783-F44BDB14A40D}">
      <dsp:nvSpPr>
        <dsp:cNvPr id="0" name=""/>
        <dsp:cNvSpPr/>
      </dsp:nvSpPr>
      <dsp:spPr>
        <a:xfrm>
          <a:off x="0" y="2436812"/>
          <a:ext cx="4629150" cy="243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Opstart</a:t>
          </a:r>
          <a:r>
            <a:rPr lang="en-US" sz="3700" kern="1200" dirty="0"/>
            <a:t> </a:t>
          </a:r>
          <a:r>
            <a:rPr lang="en-US" sz="3700" kern="1200" dirty="0" err="1"/>
            <a:t>jeres</a:t>
          </a:r>
          <a:r>
            <a:rPr lang="en-US" sz="3700" kern="1200" dirty="0"/>
            <a:t> business case (se trin </a:t>
          </a:r>
          <a:r>
            <a:rPr lang="en-US" sz="3700" kern="1200" dirty="0" err="1"/>
            <a:t>i</a:t>
          </a:r>
          <a:r>
            <a:rPr lang="en-US" sz="3700" kern="1200" dirty="0"/>
            <a:t> data science </a:t>
          </a:r>
          <a:r>
            <a:rPr lang="en-US" sz="3700" kern="1200" dirty="0" err="1"/>
            <a:t>modellen</a:t>
          </a:r>
          <a:r>
            <a:rPr lang="en-US" sz="3700" kern="1200" dirty="0"/>
            <a:t>)</a:t>
          </a:r>
        </a:p>
      </dsp:txBody>
      <dsp:txXfrm>
        <a:off x="0" y="2436812"/>
        <a:ext cx="4629150" cy="2436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48B38-53CC-4EF2-BC8B-1DD8CE842D38}" type="datetimeFigureOut">
              <a:rPr lang="da-DK" smtClean="0"/>
              <a:t>29-04-2024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684A9-5C9C-4A80-9324-51259C18F5D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5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5" b="7177"/>
          <a:stretch/>
        </p:blipFill>
        <p:spPr>
          <a:xfrm>
            <a:off x="0" y="1122363"/>
            <a:ext cx="9144000" cy="57356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914400"/>
            <a:ext cx="7772400" cy="7620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753735"/>
            <a:ext cx="6858000" cy="47783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29-04-2024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27363"/>
            <a:ext cx="1971675" cy="5449599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27363"/>
            <a:ext cx="5800725" cy="5449599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29-04-2024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24" b="30025"/>
          <a:stretch/>
        </p:blipFill>
        <p:spPr>
          <a:xfrm>
            <a:off x="0" y="-26521"/>
            <a:ext cx="5987143" cy="48271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8736" y="3449782"/>
            <a:ext cx="6151851" cy="1725763"/>
          </a:xfrm>
        </p:spPr>
        <p:txBody>
          <a:bodyPr anchor="b">
            <a:normAutofit/>
          </a:bodyPr>
          <a:lstStyle>
            <a:lvl1pPr algn="r"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8736" y="5175545"/>
            <a:ext cx="6151851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0016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29-04-2024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29-04-2024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44236"/>
            <a:ext cx="7886700" cy="104645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29-04-2024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29-04-2024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29-04-2024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29-04-2024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29-04-2024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00163B">
                    <a:alpha val="40000"/>
                  </a:srgb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3B7649C-A498-2348-927A-8FE587E71C83}" type="datetimeFigureOut">
              <a:rPr lang="da-DK" smtClean="0"/>
              <a:pPr/>
              <a:t>29-04-2024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00163B">
                    <a:alpha val="40000"/>
                  </a:srgb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00163B">
                    <a:alpha val="40000"/>
                  </a:srgb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7135B9B3-E671-A841-8E8B-40D0802D070C}" type="slidenum">
              <a:rPr lang="da-DK" smtClean="0"/>
              <a:pPr/>
              <a:t>‹nr.›</a:t>
            </a:fld>
            <a:endParaRPr lang="da-DK"/>
          </a:p>
        </p:txBody>
      </p:sp>
      <p:pic>
        <p:nvPicPr>
          <p:cNvPr id="7" name="Picture 6" descr="CPHbusiness_RGB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752" y="-100255"/>
            <a:ext cx="2347874" cy="9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7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FBB040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Dataanalyse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742950" y="1753735"/>
            <a:ext cx="8401050" cy="477837"/>
          </a:xfrm>
        </p:spPr>
        <p:txBody>
          <a:bodyPr>
            <a:normAutofit/>
          </a:bodyPr>
          <a:lstStyle/>
          <a:p>
            <a:r>
              <a:rPr lang="da-DK" dirty="0">
                <a:sym typeface="Wingdings" panose="05000000000000000000" pitchFamily="2" charset="2"/>
              </a:rPr>
              <a:t>Case: Twitter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9754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A7E26-5C44-683B-9D3D-81455BA6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Log odds ratio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9DB3B8B-D225-5386-F70E-BC8DD6AFD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Et mål for at sammenligne (vær opmærksom på de ikke har samme antal tweets)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Der sammenlignes to andele (altså pct.)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27E6BA6-7817-7482-A8EC-F2C413525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3507715"/>
            <a:ext cx="52387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59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E90AD-71C3-430E-BF8B-2F9F5778B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</p:spPr>
        <p:txBody>
          <a:bodyPr anchor="ctr">
            <a:normAutofit/>
          </a:bodyPr>
          <a:lstStyle/>
          <a:p>
            <a:r>
              <a:rPr lang="da-DK" dirty="0"/>
              <a:t>Log ratio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FB8263-DC3E-F1C8-2374-97D4B5FF4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lang="en-US" dirty="0"/>
              <a:t>Ord med </a:t>
            </a:r>
            <a:r>
              <a:rPr lang="en-US" dirty="0" err="1"/>
              <a:t>ligelig</a:t>
            </a:r>
            <a:r>
              <a:rPr lang="en-US" dirty="0"/>
              <a:t> </a:t>
            </a:r>
            <a:r>
              <a:rPr lang="en-US" dirty="0" err="1"/>
              <a:t>sandsynlighed</a:t>
            </a:r>
            <a:r>
              <a:rPr lang="en-US" dirty="0"/>
              <a:t> ml. David og Julia</a:t>
            </a:r>
          </a:p>
          <a:p>
            <a:r>
              <a:rPr lang="en-US" dirty="0"/>
              <a:t>Husk ln(1) = 0 </a:t>
            </a:r>
            <a:r>
              <a:rPr lang="en-US" dirty="0">
                <a:sym typeface="Wingdings" panose="05000000000000000000" pitchFamily="2" charset="2"/>
              </a:rPr>
              <a:t> des </a:t>
            </a:r>
            <a:r>
              <a:rPr lang="en-US" dirty="0" err="1">
                <a:sym typeface="Wingdings" panose="05000000000000000000" pitchFamily="2" charset="2"/>
              </a:rPr>
              <a:t>længere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fra</a:t>
            </a:r>
            <a:r>
              <a:rPr lang="en-US" dirty="0">
                <a:sym typeface="Wingdings" panose="05000000000000000000" pitchFamily="2" charset="2"/>
              </a:rPr>
              <a:t> 0 mere </a:t>
            </a:r>
            <a:r>
              <a:rPr lang="en-US" dirty="0" err="1">
                <a:sym typeface="Wingdings" panose="05000000000000000000" pitchFamily="2" charset="2"/>
              </a:rPr>
              <a:t>forskelligt</a:t>
            </a:r>
            <a:endParaRPr lang="en-US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282FDC36-6DAB-48FF-F284-BD854DC0E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94953"/>
            <a:ext cx="3886200" cy="42126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3215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00BCA-ED09-B0C9-2D0C-1EFDDEE2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78592"/>
            <a:ext cx="7886700" cy="1004889"/>
          </a:xfrm>
        </p:spPr>
        <p:txBody>
          <a:bodyPr>
            <a:normAutofit/>
          </a:bodyPr>
          <a:lstStyle/>
          <a:p>
            <a:r>
              <a:rPr lang="da-DK" dirty="0"/>
              <a:t>Mest unikke ord</a:t>
            </a:r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942C0ED0-3861-D93A-DD04-62CCAAD6D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027" y="1160263"/>
            <a:ext cx="6143945" cy="5697737"/>
          </a:xfrm>
        </p:spPr>
      </p:pic>
    </p:spTree>
    <p:extLst>
      <p:ext uri="{BB962C8B-B14F-4D97-AF65-F5344CB8AC3E}">
        <p14:creationId xmlns:p14="http://schemas.microsoft.com/office/powerpoint/2010/main" val="3733584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A96A9-DD2C-4814-A0B5-524D887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Ændring i brug af ord</a:t>
            </a:r>
            <a:br>
              <a:rPr lang="da-DK" dirty="0"/>
            </a:b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A41979-4A14-4DB3-B297-AFF652813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Julia vs. David over tid</a:t>
            </a:r>
          </a:p>
        </p:txBody>
      </p:sp>
    </p:spTree>
    <p:extLst>
      <p:ext uri="{BB962C8B-B14F-4D97-AF65-F5344CB8AC3E}">
        <p14:creationId xmlns:p14="http://schemas.microsoft.com/office/powerpoint/2010/main" val="1857396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F4DA5E-B738-8A26-FCBE-983E168A9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vil vi nu?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4920B01-7A63-488F-95EB-EABC287BE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Hvilke ord har ændret frekvens?</a:t>
            </a:r>
          </a:p>
          <a:p>
            <a:r>
              <a:rPr lang="da-DK" dirty="0"/>
              <a:t>Hvilke ord bliver i højere eller lavere grad benyttet over tid?</a:t>
            </a:r>
          </a:p>
          <a:p>
            <a:r>
              <a:rPr lang="da-DK" dirty="0"/>
              <a:t>Der skal defineres en ny tidsvariable – månedsinterval</a:t>
            </a:r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49275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65734DDD-DB56-74DA-2BCC-1F7F36966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762000"/>
            <a:ext cx="86963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441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542C50-D82D-46B8-8C4F-7B453D92F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</p:spPr>
        <p:txBody>
          <a:bodyPr anchor="ctr">
            <a:normAutofit/>
          </a:bodyPr>
          <a:lstStyle/>
          <a:p>
            <a:r>
              <a:rPr lang="da-DK" dirty="0"/>
              <a:t>Top 10 af ord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A4BA0F6-BE9D-E25E-2B31-9EAE50544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C2A15E2A-1C0B-7D40-43B8-30AA5C833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60137"/>
            <a:ext cx="3886200" cy="42823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781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5D84F-EBAD-D8DD-7319-C8C94383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Spørgsmål til ML-model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87680E6A-299A-E7A9-6CAD-F0386C7EF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600404"/>
            <a:ext cx="9144000" cy="1657192"/>
          </a:xfr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11B5ED78-88BB-AFD5-8F6F-692BD1A3C81C}"/>
              </a:ext>
            </a:extLst>
          </p:cNvPr>
          <p:cNvSpPr txBox="1"/>
          <p:nvPr/>
        </p:nvSpPr>
        <p:spPr>
          <a:xfrm>
            <a:off x="513708" y="4880225"/>
            <a:ext cx="8291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Overvej typen af </a:t>
            </a:r>
            <a:r>
              <a:rPr lang="da-D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responsevariable</a:t>
            </a:r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(Y)</a:t>
            </a:r>
          </a:p>
        </p:txBody>
      </p:sp>
    </p:spTree>
    <p:extLst>
      <p:ext uri="{BB962C8B-B14F-4D97-AF65-F5344CB8AC3E}">
        <p14:creationId xmlns:p14="http://schemas.microsoft.com/office/powerpoint/2010/main" val="4001670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183C871B-0D5C-B840-B470-ADBBEC315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643" y="563331"/>
            <a:ext cx="7746713" cy="6175702"/>
          </a:xfrm>
        </p:spPr>
      </p:pic>
    </p:spTree>
    <p:extLst>
      <p:ext uri="{BB962C8B-B14F-4D97-AF65-F5344CB8AC3E}">
        <p14:creationId xmlns:p14="http://schemas.microsoft.com/office/powerpoint/2010/main" val="1122963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31828-C36C-49E7-AC2F-C316E795C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C284E531-75E7-14D4-F583-6ED49BB37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35204"/>
            <a:ext cx="7886700" cy="3932179"/>
          </a:xfrm>
        </p:spPr>
      </p:pic>
    </p:spTree>
    <p:extLst>
      <p:ext uri="{BB962C8B-B14F-4D97-AF65-F5344CB8AC3E}">
        <p14:creationId xmlns:p14="http://schemas.microsoft.com/office/powerpoint/2010/main" val="3582427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7F795D6-C601-4670-8E9A-AEF09D7D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660115"/>
          </a:xfrm>
        </p:spPr>
        <p:txBody>
          <a:bodyPr anchor="ctr">
            <a:normAutofit/>
          </a:bodyPr>
          <a:lstStyle/>
          <a:p>
            <a:pPr algn="ctr"/>
            <a:r>
              <a:rPr lang="en-US" sz="3300" dirty="0"/>
              <a:t>Agenda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35230-F3D9-42B4-9D73-AE1666D46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92723"/>
            <a:ext cx="5823521" cy="5234108"/>
          </a:xfrm>
        </p:spPr>
        <p:txBody>
          <a:bodyPr>
            <a:normAutofit/>
          </a:bodyPr>
          <a:lstStyle/>
          <a:p>
            <a:r>
              <a:rPr lang="da-DK" dirty="0"/>
              <a:t>Fordeling tweets</a:t>
            </a:r>
          </a:p>
          <a:p>
            <a:endParaRPr lang="da-DK" dirty="0"/>
          </a:p>
          <a:p>
            <a:r>
              <a:rPr lang="da-DK" dirty="0"/>
              <a:t>Antallet ord</a:t>
            </a:r>
          </a:p>
          <a:p>
            <a:endParaRPr lang="da-DK" dirty="0"/>
          </a:p>
          <a:p>
            <a:r>
              <a:rPr lang="da-DK" dirty="0"/>
              <a:t>Sammenlign brug af ord</a:t>
            </a:r>
          </a:p>
          <a:p>
            <a:endParaRPr lang="da-DK" dirty="0"/>
          </a:p>
          <a:p>
            <a:r>
              <a:rPr lang="da-DK" dirty="0"/>
              <a:t>Ændring i brug af ord</a:t>
            </a:r>
          </a:p>
          <a:p>
            <a:endParaRPr lang="da-DK" dirty="0"/>
          </a:p>
          <a:p>
            <a:r>
              <a:rPr lang="da-DK" dirty="0"/>
              <a:t>Favoritter og re-tweets</a:t>
            </a:r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b="0" i="0" u="none" strike="noStrike" baseline="0" dirty="0"/>
          </a:p>
        </p:txBody>
      </p:sp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9A4B115F-62AD-4B12-A944-07573019C8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5703" b="11753"/>
          <a:stretch/>
        </p:blipFill>
        <p:spPr>
          <a:xfrm>
            <a:off x="5447832" y="2550755"/>
            <a:ext cx="3530872" cy="291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35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991BF0-E860-B2EE-6DE2-06B4323F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Udvikling i ord for David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B479F6EA-527B-F906-7A1A-61287F27B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356" y="1825625"/>
            <a:ext cx="6749288" cy="4351338"/>
          </a:xfrm>
        </p:spPr>
      </p:pic>
    </p:spTree>
    <p:extLst>
      <p:ext uri="{BB962C8B-B14F-4D97-AF65-F5344CB8AC3E}">
        <p14:creationId xmlns:p14="http://schemas.microsoft.com/office/powerpoint/2010/main" val="2049364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93091-BB1E-04C7-863E-9B13F4E1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Udvikling i ord Julia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248C000F-42AF-219A-B2A8-30EDFD894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1685" y="1825625"/>
            <a:ext cx="6660630" cy="4351338"/>
          </a:xfrm>
        </p:spPr>
      </p:pic>
    </p:spTree>
    <p:extLst>
      <p:ext uri="{BB962C8B-B14F-4D97-AF65-F5344CB8AC3E}">
        <p14:creationId xmlns:p14="http://schemas.microsoft.com/office/powerpoint/2010/main" val="1678435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987EA1-6A0B-E570-D043-11C2D4A1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Favoritter og re-tweets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98CDD21-D1B8-2F95-DC0F-79FA31773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67338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AFEE1-F444-A930-0FEC-691BAE1D7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</p:spPr>
        <p:txBody>
          <a:bodyPr anchor="ctr">
            <a:normAutofit/>
          </a:bodyPr>
          <a:lstStyle/>
          <a:p>
            <a:r>
              <a:rPr lang="da-DK"/>
              <a:t>Re-tweets</a:t>
            </a:r>
            <a:endParaRPr lang="da-DK" dirty="0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002AE00B-5187-96B0-D8D4-C1414C8ED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40894"/>
            <a:ext cx="7886700" cy="4120800"/>
          </a:xfrm>
          <a:noFill/>
        </p:spPr>
      </p:pic>
    </p:spTree>
    <p:extLst>
      <p:ext uri="{BB962C8B-B14F-4D97-AF65-F5344CB8AC3E}">
        <p14:creationId xmlns:p14="http://schemas.microsoft.com/office/powerpoint/2010/main" val="1172685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987EA1-6A0B-E570-D043-11C2D4A1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Mine overvejelser om en case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98CDD21-D1B8-2F95-DC0F-79FA31773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Vurderinger af regnskaber og aktiekurser</a:t>
            </a:r>
          </a:p>
        </p:txBody>
      </p:sp>
    </p:spTree>
    <p:extLst>
      <p:ext uri="{BB962C8B-B14F-4D97-AF65-F5344CB8AC3E}">
        <p14:creationId xmlns:p14="http://schemas.microsoft.com/office/powerpoint/2010/main" val="2000062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0F254-88C6-430E-A4E6-E9BF036B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535" y="463556"/>
            <a:ext cx="4580350" cy="1022371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z="3000" b="1" dirty="0">
                <a:solidFill>
                  <a:schemeClr val="accent4"/>
                </a:solidFill>
              </a:rPr>
              <a:t>Data science </a:t>
            </a:r>
            <a:r>
              <a:rPr lang="en-US" sz="3000" b="1" dirty="0" err="1">
                <a:solidFill>
                  <a:schemeClr val="accent4"/>
                </a:solidFill>
              </a:rPr>
              <a:t>processen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6283BC91-5550-4AFD-9AF7-F04773F608F7}"/>
              </a:ext>
            </a:extLst>
          </p:cNvPr>
          <p:cNvSpPr txBox="1"/>
          <p:nvPr/>
        </p:nvSpPr>
        <p:spPr>
          <a:xfrm>
            <a:off x="58290" y="1349088"/>
            <a:ext cx="3858874" cy="415982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marL="42863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  <a:p>
            <a:pPr marL="42863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Planen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dækker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rollerne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:</a:t>
            </a:r>
          </a:p>
          <a:p>
            <a:pPr marL="642938" marR="0" lvl="1" indent="-2571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Data engineer (trin 1-2) Flow 3</a:t>
            </a:r>
          </a:p>
          <a:p>
            <a:pPr marL="642938" marR="0" lvl="1" indent="-2571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Data analyst (trin 3-4) Flow 1</a:t>
            </a:r>
          </a:p>
          <a:p>
            <a:pPr marL="642938" marR="0" lvl="1" indent="-2571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Data scientist(trin 4-6) Flow 2</a:t>
            </a:r>
          </a:p>
          <a:p>
            <a:pPr marL="457200" marR="0" lvl="1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  <a:p>
            <a:pPr marL="0" marR="0" lvl="0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  <a:p>
            <a:pPr marL="0" marR="0" lvl="0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  <a:p>
            <a:pPr marL="0" marR="0" lvl="0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  <a:p>
            <a:pPr marL="0" marR="0" lvl="0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  <a:p>
            <a:pPr marL="0" marR="0" lvl="0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0E225E14-E7D7-444A-AD9F-D9DB5C3DA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323" t="23062" r="43137" b="15999"/>
          <a:stretch/>
        </p:blipFill>
        <p:spPr>
          <a:xfrm>
            <a:off x="3240974" y="509780"/>
            <a:ext cx="6026316" cy="6348220"/>
          </a:xfrm>
          <a:prstGeom prst="rect">
            <a:avLst/>
          </a:prstGeom>
        </p:spPr>
      </p:pic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B48BA881-58B0-4FDE-B939-0C0BB6D6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3844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fld id="{6EF7D94A-F1B8-446D-AB51-F68257B94613}" type="slidenum"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5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Verdana" charset="0"/>
              <a:ea typeface="Verdana" charset="0"/>
            </a:endParaRP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A1B2C352-A43A-4D38-9741-9DE0CB72E190}"/>
              </a:ext>
            </a:extLst>
          </p:cNvPr>
          <p:cNvSpPr txBox="1"/>
          <p:nvPr/>
        </p:nvSpPr>
        <p:spPr>
          <a:xfrm>
            <a:off x="1032230" y="6237153"/>
            <a:ext cx="31464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Kilde: </a:t>
            </a:r>
            <a:r>
              <a:rPr kumimoji="0" lang="da-DK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Introducing</a:t>
            </a:r>
            <a:r>
              <a:rPr kumimoji="0" lang="da-DK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 Data Science, </a:t>
            </a:r>
            <a:r>
              <a:rPr kumimoji="0" lang="da-DK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Cielen</a:t>
            </a:r>
            <a:r>
              <a:rPr kumimoji="0" lang="da-DK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, </a:t>
            </a:r>
            <a:r>
              <a:rPr kumimoji="0" lang="da-DK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Meysman</a:t>
            </a:r>
            <a:r>
              <a:rPr kumimoji="0" lang="da-DK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 &amp; Ali, Manning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714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4945B-6423-4BB7-9F18-A2002EBEA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Business case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DD2D0AA-219D-F5DA-1427-E4463CC3B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2770"/>
            <a:ext cx="7886700" cy="5255230"/>
          </a:xfrm>
        </p:spPr>
        <p:txBody>
          <a:bodyPr>
            <a:normAutofit fontScale="92500"/>
          </a:bodyPr>
          <a:lstStyle/>
          <a:p>
            <a:r>
              <a:rPr lang="da-DK" dirty="0"/>
              <a:t>Aktiekurser falder kraftigt, når virksomhederne ikke lever op til forventningerne.</a:t>
            </a:r>
          </a:p>
          <a:p>
            <a:r>
              <a:rPr lang="da-DK" dirty="0"/>
              <a:t>Aktiekurser er baseret på værdien af virksomheden</a:t>
            </a:r>
          </a:p>
          <a:p>
            <a:r>
              <a:rPr lang="da-DK" dirty="0"/>
              <a:t>Værdien af virksomheden måles ved det tilbagediskonterede fremtidige </a:t>
            </a:r>
            <a:r>
              <a:rPr lang="da-DK" dirty="0" err="1"/>
              <a:t>cashflow</a:t>
            </a:r>
            <a:endParaRPr lang="da-DK" dirty="0"/>
          </a:p>
          <a:p>
            <a:r>
              <a:rPr lang="da-DK" dirty="0"/>
              <a:t>Regnskabet indeholder to vigtige elementer:</a:t>
            </a:r>
          </a:p>
          <a:p>
            <a:pPr lvl="1"/>
            <a:r>
              <a:rPr lang="da-DK" dirty="0"/>
              <a:t>Status på den seneste periode – passede vores forventning?</a:t>
            </a:r>
          </a:p>
          <a:p>
            <a:pPr lvl="1"/>
            <a:r>
              <a:rPr lang="da-DK" dirty="0"/>
              <a:t>Hvordan ser det ud i forhold til vores forventninger fremadrettet?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72843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E206D8-21A1-5912-52CE-C86B9384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gør jeg nu?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5DE2571-B495-BCC3-4313-F125F0C7F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a-DK" dirty="0"/>
              <a:t>Udvælgelse af virksomheder til test: Pandora, Mærsk og Novo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Tjek regnskaber på deres hjemmeside</a:t>
            </a:r>
          </a:p>
          <a:p>
            <a:pPr marL="971550" lvl="1" indent="-514350">
              <a:buFont typeface="+mj-lt"/>
              <a:buAutoNum type="arabicPeriod"/>
            </a:pPr>
            <a:r>
              <a:rPr lang="da-DK" dirty="0"/>
              <a:t>Årsrapporter</a:t>
            </a:r>
          </a:p>
          <a:p>
            <a:pPr marL="971550" lvl="1" indent="-514350">
              <a:buFont typeface="+mj-lt"/>
              <a:buAutoNum type="arabicPeriod"/>
            </a:pPr>
            <a:r>
              <a:rPr lang="da-DK" dirty="0"/>
              <a:t>Kvartalsregnskaber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Indlæsning af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da-DK" dirty="0"/>
              <a:t>PDF-filer enten download eller hjemmeside</a:t>
            </a:r>
          </a:p>
        </p:txBody>
      </p:sp>
    </p:spTree>
    <p:extLst>
      <p:ext uri="{BB962C8B-B14F-4D97-AF65-F5344CB8AC3E}">
        <p14:creationId xmlns:p14="http://schemas.microsoft.com/office/powerpoint/2010/main" val="9313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255C4C-D65B-10D3-348E-CB48B57E0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Data er muligt at </a:t>
            </a:r>
            <a:r>
              <a:rPr lang="da-DK" dirty="0" err="1"/>
              <a:t>hente,meeeeen</a:t>
            </a:r>
            <a:r>
              <a:rPr lang="da-DK" dirty="0"/>
              <a:t>…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CDE81DE-CFFA-08C7-E230-CC52728D8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Hvordan ser data ud, når indlæst i R?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29336C7-E4BF-AE75-79F1-B530E4873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6" y="3102843"/>
            <a:ext cx="6606283" cy="1574096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7D522681-D010-1266-76DC-218FD5231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11" y="2379326"/>
            <a:ext cx="5295900" cy="657225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23D2D390-4B12-69F2-EB56-3955464D3364}"/>
              </a:ext>
            </a:extLst>
          </p:cNvPr>
          <p:cNvSpPr/>
          <p:nvPr/>
        </p:nvSpPr>
        <p:spPr>
          <a:xfrm rot="20054578">
            <a:off x="2602774" y="4704591"/>
            <a:ext cx="6944529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a-DK" sz="5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KAOOOOS, eller…?</a:t>
            </a:r>
          </a:p>
        </p:txBody>
      </p:sp>
    </p:spTree>
    <p:extLst>
      <p:ext uri="{BB962C8B-B14F-4D97-AF65-F5344CB8AC3E}">
        <p14:creationId xmlns:p14="http://schemas.microsoft.com/office/powerpoint/2010/main" val="3922850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7BFF0-0F9C-EE6F-D87E-2B6FB9993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</p:spPr>
        <p:txBody>
          <a:bodyPr anchor="ctr">
            <a:normAutofit/>
          </a:bodyPr>
          <a:lstStyle/>
          <a:p>
            <a:r>
              <a:rPr lang="da-DK" dirty="0"/>
              <a:t>Tilbage og læse i PDF-filen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9690DD0-7A9A-D3C8-8090-37BC8DEF3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36645"/>
            <a:ext cx="7886700" cy="35292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7627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5554B4-879F-5021-06D6-0B22F71C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Text</a:t>
            </a:r>
            <a:r>
              <a:rPr lang="da-DK" dirty="0"/>
              <a:t> Mining with 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D0D408A-BF69-E51D-1FA0-8EFE35A8F3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https://www.tidytextmining.com/twitter.html</a:t>
            </a:r>
          </a:p>
        </p:txBody>
      </p:sp>
    </p:spTree>
    <p:extLst>
      <p:ext uri="{BB962C8B-B14F-4D97-AF65-F5344CB8AC3E}">
        <p14:creationId xmlns:p14="http://schemas.microsoft.com/office/powerpoint/2010/main" val="3161494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CC2894-873B-312B-7302-FF6DCAE5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Det er lettere kaotisk…</a:t>
            </a:r>
          </a:p>
        </p:txBody>
      </p:sp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AE6609F6-FF53-B806-E6EA-03A2F8546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699" y="3429000"/>
            <a:ext cx="7886700" cy="1359371"/>
          </a:xfr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D26D69A3-285F-7C26-1FC9-7B1AB76F6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0730"/>
            <a:ext cx="9144000" cy="1372689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2A114D3E-DE83-6F06-483C-2A8CD4922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99" y="5323137"/>
            <a:ext cx="84296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90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0E9E1-9656-4782-6818-F903C8E6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…, måske stopper man allerede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A812054-1D1B-F437-10BC-37C50BC2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Overvej I skal gøre det på tværs af 10 års regnskaber og 5 forskellige virksomheder</a:t>
            </a:r>
          </a:p>
          <a:p>
            <a:endParaRPr lang="da-DK" dirty="0"/>
          </a:p>
          <a:p>
            <a:r>
              <a:rPr lang="da-DK" dirty="0"/>
              <a:t>Find simplere opsætning af tekst</a:t>
            </a:r>
          </a:p>
        </p:txBody>
      </p:sp>
    </p:spTree>
    <p:extLst>
      <p:ext uri="{BB962C8B-B14F-4D97-AF65-F5344CB8AC3E}">
        <p14:creationId xmlns:p14="http://schemas.microsoft.com/office/powerpoint/2010/main" val="3886026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F7A53-FF86-4C11-8F59-941465DF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199"/>
            <a:ext cx="3449026" cy="1525713"/>
          </a:xfrm>
        </p:spPr>
        <p:txBody>
          <a:bodyPr anchor="b">
            <a:normAutofit/>
          </a:bodyPr>
          <a:lstStyle/>
          <a:p>
            <a:r>
              <a:rPr lang="da-DK" dirty="0"/>
              <a:t>Opgaver – jeres business case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0F4E323C-27E7-4ABB-AC33-A5FAE5448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2" y="2227792"/>
            <a:ext cx="3948875" cy="4405312"/>
          </a:xfrm>
          <a:prstGeom prst="rect">
            <a:avLst/>
          </a:prstGeom>
        </p:spPr>
      </p:pic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B64A1382-E9FA-494C-91D3-95A93AC19F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010751"/>
              </p:ext>
            </p:extLst>
          </p:nvPr>
        </p:nvGraphicFramePr>
        <p:xfrm>
          <a:off x="3887391" y="987426"/>
          <a:ext cx="462915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348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A96A9-DD2C-4814-A0B5-524D887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Fordeling af tweets</a:t>
            </a:r>
            <a:br>
              <a:rPr lang="da-DK" dirty="0"/>
            </a:b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A41979-4A14-4DB3-B297-AFF652813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Et mål for aktiviteten på Twitter</a:t>
            </a:r>
          </a:p>
        </p:txBody>
      </p:sp>
    </p:spTree>
    <p:extLst>
      <p:ext uri="{BB962C8B-B14F-4D97-AF65-F5344CB8AC3E}">
        <p14:creationId xmlns:p14="http://schemas.microsoft.com/office/powerpoint/2010/main" val="829705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35866-9CFA-9798-4258-AC4BB749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Aktivitet mellem de to brugere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37B4A2E5-8F69-EEC1-64E9-BE4C21509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305" y="1825625"/>
            <a:ext cx="4477390" cy="4351338"/>
          </a:xfrm>
        </p:spPr>
      </p:pic>
    </p:spTree>
    <p:extLst>
      <p:ext uri="{BB962C8B-B14F-4D97-AF65-F5344CB8AC3E}">
        <p14:creationId xmlns:p14="http://schemas.microsoft.com/office/powerpoint/2010/main" val="3767087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A96A9-DD2C-4814-A0B5-524D887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Antallet af ord</a:t>
            </a:r>
            <a:br>
              <a:rPr lang="da-DK" dirty="0"/>
            </a:b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A41979-4A14-4DB3-B297-AFF652813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Julia vs. David</a:t>
            </a:r>
          </a:p>
        </p:txBody>
      </p:sp>
    </p:spTree>
    <p:extLst>
      <p:ext uri="{BB962C8B-B14F-4D97-AF65-F5344CB8AC3E}">
        <p14:creationId xmlns:p14="http://schemas.microsoft.com/office/powerpoint/2010/main" val="2914458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68105-1BF1-42A4-B3C0-CBC890ED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</p:spPr>
        <p:txBody>
          <a:bodyPr anchor="ctr">
            <a:normAutofit/>
          </a:bodyPr>
          <a:lstStyle/>
          <a:p>
            <a:r>
              <a:rPr lang="da-DK" dirty="0"/>
              <a:t>Antal ord i tweets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C1188A19-F1F1-AFA3-DEFF-F064C15A0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52504"/>
            <a:ext cx="3886200" cy="3497580"/>
          </a:xfrm>
          <a:prstGeom prst="rect">
            <a:avLst/>
          </a:prstGeo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C2C350-BBB4-F559-7091-857DF080D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4360738" cy="4351338"/>
          </a:xfrm>
        </p:spPr>
        <p:txBody>
          <a:bodyPr/>
          <a:lstStyle/>
          <a:p>
            <a:r>
              <a:rPr lang="en-US" dirty="0" err="1"/>
              <a:t>Tabellen</a:t>
            </a:r>
            <a:r>
              <a:rPr lang="en-US" dirty="0"/>
              <a:t> er </a:t>
            </a:r>
            <a:r>
              <a:rPr lang="en-US" dirty="0" err="1"/>
              <a:t>sorteret</a:t>
            </a:r>
            <a:r>
              <a:rPr lang="en-US" dirty="0"/>
              <a:t> </a:t>
            </a:r>
            <a:r>
              <a:rPr lang="en-US" dirty="0" err="1"/>
              <a:t>efter</a:t>
            </a:r>
            <a:r>
              <a:rPr lang="en-US" dirty="0"/>
              <a:t> </a:t>
            </a:r>
            <a:r>
              <a:rPr lang="en-US" dirty="0" err="1"/>
              <a:t>antallet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gange</a:t>
            </a:r>
            <a:r>
              <a:rPr lang="en-US" dirty="0"/>
              <a:t> </a:t>
            </a:r>
            <a:r>
              <a:rPr lang="en-US" dirty="0" err="1"/>
              <a:t>ét</a:t>
            </a:r>
            <a:r>
              <a:rPr lang="en-US" dirty="0"/>
              <a:t> </a:t>
            </a:r>
            <a:r>
              <a:rPr lang="en-US" dirty="0" err="1"/>
              <a:t>ord</a:t>
            </a:r>
            <a:r>
              <a:rPr lang="en-US" dirty="0"/>
              <a:t> </a:t>
            </a:r>
            <a:r>
              <a:rPr lang="en-US" dirty="0" err="1"/>
              <a:t>benyttes</a:t>
            </a:r>
            <a:endParaRPr lang="en-US" dirty="0"/>
          </a:p>
          <a:p>
            <a:r>
              <a:rPr lang="en-US" dirty="0" err="1"/>
              <a:t>Totallerne</a:t>
            </a:r>
            <a:r>
              <a:rPr lang="en-US" dirty="0"/>
              <a:t> er </a:t>
            </a:r>
            <a:r>
              <a:rPr lang="en-US" dirty="0" err="1"/>
              <a:t>forskellige</a:t>
            </a:r>
            <a:r>
              <a:rPr lang="en-US" dirty="0"/>
              <a:t> </a:t>
            </a:r>
            <a:r>
              <a:rPr lang="en-US" dirty="0" err="1"/>
              <a:t>jf</a:t>
            </a:r>
            <a:r>
              <a:rPr lang="en-US" dirty="0"/>
              <a:t>. </a:t>
            </a:r>
            <a:r>
              <a:rPr lang="en-US" dirty="0" err="1"/>
              <a:t>aktivitet</a:t>
            </a:r>
            <a:r>
              <a:rPr lang="en-US" dirty="0"/>
              <a:t> – ikke </a:t>
            </a:r>
            <a:r>
              <a:rPr lang="en-US" dirty="0" err="1"/>
              <a:t>sammenlignes</a:t>
            </a:r>
            <a:r>
              <a:rPr lang="en-US" dirty="0"/>
              <a:t> </a:t>
            </a:r>
          </a:p>
          <a:p>
            <a:r>
              <a:rPr lang="en-US" dirty="0" err="1"/>
              <a:t>Andelen</a:t>
            </a:r>
            <a:r>
              <a:rPr lang="en-US" dirty="0"/>
              <a:t> er ikke </a:t>
            </a:r>
            <a:r>
              <a:rPr lang="en-US" dirty="0" err="1"/>
              <a:t>omregnet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pct.</a:t>
            </a:r>
          </a:p>
        </p:txBody>
      </p:sp>
    </p:spTree>
    <p:extLst>
      <p:ext uri="{BB962C8B-B14F-4D97-AF65-F5344CB8AC3E}">
        <p14:creationId xmlns:p14="http://schemas.microsoft.com/office/powerpoint/2010/main" val="2609108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896E185-97BF-3C50-E7D8-490C67A4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</p:spPr>
        <p:txBody>
          <a:bodyPr/>
          <a:lstStyle/>
          <a:p>
            <a:r>
              <a:rPr lang="en-US" dirty="0" err="1"/>
              <a:t>Personligt</a:t>
            </a:r>
            <a:r>
              <a:rPr lang="en-US" dirty="0"/>
              <a:t> vs. </a:t>
            </a:r>
            <a:r>
              <a:rPr lang="en-US" dirty="0" err="1"/>
              <a:t>professionelt</a:t>
            </a:r>
            <a:endParaRPr lang="en-US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FAF998E-D9F6-71CF-4ED7-5B7C7BE14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642" y="1527674"/>
            <a:ext cx="5626715" cy="52187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1266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A96A9-DD2C-4814-A0B5-524D887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Sammenlign brug af ord</a:t>
            </a:r>
            <a:br>
              <a:rPr lang="da-DK" dirty="0"/>
            </a:b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A41979-4A14-4DB3-B297-AFF652813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Julia vs. David</a:t>
            </a:r>
          </a:p>
        </p:txBody>
      </p:sp>
    </p:spTree>
    <p:extLst>
      <p:ext uri="{BB962C8B-B14F-4D97-AF65-F5344CB8AC3E}">
        <p14:creationId xmlns:p14="http://schemas.microsoft.com/office/powerpoint/2010/main" val="215327480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Kontor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æsentation2" id="{B5DB543D-DDF3-4146-AC87-87A4FBE6920A}" vid="{D75EBD27-33A3-A24A-9495-67902FBD3A54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dhold xmlns="d40e101a-1fec-4fbd-a9d0-ed41492f4cd8" xsi:nil="true"/>
    <_ip_UnifiedCompliancePolicyUIAction xmlns="http://schemas.microsoft.com/sharepoint/v3" xsi:nil="true"/>
    <lcf76f155ced4ddcb4097134ff3c332f xmlns="d40e101a-1fec-4fbd-a9d0-ed41492f4cd8">
      <Terms xmlns="http://schemas.microsoft.com/office/infopath/2007/PartnerControls"/>
    </lcf76f155ced4ddcb4097134ff3c332f>
    <Initials xmlns="d40e101a-1fec-4fbd-a9d0-ed41492f4cd8" xsi:nil="true"/>
    <TaxCatchAll xmlns="c3c11eb6-de36-4131-bab2-6a22847efc48" xsi:nil="true"/>
    <Semester xmlns="d40e101a-1fec-4fbd-a9d0-ed41492f4cd8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0E7AEDA699A6046B28BDB03A4B3ACE5" ma:contentTypeVersion="31" ma:contentTypeDescription="Opret et nyt dokument." ma:contentTypeScope="" ma:versionID="00832263fa9ce03edea0a217b2904139">
  <xsd:schema xmlns:xsd="http://www.w3.org/2001/XMLSchema" xmlns:xs="http://www.w3.org/2001/XMLSchema" xmlns:p="http://schemas.microsoft.com/office/2006/metadata/properties" xmlns:ns1="http://schemas.microsoft.com/sharepoint/v3" xmlns:ns2="7d4bd1a6-963b-4ce5-9d6a-82f9bec88dc5" xmlns:ns3="d40e101a-1fec-4fbd-a9d0-ed41492f4cd8" xmlns:ns4="c3c11eb6-de36-4131-bab2-6a22847efc48" targetNamespace="http://schemas.microsoft.com/office/2006/metadata/properties" ma:root="true" ma:fieldsID="afc02eba595eec29374f7486b1727d27" ns1:_="" ns2:_="" ns3:_="" ns4:_="">
    <xsd:import namespace="http://schemas.microsoft.com/sharepoint/v3"/>
    <xsd:import namespace="7d4bd1a6-963b-4ce5-9d6a-82f9bec88dc5"/>
    <xsd:import namespace="d40e101a-1fec-4fbd-a9d0-ed41492f4cd8"/>
    <xsd:import namespace="c3c11eb6-de36-4131-bab2-6a22847efc4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Initials" minOccurs="0"/>
                <xsd:element ref="ns3:Semester" minOccurs="0"/>
                <xsd:element ref="ns3:Indhol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4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Egenskaber for Unified Compliance Policy" ma:description="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Handling for Unified Compliance Policy-grænseflade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4bd1a6-963b-4ce5-9d6a-82f9bec88d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t med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lt med detaljer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0e101a-1fec-4fbd-a9d0-ed41492f4cd8" elementFormDefault="qualified">
    <xsd:import namespace="http://schemas.microsoft.com/office/2006/documentManagement/types"/>
    <xsd:import namespace="http://schemas.microsoft.com/office/infopath/2007/PartnerControls"/>
    <xsd:element name="Initials" ma:index="10" nillable="true" ma:displayName="Flow" ma:internalName="Initials">
      <xsd:simpleType>
        <xsd:restriction base="dms:Text">
          <xsd:maxLength value="255"/>
        </xsd:restriction>
      </xsd:simpleType>
    </xsd:element>
    <xsd:element name="Semester" ma:index="12" nillable="true" ma:displayName="Semester" ma:internalName="Semester">
      <xsd:simpleType>
        <xsd:restriction base="dms:Text">
          <xsd:maxLength value="255"/>
        </xsd:restriction>
      </xsd:simpleType>
    </xsd:element>
    <xsd:element name="Indhold" ma:index="13" nillable="true" ma:displayName="Indhold" ma:internalName="Indhold">
      <xsd:simpleType>
        <xsd:restriction base="dms:Note">
          <xsd:maxLength value="255"/>
        </xsd:restriction>
      </xsd:simple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8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8" nillable="true" ma:taxonomy="true" ma:internalName="lcf76f155ced4ddcb4097134ff3c332f" ma:taxonomyFieldName="MediaServiceImageTags" ma:displayName="Billedmærker" ma:readOnly="false" ma:fieldId="{5cf76f15-5ced-4ddc-b409-7134ff3c332f}" ma:taxonomyMulti="true" ma:sspId="3273e385-a8b0-4d51-8803-6e97695cb9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3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c11eb6-de36-4131-bab2-6a22847efc48" elementFormDefault="qualified">
    <xsd:import namespace="http://schemas.microsoft.com/office/2006/documentManagement/types"/>
    <xsd:import namespace="http://schemas.microsoft.com/office/infopath/2007/PartnerControls"/>
    <xsd:element name="TaxCatchAll" ma:index="29" nillable="true" ma:displayName="Taksonomiopsamlingskolonne" ma:hidden="true" ma:list="{a1a370a8-317b-4539-b185-7c03a802e66e}" ma:internalName="TaxCatchAll" ma:showField="CatchAllData" ma:web="c3c11eb6-de36-4131-bab2-6a22847efc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 ma:index="11" ma:displayName="Subject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F9D4DE-BD04-4630-A924-60FE1DC96F5A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  <ds:schemaRef ds:uri="http://purl.org/dc/elements/1.1/"/>
    <ds:schemaRef ds:uri="d40e101a-1fec-4fbd-a9d0-ed41492f4cd8"/>
    <ds:schemaRef ds:uri="http://schemas.microsoft.com/sharepoint/v3"/>
    <ds:schemaRef ds:uri="c3c11eb6-de36-4131-bab2-6a22847efc48"/>
  </ds:schemaRefs>
</ds:datastoreItem>
</file>

<file path=customXml/itemProps2.xml><?xml version="1.0" encoding="utf-8"?>
<ds:datastoreItem xmlns:ds="http://schemas.openxmlformats.org/officeDocument/2006/customXml" ds:itemID="{4A7B4D8C-2A3A-46D8-84BD-132E482027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061FE1-E7F3-4A75-B909-0DC6D7744F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d4bd1a6-963b-4ce5-9d6a-82f9bec88dc5"/>
    <ds:schemaRef ds:uri="d40e101a-1fec-4fbd-a9d0-ed41492f4cd8"/>
    <ds:schemaRef ds:uri="c3c11eb6-de36-4131-bab2-6a22847efc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41083</TotalTime>
  <Words>454</Words>
  <Application>Microsoft Office PowerPoint</Application>
  <PresentationFormat>Skærmshow (4:3)</PresentationFormat>
  <Paragraphs>94</Paragraphs>
  <Slides>32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Slidetitler</vt:lpstr>
      </vt:variant>
      <vt:variant>
        <vt:i4>32</vt:i4>
      </vt:variant>
    </vt:vector>
  </HeadingPairs>
  <TitlesOfParts>
    <vt:vector size="33" baseType="lpstr">
      <vt:lpstr>Kontortema</vt:lpstr>
      <vt:lpstr>Dataanalyse</vt:lpstr>
      <vt:lpstr>Agenda</vt:lpstr>
      <vt:lpstr>Text Mining with R</vt:lpstr>
      <vt:lpstr>Fordeling af tweets </vt:lpstr>
      <vt:lpstr>Aktivitet mellem de to brugere</vt:lpstr>
      <vt:lpstr>Antallet af ord </vt:lpstr>
      <vt:lpstr>Antal ord i tweets</vt:lpstr>
      <vt:lpstr>Personligt vs. professionelt</vt:lpstr>
      <vt:lpstr>Sammenlign brug af ord </vt:lpstr>
      <vt:lpstr>Log odds ratio</vt:lpstr>
      <vt:lpstr>Log ratio</vt:lpstr>
      <vt:lpstr>Mest unikke ord</vt:lpstr>
      <vt:lpstr>Ændring i brug af ord </vt:lpstr>
      <vt:lpstr>Hvad vil vi nu?</vt:lpstr>
      <vt:lpstr>PowerPoint-præsentation</vt:lpstr>
      <vt:lpstr>Top 10 af ord</vt:lpstr>
      <vt:lpstr>Spørgsmål til ML-model</vt:lpstr>
      <vt:lpstr>PowerPoint-præsentation</vt:lpstr>
      <vt:lpstr>PowerPoint-præsentation</vt:lpstr>
      <vt:lpstr>Udvikling i ord for David</vt:lpstr>
      <vt:lpstr>Udvikling i ord Julia</vt:lpstr>
      <vt:lpstr>Favoritter og re-tweets</vt:lpstr>
      <vt:lpstr>Re-tweets</vt:lpstr>
      <vt:lpstr>Mine overvejelser om en case</vt:lpstr>
      <vt:lpstr>Data science processen</vt:lpstr>
      <vt:lpstr>Business case</vt:lpstr>
      <vt:lpstr>Hvad gør jeg nu?</vt:lpstr>
      <vt:lpstr>Data er muligt at hente,meeeeen…</vt:lpstr>
      <vt:lpstr>Tilbage og læse i PDF-filen</vt:lpstr>
      <vt:lpstr>Det er lettere kaotisk…</vt:lpstr>
      <vt:lpstr>…, måske stopper man allerede</vt:lpstr>
      <vt:lpstr>Opgaver – jeres business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Dataanalyse</dc:title>
  <dc:creator>Dell</dc:creator>
  <cp:lastModifiedBy>Thorbjørn Baum (BAUM - Adjunkt - Cphbusiness)</cp:lastModifiedBy>
  <cp:revision>41</cp:revision>
  <dcterms:created xsi:type="dcterms:W3CDTF">2021-09-26T14:48:40Z</dcterms:created>
  <dcterms:modified xsi:type="dcterms:W3CDTF">2024-04-29T07:34:21Z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0x01010050E7AEDA699A6046B28BDB03A4B3ACE5</vt:lpwstr>
  </property>
</Properties>
</file>