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9"/>
  </p:notesMasterIdLst>
  <p:sldIdLst>
    <p:sldId id="256" r:id="rId5"/>
    <p:sldId id="331" r:id="rId6"/>
    <p:sldId id="388" r:id="rId7"/>
    <p:sldId id="371" r:id="rId8"/>
    <p:sldId id="389" r:id="rId9"/>
    <p:sldId id="375" r:id="rId10"/>
    <p:sldId id="377" r:id="rId11"/>
    <p:sldId id="390" r:id="rId12"/>
    <p:sldId id="378" r:id="rId13"/>
    <p:sldId id="391" r:id="rId14"/>
    <p:sldId id="379" r:id="rId15"/>
    <p:sldId id="380" r:id="rId16"/>
    <p:sldId id="381" r:id="rId17"/>
    <p:sldId id="392" r:id="rId18"/>
    <p:sldId id="383" r:id="rId19"/>
    <p:sldId id="384" r:id="rId20"/>
    <p:sldId id="385" r:id="rId21"/>
    <p:sldId id="386" r:id="rId22"/>
    <p:sldId id="393" r:id="rId23"/>
    <p:sldId id="394" r:id="rId24"/>
    <p:sldId id="396" r:id="rId25"/>
    <p:sldId id="395" r:id="rId26"/>
    <p:sldId id="397" r:id="rId27"/>
    <p:sldId id="398" r:id="rId28"/>
    <p:sldId id="399" r:id="rId29"/>
    <p:sldId id="400" r:id="rId30"/>
    <p:sldId id="402" r:id="rId31"/>
    <p:sldId id="401" r:id="rId32"/>
    <p:sldId id="403" r:id="rId33"/>
    <p:sldId id="404" r:id="rId34"/>
    <p:sldId id="405" r:id="rId35"/>
    <p:sldId id="406" r:id="rId36"/>
    <p:sldId id="407" r:id="rId37"/>
    <p:sldId id="329" r:id="rId3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B"/>
    <a:srgbClr val="FBB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5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BC9727-089C-4DF2-B466-4B3792DEB0A1}" type="doc">
      <dgm:prSet loTypeId="urn:microsoft.com/office/officeart/2005/8/layout/process2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7C31DEB-CE44-43E8-B34B-DCA9FA4BBE39}">
      <dgm:prSet/>
      <dgm:spPr/>
      <dgm:t>
        <a:bodyPr/>
        <a:lstStyle/>
        <a:p>
          <a:r>
            <a:rPr lang="da-DK"/>
            <a:t>Tager input fra et antal af variable X og bygger en ikke-lineær funktion</a:t>
          </a:r>
          <a:endParaRPr lang="en-US"/>
        </a:p>
      </dgm:t>
    </dgm:pt>
    <dgm:pt modelId="{DFC0AC17-A789-4D47-A621-F1BDCFDD4919}" type="parTrans" cxnId="{5A0101B1-1223-478D-B824-6A84E7B11A4D}">
      <dgm:prSet/>
      <dgm:spPr/>
      <dgm:t>
        <a:bodyPr/>
        <a:lstStyle/>
        <a:p>
          <a:endParaRPr lang="en-US"/>
        </a:p>
      </dgm:t>
    </dgm:pt>
    <dgm:pt modelId="{008AB9D7-BCAA-4E45-9BEC-02AAD9E7CAFC}" type="sibTrans" cxnId="{5A0101B1-1223-478D-B824-6A84E7B11A4D}">
      <dgm:prSet/>
      <dgm:spPr/>
      <dgm:t>
        <a:bodyPr/>
        <a:lstStyle/>
        <a:p>
          <a:endParaRPr lang="en-US"/>
        </a:p>
      </dgm:t>
    </dgm:pt>
    <dgm:pt modelId="{255E3E2C-6537-4BFB-874A-BF409E82FC54}">
      <dgm:prSet/>
      <dgm:spPr/>
      <dgm:t>
        <a:bodyPr/>
        <a:lstStyle/>
        <a:p>
          <a:r>
            <a:rPr lang="da-DK"/>
            <a:t>Feed-forward</a:t>
          </a:r>
          <a:endParaRPr lang="en-US"/>
        </a:p>
      </dgm:t>
    </dgm:pt>
    <dgm:pt modelId="{A6BC539F-4600-4622-B9F2-0C1FBB15C653}" type="parTrans" cxnId="{C84F5C1C-2E58-43D5-A396-A1DAEA04B189}">
      <dgm:prSet/>
      <dgm:spPr/>
      <dgm:t>
        <a:bodyPr/>
        <a:lstStyle/>
        <a:p>
          <a:endParaRPr lang="en-US"/>
        </a:p>
      </dgm:t>
    </dgm:pt>
    <dgm:pt modelId="{556F16B7-0183-456D-A421-6DE565349DE7}" type="sibTrans" cxnId="{C84F5C1C-2E58-43D5-A396-A1DAEA04B189}">
      <dgm:prSet/>
      <dgm:spPr/>
      <dgm:t>
        <a:bodyPr/>
        <a:lstStyle/>
        <a:p>
          <a:endParaRPr lang="en-US"/>
        </a:p>
      </dgm:t>
    </dgm:pt>
    <dgm:pt modelId="{35F2B182-6488-4CD1-85B9-440844DC2495}">
      <dgm:prSet/>
      <dgm:spPr/>
      <dgm:t>
        <a:bodyPr/>
        <a:lstStyle/>
        <a:p>
          <a:r>
            <a:rPr lang="da-DK"/>
            <a:t>Lineær regressioner og aktiveringsfunktioner</a:t>
          </a:r>
          <a:endParaRPr lang="en-US"/>
        </a:p>
      </dgm:t>
    </dgm:pt>
    <dgm:pt modelId="{2BF4100E-5AB0-4236-B5BF-6F7337267CDF}" type="parTrans" cxnId="{50EDCB58-B94D-4873-8A7D-7E098293D3A0}">
      <dgm:prSet/>
      <dgm:spPr/>
      <dgm:t>
        <a:bodyPr/>
        <a:lstStyle/>
        <a:p>
          <a:endParaRPr lang="en-US"/>
        </a:p>
      </dgm:t>
    </dgm:pt>
    <dgm:pt modelId="{D0DCFC7D-FF53-4F31-804F-5E3F9397DC9A}" type="sibTrans" cxnId="{50EDCB58-B94D-4873-8A7D-7E098293D3A0}">
      <dgm:prSet/>
      <dgm:spPr/>
      <dgm:t>
        <a:bodyPr/>
        <a:lstStyle/>
        <a:p>
          <a:endParaRPr lang="en-US"/>
        </a:p>
      </dgm:t>
    </dgm:pt>
    <dgm:pt modelId="{41238E19-BEFE-4290-8235-B6BA34F0146F}">
      <dgm:prSet/>
      <dgm:spPr/>
      <dgm:t>
        <a:bodyPr/>
        <a:lstStyle/>
        <a:p>
          <a:r>
            <a:rPr lang="da-DK"/>
            <a:t>Ikke-lineære aktiveringsfunktioner</a:t>
          </a:r>
          <a:endParaRPr lang="en-US"/>
        </a:p>
      </dgm:t>
    </dgm:pt>
    <dgm:pt modelId="{4B2F6CFB-9147-44C1-9FEF-03C7BAB2DAD8}" type="parTrans" cxnId="{D8ACBA7B-3CE3-43F9-A646-697C2D3A4E60}">
      <dgm:prSet/>
      <dgm:spPr/>
      <dgm:t>
        <a:bodyPr/>
        <a:lstStyle/>
        <a:p>
          <a:endParaRPr lang="en-US"/>
        </a:p>
      </dgm:t>
    </dgm:pt>
    <dgm:pt modelId="{E7906411-BA40-4664-9747-9DACF1C412FF}" type="sibTrans" cxnId="{D8ACBA7B-3CE3-43F9-A646-697C2D3A4E60}">
      <dgm:prSet/>
      <dgm:spPr/>
      <dgm:t>
        <a:bodyPr/>
        <a:lstStyle/>
        <a:p>
          <a:endParaRPr lang="en-US"/>
        </a:p>
      </dgm:t>
    </dgm:pt>
    <dgm:pt modelId="{825C6017-0AAF-48BA-AB98-51A8AD10B1AA}" type="pres">
      <dgm:prSet presAssocID="{EEBC9727-089C-4DF2-B466-4B3792DEB0A1}" presName="linearFlow" presStyleCnt="0">
        <dgm:presLayoutVars>
          <dgm:resizeHandles val="exact"/>
        </dgm:presLayoutVars>
      </dgm:prSet>
      <dgm:spPr/>
    </dgm:pt>
    <dgm:pt modelId="{DCF7284C-1EE2-4851-B994-B613ADB8CE66}" type="pres">
      <dgm:prSet presAssocID="{F7C31DEB-CE44-43E8-B34B-DCA9FA4BBE39}" presName="node" presStyleLbl="node1" presStyleIdx="0" presStyleCnt="4">
        <dgm:presLayoutVars>
          <dgm:bulletEnabled val="1"/>
        </dgm:presLayoutVars>
      </dgm:prSet>
      <dgm:spPr/>
    </dgm:pt>
    <dgm:pt modelId="{12AACF93-D45D-41F9-8A8A-D16E5A45EDDD}" type="pres">
      <dgm:prSet presAssocID="{008AB9D7-BCAA-4E45-9BEC-02AAD9E7CAFC}" presName="sibTrans" presStyleLbl="sibTrans2D1" presStyleIdx="0" presStyleCnt="3"/>
      <dgm:spPr/>
    </dgm:pt>
    <dgm:pt modelId="{D2776D61-7D6A-4C3B-A564-46BC1B8B271F}" type="pres">
      <dgm:prSet presAssocID="{008AB9D7-BCAA-4E45-9BEC-02AAD9E7CAFC}" presName="connectorText" presStyleLbl="sibTrans2D1" presStyleIdx="0" presStyleCnt="3"/>
      <dgm:spPr/>
    </dgm:pt>
    <dgm:pt modelId="{7CF06797-8F36-44D7-B941-2918578A6DE6}" type="pres">
      <dgm:prSet presAssocID="{255E3E2C-6537-4BFB-874A-BF409E82FC54}" presName="node" presStyleLbl="node1" presStyleIdx="1" presStyleCnt="4">
        <dgm:presLayoutVars>
          <dgm:bulletEnabled val="1"/>
        </dgm:presLayoutVars>
      </dgm:prSet>
      <dgm:spPr/>
    </dgm:pt>
    <dgm:pt modelId="{1DCE2B84-126E-460F-BAD6-5A48993074FB}" type="pres">
      <dgm:prSet presAssocID="{556F16B7-0183-456D-A421-6DE565349DE7}" presName="sibTrans" presStyleLbl="sibTrans2D1" presStyleIdx="1" presStyleCnt="3"/>
      <dgm:spPr/>
    </dgm:pt>
    <dgm:pt modelId="{B5B75BA8-5402-4D12-8A72-76DF0DDE7058}" type="pres">
      <dgm:prSet presAssocID="{556F16B7-0183-456D-A421-6DE565349DE7}" presName="connectorText" presStyleLbl="sibTrans2D1" presStyleIdx="1" presStyleCnt="3"/>
      <dgm:spPr/>
    </dgm:pt>
    <dgm:pt modelId="{701F5AC7-5AFF-48E6-AECD-8DEAAE392938}" type="pres">
      <dgm:prSet presAssocID="{35F2B182-6488-4CD1-85B9-440844DC2495}" presName="node" presStyleLbl="node1" presStyleIdx="2" presStyleCnt="4">
        <dgm:presLayoutVars>
          <dgm:bulletEnabled val="1"/>
        </dgm:presLayoutVars>
      </dgm:prSet>
      <dgm:spPr/>
    </dgm:pt>
    <dgm:pt modelId="{5AF424E1-1E64-4CEF-8F7D-285B3F2E06F5}" type="pres">
      <dgm:prSet presAssocID="{D0DCFC7D-FF53-4F31-804F-5E3F9397DC9A}" presName="sibTrans" presStyleLbl="sibTrans2D1" presStyleIdx="2" presStyleCnt="3"/>
      <dgm:spPr/>
    </dgm:pt>
    <dgm:pt modelId="{E8F6FF77-1F78-4DDF-82D2-61FA3AC7D69F}" type="pres">
      <dgm:prSet presAssocID="{D0DCFC7D-FF53-4F31-804F-5E3F9397DC9A}" presName="connectorText" presStyleLbl="sibTrans2D1" presStyleIdx="2" presStyleCnt="3"/>
      <dgm:spPr/>
    </dgm:pt>
    <dgm:pt modelId="{0B92BBC7-A65D-4413-9736-8CC17A597792}" type="pres">
      <dgm:prSet presAssocID="{41238E19-BEFE-4290-8235-B6BA34F0146F}" presName="node" presStyleLbl="node1" presStyleIdx="3" presStyleCnt="4">
        <dgm:presLayoutVars>
          <dgm:bulletEnabled val="1"/>
        </dgm:presLayoutVars>
      </dgm:prSet>
      <dgm:spPr/>
    </dgm:pt>
  </dgm:ptLst>
  <dgm:cxnLst>
    <dgm:cxn modelId="{52B9D707-8235-4CE7-AE18-196DFD31334C}" type="presOf" srcId="{556F16B7-0183-456D-A421-6DE565349DE7}" destId="{1DCE2B84-126E-460F-BAD6-5A48993074FB}" srcOrd="0" destOrd="0" presId="urn:microsoft.com/office/officeart/2005/8/layout/process2"/>
    <dgm:cxn modelId="{AEE1F31A-D1A7-475D-9B10-1BF6045666E5}" type="presOf" srcId="{D0DCFC7D-FF53-4F31-804F-5E3F9397DC9A}" destId="{E8F6FF77-1F78-4DDF-82D2-61FA3AC7D69F}" srcOrd="1" destOrd="0" presId="urn:microsoft.com/office/officeart/2005/8/layout/process2"/>
    <dgm:cxn modelId="{C84F5C1C-2E58-43D5-A396-A1DAEA04B189}" srcId="{EEBC9727-089C-4DF2-B466-4B3792DEB0A1}" destId="{255E3E2C-6537-4BFB-874A-BF409E82FC54}" srcOrd="1" destOrd="0" parTransId="{A6BC539F-4600-4622-B9F2-0C1FBB15C653}" sibTransId="{556F16B7-0183-456D-A421-6DE565349DE7}"/>
    <dgm:cxn modelId="{83034E60-973A-4062-97BD-EFCAC10DFEF7}" type="presOf" srcId="{255E3E2C-6537-4BFB-874A-BF409E82FC54}" destId="{7CF06797-8F36-44D7-B941-2918578A6DE6}" srcOrd="0" destOrd="0" presId="urn:microsoft.com/office/officeart/2005/8/layout/process2"/>
    <dgm:cxn modelId="{63101362-4B2E-4585-A2EA-25BCBDAB7BB0}" type="presOf" srcId="{41238E19-BEFE-4290-8235-B6BA34F0146F}" destId="{0B92BBC7-A65D-4413-9736-8CC17A597792}" srcOrd="0" destOrd="0" presId="urn:microsoft.com/office/officeart/2005/8/layout/process2"/>
    <dgm:cxn modelId="{59B16463-F6FE-4C21-9A07-5C8ACA1045FD}" type="presOf" srcId="{35F2B182-6488-4CD1-85B9-440844DC2495}" destId="{701F5AC7-5AFF-48E6-AECD-8DEAAE392938}" srcOrd="0" destOrd="0" presId="urn:microsoft.com/office/officeart/2005/8/layout/process2"/>
    <dgm:cxn modelId="{6D445A72-414C-49C0-9937-721BEBE43107}" type="presOf" srcId="{F7C31DEB-CE44-43E8-B34B-DCA9FA4BBE39}" destId="{DCF7284C-1EE2-4851-B994-B613ADB8CE66}" srcOrd="0" destOrd="0" presId="urn:microsoft.com/office/officeart/2005/8/layout/process2"/>
    <dgm:cxn modelId="{50EDCB58-B94D-4873-8A7D-7E098293D3A0}" srcId="{EEBC9727-089C-4DF2-B466-4B3792DEB0A1}" destId="{35F2B182-6488-4CD1-85B9-440844DC2495}" srcOrd="2" destOrd="0" parTransId="{2BF4100E-5AB0-4236-B5BF-6F7337267CDF}" sibTransId="{D0DCFC7D-FF53-4F31-804F-5E3F9397DC9A}"/>
    <dgm:cxn modelId="{D8ACBA7B-3CE3-43F9-A646-697C2D3A4E60}" srcId="{EEBC9727-089C-4DF2-B466-4B3792DEB0A1}" destId="{41238E19-BEFE-4290-8235-B6BA34F0146F}" srcOrd="3" destOrd="0" parTransId="{4B2F6CFB-9147-44C1-9FEF-03C7BAB2DAD8}" sibTransId="{E7906411-BA40-4664-9747-9DACF1C412FF}"/>
    <dgm:cxn modelId="{B6780D84-9C33-4A3E-9E92-E9988210BC0C}" type="presOf" srcId="{EEBC9727-089C-4DF2-B466-4B3792DEB0A1}" destId="{825C6017-0AAF-48BA-AB98-51A8AD10B1AA}" srcOrd="0" destOrd="0" presId="urn:microsoft.com/office/officeart/2005/8/layout/process2"/>
    <dgm:cxn modelId="{B615A186-9A5E-48CF-A42A-A3970D11D5D3}" type="presOf" srcId="{008AB9D7-BCAA-4E45-9BEC-02AAD9E7CAFC}" destId="{D2776D61-7D6A-4C3B-A564-46BC1B8B271F}" srcOrd="1" destOrd="0" presId="urn:microsoft.com/office/officeart/2005/8/layout/process2"/>
    <dgm:cxn modelId="{06255FA6-CC97-4651-ADDE-330E75E7CBC4}" type="presOf" srcId="{556F16B7-0183-456D-A421-6DE565349DE7}" destId="{B5B75BA8-5402-4D12-8A72-76DF0DDE7058}" srcOrd="1" destOrd="0" presId="urn:microsoft.com/office/officeart/2005/8/layout/process2"/>
    <dgm:cxn modelId="{5A0101B1-1223-478D-B824-6A84E7B11A4D}" srcId="{EEBC9727-089C-4DF2-B466-4B3792DEB0A1}" destId="{F7C31DEB-CE44-43E8-B34B-DCA9FA4BBE39}" srcOrd="0" destOrd="0" parTransId="{DFC0AC17-A789-4D47-A621-F1BDCFDD4919}" sibTransId="{008AB9D7-BCAA-4E45-9BEC-02AAD9E7CAFC}"/>
    <dgm:cxn modelId="{27F88DBD-9012-4308-BFAB-0CF3A45208F8}" type="presOf" srcId="{D0DCFC7D-FF53-4F31-804F-5E3F9397DC9A}" destId="{5AF424E1-1E64-4CEF-8F7D-285B3F2E06F5}" srcOrd="0" destOrd="0" presId="urn:microsoft.com/office/officeart/2005/8/layout/process2"/>
    <dgm:cxn modelId="{7C737CDB-F085-4E4F-8820-C14626ED00A4}" type="presOf" srcId="{008AB9D7-BCAA-4E45-9BEC-02AAD9E7CAFC}" destId="{12AACF93-D45D-41F9-8A8A-D16E5A45EDDD}" srcOrd="0" destOrd="0" presId="urn:microsoft.com/office/officeart/2005/8/layout/process2"/>
    <dgm:cxn modelId="{220012B0-3FEB-466B-91E7-64EA7EF37194}" type="presParOf" srcId="{825C6017-0AAF-48BA-AB98-51A8AD10B1AA}" destId="{DCF7284C-1EE2-4851-B994-B613ADB8CE66}" srcOrd="0" destOrd="0" presId="urn:microsoft.com/office/officeart/2005/8/layout/process2"/>
    <dgm:cxn modelId="{6FDD9925-2171-4A3F-8681-13454BF1634B}" type="presParOf" srcId="{825C6017-0AAF-48BA-AB98-51A8AD10B1AA}" destId="{12AACF93-D45D-41F9-8A8A-D16E5A45EDDD}" srcOrd="1" destOrd="0" presId="urn:microsoft.com/office/officeart/2005/8/layout/process2"/>
    <dgm:cxn modelId="{788BA3EB-A660-4B8D-917A-5C41A6F859ED}" type="presParOf" srcId="{12AACF93-D45D-41F9-8A8A-D16E5A45EDDD}" destId="{D2776D61-7D6A-4C3B-A564-46BC1B8B271F}" srcOrd="0" destOrd="0" presId="urn:microsoft.com/office/officeart/2005/8/layout/process2"/>
    <dgm:cxn modelId="{7CF008DD-7D95-4491-9295-B70459A2BE2C}" type="presParOf" srcId="{825C6017-0AAF-48BA-AB98-51A8AD10B1AA}" destId="{7CF06797-8F36-44D7-B941-2918578A6DE6}" srcOrd="2" destOrd="0" presId="urn:microsoft.com/office/officeart/2005/8/layout/process2"/>
    <dgm:cxn modelId="{64CCE1D2-F4D8-4CB8-B8D3-85E0EAE9E0B7}" type="presParOf" srcId="{825C6017-0AAF-48BA-AB98-51A8AD10B1AA}" destId="{1DCE2B84-126E-460F-BAD6-5A48993074FB}" srcOrd="3" destOrd="0" presId="urn:microsoft.com/office/officeart/2005/8/layout/process2"/>
    <dgm:cxn modelId="{F03EF1FF-8FA2-48E5-888A-A88B0CDEEF6C}" type="presParOf" srcId="{1DCE2B84-126E-460F-BAD6-5A48993074FB}" destId="{B5B75BA8-5402-4D12-8A72-76DF0DDE7058}" srcOrd="0" destOrd="0" presId="urn:microsoft.com/office/officeart/2005/8/layout/process2"/>
    <dgm:cxn modelId="{13CBF00D-35F8-47A6-ABC3-E93DEBC7A139}" type="presParOf" srcId="{825C6017-0AAF-48BA-AB98-51A8AD10B1AA}" destId="{701F5AC7-5AFF-48E6-AECD-8DEAAE392938}" srcOrd="4" destOrd="0" presId="urn:microsoft.com/office/officeart/2005/8/layout/process2"/>
    <dgm:cxn modelId="{A0B09D75-6135-4493-8BE0-70D9D3B90442}" type="presParOf" srcId="{825C6017-0AAF-48BA-AB98-51A8AD10B1AA}" destId="{5AF424E1-1E64-4CEF-8F7D-285B3F2E06F5}" srcOrd="5" destOrd="0" presId="urn:microsoft.com/office/officeart/2005/8/layout/process2"/>
    <dgm:cxn modelId="{29152430-9197-4471-ADFE-239216573423}" type="presParOf" srcId="{5AF424E1-1E64-4CEF-8F7D-285B3F2E06F5}" destId="{E8F6FF77-1F78-4DDF-82D2-61FA3AC7D69F}" srcOrd="0" destOrd="0" presId="urn:microsoft.com/office/officeart/2005/8/layout/process2"/>
    <dgm:cxn modelId="{B431C8A1-7FB5-45CC-BCAF-212CC93ECEF3}" type="presParOf" srcId="{825C6017-0AAF-48BA-AB98-51A8AD10B1AA}" destId="{0B92BBC7-A65D-4413-9736-8CC17A59779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7284C-1EE2-4851-B994-B613ADB8CE66}">
      <dsp:nvSpPr>
        <dsp:cNvPr id="0" name=""/>
        <dsp:cNvSpPr/>
      </dsp:nvSpPr>
      <dsp:spPr>
        <a:xfrm>
          <a:off x="742710" y="2124"/>
          <a:ext cx="2400778" cy="7903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/>
            <a:t>Tager input fra et antal af variable X og bygger en ikke-lineær funktion</a:t>
          </a:r>
          <a:endParaRPr lang="en-US" sz="1500" kern="1200"/>
        </a:p>
      </dsp:txBody>
      <dsp:txXfrm>
        <a:off x="765859" y="25273"/>
        <a:ext cx="2354480" cy="744081"/>
      </dsp:txXfrm>
    </dsp:sp>
    <dsp:sp modelId="{12AACF93-D45D-41F9-8A8A-D16E5A45EDDD}">
      <dsp:nvSpPr>
        <dsp:cNvPr id="0" name=""/>
        <dsp:cNvSpPr/>
      </dsp:nvSpPr>
      <dsp:spPr>
        <a:xfrm rot="5400000">
          <a:off x="1794903" y="812263"/>
          <a:ext cx="296392" cy="355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836398" y="841902"/>
        <a:ext cx="213402" cy="207474"/>
      </dsp:txXfrm>
    </dsp:sp>
    <dsp:sp modelId="{7CF06797-8F36-44D7-B941-2918578A6DE6}">
      <dsp:nvSpPr>
        <dsp:cNvPr id="0" name=""/>
        <dsp:cNvSpPr/>
      </dsp:nvSpPr>
      <dsp:spPr>
        <a:xfrm>
          <a:off x="742710" y="1187694"/>
          <a:ext cx="2400778" cy="7903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/>
            <a:t>Feed-forward</a:t>
          </a:r>
          <a:endParaRPr lang="en-US" sz="1500" kern="1200"/>
        </a:p>
      </dsp:txBody>
      <dsp:txXfrm>
        <a:off x="765859" y="1210843"/>
        <a:ext cx="2354480" cy="744081"/>
      </dsp:txXfrm>
    </dsp:sp>
    <dsp:sp modelId="{1DCE2B84-126E-460F-BAD6-5A48993074FB}">
      <dsp:nvSpPr>
        <dsp:cNvPr id="0" name=""/>
        <dsp:cNvSpPr/>
      </dsp:nvSpPr>
      <dsp:spPr>
        <a:xfrm rot="5400000">
          <a:off x="1794903" y="1997833"/>
          <a:ext cx="296392" cy="355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836398" y="2027472"/>
        <a:ext cx="213402" cy="207474"/>
      </dsp:txXfrm>
    </dsp:sp>
    <dsp:sp modelId="{701F5AC7-5AFF-48E6-AECD-8DEAAE392938}">
      <dsp:nvSpPr>
        <dsp:cNvPr id="0" name=""/>
        <dsp:cNvSpPr/>
      </dsp:nvSpPr>
      <dsp:spPr>
        <a:xfrm>
          <a:off x="742710" y="2373263"/>
          <a:ext cx="2400778" cy="7903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/>
            <a:t>Lineær regressioner og aktiveringsfunktioner</a:t>
          </a:r>
          <a:endParaRPr lang="en-US" sz="1500" kern="1200"/>
        </a:p>
      </dsp:txBody>
      <dsp:txXfrm>
        <a:off x="765859" y="2396412"/>
        <a:ext cx="2354480" cy="744081"/>
      </dsp:txXfrm>
    </dsp:sp>
    <dsp:sp modelId="{5AF424E1-1E64-4CEF-8F7D-285B3F2E06F5}">
      <dsp:nvSpPr>
        <dsp:cNvPr id="0" name=""/>
        <dsp:cNvSpPr/>
      </dsp:nvSpPr>
      <dsp:spPr>
        <a:xfrm rot="5400000">
          <a:off x="1794903" y="3183403"/>
          <a:ext cx="296392" cy="3556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836398" y="3213042"/>
        <a:ext cx="213402" cy="207474"/>
      </dsp:txXfrm>
    </dsp:sp>
    <dsp:sp modelId="{0B92BBC7-A65D-4413-9736-8CC17A597792}">
      <dsp:nvSpPr>
        <dsp:cNvPr id="0" name=""/>
        <dsp:cNvSpPr/>
      </dsp:nvSpPr>
      <dsp:spPr>
        <a:xfrm>
          <a:off x="742710" y="3558833"/>
          <a:ext cx="2400778" cy="7903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500" kern="1200"/>
            <a:t>Ikke-lineære aktiveringsfunktioner</a:t>
          </a:r>
          <a:endParaRPr lang="en-US" sz="1500" kern="1200"/>
        </a:p>
      </dsp:txBody>
      <dsp:txXfrm>
        <a:off x="765859" y="3581982"/>
        <a:ext cx="2354480" cy="744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8B38-53CC-4EF2-BC8B-1DD8CE842D38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684A9-5C9C-4A80-9324-51259C18F5D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5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b="7177"/>
          <a:stretch/>
        </p:blipFill>
        <p:spPr>
          <a:xfrm>
            <a:off x="0" y="1122363"/>
            <a:ext cx="9144000" cy="5735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914400"/>
            <a:ext cx="7772400" cy="7620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6858000" cy="47783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27363"/>
            <a:ext cx="1971675" cy="5449599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27363"/>
            <a:ext cx="5800725" cy="5449599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24" b="30025"/>
          <a:stretch/>
        </p:blipFill>
        <p:spPr>
          <a:xfrm>
            <a:off x="0" y="-26521"/>
            <a:ext cx="5987143" cy="4827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736" y="3449782"/>
            <a:ext cx="6151851" cy="1725763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736" y="5175545"/>
            <a:ext cx="6151851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1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4236"/>
            <a:ext cx="7886700" cy="104645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3B7649C-A498-2348-927A-8FE587E71C83}" type="datetimeFigureOut">
              <a:rPr lang="da-DK" smtClean="0"/>
              <a:pPr/>
              <a:t>15-05-2024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7135B9B3-E671-A841-8E8B-40D0802D070C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7" name="Picture 6" descr="CPHbusiness_RG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52" y="-100255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BB040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Dataanalyse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8401050" cy="477837"/>
          </a:xfrm>
        </p:spPr>
        <p:txBody>
          <a:bodyPr>
            <a:normAutofit/>
          </a:bodyPr>
          <a:lstStyle/>
          <a:p>
            <a:r>
              <a:rPr lang="da-DK" dirty="0">
                <a:sym typeface="Wingdings" panose="05000000000000000000" pitchFamily="2" charset="2"/>
              </a:rPr>
              <a:t>Deep Learning – Neurale Netværk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75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882D4-A012-2A52-CC5D-31180BF0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Opbygning af flerlag Neurale Netværk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50ADAE07-BF14-FF3D-3695-BED924A50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65532"/>
            <a:ext cx="7886700" cy="3671523"/>
          </a:xfrm>
        </p:spPr>
      </p:pic>
    </p:spTree>
    <p:extLst>
      <p:ext uri="{BB962C8B-B14F-4D97-AF65-F5344CB8AC3E}">
        <p14:creationId xmlns:p14="http://schemas.microsoft.com/office/powerpoint/2010/main" val="281584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2245-BB86-4231-8BC6-DD38E3BE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Flerlag Neurale Netværk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EF1A487-85FA-0584-F3ED-245368078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542" y="1825625"/>
            <a:ext cx="5078915" cy="4351338"/>
          </a:xfrm>
        </p:spPr>
      </p:pic>
    </p:spTree>
    <p:extLst>
      <p:ext uri="{BB962C8B-B14F-4D97-AF65-F5344CB8AC3E}">
        <p14:creationId xmlns:p14="http://schemas.microsoft.com/office/powerpoint/2010/main" val="270851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42C50-D82D-46B8-8C4F-7B453D92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Flerlag Neurale Netværk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EF99D3C-8F84-6DE8-25B5-1E1A0EFA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Repræsentation af sandsynligheder – </a:t>
            </a:r>
            <a:r>
              <a:rPr lang="da-DK" dirty="0" err="1"/>
              <a:t>softmax</a:t>
            </a:r>
            <a:r>
              <a:rPr lang="da-DK" dirty="0"/>
              <a:t> aktiveringsfunktion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Den tager højde for de mange forskellige output af de ”gemte” lag i modellen</a:t>
            </a:r>
          </a:p>
          <a:p>
            <a:r>
              <a:rPr lang="da-DK" dirty="0"/>
              <a:t>Minimerer cross-</a:t>
            </a:r>
            <a:r>
              <a:rPr lang="da-DK" dirty="0" err="1"/>
              <a:t>entropy</a:t>
            </a:r>
            <a:endParaRPr lang="da-DK" dirty="0"/>
          </a:p>
          <a:p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D5F6A46-CEAC-4CCB-BE27-EE71423D0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5" y="2986087"/>
            <a:ext cx="4314825" cy="88582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316CD8C2-CDA9-007E-ABAD-921CFB5EF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11" y="5446675"/>
            <a:ext cx="30003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CAA05-1093-474B-A3A6-9F648786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Bogens test af modeller på MNIST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1374F00-313D-2BB7-774E-AC8A8FEC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D364B85-7477-D62B-E3A3-B359208D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7287"/>
            <a:ext cx="9144000" cy="32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3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Convolutional</a:t>
            </a:r>
            <a:r>
              <a:rPr lang="da-DK" dirty="0"/>
              <a:t> Neurale Netværk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670" y="5175545"/>
            <a:ext cx="6311917" cy="1500187"/>
          </a:xfrm>
        </p:spPr>
        <p:txBody>
          <a:bodyPr/>
          <a:lstStyle/>
          <a:p>
            <a:r>
              <a:rPr lang="da-DK" dirty="0"/>
              <a:t>Afsnit 10.3, side 411 i ”An </a:t>
            </a:r>
            <a:r>
              <a:rPr lang="da-DK" dirty="0" err="1"/>
              <a:t>Introductory</a:t>
            </a:r>
            <a:r>
              <a:rPr lang="da-DK" dirty="0"/>
              <a:t> to Statistical Learning”</a:t>
            </a:r>
          </a:p>
          <a:p>
            <a:r>
              <a:rPr lang="da-DK" dirty="0"/>
              <a:t>Neurale netværk</a:t>
            </a:r>
          </a:p>
        </p:txBody>
      </p:sp>
    </p:spTree>
    <p:extLst>
      <p:ext uri="{BB962C8B-B14F-4D97-AF65-F5344CB8AC3E}">
        <p14:creationId xmlns:p14="http://schemas.microsoft.com/office/powerpoint/2010/main" val="334682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1BCE8-AEE3-4336-99D4-3977D9E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Introduktion CNN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9C8FC32-EC6A-4236-8476-FC652C5AD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Objektgenkendelse på billeder – trend omkring 2010</a:t>
            </a:r>
          </a:p>
          <a:p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F21F7BE-5C38-D351-B1CC-CD6EB712E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2858142"/>
            <a:ext cx="54387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6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15E21-8FA8-487C-9558-3EC3E41E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Convolution</a:t>
            </a:r>
            <a:r>
              <a:rPr lang="da-DK" dirty="0"/>
              <a:t> lag i modellen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A3972E-8A08-40B4-AB84-6BB9D4D7D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BAC8FD6-BEFF-839D-6493-A15BB7D8B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675"/>
            <a:ext cx="88963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03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E388A-0CF2-47A7-B014-372C0CC5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Eksempel med tigeren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6FB35E93-2D93-3094-28DE-EF8A0F63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45982"/>
            <a:ext cx="3886200" cy="2710624"/>
          </a:xfrm>
          <a:prstGeom prst="rect">
            <a:avLst/>
          </a:prstGeom>
          <a:noFill/>
        </p:spPr>
      </p:pic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EDFC109-42DD-8371-191A-0A91DF597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011416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a-DK" sz="2400" dirty="0"/>
              <a:t>Modellen ser en matrix af tal for billedet af tigeren og danner 2 </a:t>
            </a:r>
            <a:r>
              <a:rPr lang="da-DK" sz="2400" dirty="0" err="1"/>
              <a:t>convolution</a:t>
            </a:r>
            <a:r>
              <a:rPr lang="da-DK" sz="2400" dirty="0"/>
              <a:t> lag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da-DK" dirty="0"/>
              <a:t>Sort (0) og hvid (1) i den vertikale retning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da-DK" dirty="0"/>
              <a:t>Sort (0) og hvid (1) i den horisontale retning</a:t>
            </a:r>
          </a:p>
          <a:p>
            <a:pPr>
              <a:lnSpc>
                <a:spcPct val="90000"/>
              </a:lnSpc>
            </a:pPr>
            <a:r>
              <a:rPr lang="da-DK" dirty="0"/>
              <a:t>Yderligere detaljer</a:t>
            </a:r>
          </a:p>
        </p:txBody>
      </p:sp>
    </p:spTree>
    <p:extLst>
      <p:ext uri="{BB962C8B-B14F-4D97-AF65-F5344CB8AC3E}">
        <p14:creationId xmlns:p14="http://schemas.microsoft.com/office/powerpoint/2010/main" val="2407412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EBD2E-F8FB-44A4-8E83-2D7CC70E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 err="1"/>
              <a:t>Pooling</a:t>
            </a:r>
            <a:r>
              <a:rPr lang="da-DK" dirty="0"/>
              <a:t> </a:t>
            </a:r>
            <a:r>
              <a:rPr lang="da-DK" dirty="0" err="1"/>
              <a:t>layers</a:t>
            </a:r>
            <a:endParaRPr lang="da-DK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52048A17-55D0-23F3-C657-C321C5DA5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59138"/>
            <a:ext cx="7886700" cy="2484311"/>
          </a:xfrm>
          <a:noFill/>
        </p:spPr>
      </p:pic>
    </p:spTree>
    <p:extLst>
      <p:ext uri="{BB962C8B-B14F-4D97-AF65-F5344CB8AC3E}">
        <p14:creationId xmlns:p14="http://schemas.microsoft.com/office/powerpoint/2010/main" val="2732685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2BD8D-FE8A-0F3C-F898-B76BFDB4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Arkitektur af KNN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8A1ED34-B2CF-8F56-41EE-8899F43F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38" y="2204198"/>
            <a:ext cx="8799666" cy="3256346"/>
          </a:xfrm>
          <a:noFill/>
        </p:spPr>
      </p:pic>
    </p:spTree>
    <p:extLst>
      <p:ext uri="{BB962C8B-B14F-4D97-AF65-F5344CB8AC3E}">
        <p14:creationId xmlns:p14="http://schemas.microsoft.com/office/powerpoint/2010/main" val="27023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pPr algn="ctr"/>
            <a:r>
              <a:rPr lang="en-US" sz="3300" dirty="0"/>
              <a:t>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35230-F3D9-42B4-9D73-AE1666D46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240" y="1825625"/>
            <a:ext cx="4797874" cy="4351338"/>
          </a:xfrm>
        </p:spPr>
        <p:txBody>
          <a:bodyPr>
            <a:normAutofit fontScale="92500" lnSpcReduction="20000"/>
          </a:bodyPr>
          <a:lstStyle/>
          <a:p>
            <a:r>
              <a:rPr lang="da-DK" dirty="0"/>
              <a:t>Enkeltlag Neurale Netværk</a:t>
            </a:r>
          </a:p>
          <a:p>
            <a:endParaRPr lang="da-DK" dirty="0"/>
          </a:p>
          <a:p>
            <a:r>
              <a:rPr lang="da-DK" dirty="0"/>
              <a:t>Flerlag Neurale Netværk</a:t>
            </a:r>
          </a:p>
          <a:p>
            <a:endParaRPr lang="da-DK" dirty="0"/>
          </a:p>
          <a:p>
            <a:r>
              <a:rPr lang="da-DK" dirty="0" err="1"/>
              <a:t>Convolutional</a:t>
            </a:r>
            <a:r>
              <a:rPr lang="da-DK" dirty="0"/>
              <a:t> Neurale Netværk</a:t>
            </a:r>
          </a:p>
          <a:p>
            <a:endParaRPr lang="da-DK" dirty="0"/>
          </a:p>
          <a:p>
            <a:r>
              <a:rPr lang="da-DK" dirty="0" err="1"/>
              <a:t>Recurrent</a:t>
            </a:r>
            <a:r>
              <a:rPr lang="da-DK" dirty="0"/>
              <a:t> Neurale Netværk</a:t>
            </a:r>
          </a:p>
          <a:p>
            <a:endParaRPr lang="da-DK" dirty="0"/>
          </a:p>
          <a:p>
            <a:endParaRPr lang="da-DK" b="0" i="0" u="none" strike="noStrike" baseline="0" dirty="0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9A4B115F-62AD-4B12-A944-07573019C8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703" b="11753"/>
          <a:stretch/>
        </p:blipFill>
        <p:spPr>
          <a:xfrm>
            <a:off x="5092504" y="2397381"/>
            <a:ext cx="3886200" cy="320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35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8AC68-3FB3-3804-7F64-4DB9A5B6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augumentation</a:t>
            </a:r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EB5CE7B5-7F2A-721F-3D8B-D2D50EEC3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88045"/>
            <a:ext cx="7886700" cy="2826497"/>
          </a:xfr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B887CF9B-3308-D36E-940F-5711BB21F34A}"/>
              </a:ext>
            </a:extLst>
          </p:cNvPr>
          <p:cNvSpPr txBox="1"/>
          <p:nvPr/>
        </p:nvSpPr>
        <p:spPr>
          <a:xfrm>
            <a:off x="791110" y="1797978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Billedet er </a:t>
            </a:r>
            <a:r>
              <a:rPr lang="da-DK" sz="2400" dirty="0" err="1"/>
              <a:t>replikeret</a:t>
            </a:r>
            <a:r>
              <a:rPr lang="da-DK" sz="2400" dirty="0"/>
              <a:t> flere gange med forskellig vinkler, rotationer, zoom etc.</a:t>
            </a:r>
          </a:p>
        </p:txBody>
      </p:sp>
    </p:spTree>
    <p:extLst>
      <p:ext uri="{BB962C8B-B14F-4D97-AF65-F5344CB8AC3E}">
        <p14:creationId xmlns:p14="http://schemas.microsoft.com/office/powerpoint/2010/main" val="621709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Recurrent</a:t>
            </a:r>
            <a:r>
              <a:rPr lang="da-DK" dirty="0"/>
              <a:t> Neurale Netværk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670" y="5175545"/>
            <a:ext cx="6311917" cy="1500187"/>
          </a:xfrm>
        </p:spPr>
        <p:txBody>
          <a:bodyPr/>
          <a:lstStyle/>
          <a:p>
            <a:r>
              <a:rPr lang="da-DK" dirty="0"/>
              <a:t>Afsnit 10.5, side 421 i ”An </a:t>
            </a:r>
            <a:r>
              <a:rPr lang="da-DK" dirty="0" err="1"/>
              <a:t>Introductory</a:t>
            </a:r>
            <a:r>
              <a:rPr lang="da-DK" dirty="0"/>
              <a:t> to Statistical Learning”</a:t>
            </a:r>
          </a:p>
          <a:p>
            <a:r>
              <a:rPr lang="da-DK" dirty="0"/>
              <a:t>Neurale netværk</a:t>
            </a:r>
          </a:p>
        </p:txBody>
      </p:sp>
    </p:spTree>
    <p:extLst>
      <p:ext uri="{BB962C8B-B14F-4D97-AF65-F5344CB8AC3E}">
        <p14:creationId xmlns:p14="http://schemas.microsoft.com/office/powerpoint/2010/main" val="2412540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28F6B-4975-F2BC-96FB-134109E2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Opbygning </a:t>
            </a:r>
            <a:r>
              <a:rPr lang="da-DK" dirty="0" err="1"/>
              <a:t>Recurrent</a:t>
            </a:r>
            <a:r>
              <a:rPr lang="da-DK" dirty="0"/>
              <a:t> Neurale Netværk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E190531B-ACE4-D97C-5AEE-D84C2A04F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29534"/>
            <a:ext cx="7886700" cy="3143519"/>
          </a:xfrm>
        </p:spPr>
      </p:pic>
    </p:spTree>
    <p:extLst>
      <p:ext uri="{BB962C8B-B14F-4D97-AF65-F5344CB8AC3E}">
        <p14:creationId xmlns:p14="http://schemas.microsoft.com/office/powerpoint/2010/main" val="683699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B60AA-880D-99AD-3B49-13719CF9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Eksempler RNN I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C1CD4E88-F609-71D1-D933-1E587D3C5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0611"/>
            <a:ext cx="7886700" cy="4081366"/>
          </a:xfrm>
          <a:noFill/>
        </p:spPr>
      </p:pic>
    </p:spTree>
    <p:extLst>
      <p:ext uri="{BB962C8B-B14F-4D97-AF65-F5344CB8AC3E}">
        <p14:creationId xmlns:p14="http://schemas.microsoft.com/office/powerpoint/2010/main" val="4051760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C9879-B419-5BCF-CB77-62133829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Eksempler RNN II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A56CCD62-9F51-D83E-EA5A-14424ED2C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847864"/>
            <a:ext cx="7886700" cy="2306860"/>
          </a:xfrm>
          <a:noFill/>
        </p:spPr>
      </p:pic>
    </p:spTree>
    <p:extLst>
      <p:ext uri="{BB962C8B-B14F-4D97-AF65-F5344CB8AC3E}">
        <p14:creationId xmlns:p14="http://schemas.microsoft.com/office/powerpoint/2010/main" val="2119085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09631-41F7-626C-3C35-3976853D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RNN og NLP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51728B5-5FE9-9E6D-13F9-3AA0697E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 bygger videre på RNN i valget NLP</a:t>
            </a:r>
          </a:p>
          <a:p>
            <a:endParaRPr lang="da-DK" dirty="0"/>
          </a:p>
          <a:p>
            <a:r>
              <a:rPr lang="da-DK" dirty="0"/>
              <a:t>Afsnit 10.4 er dokument klassificering</a:t>
            </a:r>
          </a:p>
          <a:p>
            <a:endParaRPr lang="da-DK" dirty="0"/>
          </a:p>
          <a:p>
            <a:r>
              <a:rPr lang="da-DK" dirty="0"/>
              <a:t>Afsnit 10.5.1 er dokument klassificering</a:t>
            </a:r>
          </a:p>
        </p:txBody>
      </p:sp>
    </p:spTree>
    <p:extLst>
      <p:ext uri="{BB962C8B-B14F-4D97-AF65-F5344CB8AC3E}">
        <p14:creationId xmlns:p14="http://schemas.microsoft.com/office/powerpoint/2010/main" val="785816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6B268-FE5D-FBB5-0E90-7D122BB70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Neurale Netværk i 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B1D5ADC-3FF3-296E-B40E-C6E9BA4E4E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Programmering</a:t>
            </a:r>
          </a:p>
        </p:txBody>
      </p:sp>
    </p:spTree>
    <p:extLst>
      <p:ext uri="{BB962C8B-B14F-4D97-AF65-F5344CB8AC3E}">
        <p14:creationId xmlns:p14="http://schemas.microsoft.com/office/powerpoint/2010/main" val="940486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71DB9-67A7-5605-708C-9F757C87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Tensorflow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ECA0D8-F05A-6275-41C5-253614FF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Et bibliotek til at køre ML-modeller</a:t>
            </a:r>
          </a:p>
          <a:p>
            <a:endParaRPr lang="da-DK" dirty="0"/>
          </a:p>
          <a:p>
            <a:r>
              <a:rPr lang="da-DK" dirty="0"/>
              <a:t>Udviklet af Google og kan implementeres via R</a:t>
            </a:r>
          </a:p>
          <a:p>
            <a:endParaRPr lang="da-DK" dirty="0"/>
          </a:p>
          <a:p>
            <a:r>
              <a:rPr lang="da-DK" dirty="0"/>
              <a:t>Modeller inden Neurale Netværk</a:t>
            </a:r>
          </a:p>
        </p:txBody>
      </p:sp>
    </p:spTree>
    <p:extLst>
      <p:ext uri="{BB962C8B-B14F-4D97-AF65-F5344CB8AC3E}">
        <p14:creationId xmlns:p14="http://schemas.microsoft.com/office/powerpoint/2010/main" val="1786230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63AB0-B5D2-D557-2D55-210075D2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Tensorflow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6CDF91-E81F-5238-ADF4-C87B588B2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err="1"/>
              <a:t>install.packages</a:t>
            </a:r>
            <a:r>
              <a:rPr lang="da-DK" dirty="0"/>
              <a:t>("</a:t>
            </a:r>
            <a:r>
              <a:rPr lang="da-DK" dirty="0" err="1"/>
              <a:t>install_tensorflow</a:t>
            </a:r>
            <a:r>
              <a:rPr lang="da-DK" dirty="0"/>
              <a:t>")</a:t>
            </a:r>
          </a:p>
          <a:p>
            <a:r>
              <a:rPr lang="da-DK" dirty="0" err="1"/>
              <a:t>library</a:t>
            </a:r>
            <a:r>
              <a:rPr lang="da-DK" dirty="0"/>
              <a:t>(</a:t>
            </a:r>
            <a:r>
              <a:rPr lang="da-DK" dirty="0" err="1"/>
              <a:t>tensorflow</a:t>
            </a:r>
            <a:r>
              <a:rPr lang="da-DK" dirty="0"/>
              <a:t>)</a:t>
            </a:r>
          </a:p>
          <a:p>
            <a:r>
              <a:rPr lang="da-DK" dirty="0" err="1"/>
              <a:t>install_tensorflow</a:t>
            </a:r>
            <a:r>
              <a:rPr lang="da-DK" dirty="0"/>
              <a:t>()</a:t>
            </a:r>
          </a:p>
          <a:p>
            <a:r>
              <a:rPr lang="da-DK" dirty="0" err="1"/>
              <a:t>install_tensorflow</a:t>
            </a:r>
            <a:r>
              <a:rPr lang="da-DK" dirty="0"/>
              <a:t>(  </a:t>
            </a:r>
            <a:r>
              <a:rPr lang="da-DK" dirty="0" err="1"/>
              <a:t>method</a:t>
            </a:r>
            <a:r>
              <a:rPr lang="da-DK" dirty="0"/>
              <a:t> = c("auto", "</a:t>
            </a:r>
            <a:r>
              <a:rPr lang="da-DK" dirty="0" err="1"/>
              <a:t>virtualenv</a:t>
            </a:r>
            <a:r>
              <a:rPr lang="da-DK" dirty="0"/>
              <a:t>", "</a:t>
            </a:r>
            <a:r>
              <a:rPr lang="da-DK" dirty="0" err="1"/>
              <a:t>conda</a:t>
            </a:r>
            <a:r>
              <a:rPr lang="da-DK" dirty="0"/>
              <a:t>"),  </a:t>
            </a:r>
            <a:r>
              <a:rPr lang="da-DK" dirty="0" err="1"/>
              <a:t>conda</a:t>
            </a:r>
            <a:r>
              <a:rPr lang="da-DK" dirty="0"/>
              <a:t> = "auto",  version = "default",  </a:t>
            </a:r>
            <a:r>
              <a:rPr lang="da-DK" dirty="0" err="1"/>
              <a:t>envname</a:t>
            </a:r>
            <a:r>
              <a:rPr lang="da-DK" dirty="0"/>
              <a:t> = NULL,  </a:t>
            </a:r>
            <a:r>
              <a:rPr lang="da-DK" dirty="0" err="1"/>
              <a:t>extra_packages</a:t>
            </a:r>
            <a:r>
              <a:rPr lang="da-DK" dirty="0"/>
              <a:t> = NULL,  </a:t>
            </a:r>
            <a:r>
              <a:rPr lang="da-DK" dirty="0" err="1"/>
              <a:t>restart_session</a:t>
            </a:r>
            <a:r>
              <a:rPr lang="da-DK" dirty="0"/>
              <a:t> = TRUE,  </a:t>
            </a:r>
            <a:r>
              <a:rPr lang="da-DK" dirty="0" err="1"/>
              <a:t>conda_python_version</a:t>
            </a:r>
            <a:r>
              <a:rPr lang="da-DK" dirty="0"/>
              <a:t> = NULL,  </a:t>
            </a:r>
            <a:r>
              <a:rPr lang="da-DK" dirty="0" err="1"/>
              <a:t>pip_ignore_installed</a:t>
            </a:r>
            <a:r>
              <a:rPr lang="da-DK" dirty="0"/>
              <a:t> = TRUE,  </a:t>
            </a:r>
            <a:r>
              <a:rPr lang="da-DK" dirty="0" err="1"/>
              <a:t>python_version</a:t>
            </a:r>
            <a:r>
              <a:rPr lang="da-DK" dirty="0"/>
              <a:t> = </a:t>
            </a:r>
            <a:r>
              <a:rPr lang="da-DK" dirty="0" err="1"/>
              <a:t>conda_python_version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181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97A88-6EB7-0EA7-1185-BF0CFCFB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Rammer for model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05D06F5-3DFC-C704-93D3-0A59971A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library</a:t>
            </a:r>
            <a:r>
              <a:rPr lang="da-DK" dirty="0"/>
              <a:t>(</a:t>
            </a:r>
            <a:r>
              <a:rPr lang="da-DK" dirty="0" err="1"/>
              <a:t>tidyverse</a:t>
            </a:r>
            <a:r>
              <a:rPr lang="da-DK" dirty="0"/>
              <a:t>)</a:t>
            </a:r>
          </a:p>
          <a:p>
            <a:r>
              <a:rPr lang="da-DK" dirty="0" err="1"/>
              <a:t>library</a:t>
            </a:r>
            <a:r>
              <a:rPr lang="da-DK" dirty="0"/>
              <a:t>(</a:t>
            </a:r>
            <a:r>
              <a:rPr lang="da-DK" dirty="0" err="1"/>
              <a:t>keras</a:t>
            </a:r>
            <a:r>
              <a:rPr lang="da-DK" dirty="0"/>
              <a:t>)</a:t>
            </a:r>
          </a:p>
          <a:p>
            <a:r>
              <a:rPr lang="da-DK" dirty="0" err="1"/>
              <a:t>modnn</a:t>
            </a:r>
            <a:r>
              <a:rPr lang="da-DK" dirty="0"/>
              <a:t> &lt;- </a:t>
            </a:r>
            <a:r>
              <a:rPr lang="da-DK" dirty="0" err="1"/>
              <a:t>keras_model_sequential</a:t>
            </a:r>
            <a:r>
              <a:rPr lang="da-DK" dirty="0"/>
              <a:t> () %&gt;%  </a:t>
            </a:r>
            <a:r>
              <a:rPr lang="da-DK" dirty="0" err="1"/>
              <a:t>layer_dense</a:t>
            </a:r>
            <a:r>
              <a:rPr lang="da-DK" dirty="0"/>
              <a:t>(units = 50, </a:t>
            </a:r>
            <a:r>
              <a:rPr lang="da-DK" dirty="0" err="1"/>
              <a:t>activation</a:t>
            </a:r>
            <a:r>
              <a:rPr lang="da-DK" dirty="0"/>
              <a:t> = "</a:t>
            </a:r>
            <a:r>
              <a:rPr lang="da-DK" dirty="0" err="1"/>
              <a:t>relu</a:t>
            </a:r>
            <a:r>
              <a:rPr lang="da-DK" dirty="0"/>
              <a:t>",                </a:t>
            </a:r>
            <a:r>
              <a:rPr lang="da-DK" dirty="0" err="1"/>
              <a:t>input_shape</a:t>
            </a:r>
            <a:r>
              <a:rPr lang="da-DK" dirty="0"/>
              <a:t> = </a:t>
            </a:r>
            <a:r>
              <a:rPr lang="da-DK" dirty="0" err="1"/>
              <a:t>ncol</a:t>
            </a:r>
            <a:r>
              <a:rPr lang="da-DK" dirty="0"/>
              <a:t>(x)) %&gt;%   </a:t>
            </a:r>
            <a:r>
              <a:rPr lang="da-DK" dirty="0" err="1"/>
              <a:t>layer_dropout</a:t>
            </a:r>
            <a:r>
              <a:rPr lang="da-DK" dirty="0"/>
              <a:t>(rate = 0.4) %&gt;%   </a:t>
            </a:r>
            <a:r>
              <a:rPr lang="da-DK" dirty="0" err="1"/>
              <a:t>layer_dense</a:t>
            </a:r>
            <a:r>
              <a:rPr lang="da-DK" dirty="0"/>
              <a:t>(units = 1)</a:t>
            </a:r>
          </a:p>
        </p:txBody>
      </p:sp>
    </p:spTree>
    <p:extLst>
      <p:ext uri="{BB962C8B-B14F-4D97-AF65-F5344CB8AC3E}">
        <p14:creationId xmlns:p14="http://schemas.microsoft.com/office/powerpoint/2010/main" val="12263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Enkeltlag Neurale Netværk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670" y="5175545"/>
            <a:ext cx="6311917" cy="1500187"/>
          </a:xfrm>
        </p:spPr>
        <p:txBody>
          <a:bodyPr/>
          <a:lstStyle/>
          <a:p>
            <a:r>
              <a:rPr lang="da-DK" dirty="0"/>
              <a:t>Afsnit 10.1, side 404 i ”An </a:t>
            </a:r>
            <a:r>
              <a:rPr lang="da-DK" dirty="0" err="1"/>
              <a:t>Introductory</a:t>
            </a:r>
            <a:r>
              <a:rPr lang="da-DK" dirty="0"/>
              <a:t> to Statistical Learning”</a:t>
            </a:r>
          </a:p>
          <a:p>
            <a:r>
              <a:rPr lang="da-DK" dirty="0"/>
              <a:t>Neurale netværk</a:t>
            </a:r>
          </a:p>
        </p:txBody>
      </p:sp>
    </p:spTree>
    <p:extLst>
      <p:ext uri="{BB962C8B-B14F-4D97-AF65-F5344CB8AC3E}">
        <p14:creationId xmlns:p14="http://schemas.microsoft.com/office/powerpoint/2010/main" val="2433363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DD237-9DD5-0EB8-5C04-E714A574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Rammer for modellen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FF83122-C095-7DDA-2A3E-3C7197DF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i="1" dirty="0" err="1"/>
              <a:t>modnn</a:t>
            </a:r>
            <a:r>
              <a:rPr lang="da-DK" i="1" dirty="0"/>
              <a:t> &lt;- </a:t>
            </a:r>
            <a:r>
              <a:rPr lang="da-DK" i="1" dirty="0" err="1"/>
              <a:t>keras_model_sequential</a:t>
            </a:r>
            <a:r>
              <a:rPr lang="da-DK" i="1" dirty="0"/>
              <a:t> () %&gt;%  </a:t>
            </a:r>
            <a:r>
              <a:rPr lang="da-DK" i="1" dirty="0" err="1"/>
              <a:t>layer_dense</a:t>
            </a:r>
            <a:r>
              <a:rPr lang="da-DK" i="1" dirty="0"/>
              <a:t>(units = 50, </a:t>
            </a:r>
            <a:r>
              <a:rPr lang="da-DK" i="1" dirty="0" err="1"/>
              <a:t>activation</a:t>
            </a:r>
            <a:r>
              <a:rPr lang="da-DK" i="1" dirty="0"/>
              <a:t> = "</a:t>
            </a:r>
            <a:r>
              <a:rPr lang="da-DK" i="1" dirty="0" err="1"/>
              <a:t>relu</a:t>
            </a:r>
            <a:r>
              <a:rPr lang="da-DK" i="1" dirty="0"/>
              <a:t>",                </a:t>
            </a:r>
            <a:r>
              <a:rPr lang="da-DK" i="1" dirty="0" err="1"/>
              <a:t>input_shape</a:t>
            </a:r>
            <a:r>
              <a:rPr lang="da-DK" i="1" dirty="0"/>
              <a:t> = </a:t>
            </a:r>
            <a:r>
              <a:rPr lang="da-DK" i="1" dirty="0" err="1"/>
              <a:t>ncol</a:t>
            </a:r>
            <a:r>
              <a:rPr lang="da-DK" i="1" dirty="0"/>
              <a:t>(x)) %&gt;%   </a:t>
            </a:r>
            <a:r>
              <a:rPr lang="da-DK" i="1" dirty="0" err="1"/>
              <a:t>layer_dropout</a:t>
            </a:r>
            <a:r>
              <a:rPr lang="da-DK" i="1" dirty="0"/>
              <a:t>(rate = 0.4) %&gt;%   </a:t>
            </a:r>
            <a:r>
              <a:rPr lang="da-DK" i="1" dirty="0" err="1"/>
              <a:t>layer_dense</a:t>
            </a:r>
            <a:r>
              <a:rPr lang="da-DK" i="1" dirty="0"/>
              <a:t>(units = 1)</a:t>
            </a:r>
          </a:p>
          <a:p>
            <a:r>
              <a:rPr lang="da-DK" dirty="0"/>
              <a:t>Der er 50 gemte neuroner i det første lag</a:t>
            </a:r>
          </a:p>
          <a:p>
            <a:r>
              <a:rPr lang="da-DK" dirty="0"/>
              <a:t>De bliver aktiveret via ”</a:t>
            </a:r>
            <a:r>
              <a:rPr lang="da-DK" dirty="0" err="1"/>
              <a:t>relu</a:t>
            </a:r>
            <a:r>
              <a:rPr lang="da-DK" dirty="0"/>
              <a:t>” (det ikke lineære element</a:t>
            </a:r>
          </a:p>
          <a:p>
            <a:r>
              <a:rPr lang="da-DK" dirty="0"/>
              <a:t>Dropper tilfældigt 40 pct. af neuronerne (noder)</a:t>
            </a:r>
          </a:p>
          <a:p>
            <a:r>
              <a:rPr lang="da-DK" dirty="0"/>
              <a:t>Der er 1 output (lønnen for en spiller)</a:t>
            </a:r>
          </a:p>
        </p:txBody>
      </p:sp>
    </p:spTree>
    <p:extLst>
      <p:ext uri="{BB962C8B-B14F-4D97-AF65-F5344CB8AC3E}">
        <p14:creationId xmlns:p14="http://schemas.microsoft.com/office/powerpoint/2010/main" val="3686461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5B1A6-454E-2FA9-1DC8-300B82AD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Optimering af model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74D90E3-8A59-73B7-BB5F-62E1019E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Hvilke metoder skal bruges til at optimere fejlen i modellen</a:t>
            </a:r>
          </a:p>
          <a:p>
            <a:r>
              <a:rPr lang="da-DK" dirty="0" err="1"/>
              <a:t>modnn</a:t>
            </a:r>
            <a:r>
              <a:rPr lang="da-DK" dirty="0"/>
              <a:t> %&gt;% </a:t>
            </a:r>
            <a:r>
              <a:rPr lang="da-DK" dirty="0" err="1"/>
              <a:t>compile</a:t>
            </a:r>
            <a:r>
              <a:rPr lang="da-DK" dirty="0"/>
              <a:t>(</a:t>
            </a:r>
            <a:r>
              <a:rPr lang="da-DK" dirty="0" err="1"/>
              <a:t>loss</a:t>
            </a:r>
            <a:r>
              <a:rPr lang="da-DK" dirty="0"/>
              <a:t> = "</a:t>
            </a:r>
            <a:r>
              <a:rPr lang="da-DK" dirty="0" err="1"/>
              <a:t>mse</a:t>
            </a:r>
            <a:r>
              <a:rPr lang="da-DK" dirty="0"/>
              <a:t>",                  </a:t>
            </a:r>
            <a:r>
              <a:rPr lang="da-DK" dirty="0" err="1"/>
              <a:t>optimizer</a:t>
            </a:r>
            <a:r>
              <a:rPr lang="da-DK" dirty="0"/>
              <a:t> = </a:t>
            </a:r>
            <a:r>
              <a:rPr lang="da-DK" dirty="0" err="1"/>
              <a:t>optimizer_rmsprop</a:t>
            </a:r>
            <a:r>
              <a:rPr lang="da-DK" dirty="0"/>
              <a:t> (),                  </a:t>
            </a:r>
            <a:r>
              <a:rPr lang="da-DK" dirty="0" err="1"/>
              <a:t>metrics</a:t>
            </a:r>
            <a:r>
              <a:rPr lang="da-DK" dirty="0"/>
              <a:t> = list("</a:t>
            </a:r>
            <a:r>
              <a:rPr lang="da-DK" dirty="0" err="1"/>
              <a:t>mean_absolute_error</a:t>
            </a:r>
            <a:r>
              <a:rPr lang="da-DK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3443472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D5003-24BE-9175-0097-43A72D92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Kør modellen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350B645-31E6-E276-2EF7-16B4BC7B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&lt;- </a:t>
            </a:r>
            <a:r>
              <a:rPr lang="en-US" dirty="0" err="1"/>
              <a:t>modnn</a:t>
            </a:r>
            <a:r>
              <a:rPr lang="en-US" dirty="0"/>
              <a:t> %&gt;% fit(  x[-</a:t>
            </a:r>
            <a:r>
              <a:rPr lang="en-US" dirty="0" err="1"/>
              <a:t>testid</a:t>
            </a:r>
            <a:r>
              <a:rPr lang="en-US" dirty="0"/>
              <a:t> , ], y[-</a:t>
            </a:r>
            <a:r>
              <a:rPr lang="en-US" dirty="0" err="1"/>
              <a:t>testid</a:t>
            </a:r>
            <a:r>
              <a:rPr lang="en-US" dirty="0"/>
              <a:t>], epochs = 100, </a:t>
            </a:r>
            <a:r>
              <a:rPr lang="en-US" dirty="0" err="1"/>
              <a:t>batch_size</a:t>
            </a:r>
            <a:r>
              <a:rPr lang="en-US" dirty="0"/>
              <a:t> = 32,  </a:t>
            </a:r>
            <a:r>
              <a:rPr lang="en-US" dirty="0" err="1"/>
              <a:t>validation_data</a:t>
            </a:r>
            <a:r>
              <a:rPr lang="en-US" dirty="0"/>
              <a:t> = list(x[</a:t>
            </a:r>
            <a:r>
              <a:rPr lang="en-US" dirty="0" err="1"/>
              <a:t>testid</a:t>
            </a:r>
            <a:r>
              <a:rPr lang="en-US" dirty="0"/>
              <a:t> , ], y[</a:t>
            </a:r>
            <a:r>
              <a:rPr lang="en-US" dirty="0" err="1"/>
              <a:t>testid</a:t>
            </a:r>
            <a:r>
              <a:rPr lang="en-US" dirty="0"/>
              <a:t> ]))</a:t>
            </a:r>
          </a:p>
          <a:p>
            <a:r>
              <a:rPr lang="en-US" dirty="0"/>
              <a:t>Epochs er over </a:t>
            </a:r>
            <a:r>
              <a:rPr lang="en-US" dirty="0" err="1"/>
              <a:t>gange</a:t>
            </a:r>
            <a:r>
              <a:rPr lang="en-US" dirty="0"/>
              <a:t> data </a:t>
            </a:r>
            <a:r>
              <a:rPr lang="en-US" dirty="0" err="1"/>
              <a:t>opdeles</a:t>
            </a:r>
            <a:endParaRPr lang="en-US" dirty="0"/>
          </a:p>
          <a:p>
            <a:r>
              <a:rPr lang="en-US" dirty="0"/>
              <a:t>Batch size er </a:t>
            </a:r>
            <a:r>
              <a:rPr lang="en-US" dirty="0" err="1"/>
              <a:t>størrelse</a:t>
            </a:r>
            <a:r>
              <a:rPr lang="en-US" dirty="0"/>
              <a:t> på de </a:t>
            </a:r>
            <a:r>
              <a:rPr lang="en-US" dirty="0" err="1"/>
              <a:t>opdelte</a:t>
            </a:r>
            <a:r>
              <a:rPr lang="en-US" dirty="0"/>
              <a:t> data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83480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8D1D3-65C9-0636-C3EF-32052131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Viser model og forudsigelse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0BACBAF-1862-9D86-6809-411BA935B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plot(history)</a:t>
            </a:r>
          </a:p>
          <a:p>
            <a:r>
              <a:rPr lang="en-US" dirty="0" err="1"/>
              <a:t>npred</a:t>
            </a:r>
            <a:r>
              <a:rPr lang="en-US" dirty="0"/>
              <a:t> &lt;- predict(</a:t>
            </a:r>
            <a:r>
              <a:rPr lang="en-US" dirty="0" err="1"/>
              <a:t>modnn</a:t>
            </a:r>
            <a:r>
              <a:rPr lang="en-US" dirty="0"/>
              <a:t> , x[</a:t>
            </a:r>
            <a:r>
              <a:rPr lang="en-US" dirty="0" err="1"/>
              <a:t>testid</a:t>
            </a:r>
            <a:r>
              <a:rPr lang="en-US" dirty="0"/>
              <a:t> , ])</a:t>
            </a:r>
          </a:p>
          <a:p>
            <a:r>
              <a:rPr lang="en-US" dirty="0"/>
              <a:t>mean(abs(y[</a:t>
            </a:r>
            <a:r>
              <a:rPr lang="en-US" dirty="0" err="1"/>
              <a:t>testid</a:t>
            </a:r>
            <a:r>
              <a:rPr lang="en-US" dirty="0"/>
              <a:t>] - </a:t>
            </a:r>
            <a:r>
              <a:rPr lang="en-US" dirty="0" err="1"/>
              <a:t>npred</a:t>
            </a:r>
            <a:r>
              <a:rPr lang="en-US" dirty="0"/>
              <a:t>))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65189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2EFD8BD-C5F0-484F-8EDE-60FE473B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652463"/>
            <a:ext cx="3868340" cy="823912"/>
          </a:xfrm>
        </p:spPr>
        <p:txBody>
          <a:bodyPr/>
          <a:lstStyle/>
          <a:p>
            <a:r>
              <a:rPr lang="en-US" err="1"/>
              <a:t>Bøger</a:t>
            </a:r>
            <a:endParaRPr lang="en-US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BB2B05C-33AC-4656-887B-00E1BE2D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476375"/>
            <a:ext cx="3868340" cy="3684588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da-DK" sz="1800" cap="all" dirty="0">
                <a:solidFill>
                  <a:srgbClr val="00163B"/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a-DK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Hands-On Programming with R / </a:t>
            </a:r>
            <a:r>
              <a:rPr lang="da-DK" sz="18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Grolemund</a:t>
            </a:r>
            <a:r>
              <a:rPr lang="da-DK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a-DK" sz="18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Garrett</a:t>
            </a:r>
            <a:r>
              <a:rPr lang="da-DK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a-DK" sz="18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O'Reilly</a:t>
            </a:r>
            <a:endParaRPr lang="da-DK" sz="180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a-DK" sz="1800" b="0" i="0" u="none" strike="noStrike" noProof="0" dirty="0">
                <a:solidFill>
                  <a:schemeClr val="dk1"/>
                </a:solidFill>
                <a:latin typeface="+mn-lt"/>
              </a:rPr>
              <a:t>R for Data Science / </a:t>
            </a:r>
            <a:r>
              <a:rPr lang="da-DK" sz="1800" b="0" i="0" u="none" strike="noStrike" noProof="0" dirty="0" err="1">
                <a:solidFill>
                  <a:schemeClr val="dk1"/>
                </a:solidFill>
                <a:latin typeface="+mn-lt"/>
              </a:rPr>
              <a:t>Wickham</a:t>
            </a:r>
            <a:r>
              <a:rPr lang="da-DK" sz="1800" b="0" i="0" u="none" strike="noStrike" noProof="0" dirty="0">
                <a:solidFill>
                  <a:schemeClr val="dk1"/>
                </a:solidFill>
                <a:latin typeface="+mn-lt"/>
              </a:rPr>
              <a:t>, </a:t>
            </a:r>
            <a:r>
              <a:rPr lang="da-DK" sz="1800" b="0" i="0" u="none" strike="noStrike" noProof="0" dirty="0" err="1">
                <a:solidFill>
                  <a:schemeClr val="dk1"/>
                </a:solidFill>
                <a:latin typeface="+mn-lt"/>
              </a:rPr>
              <a:t>Hadley</a:t>
            </a:r>
            <a:r>
              <a:rPr lang="da-DK" sz="1800" b="0" i="0" u="none" strike="noStrike" noProof="0" dirty="0">
                <a:solidFill>
                  <a:schemeClr val="dk1"/>
                </a:solidFill>
                <a:latin typeface="+mn-lt"/>
              </a:rPr>
              <a:t> and </a:t>
            </a:r>
            <a:r>
              <a:rPr lang="da-DK" sz="1800" b="0" i="0" u="none" strike="noStrike" noProof="0" dirty="0" err="1">
                <a:solidFill>
                  <a:schemeClr val="dk1"/>
                </a:solidFill>
                <a:latin typeface="+mn-lt"/>
              </a:rPr>
              <a:t>Grolemund</a:t>
            </a:r>
            <a:r>
              <a:rPr lang="da-DK" sz="1800" b="0" i="0" u="none" strike="noStrike" noProof="0" dirty="0">
                <a:solidFill>
                  <a:schemeClr val="dk1"/>
                </a:solidFill>
                <a:latin typeface="+mn-lt"/>
              </a:rPr>
              <a:t>, </a:t>
            </a:r>
            <a:r>
              <a:rPr lang="da-DK" sz="1800" b="0" i="0" u="none" strike="noStrike" noProof="0" dirty="0" err="1">
                <a:solidFill>
                  <a:schemeClr val="dk1"/>
                </a:solidFill>
                <a:latin typeface="+mn-lt"/>
              </a:rPr>
              <a:t>Garrett</a:t>
            </a:r>
            <a:r>
              <a:rPr lang="da-DK" sz="1800" b="0" i="0" u="none" strike="noStrike" noProof="0" dirty="0">
                <a:solidFill>
                  <a:schemeClr val="dk1"/>
                </a:solidFill>
                <a:latin typeface="+mn-lt"/>
              </a:rPr>
              <a:t>, </a:t>
            </a:r>
            <a:r>
              <a:rPr lang="da-DK" sz="1800" b="0" i="0" u="none" strike="noStrike" noProof="0" dirty="0" err="1">
                <a:solidFill>
                  <a:schemeClr val="dk1"/>
                </a:solidFill>
                <a:latin typeface="+mn-lt"/>
              </a:rPr>
              <a:t>O'Reilly</a:t>
            </a:r>
            <a:endParaRPr lang="da-DK" sz="1800" b="0" i="0" u="none" strike="noStrike" noProof="0" dirty="0">
              <a:solidFill>
                <a:schemeClr val="dk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An Introduction to Statistical Learning – with Applications in R / 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James Gareth, Witten, Hastie  </a:t>
            </a:r>
            <a:r>
              <a:rPr lang="en-US" sz="1800" dirty="0" err="1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m.fl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a-DK" sz="18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Anvendt statistik for de finansielle uddannelser / Kenneth Hansen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endParaRPr lang="da-D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endParaRPr lang="da-DK" sz="180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891B1BA-E756-4B50-92CE-4450D862E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652463"/>
            <a:ext cx="3887391" cy="823912"/>
          </a:xfrm>
        </p:spPr>
        <p:txBody>
          <a:bodyPr/>
          <a:lstStyle/>
          <a:p>
            <a:r>
              <a:rPr lang="en-US" dirty="0"/>
              <a:t>Downloads, </a:t>
            </a:r>
            <a:r>
              <a:rPr lang="en-US" dirty="0" err="1"/>
              <a:t>artikler</a:t>
            </a:r>
            <a:r>
              <a:rPr lang="en-US" dirty="0"/>
              <a:t> mm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AC06DA5-0575-4B77-8DB2-E21E9D0A6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476375"/>
            <a:ext cx="4171950" cy="3684588"/>
          </a:xfrm>
        </p:spPr>
        <p:txBody>
          <a:bodyPr>
            <a:normAutofit fontScale="25000" lnSpcReduction="20000"/>
          </a:bodyPr>
          <a:lstStyle/>
          <a:p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Carat</a:t>
            </a:r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 </a:t>
            </a:r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package</a:t>
            </a:r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 i R: </a:t>
            </a:r>
            <a:r>
              <a:rPr lang="da-DK" sz="5600" b="0" i="0" u="none" strike="noStrike" noProof="0">
                <a:latin typeface="+mn-lt"/>
              </a:rPr>
              <a:t>https://topepo.github.io/caret/</a:t>
            </a:r>
            <a:endParaRPr lang="da-DK" sz="5600" b="0" i="0" u="none" strike="noStrike" noProof="0">
              <a:solidFill>
                <a:schemeClr val="dk1"/>
              </a:solidFill>
              <a:latin typeface="+mn-lt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a-DK" sz="5600" b="0" i="0" err="1">
                <a:solidFill>
                  <a:srgbClr val="000000"/>
                </a:solidFill>
                <a:effectLst/>
                <a:latin typeface="+mn-lt"/>
              </a:rPr>
              <a:t>Haubo</a:t>
            </a:r>
            <a:r>
              <a:rPr lang="da-DK" sz="5600" b="0" i="0">
                <a:solidFill>
                  <a:srgbClr val="000000"/>
                </a:solidFill>
                <a:effectLst/>
                <a:latin typeface="+mn-lt"/>
              </a:rPr>
              <a:t> B Christensen, DTU &amp; Christensens </a:t>
            </a:r>
            <a:r>
              <a:rPr lang="da-DK" sz="5600" b="0" i="0" err="1">
                <a:solidFill>
                  <a:srgbClr val="000000"/>
                </a:solidFill>
                <a:effectLst/>
                <a:latin typeface="+mn-lt"/>
              </a:rPr>
              <a:t>Statistics</a:t>
            </a:r>
            <a:r>
              <a:rPr lang="da-DK" sz="5600" b="0" i="0">
                <a:solidFill>
                  <a:srgbClr val="000000"/>
                </a:solidFill>
                <a:effectLst/>
                <a:latin typeface="+mn-lt"/>
              </a:rPr>
              <a:t> </a:t>
            </a:r>
          </a:p>
          <a:p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Cumulative</a:t>
            </a:r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 Link Models for </a:t>
            </a:r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Ordinal</a:t>
            </a:r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 Regression with R Package </a:t>
            </a:r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Ordinal</a:t>
            </a:r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, Rune </a:t>
            </a:r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Haubo</a:t>
            </a:r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 B Christensen, DTU &amp; Christensens </a:t>
            </a:r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Statistics</a:t>
            </a:r>
            <a:endParaRPr lang="da-DK" sz="5600" b="0" i="0" u="none" strike="noStrike" noProof="0">
              <a:solidFill>
                <a:schemeClr val="dk1"/>
              </a:solidFill>
              <a:latin typeface="+mn-lt"/>
            </a:endParaRPr>
          </a:p>
          <a:p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A factor model approach to </a:t>
            </a:r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nowcasting</a:t>
            </a:r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 Danish GDP, Nationalbanken</a:t>
            </a:r>
          </a:p>
          <a:p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Macroeconomic</a:t>
            </a:r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 </a:t>
            </a:r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Nowcasting</a:t>
            </a:r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 and </a:t>
            </a:r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Forecasting</a:t>
            </a:r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 with Big Data, </a:t>
            </a:r>
            <a:r>
              <a:rPr lang="da-DK" sz="5600" b="0" i="0" u="none" strike="noStrike" noProof="0" err="1">
                <a:solidFill>
                  <a:schemeClr val="dk1"/>
                </a:solidFill>
                <a:latin typeface="+mn-lt"/>
              </a:rPr>
              <a:t>Federal</a:t>
            </a:r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 Reserves</a:t>
            </a:r>
          </a:p>
          <a:p>
            <a:r>
              <a:rPr lang="da-DK" sz="5600" b="0" i="0" u="none" strike="noStrike" noProof="0">
                <a:solidFill>
                  <a:schemeClr val="dk1"/>
                </a:solidFill>
                <a:latin typeface="+mn-lt"/>
              </a:rPr>
              <a:t>Forbruget fortsætter fremgangen i 2016, DI</a:t>
            </a:r>
          </a:p>
          <a:p>
            <a:r>
              <a:rPr lang="da-DK" sz="56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Covid-19 økonomiske konsekvenser for dansk erhvervsliv, </a:t>
            </a:r>
            <a:r>
              <a:rPr lang="da-DK" sz="5600" kern="120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AxelFuture</a:t>
            </a:r>
            <a:r>
              <a:rPr lang="da-DK" sz="56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og PWC</a:t>
            </a:r>
          </a:p>
          <a:p>
            <a:r>
              <a:rPr lang="da-DK" sz="56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Virksomhederne er presset af Coronakrisen, DI</a:t>
            </a:r>
            <a:endParaRPr lang="da-DK" sz="5600">
              <a:latin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2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68105-1BF1-42A4-B3C0-CBC890ED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Opbygning af Neurale Netværk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33E52940-F797-29F1-88BC-3581440FBE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70870" y="1825625"/>
            <a:ext cx="2402759" cy="4351338"/>
          </a:xfrm>
        </p:spPr>
      </p:pic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49E9D1A2-C98A-8ECC-BAB0-36DBEDA0AC5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94853308"/>
              </p:ext>
            </p:extLst>
          </p:nvPr>
        </p:nvGraphicFramePr>
        <p:xfrm>
          <a:off x="628650" y="1825625"/>
          <a:ext cx="3886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910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B9098-5836-414F-0E97-8FA71C0EF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Opbygning af Neurale Netværk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DF46F9A5-70A8-C7D5-A274-3C8B70C3A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3274"/>
            <a:ext cx="9124592" cy="214496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06C61639-9A3F-BB95-A6C0-75FF503C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08" y="3960819"/>
            <a:ext cx="9144000" cy="1849454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BF9FD47B-1737-C3DE-3E1B-FE91A54C4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5872858"/>
            <a:ext cx="2943225" cy="809625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69855715-BC2D-FF64-0947-C02652AD0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350" y="5810273"/>
            <a:ext cx="3810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5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1470-F71F-4866-8953-2EC2CB25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Enkeltlag Neurale Netværk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9F5F2D64-FA3A-EF94-063D-84AFD1630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49" y="1825625"/>
            <a:ext cx="4944702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11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46D4A-95A4-478B-9B4E-05D94389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Neurale Netværk - fejlleddet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AD4C6B1-B19E-4FD9-404F-F34DE2FE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Det fortsat minimering af fejl fra modellen, der er konceptet</a:t>
            </a:r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r>
              <a:rPr lang="da-DK" dirty="0" err="1"/>
              <a:t>dfd</a:t>
            </a:r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A3F1C864-BEE3-A21B-AA08-9FE6AA536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2924175"/>
            <a:ext cx="21717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6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Flerlag Neurale Netværk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670" y="5175545"/>
            <a:ext cx="6311917" cy="1500187"/>
          </a:xfrm>
        </p:spPr>
        <p:txBody>
          <a:bodyPr/>
          <a:lstStyle/>
          <a:p>
            <a:r>
              <a:rPr lang="da-DK" dirty="0"/>
              <a:t>Afsnit 10.2, side 407 i ”An </a:t>
            </a:r>
            <a:r>
              <a:rPr lang="da-DK" dirty="0" err="1"/>
              <a:t>Introductory</a:t>
            </a:r>
            <a:r>
              <a:rPr lang="da-DK" dirty="0"/>
              <a:t> to Statistical Learning”</a:t>
            </a:r>
          </a:p>
          <a:p>
            <a:r>
              <a:rPr lang="da-DK" dirty="0"/>
              <a:t>Neurale netværk</a:t>
            </a:r>
          </a:p>
        </p:txBody>
      </p:sp>
    </p:spTree>
    <p:extLst>
      <p:ext uri="{BB962C8B-B14F-4D97-AF65-F5344CB8AC3E}">
        <p14:creationId xmlns:p14="http://schemas.microsoft.com/office/powerpoint/2010/main" val="203221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E90AD-71C3-430E-BF8B-2F9F5778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Flerlag Neurale Netværk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BBAC7D-80FE-40E9-8AC1-E29E6F21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Flere ”gemte lag” giver ofte et bedre </a:t>
            </a:r>
            <a:r>
              <a:rPr lang="da-DK" dirty="0" err="1"/>
              <a:t>resulatet</a:t>
            </a:r>
            <a:endParaRPr lang="da-DK" dirty="0"/>
          </a:p>
          <a:p>
            <a:r>
              <a:rPr lang="da-DK" dirty="0"/>
              <a:t>Genkendelse af håndskrevne bogstaver – vi bevæger os længere væk fra ”analyse” og tættere på målet med modellen</a:t>
            </a:r>
          </a:p>
          <a:p>
            <a:pPr lvl="1"/>
            <a:r>
              <a:rPr lang="da-DK" dirty="0"/>
              <a:t>Genkend tallet og ingen forklaring hvorfor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03215148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æsentation2" id="{B5DB543D-DDF3-4146-AC87-87A4FBE6920A}" vid="{D75EBD27-33A3-A24A-9495-67902FBD3A5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E7AEDA699A6046B28BDB03A4B3ACE5" ma:contentTypeVersion="31" ma:contentTypeDescription="Opret et nyt dokument." ma:contentTypeScope="" ma:versionID="00832263fa9ce03edea0a217b290413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xmlns:ns4="c3c11eb6-de36-4131-bab2-6a22847efc48" targetNamespace="http://schemas.microsoft.com/office/2006/metadata/properties" ma:root="true" ma:fieldsID="afc02eba595eec29374f7486b1727d27" ns1:_="" ns2:_="" ns3:_="" ns4:_="">
    <xsd:import namespace="http://schemas.microsoft.com/sharepoint/v3"/>
    <xsd:import namespace="7d4bd1a6-963b-4ce5-9d6a-82f9bec88dc5"/>
    <xsd:import namespace="d40e101a-1fec-4fbd-a9d0-ed41492f4cd8"/>
    <xsd:import namespace="c3c11eb6-de36-4131-bab2-6a22847efc4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Egenskaber for Unified Compliance Policy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Handling for Unified Compliance Policy-grænseflade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t med detaljer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Billedmærker" ma:readOnly="false" ma:fieldId="{5cf76f15-5ced-4ddc-b409-7134ff3c332f}" ma:taxonomyMulti="true" ma:sspId="3273e385-a8b0-4d51-8803-6e97695cb9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11eb6-de36-4131-bab2-6a22847efc48" elementFormDefault="qualified">
    <xsd:import namespace="http://schemas.microsoft.com/office/2006/documentManagement/types"/>
    <xsd:import namespace="http://schemas.microsoft.com/office/infopath/2007/PartnerControls"/>
    <xsd:element name="TaxCatchAll" ma:index="29" nillable="true" ma:displayName="Taksonomiopsamlingskolonne" ma:hidden="true" ma:list="{a1a370a8-317b-4539-b185-7c03a802e66e}" ma:internalName="TaxCatchAll" ma:showField="CatchAllData" ma:web="c3c11eb6-de36-4131-bab2-6a22847efc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Initials xmlns="d40e101a-1fec-4fbd-a9d0-ed41492f4cd8" xsi:nil="true"/>
    <Semester xmlns="d40e101a-1fec-4fbd-a9d0-ed41492f4cd8" xsi:nil="true"/>
    <_ip_UnifiedCompliancePolicyProperties xmlns="http://schemas.microsoft.com/sharepoint/v3" xsi:nil="true"/>
    <lcf76f155ced4ddcb4097134ff3c332f xmlns="d40e101a-1fec-4fbd-a9d0-ed41492f4cd8">
      <Terms xmlns="http://schemas.microsoft.com/office/infopath/2007/PartnerControls"/>
    </lcf76f155ced4ddcb4097134ff3c332f>
    <TaxCatchAll xmlns="c3c11eb6-de36-4131-bab2-6a22847efc4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E41C13-8C76-4037-9DA9-213BDD3123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c3c11eb6-de36-4131-bab2-6a22847efc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F9D4DE-BD04-4630-A924-60FE1DC96F5A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d40e101a-1fec-4fbd-a9d0-ed41492f4cd8"/>
    <ds:schemaRef ds:uri="http://schemas.microsoft.com/sharepoint/v3"/>
    <ds:schemaRef ds:uri="c3c11eb6-de36-4131-bab2-6a22847efc48"/>
  </ds:schemaRefs>
</ds:datastoreItem>
</file>

<file path=customXml/itemProps3.xml><?xml version="1.0" encoding="utf-8"?>
<ds:datastoreItem xmlns:ds="http://schemas.openxmlformats.org/officeDocument/2006/customXml" ds:itemID="{4A7B4D8C-2A3A-46D8-84BD-132E48202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14491</TotalTime>
  <Words>865</Words>
  <Application>Microsoft Office PowerPoint</Application>
  <PresentationFormat>Skærmshow (4:3)</PresentationFormat>
  <Paragraphs>120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34</vt:i4>
      </vt:variant>
    </vt:vector>
  </HeadingPairs>
  <TitlesOfParts>
    <vt:vector size="35" baseType="lpstr">
      <vt:lpstr>Kontortema</vt:lpstr>
      <vt:lpstr>Dataanalyse</vt:lpstr>
      <vt:lpstr>Agenda</vt:lpstr>
      <vt:lpstr>Enkeltlag Neurale Netværk </vt:lpstr>
      <vt:lpstr>Opbygning af Neurale Netværk</vt:lpstr>
      <vt:lpstr>Opbygning af Neurale Netværk</vt:lpstr>
      <vt:lpstr>Enkeltlag Neurale Netværk</vt:lpstr>
      <vt:lpstr>Neurale Netværk - fejlleddet</vt:lpstr>
      <vt:lpstr>Flerlag Neurale Netværk </vt:lpstr>
      <vt:lpstr>Flerlag Neurale Netværk</vt:lpstr>
      <vt:lpstr>Opbygning af flerlag Neurale Netværk</vt:lpstr>
      <vt:lpstr>Flerlag Neurale Netværk</vt:lpstr>
      <vt:lpstr>Flerlag Neurale Netværk</vt:lpstr>
      <vt:lpstr>Bogens test af modeller på MNIST</vt:lpstr>
      <vt:lpstr>Convolutional Neurale Netværk </vt:lpstr>
      <vt:lpstr>Introduktion CNN</vt:lpstr>
      <vt:lpstr>Convolution lag i modellen</vt:lpstr>
      <vt:lpstr>Eksempel med tigeren</vt:lpstr>
      <vt:lpstr>Pooling layers</vt:lpstr>
      <vt:lpstr>Arkitektur af KNN</vt:lpstr>
      <vt:lpstr>Data augumentation</vt:lpstr>
      <vt:lpstr>Recurrent Neurale Netværk </vt:lpstr>
      <vt:lpstr>Opbygning Recurrent Neurale Netværk</vt:lpstr>
      <vt:lpstr>Eksempler RNN I</vt:lpstr>
      <vt:lpstr>Eksempler RNN II</vt:lpstr>
      <vt:lpstr>RNN og NLP</vt:lpstr>
      <vt:lpstr>Neurale Netværk i R</vt:lpstr>
      <vt:lpstr>Tensorflow</vt:lpstr>
      <vt:lpstr>Tensorflow</vt:lpstr>
      <vt:lpstr>Rammer for model</vt:lpstr>
      <vt:lpstr>Rammer for modellen</vt:lpstr>
      <vt:lpstr>Optimering af model</vt:lpstr>
      <vt:lpstr>Kør modellen</vt:lpstr>
      <vt:lpstr>Viser model og forudsigelse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Dataanalyse</dc:title>
  <dc:creator>Dell</dc:creator>
  <cp:lastModifiedBy>Thorbjørn Baum (BAUM - Adjunkt - Cphbusiness)</cp:lastModifiedBy>
  <cp:revision>28</cp:revision>
  <dcterms:created xsi:type="dcterms:W3CDTF">2021-09-26T14:48:40Z</dcterms:created>
  <dcterms:modified xsi:type="dcterms:W3CDTF">2024-05-16T06:33:31Z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  <property fmtid="{D5CDD505-2E9C-101B-9397-08002B2CF9AE}" pid="3" name="MediaServiceImageTags">
    <vt:lpwstr/>
  </property>
</Properties>
</file>