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6"/>
  </p:notesMasterIdLst>
  <p:sldIdLst>
    <p:sldId id="256" r:id="rId5"/>
    <p:sldId id="331" r:id="rId6"/>
    <p:sldId id="357" r:id="rId7"/>
    <p:sldId id="365" r:id="rId8"/>
    <p:sldId id="397" r:id="rId9"/>
    <p:sldId id="398" r:id="rId10"/>
    <p:sldId id="395" r:id="rId11"/>
    <p:sldId id="371" r:id="rId12"/>
    <p:sldId id="377" r:id="rId13"/>
    <p:sldId id="378" r:id="rId14"/>
    <p:sldId id="379" r:id="rId15"/>
    <p:sldId id="396" r:id="rId16"/>
    <p:sldId id="382" r:id="rId17"/>
    <p:sldId id="380" r:id="rId18"/>
    <p:sldId id="381" r:id="rId19"/>
    <p:sldId id="376" r:id="rId20"/>
    <p:sldId id="383" r:id="rId21"/>
    <p:sldId id="363" r:id="rId22"/>
    <p:sldId id="409" r:id="rId23"/>
    <p:sldId id="410" r:id="rId24"/>
    <p:sldId id="411" r:id="rId25"/>
    <p:sldId id="412" r:id="rId26"/>
    <p:sldId id="399" r:id="rId27"/>
    <p:sldId id="400" r:id="rId28"/>
    <p:sldId id="402" r:id="rId29"/>
    <p:sldId id="403" r:id="rId30"/>
    <p:sldId id="404" r:id="rId31"/>
    <p:sldId id="405" r:id="rId32"/>
    <p:sldId id="406" r:id="rId33"/>
    <p:sldId id="407" r:id="rId34"/>
    <p:sldId id="408" r:id="rId35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63B"/>
    <a:srgbClr val="FBB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52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35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221094-EE78-4C26-AAAA-C289494889AE}" type="doc">
      <dgm:prSet loTypeId="urn:microsoft.com/office/officeart/2005/8/layout/matrix3" loCatId="matrix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D7C67EF9-EF50-4546-89C2-86A085EBC75C}">
      <dgm:prSet/>
      <dgm:spPr/>
      <dgm:t>
        <a:bodyPr/>
        <a:lstStyle/>
        <a:p>
          <a:r>
            <a:rPr lang="da-DK"/>
            <a:t>Dplyr</a:t>
          </a:r>
          <a:endParaRPr lang="en-US"/>
        </a:p>
      </dgm:t>
    </dgm:pt>
    <dgm:pt modelId="{76E43169-84B7-4715-8DDC-FD0C117EB4AC}" type="parTrans" cxnId="{76241621-87EA-41CD-9CA6-E332B0E6E69C}">
      <dgm:prSet/>
      <dgm:spPr/>
      <dgm:t>
        <a:bodyPr/>
        <a:lstStyle/>
        <a:p>
          <a:endParaRPr lang="en-US"/>
        </a:p>
      </dgm:t>
    </dgm:pt>
    <dgm:pt modelId="{08CB13A4-1A7B-41C4-9164-C7000BEEF8A5}" type="sibTrans" cxnId="{76241621-87EA-41CD-9CA6-E332B0E6E69C}">
      <dgm:prSet/>
      <dgm:spPr/>
      <dgm:t>
        <a:bodyPr/>
        <a:lstStyle/>
        <a:p>
          <a:endParaRPr lang="en-US"/>
        </a:p>
      </dgm:t>
    </dgm:pt>
    <dgm:pt modelId="{A94D79B5-7D78-4F5B-A4C0-7B6434D90901}">
      <dgm:prSet/>
      <dgm:spPr/>
      <dgm:t>
        <a:bodyPr/>
        <a:lstStyle/>
        <a:p>
          <a:r>
            <a:rPr lang="da-DK"/>
            <a:t>Tidyr</a:t>
          </a:r>
          <a:endParaRPr lang="en-US"/>
        </a:p>
      </dgm:t>
    </dgm:pt>
    <dgm:pt modelId="{E04F45DC-E007-481B-AF46-6AA0B8258998}" type="parTrans" cxnId="{C6F4656A-6172-403F-8BCA-C57EFF9F9039}">
      <dgm:prSet/>
      <dgm:spPr/>
      <dgm:t>
        <a:bodyPr/>
        <a:lstStyle/>
        <a:p>
          <a:endParaRPr lang="en-US"/>
        </a:p>
      </dgm:t>
    </dgm:pt>
    <dgm:pt modelId="{AB1CB8A5-2CC9-44C7-A04E-2FD90A183B22}" type="sibTrans" cxnId="{C6F4656A-6172-403F-8BCA-C57EFF9F9039}">
      <dgm:prSet/>
      <dgm:spPr/>
      <dgm:t>
        <a:bodyPr/>
        <a:lstStyle/>
        <a:p>
          <a:endParaRPr lang="en-US"/>
        </a:p>
      </dgm:t>
    </dgm:pt>
    <dgm:pt modelId="{5476301A-C98A-4DEF-B2CF-3993FFBB15FD}">
      <dgm:prSet/>
      <dgm:spPr/>
      <dgm:t>
        <a:bodyPr/>
        <a:lstStyle/>
        <a:p>
          <a:r>
            <a:rPr lang="da-DK"/>
            <a:t>ggplot</a:t>
          </a:r>
          <a:endParaRPr lang="en-US"/>
        </a:p>
      </dgm:t>
    </dgm:pt>
    <dgm:pt modelId="{3BF367FF-9D99-4826-8917-F01AA6141108}" type="parTrans" cxnId="{41C1363E-3A3B-405E-BE7F-555692340D11}">
      <dgm:prSet/>
      <dgm:spPr/>
      <dgm:t>
        <a:bodyPr/>
        <a:lstStyle/>
        <a:p>
          <a:endParaRPr lang="en-US"/>
        </a:p>
      </dgm:t>
    </dgm:pt>
    <dgm:pt modelId="{DD1F157B-4595-4C88-856C-2BB9E65F0355}" type="sibTrans" cxnId="{41C1363E-3A3B-405E-BE7F-555692340D11}">
      <dgm:prSet/>
      <dgm:spPr/>
      <dgm:t>
        <a:bodyPr/>
        <a:lstStyle/>
        <a:p>
          <a:endParaRPr lang="en-US"/>
        </a:p>
      </dgm:t>
    </dgm:pt>
    <dgm:pt modelId="{159696F6-6184-4CC2-9822-BBB88F67C006}">
      <dgm:prSet/>
      <dgm:spPr/>
      <dgm:t>
        <a:bodyPr/>
        <a:lstStyle/>
        <a:p>
          <a:r>
            <a:rPr lang="da-DK"/>
            <a:t>broom</a:t>
          </a:r>
          <a:endParaRPr lang="en-US"/>
        </a:p>
      </dgm:t>
    </dgm:pt>
    <dgm:pt modelId="{656462C4-B390-4732-9393-FCAEE9FB934B}" type="parTrans" cxnId="{6AF270B8-E393-40D8-BEB6-C44BFB342BB7}">
      <dgm:prSet/>
      <dgm:spPr/>
      <dgm:t>
        <a:bodyPr/>
        <a:lstStyle/>
        <a:p>
          <a:endParaRPr lang="en-US"/>
        </a:p>
      </dgm:t>
    </dgm:pt>
    <dgm:pt modelId="{69E48693-5129-4C12-82A1-E57281E7025B}" type="sibTrans" cxnId="{6AF270B8-E393-40D8-BEB6-C44BFB342BB7}">
      <dgm:prSet/>
      <dgm:spPr/>
      <dgm:t>
        <a:bodyPr/>
        <a:lstStyle/>
        <a:p>
          <a:endParaRPr lang="en-US"/>
        </a:p>
      </dgm:t>
    </dgm:pt>
    <dgm:pt modelId="{3B5DEED8-1AFB-47C1-B6E7-4C0F5714B8ED}" type="pres">
      <dgm:prSet presAssocID="{AA221094-EE78-4C26-AAAA-C289494889AE}" presName="matrix" presStyleCnt="0">
        <dgm:presLayoutVars>
          <dgm:chMax val="1"/>
          <dgm:dir/>
          <dgm:resizeHandles val="exact"/>
        </dgm:presLayoutVars>
      </dgm:prSet>
      <dgm:spPr/>
    </dgm:pt>
    <dgm:pt modelId="{211E1802-B595-49D3-9340-5A0AFBCD1A70}" type="pres">
      <dgm:prSet presAssocID="{AA221094-EE78-4C26-AAAA-C289494889AE}" presName="diamond" presStyleLbl="bgShp" presStyleIdx="0" presStyleCnt="1"/>
      <dgm:spPr/>
    </dgm:pt>
    <dgm:pt modelId="{C528D3D9-21EA-4B9F-AD46-D5C36B09FF82}" type="pres">
      <dgm:prSet presAssocID="{AA221094-EE78-4C26-AAAA-C289494889AE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C0228EA-E9EF-4352-86F7-99DFF35D64CA}" type="pres">
      <dgm:prSet presAssocID="{AA221094-EE78-4C26-AAAA-C289494889AE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25FC8C9-53F6-4A17-A22C-B55807544A90}" type="pres">
      <dgm:prSet presAssocID="{AA221094-EE78-4C26-AAAA-C289494889AE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66D3CAB-5EBD-4D83-80E3-BF53B5EC5B89}" type="pres">
      <dgm:prSet presAssocID="{AA221094-EE78-4C26-AAAA-C289494889AE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6241621-87EA-41CD-9CA6-E332B0E6E69C}" srcId="{AA221094-EE78-4C26-AAAA-C289494889AE}" destId="{D7C67EF9-EF50-4546-89C2-86A085EBC75C}" srcOrd="0" destOrd="0" parTransId="{76E43169-84B7-4715-8DDC-FD0C117EB4AC}" sibTransId="{08CB13A4-1A7B-41C4-9164-C7000BEEF8A5}"/>
    <dgm:cxn modelId="{41C1363E-3A3B-405E-BE7F-555692340D11}" srcId="{AA221094-EE78-4C26-AAAA-C289494889AE}" destId="{5476301A-C98A-4DEF-B2CF-3993FFBB15FD}" srcOrd="2" destOrd="0" parTransId="{3BF367FF-9D99-4826-8917-F01AA6141108}" sibTransId="{DD1F157B-4595-4C88-856C-2BB9E65F0355}"/>
    <dgm:cxn modelId="{C6F4656A-6172-403F-8BCA-C57EFF9F9039}" srcId="{AA221094-EE78-4C26-AAAA-C289494889AE}" destId="{A94D79B5-7D78-4F5B-A4C0-7B6434D90901}" srcOrd="1" destOrd="0" parTransId="{E04F45DC-E007-481B-AF46-6AA0B8258998}" sibTransId="{AB1CB8A5-2CC9-44C7-A04E-2FD90A183B22}"/>
    <dgm:cxn modelId="{89C03D4D-798F-46E8-BF99-E5FED49F4C4E}" type="presOf" srcId="{AA221094-EE78-4C26-AAAA-C289494889AE}" destId="{3B5DEED8-1AFB-47C1-B6E7-4C0F5714B8ED}" srcOrd="0" destOrd="0" presId="urn:microsoft.com/office/officeart/2005/8/layout/matrix3"/>
    <dgm:cxn modelId="{3978E54F-A73B-403A-8E3C-63687DBC2895}" type="presOf" srcId="{A94D79B5-7D78-4F5B-A4C0-7B6434D90901}" destId="{2C0228EA-E9EF-4352-86F7-99DFF35D64CA}" srcOrd="0" destOrd="0" presId="urn:microsoft.com/office/officeart/2005/8/layout/matrix3"/>
    <dgm:cxn modelId="{B2D81570-C3E8-46E0-BC42-AB6C69953ABA}" type="presOf" srcId="{5476301A-C98A-4DEF-B2CF-3993FFBB15FD}" destId="{D25FC8C9-53F6-4A17-A22C-B55807544A90}" srcOrd="0" destOrd="0" presId="urn:microsoft.com/office/officeart/2005/8/layout/matrix3"/>
    <dgm:cxn modelId="{6AF270B8-E393-40D8-BEB6-C44BFB342BB7}" srcId="{AA221094-EE78-4C26-AAAA-C289494889AE}" destId="{159696F6-6184-4CC2-9822-BBB88F67C006}" srcOrd="3" destOrd="0" parTransId="{656462C4-B390-4732-9393-FCAEE9FB934B}" sibTransId="{69E48693-5129-4C12-82A1-E57281E7025B}"/>
    <dgm:cxn modelId="{E24C44CA-CAD9-472A-A784-9EBF293B1DF2}" type="presOf" srcId="{D7C67EF9-EF50-4546-89C2-86A085EBC75C}" destId="{C528D3D9-21EA-4B9F-AD46-D5C36B09FF82}" srcOrd="0" destOrd="0" presId="urn:microsoft.com/office/officeart/2005/8/layout/matrix3"/>
    <dgm:cxn modelId="{E08614D5-3872-4C18-BB68-00855835BAE4}" type="presOf" srcId="{159696F6-6184-4CC2-9822-BBB88F67C006}" destId="{F66D3CAB-5EBD-4D83-80E3-BF53B5EC5B89}" srcOrd="0" destOrd="0" presId="urn:microsoft.com/office/officeart/2005/8/layout/matrix3"/>
    <dgm:cxn modelId="{F99E29FD-1149-42DA-B320-76BFE18267A5}" type="presParOf" srcId="{3B5DEED8-1AFB-47C1-B6E7-4C0F5714B8ED}" destId="{211E1802-B595-49D3-9340-5A0AFBCD1A70}" srcOrd="0" destOrd="0" presId="urn:microsoft.com/office/officeart/2005/8/layout/matrix3"/>
    <dgm:cxn modelId="{635C67B1-6A6E-4F2B-B570-1925826488C0}" type="presParOf" srcId="{3B5DEED8-1AFB-47C1-B6E7-4C0F5714B8ED}" destId="{C528D3D9-21EA-4B9F-AD46-D5C36B09FF82}" srcOrd="1" destOrd="0" presId="urn:microsoft.com/office/officeart/2005/8/layout/matrix3"/>
    <dgm:cxn modelId="{C676F4F9-9D3C-4E63-8EDE-8A85D909E742}" type="presParOf" srcId="{3B5DEED8-1AFB-47C1-B6E7-4C0F5714B8ED}" destId="{2C0228EA-E9EF-4352-86F7-99DFF35D64CA}" srcOrd="2" destOrd="0" presId="urn:microsoft.com/office/officeart/2005/8/layout/matrix3"/>
    <dgm:cxn modelId="{8E36CBC6-A3EE-4612-8E43-96335AB5E8A3}" type="presParOf" srcId="{3B5DEED8-1AFB-47C1-B6E7-4C0F5714B8ED}" destId="{D25FC8C9-53F6-4A17-A22C-B55807544A90}" srcOrd="3" destOrd="0" presId="urn:microsoft.com/office/officeart/2005/8/layout/matrix3"/>
    <dgm:cxn modelId="{A406FEF1-312C-4D3A-B596-E14120CF06D8}" type="presParOf" srcId="{3B5DEED8-1AFB-47C1-B6E7-4C0F5714B8ED}" destId="{F66D3CAB-5EBD-4D83-80E3-BF53B5EC5B8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3D696B-292A-48F6-AD11-27BF5CDA5C6D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81F61AA-13E0-4854-9B3E-5367176F5923}">
      <dgm:prSet/>
      <dgm:spPr/>
      <dgm:t>
        <a:bodyPr/>
        <a:lstStyle/>
        <a:p>
          <a:r>
            <a:rPr lang="en-US" dirty="0" err="1"/>
            <a:t>Lav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analyse</a:t>
          </a:r>
          <a:r>
            <a:rPr lang="en-US" dirty="0"/>
            <a:t> </a:t>
          </a:r>
          <a:r>
            <a:rPr lang="en-US" dirty="0" err="1"/>
            <a:t>af</a:t>
          </a:r>
          <a:r>
            <a:rPr lang="en-US" dirty="0"/>
            <a:t> </a:t>
          </a:r>
          <a:r>
            <a:rPr lang="en-US" dirty="0" err="1"/>
            <a:t>eksamenscasen</a:t>
          </a:r>
          <a:r>
            <a:rPr lang="en-US" dirty="0"/>
            <a:t> på DAL 2. semester. (hint: </a:t>
          </a:r>
          <a:r>
            <a:rPr lang="en-US" dirty="0" err="1"/>
            <a:t>kan</a:t>
          </a:r>
          <a:r>
            <a:rPr lang="en-US" dirty="0"/>
            <a:t> I se </a:t>
          </a:r>
          <a:r>
            <a:rPr lang="en-US" dirty="0" err="1"/>
            <a:t>hvad</a:t>
          </a:r>
          <a:r>
            <a:rPr lang="en-US" dirty="0"/>
            <a:t> </a:t>
          </a:r>
          <a:r>
            <a:rPr lang="en-US" dirty="0" err="1"/>
            <a:t>casen</a:t>
          </a:r>
          <a:r>
            <a:rPr lang="en-US" dirty="0"/>
            <a:t> </a:t>
          </a:r>
          <a:r>
            <a:rPr lang="en-US" dirty="0" err="1"/>
            <a:t>reelt</a:t>
          </a:r>
          <a:r>
            <a:rPr lang="en-US" dirty="0"/>
            <a:t> set </a:t>
          </a:r>
          <a:r>
            <a:rPr lang="en-US" dirty="0" err="1"/>
            <a:t>omhandler</a:t>
          </a:r>
          <a:r>
            <a:rPr lang="en-US" dirty="0"/>
            <a:t> </a:t>
          </a:r>
          <a:r>
            <a:rPr lang="en-US" dirty="0" err="1"/>
            <a:t>gennem</a:t>
          </a:r>
          <a:r>
            <a:rPr lang="en-US" dirty="0"/>
            <a:t> </a:t>
          </a:r>
          <a:r>
            <a:rPr lang="en-US" dirty="0" err="1"/>
            <a:t>spørgsmålene</a:t>
          </a:r>
          <a:r>
            <a:rPr lang="en-US" dirty="0"/>
            <a:t>)</a:t>
          </a:r>
        </a:p>
      </dgm:t>
    </dgm:pt>
    <dgm:pt modelId="{0D7226E0-B80B-4E62-87CC-E39B9296268F}" type="parTrans" cxnId="{2D384512-35D8-4FAC-82F3-A43B14F3DD3E}">
      <dgm:prSet/>
      <dgm:spPr/>
      <dgm:t>
        <a:bodyPr/>
        <a:lstStyle/>
        <a:p>
          <a:endParaRPr lang="en-US"/>
        </a:p>
      </dgm:t>
    </dgm:pt>
    <dgm:pt modelId="{43049179-5C43-4DC4-A2AB-E945ABEBBF4E}" type="sibTrans" cxnId="{2D384512-35D8-4FAC-82F3-A43B14F3DD3E}">
      <dgm:prSet/>
      <dgm:spPr/>
      <dgm:t>
        <a:bodyPr/>
        <a:lstStyle/>
        <a:p>
          <a:endParaRPr lang="en-US"/>
        </a:p>
      </dgm:t>
    </dgm:pt>
    <dgm:pt modelId="{7DB1420C-FEDD-4593-80C5-97BFBEC53EDE}">
      <dgm:prSet/>
      <dgm:spPr/>
      <dgm:t>
        <a:bodyPr/>
        <a:lstStyle/>
        <a:p>
          <a:r>
            <a:rPr lang="en-US" dirty="0" err="1"/>
            <a:t>Lav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analyse</a:t>
          </a:r>
          <a:r>
            <a:rPr lang="en-US" dirty="0"/>
            <a:t> </a:t>
          </a:r>
          <a:r>
            <a:rPr lang="en-US" dirty="0" err="1"/>
            <a:t>af</a:t>
          </a:r>
          <a:r>
            <a:rPr lang="en-US" dirty="0"/>
            <a:t> </a:t>
          </a:r>
          <a:r>
            <a:rPr lang="en-US" dirty="0" err="1"/>
            <a:t>én</a:t>
          </a:r>
          <a:r>
            <a:rPr lang="en-US" dirty="0"/>
            <a:t> </a:t>
          </a:r>
          <a:r>
            <a:rPr lang="en-US" dirty="0" err="1"/>
            <a:t>af</a:t>
          </a:r>
          <a:r>
            <a:rPr lang="en-US" dirty="0"/>
            <a:t> </a:t>
          </a:r>
          <a:r>
            <a:rPr lang="en-US" dirty="0" err="1"/>
            <a:t>jeres</a:t>
          </a:r>
          <a:r>
            <a:rPr lang="en-US" dirty="0"/>
            <a:t> </a:t>
          </a:r>
          <a:r>
            <a:rPr lang="en-US" dirty="0" err="1"/>
            <a:t>hovedopgaver</a:t>
          </a:r>
          <a:r>
            <a:rPr lang="en-US" dirty="0"/>
            <a:t> I </a:t>
          </a:r>
          <a:r>
            <a:rPr lang="en-US" dirty="0" err="1"/>
            <a:t>gruppen</a:t>
          </a:r>
          <a:r>
            <a:rPr lang="en-US" dirty="0"/>
            <a:t> </a:t>
          </a:r>
          <a:r>
            <a:rPr lang="en-US" dirty="0" err="1"/>
            <a:t>fra</a:t>
          </a:r>
          <a:r>
            <a:rPr lang="en-US" dirty="0"/>
            <a:t> </a:t>
          </a:r>
          <a:r>
            <a:rPr lang="en-US" dirty="0" err="1"/>
            <a:t>jeres</a:t>
          </a:r>
          <a:r>
            <a:rPr lang="en-US" dirty="0"/>
            <a:t> </a:t>
          </a:r>
          <a:r>
            <a:rPr lang="en-US" dirty="0" err="1"/>
            <a:t>tidligere</a:t>
          </a:r>
          <a:r>
            <a:rPr lang="en-US" dirty="0"/>
            <a:t> </a:t>
          </a:r>
          <a:r>
            <a:rPr lang="en-US" dirty="0" err="1"/>
            <a:t>uddannelser</a:t>
          </a:r>
          <a:r>
            <a:rPr lang="en-US" dirty="0"/>
            <a:t>.</a:t>
          </a:r>
        </a:p>
      </dgm:t>
    </dgm:pt>
    <dgm:pt modelId="{0C02BFF1-46B9-4643-94A7-41865E5E79C8}" type="parTrans" cxnId="{C9E98E36-4C42-4560-9AB6-B1B4D498D713}">
      <dgm:prSet/>
      <dgm:spPr/>
      <dgm:t>
        <a:bodyPr/>
        <a:lstStyle/>
        <a:p>
          <a:endParaRPr lang="en-US"/>
        </a:p>
      </dgm:t>
    </dgm:pt>
    <dgm:pt modelId="{7D36F8F3-367F-42D0-BED8-594629BDBF06}" type="sibTrans" cxnId="{C9E98E36-4C42-4560-9AB6-B1B4D498D713}">
      <dgm:prSet/>
      <dgm:spPr/>
      <dgm:t>
        <a:bodyPr/>
        <a:lstStyle/>
        <a:p>
          <a:endParaRPr lang="en-US"/>
        </a:p>
      </dgm:t>
    </dgm:pt>
    <dgm:pt modelId="{AE575E62-8291-4101-A780-73109BED636E}" type="pres">
      <dgm:prSet presAssocID="{BC3D696B-292A-48F6-AD11-27BF5CDA5C6D}" presName="vert0" presStyleCnt="0">
        <dgm:presLayoutVars>
          <dgm:dir/>
          <dgm:animOne val="branch"/>
          <dgm:animLvl val="lvl"/>
        </dgm:presLayoutVars>
      </dgm:prSet>
      <dgm:spPr/>
    </dgm:pt>
    <dgm:pt modelId="{31F63F10-2F0A-437E-8D04-BB125DD86F80}" type="pres">
      <dgm:prSet presAssocID="{781F61AA-13E0-4854-9B3E-5367176F5923}" presName="thickLine" presStyleLbl="alignNode1" presStyleIdx="0" presStyleCnt="2"/>
      <dgm:spPr/>
    </dgm:pt>
    <dgm:pt modelId="{FD96935A-EBE3-4E7A-894A-35E06C0C5970}" type="pres">
      <dgm:prSet presAssocID="{781F61AA-13E0-4854-9B3E-5367176F5923}" presName="horz1" presStyleCnt="0"/>
      <dgm:spPr/>
    </dgm:pt>
    <dgm:pt modelId="{BAA90296-549C-41EE-921F-F595A2FB3029}" type="pres">
      <dgm:prSet presAssocID="{781F61AA-13E0-4854-9B3E-5367176F5923}" presName="tx1" presStyleLbl="revTx" presStyleIdx="0" presStyleCnt="2"/>
      <dgm:spPr/>
    </dgm:pt>
    <dgm:pt modelId="{8346C6E1-84C0-45EB-989C-B75665CDACB1}" type="pres">
      <dgm:prSet presAssocID="{781F61AA-13E0-4854-9B3E-5367176F5923}" presName="vert1" presStyleCnt="0"/>
      <dgm:spPr/>
    </dgm:pt>
    <dgm:pt modelId="{358A1CCB-9CBF-4FD1-B798-1E712DF39F1E}" type="pres">
      <dgm:prSet presAssocID="{7DB1420C-FEDD-4593-80C5-97BFBEC53EDE}" presName="thickLine" presStyleLbl="alignNode1" presStyleIdx="1" presStyleCnt="2"/>
      <dgm:spPr/>
    </dgm:pt>
    <dgm:pt modelId="{102B238D-9C74-4CD7-9FBE-FE78D4DFC980}" type="pres">
      <dgm:prSet presAssocID="{7DB1420C-FEDD-4593-80C5-97BFBEC53EDE}" presName="horz1" presStyleCnt="0"/>
      <dgm:spPr/>
    </dgm:pt>
    <dgm:pt modelId="{17D76423-D173-45F5-9783-F44BDB14A40D}" type="pres">
      <dgm:prSet presAssocID="{7DB1420C-FEDD-4593-80C5-97BFBEC53EDE}" presName="tx1" presStyleLbl="revTx" presStyleIdx="1" presStyleCnt="2"/>
      <dgm:spPr/>
    </dgm:pt>
    <dgm:pt modelId="{A6AEE289-9246-4499-9BA0-6B5C26E86DEB}" type="pres">
      <dgm:prSet presAssocID="{7DB1420C-FEDD-4593-80C5-97BFBEC53EDE}" presName="vert1" presStyleCnt="0"/>
      <dgm:spPr/>
    </dgm:pt>
  </dgm:ptLst>
  <dgm:cxnLst>
    <dgm:cxn modelId="{2D384512-35D8-4FAC-82F3-A43B14F3DD3E}" srcId="{BC3D696B-292A-48F6-AD11-27BF5CDA5C6D}" destId="{781F61AA-13E0-4854-9B3E-5367176F5923}" srcOrd="0" destOrd="0" parTransId="{0D7226E0-B80B-4E62-87CC-E39B9296268F}" sibTransId="{43049179-5C43-4DC4-A2AB-E945ABEBBF4E}"/>
    <dgm:cxn modelId="{7310D928-3F73-4F97-B30D-9656DA51ED36}" type="presOf" srcId="{7DB1420C-FEDD-4593-80C5-97BFBEC53EDE}" destId="{17D76423-D173-45F5-9783-F44BDB14A40D}" srcOrd="0" destOrd="0" presId="urn:microsoft.com/office/officeart/2008/layout/LinedList"/>
    <dgm:cxn modelId="{C9E98E36-4C42-4560-9AB6-B1B4D498D713}" srcId="{BC3D696B-292A-48F6-AD11-27BF5CDA5C6D}" destId="{7DB1420C-FEDD-4593-80C5-97BFBEC53EDE}" srcOrd="1" destOrd="0" parTransId="{0C02BFF1-46B9-4643-94A7-41865E5E79C8}" sibTransId="{7D36F8F3-367F-42D0-BED8-594629BDBF06}"/>
    <dgm:cxn modelId="{82B9CD37-399E-4BED-8DA3-B9DF8A0AC5AF}" type="presOf" srcId="{BC3D696B-292A-48F6-AD11-27BF5CDA5C6D}" destId="{AE575E62-8291-4101-A780-73109BED636E}" srcOrd="0" destOrd="0" presId="urn:microsoft.com/office/officeart/2008/layout/LinedList"/>
    <dgm:cxn modelId="{234DD973-6318-4F68-B51C-3A22F35178BA}" type="presOf" srcId="{781F61AA-13E0-4854-9B3E-5367176F5923}" destId="{BAA90296-549C-41EE-921F-F595A2FB3029}" srcOrd="0" destOrd="0" presId="urn:microsoft.com/office/officeart/2008/layout/LinedList"/>
    <dgm:cxn modelId="{B41716A6-C714-4E46-AA63-85C9E19E4B0A}" type="presParOf" srcId="{AE575E62-8291-4101-A780-73109BED636E}" destId="{31F63F10-2F0A-437E-8D04-BB125DD86F80}" srcOrd="0" destOrd="0" presId="urn:microsoft.com/office/officeart/2008/layout/LinedList"/>
    <dgm:cxn modelId="{62DB285A-6C65-4CE6-AE65-2486C21E1F14}" type="presParOf" srcId="{AE575E62-8291-4101-A780-73109BED636E}" destId="{FD96935A-EBE3-4E7A-894A-35E06C0C5970}" srcOrd="1" destOrd="0" presId="urn:microsoft.com/office/officeart/2008/layout/LinedList"/>
    <dgm:cxn modelId="{032E261E-2A5F-4748-BAE0-D6504DD6E778}" type="presParOf" srcId="{FD96935A-EBE3-4E7A-894A-35E06C0C5970}" destId="{BAA90296-549C-41EE-921F-F595A2FB3029}" srcOrd="0" destOrd="0" presId="urn:microsoft.com/office/officeart/2008/layout/LinedList"/>
    <dgm:cxn modelId="{8322E567-E643-436A-B7E5-C1BFF2F120BB}" type="presParOf" srcId="{FD96935A-EBE3-4E7A-894A-35E06C0C5970}" destId="{8346C6E1-84C0-45EB-989C-B75665CDACB1}" srcOrd="1" destOrd="0" presId="urn:microsoft.com/office/officeart/2008/layout/LinedList"/>
    <dgm:cxn modelId="{B84D3CEF-67F9-4CAC-84F7-11CCF8422B5F}" type="presParOf" srcId="{AE575E62-8291-4101-A780-73109BED636E}" destId="{358A1CCB-9CBF-4FD1-B798-1E712DF39F1E}" srcOrd="2" destOrd="0" presId="urn:microsoft.com/office/officeart/2008/layout/LinedList"/>
    <dgm:cxn modelId="{DBE7B8ED-EEA3-4AA5-A8FE-246B62FF2C79}" type="presParOf" srcId="{AE575E62-8291-4101-A780-73109BED636E}" destId="{102B238D-9C74-4CD7-9FBE-FE78D4DFC980}" srcOrd="3" destOrd="0" presId="urn:microsoft.com/office/officeart/2008/layout/LinedList"/>
    <dgm:cxn modelId="{B4854F9B-4639-4EDA-8782-2BD9CDBE0093}" type="presParOf" srcId="{102B238D-9C74-4CD7-9FBE-FE78D4DFC980}" destId="{17D76423-D173-45F5-9783-F44BDB14A40D}" srcOrd="0" destOrd="0" presId="urn:microsoft.com/office/officeart/2008/layout/LinedList"/>
    <dgm:cxn modelId="{3A03B55A-48C0-4933-9981-02767B1104C4}" type="presParOf" srcId="{102B238D-9C74-4CD7-9FBE-FE78D4DFC980}" destId="{A6AEE289-9246-4499-9BA0-6B5C26E86DE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E1802-B595-49D3-9340-5A0AFBCD1A70}">
      <dsp:nvSpPr>
        <dsp:cNvPr id="0" name=""/>
        <dsp:cNvSpPr/>
      </dsp:nvSpPr>
      <dsp:spPr>
        <a:xfrm>
          <a:off x="1767680" y="0"/>
          <a:ext cx="4351338" cy="4351338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528D3D9-21EA-4B9F-AD46-D5C36B09FF82}">
      <dsp:nvSpPr>
        <dsp:cNvPr id="0" name=""/>
        <dsp:cNvSpPr/>
      </dsp:nvSpPr>
      <dsp:spPr>
        <a:xfrm>
          <a:off x="2181058" y="413377"/>
          <a:ext cx="1697021" cy="169702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100" kern="1200"/>
            <a:t>Dplyr</a:t>
          </a:r>
          <a:endParaRPr lang="en-US" sz="3100" kern="1200"/>
        </a:p>
      </dsp:txBody>
      <dsp:txXfrm>
        <a:off x="2263900" y="496219"/>
        <a:ext cx="1531337" cy="1531337"/>
      </dsp:txXfrm>
    </dsp:sp>
    <dsp:sp modelId="{2C0228EA-E9EF-4352-86F7-99DFF35D64CA}">
      <dsp:nvSpPr>
        <dsp:cNvPr id="0" name=""/>
        <dsp:cNvSpPr/>
      </dsp:nvSpPr>
      <dsp:spPr>
        <a:xfrm>
          <a:off x="4008620" y="413377"/>
          <a:ext cx="1697021" cy="169702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100" kern="1200"/>
            <a:t>Tidyr</a:t>
          </a:r>
          <a:endParaRPr lang="en-US" sz="3100" kern="1200"/>
        </a:p>
      </dsp:txBody>
      <dsp:txXfrm>
        <a:off x="4091462" y="496219"/>
        <a:ext cx="1531337" cy="1531337"/>
      </dsp:txXfrm>
    </dsp:sp>
    <dsp:sp modelId="{D25FC8C9-53F6-4A17-A22C-B55807544A90}">
      <dsp:nvSpPr>
        <dsp:cNvPr id="0" name=""/>
        <dsp:cNvSpPr/>
      </dsp:nvSpPr>
      <dsp:spPr>
        <a:xfrm>
          <a:off x="2181058" y="2240939"/>
          <a:ext cx="1697021" cy="169702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100" kern="1200"/>
            <a:t>ggplot</a:t>
          </a:r>
          <a:endParaRPr lang="en-US" sz="3100" kern="1200"/>
        </a:p>
      </dsp:txBody>
      <dsp:txXfrm>
        <a:off x="2263900" y="2323781"/>
        <a:ext cx="1531337" cy="1531337"/>
      </dsp:txXfrm>
    </dsp:sp>
    <dsp:sp modelId="{F66D3CAB-5EBD-4D83-80E3-BF53B5EC5B89}">
      <dsp:nvSpPr>
        <dsp:cNvPr id="0" name=""/>
        <dsp:cNvSpPr/>
      </dsp:nvSpPr>
      <dsp:spPr>
        <a:xfrm>
          <a:off x="4008620" y="2240939"/>
          <a:ext cx="1697021" cy="169702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100" kern="1200"/>
            <a:t>broom</a:t>
          </a:r>
          <a:endParaRPr lang="en-US" sz="3100" kern="1200"/>
        </a:p>
      </dsp:txBody>
      <dsp:txXfrm>
        <a:off x="4091462" y="2323781"/>
        <a:ext cx="1531337" cy="15313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63F10-2F0A-437E-8D04-BB125DD86F80}">
      <dsp:nvSpPr>
        <dsp:cNvPr id="0" name=""/>
        <dsp:cNvSpPr/>
      </dsp:nvSpPr>
      <dsp:spPr>
        <a:xfrm>
          <a:off x="0" y="0"/>
          <a:ext cx="46291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90296-549C-41EE-921F-F595A2FB3029}">
      <dsp:nvSpPr>
        <dsp:cNvPr id="0" name=""/>
        <dsp:cNvSpPr/>
      </dsp:nvSpPr>
      <dsp:spPr>
        <a:xfrm>
          <a:off x="0" y="0"/>
          <a:ext cx="4629150" cy="243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Lav</a:t>
          </a:r>
          <a:r>
            <a:rPr lang="en-US" sz="2600" kern="1200" dirty="0"/>
            <a:t> </a:t>
          </a:r>
          <a:r>
            <a:rPr lang="en-US" sz="2600" kern="1200" dirty="0" err="1"/>
            <a:t>en</a:t>
          </a:r>
          <a:r>
            <a:rPr lang="en-US" sz="2600" kern="1200" dirty="0"/>
            <a:t> </a:t>
          </a:r>
          <a:r>
            <a:rPr lang="en-US" sz="2600" kern="1200" dirty="0" err="1"/>
            <a:t>analyse</a:t>
          </a:r>
          <a:r>
            <a:rPr lang="en-US" sz="2600" kern="1200" dirty="0"/>
            <a:t> </a:t>
          </a:r>
          <a:r>
            <a:rPr lang="en-US" sz="2600" kern="1200" dirty="0" err="1"/>
            <a:t>af</a:t>
          </a:r>
          <a:r>
            <a:rPr lang="en-US" sz="2600" kern="1200" dirty="0"/>
            <a:t> </a:t>
          </a:r>
          <a:r>
            <a:rPr lang="en-US" sz="2600" kern="1200" dirty="0" err="1"/>
            <a:t>eksamenscasen</a:t>
          </a:r>
          <a:r>
            <a:rPr lang="en-US" sz="2600" kern="1200" dirty="0"/>
            <a:t> på DAL 2. semester. (hint: </a:t>
          </a:r>
          <a:r>
            <a:rPr lang="en-US" sz="2600" kern="1200" dirty="0" err="1"/>
            <a:t>kan</a:t>
          </a:r>
          <a:r>
            <a:rPr lang="en-US" sz="2600" kern="1200" dirty="0"/>
            <a:t> I se </a:t>
          </a:r>
          <a:r>
            <a:rPr lang="en-US" sz="2600" kern="1200" dirty="0" err="1"/>
            <a:t>hvad</a:t>
          </a:r>
          <a:r>
            <a:rPr lang="en-US" sz="2600" kern="1200" dirty="0"/>
            <a:t> </a:t>
          </a:r>
          <a:r>
            <a:rPr lang="en-US" sz="2600" kern="1200" dirty="0" err="1"/>
            <a:t>casen</a:t>
          </a:r>
          <a:r>
            <a:rPr lang="en-US" sz="2600" kern="1200" dirty="0"/>
            <a:t> </a:t>
          </a:r>
          <a:r>
            <a:rPr lang="en-US" sz="2600" kern="1200" dirty="0" err="1"/>
            <a:t>reelt</a:t>
          </a:r>
          <a:r>
            <a:rPr lang="en-US" sz="2600" kern="1200" dirty="0"/>
            <a:t> set </a:t>
          </a:r>
          <a:r>
            <a:rPr lang="en-US" sz="2600" kern="1200" dirty="0" err="1"/>
            <a:t>omhandler</a:t>
          </a:r>
          <a:r>
            <a:rPr lang="en-US" sz="2600" kern="1200" dirty="0"/>
            <a:t> </a:t>
          </a:r>
          <a:r>
            <a:rPr lang="en-US" sz="2600" kern="1200" dirty="0" err="1"/>
            <a:t>gennem</a:t>
          </a:r>
          <a:r>
            <a:rPr lang="en-US" sz="2600" kern="1200" dirty="0"/>
            <a:t> </a:t>
          </a:r>
          <a:r>
            <a:rPr lang="en-US" sz="2600" kern="1200" dirty="0" err="1"/>
            <a:t>spørgsmålene</a:t>
          </a:r>
          <a:r>
            <a:rPr lang="en-US" sz="2600" kern="1200" dirty="0"/>
            <a:t>)</a:t>
          </a:r>
        </a:p>
      </dsp:txBody>
      <dsp:txXfrm>
        <a:off x="0" y="0"/>
        <a:ext cx="4629150" cy="2436812"/>
      </dsp:txXfrm>
    </dsp:sp>
    <dsp:sp modelId="{358A1CCB-9CBF-4FD1-B798-1E712DF39F1E}">
      <dsp:nvSpPr>
        <dsp:cNvPr id="0" name=""/>
        <dsp:cNvSpPr/>
      </dsp:nvSpPr>
      <dsp:spPr>
        <a:xfrm>
          <a:off x="0" y="2436812"/>
          <a:ext cx="46291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D76423-D173-45F5-9783-F44BDB14A40D}">
      <dsp:nvSpPr>
        <dsp:cNvPr id="0" name=""/>
        <dsp:cNvSpPr/>
      </dsp:nvSpPr>
      <dsp:spPr>
        <a:xfrm>
          <a:off x="0" y="2436812"/>
          <a:ext cx="4629150" cy="243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Lav</a:t>
          </a:r>
          <a:r>
            <a:rPr lang="en-US" sz="2600" kern="1200" dirty="0"/>
            <a:t> </a:t>
          </a:r>
          <a:r>
            <a:rPr lang="en-US" sz="2600" kern="1200" dirty="0" err="1"/>
            <a:t>en</a:t>
          </a:r>
          <a:r>
            <a:rPr lang="en-US" sz="2600" kern="1200" dirty="0"/>
            <a:t> </a:t>
          </a:r>
          <a:r>
            <a:rPr lang="en-US" sz="2600" kern="1200" dirty="0" err="1"/>
            <a:t>analyse</a:t>
          </a:r>
          <a:r>
            <a:rPr lang="en-US" sz="2600" kern="1200" dirty="0"/>
            <a:t> </a:t>
          </a:r>
          <a:r>
            <a:rPr lang="en-US" sz="2600" kern="1200" dirty="0" err="1"/>
            <a:t>af</a:t>
          </a:r>
          <a:r>
            <a:rPr lang="en-US" sz="2600" kern="1200" dirty="0"/>
            <a:t> </a:t>
          </a:r>
          <a:r>
            <a:rPr lang="en-US" sz="2600" kern="1200" dirty="0" err="1"/>
            <a:t>én</a:t>
          </a:r>
          <a:r>
            <a:rPr lang="en-US" sz="2600" kern="1200" dirty="0"/>
            <a:t> </a:t>
          </a:r>
          <a:r>
            <a:rPr lang="en-US" sz="2600" kern="1200" dirty="0" err="1"/>
            <a:t>af</a:t>
          </a:r>
          <a:r>
            <a:rPr lang="en-US" sz="2600" kern="1200" dirty="0"/>
            <a:t> </a:t>
          </a:r>
          <a:r>
            <a:rPr lang="en-US" sz="2600" kern="1200" dirty="0" err="1"/>
            <a:t>jeres</a:t>
          </a:r>
          <a:r>
            <a:rPr lang="en-US" sz="2600" kern="1200" dirty="0"/>
            <a:t> </a:t>
          </a:r>
          <a:r>
            <a:rPr lang="en-US" sz="2600" kern="1200" dirty="0" err="1"/>
            <a:t>hovedopgaver</a:t>
          </a:r>
          <a:r>
            <a:rPr lang="en-US" sz="2600" kern="1200" dirty="0"/>
            <a:t> I </a:t>
          </a:r>
          <a:r>
            <a:rPr lang="en-US" sz="2600" kern="1200" dirty="0" err="1"/>
            <a:t>gruppen</a:t>
          </a:r>
          <a:r>
            <a:rPr lang="en-US" sz="2600" kern="1200" dirty="0"/>
            <a:t> </a:t>
          </a:r>
          <a:r>
            <a:rPr lang="en-US" sz="2600" kern="1200" dirty="0" err="1"/>
            <a:t>fra</a:t>
          </a:r>
          <a:r>
            <a:rPr lang="en-US" sz="2600" kern="1200" dirty="0"/>
            <a:t> </a:t>
          </a:r>
          <a:r>
            <a:rPr lang="en-US" sz="2600" kern="1200" dirty="0" err="1"/>
            <a:t>jeres</a:t>
          </a:r>
          <a:r>
            <a:rPr lang="en-US" sz="2600" kern="1200" dirty="0"/>
            <a:t> </a:t>
          </a:r>
          <a:r>
            <a:rPr lang="en-US" sz="2600" kern="1200" dirty="0" err="1"/>
            <a:t>tidligere</a:t>
          </a:r>
          <a:r>
            <a:rPr lang="en-US" sz="2600" kern="1200" dirty="0"/>
            <a:t> </a:t>
          </a:r>
          <a:r>
            <a:rPr lang="en-US" sz="2600" kern="1200" dirty="0" err="1"/>
            <a:t>uddannelser</a:t>
          </a:r>
          <a:r>
            <a:rPr lang="en-US" sz="2600" kern="1200" dirty="0"/>
            <a:t>.</a:t>
          </a:r>
        </a:p>
      </dsp:txBody>
      <dsp:txXfrm>
        <a:off x="0" y="2436812"/>
        <a:ext cx="4629150" cy="2436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48B38-53CC-4EF2-BC8B-1DD8CE842D38}" type="datetimeFigureOut">
              <a:rPr lang="da-DK" smtClean="0"/>
              <a:t>29-04-2024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684A9-5C9C-4A80-9324-51259C18F5D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56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5" b="7177"/>
          <a:stretch/>
        </p:blipFill>
        <p:spPr>
          <a:xfrm>
            <a:off x="0" y="1122363"/>
            <a:ext cx="9144000" cy="57356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914400"/>
            <a:ext cx="7772400" cy="7620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1753735"/>
            <a:ext cx="6858000" cy="47783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29-04-2024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27363"/>
            <a:ext cx="1971675" cy="5449599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27363"/>
            <a:ext cx="5800725" cy="5449599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29-04-2024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24" b="30025"/>
          <a:stretch/>
        </p:blipFill>
        <p:spPr>
          <a:xfrm>
            <a:off x="0" y="-26521"/>
            <a:ext cx="5987143" cy="48271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8736" y="3449782"/>
            <a:ext cx="6151851" cy="1725763"/>
          </a:xfrm>
        </p:spPr>
        <p:txBody>
          <a:bodyPr anchor="b">
            <a:normAutofit/>
          </a:bodyPr>
          <a:lstStyle>
            <a:lvl1pPr algn="r"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8736" y="5175545"/>
            <a:ext cx="6151851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rgbClr val="00163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29-04-2024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29-04-2024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44236"/>
            <a:ext cx="7886700" cy="104645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29-04-2024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29-04-2024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29-04-2024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29-04-2024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29-04-2024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004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00163B">
                    <a:alpha val="40000"/>
                  </a:srgb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C3B7649C-A498-2348-927A-8FE587E71C83}" type="datetimeFigureOut">
              <a:rPr lang="da-DK" smtClean="0"/>
              <a:pPr/>
              <a:t>29-04-2024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00163B">
                    <a:alpha val="40000"/>
                  </a:srgb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00163B">
                    <a:alpha val="40000"/>
                  </a:srgb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7135B9B3-E671-A841-8E8B-40D0802D070C}" type="slidenum">
              <a:rPr lang="da-DK" smtClean="0"/>
              <a:pPr/>
              <a:t>‹nr.›</a:t>
            </a:fld>
            <a:endParaRPr lang="da-DK"/>
          </a:p>
        </p:txBody>
      </p:sp>
      <p:pic>
        <p:nvPicPr>
          <p:cNvPr id="7" name="Picture 6" descr="CPHbusiness_RGB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752" y="-100255"/>
            <a:ext cx="2347874" cy="93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7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FBB040"/>
          </a:solidFill>
          <a:latin typeface="Verdana" charset="0"/>
          <a:ea typeface="Verdana" charset="0"/>
          <a:cs typeface="Verdana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163B"/>
          </a:solidFill>
          <a:latin typeface="Verdana" charset="0"/>
          <a:ea typeface="Verdana" charset="0"/>
          <a:cs typeface="Verdana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163B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163B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163B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163B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Dataanalyse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742950" y="1753735"/>
            <a:ext cx="8401050" cy="477837"/>
          </a:xfrm>
        </p:spPr>
        <p:txBody>
          <a:bodyPr>
            <a:normAutofit/>
          </a:bodyPr>
          <a:lstStyle/>
          <a:p>
            <a:r>
              <a:rPr lang="da-DK" dirty="0" err="1">
                <a:sym typeface="Wingdings" panose="05000000000000000000" pitchFamily="2" charset="2"/>
              </a:rPr>
              <a:t>Tidy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text</a:t>
            </a:r>
            <a:r>
              <a:rPr lang="da-DK" dirty="0">
                <a:sym typeface="Wingdings" panose="05000000000000000000" pitchFamily="2" charset="2"/>
              </a:rPr>
              <a:t>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9754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8E90AD-71C3-430E-BF8B-2F9F5778B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004889"/>
          </a:xfrm>
        </p:spPr>
        <p:txBody>
          <a:bodyPr anchor="ctr">
            <a:normAutofit/>
          </a:bodyPr>
          <a:lstStyle/>
          <a:p>
            <a:r>
              <a:rPr lang="da-DK" dirty="0" err="1"/>
              <a:t>Unnest</a:t>
            </a:r>
            <a:r>
              <a:rPr lang="da-DK" dirty="0"/>
              <a:t> </a:t>
            </a:r>
            <a:r>
              <a:rPr lang="da-DK" dirty="0" err="1"/>
              <a:t>token</a:t>
            </a:r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A27BE0BF-E572-471A-BB64-222AC5908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5060"/>
            <a:ext cx="9144000" cy="1261533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33198DEB-651E-4969-BF58-246B63776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645" y="2816593"/>
            <a:ext cx="2448710" cy="387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15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DA2245-BB86-4231-8BC6-DD38E3BE8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004889"/>
          </a:xfrm>
        </p:spPr>
        <p:txBody>
          <a:bodyPr anchor="ctr">
            <a:normAutofit/>
          </a:bodyPr>
          <a:lstStyle/>
          <a:p>
            <a:r>
              <a:rPr lang="da-DK" dirty="0"/>
              <a:t>Fra ord til data til visualisering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69A86411-437B-4A95-A2F7-F0D267438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2472"/>
            <a:ext cx="9144000" cy="291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17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A96A9-DD2C-4814-A0B5-524D8871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Tidy</a:t>
            </a:r>
            <a:r>
              <a:rPr lang="da-DK" dirty="0"/>
              <a:t> og Jane Austin</a:t>
            </a:r>
            <a:br>
              <a:rPr lang="da-DK" dirty="0"/>
            </a:br>
            <a:endParaRPr lang="da-DK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1A41979-4A14-4DB3-B297-AFF652813B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Tekstanalyse</a:t>
            </a:r>
          </a:p>
        </p:txBody>
      </p:sp>
    </p:spTree>
    <p:extLst>
      <p:ext uri="{BB962C8B-B14F-4D97-AF65-F5344CB8AC3E}">
        <p14:creationId xmlns:p14="http://schemas.microsoft.com/office/powerpoint/2010/main" val="1097592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3A4213-F604-42DD-B278-F017A07E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En linje pr. række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C510B160-B032-4A1C-ACBD-C347D1A4C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9993" y="1825625"/>
            <a:ext cx="6264014" cy="4351338"/>
          </a:xfrm>
        </p:spPr>
      </p:pic>
    </p:spTree>
    <p:extLst>
      <p:ext uri="{BB962C8B-B14F-4D97-AF65-F5344CB8AC3E}">
        <p14:creationId xmlns:p14="http://schemas.microsoft.com/office/powerpoint/2010/main" val="1650441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542C50-D82D-46B8-8C4F-7B453D92F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004889"/>
          </a:xfrm>
        </p:spPr>
        <p:txBody>
          <a:bodyPr anchor="ctr">
            <a:normAutofit/>
          </a:bodyPr>
          <a:lstStyle/>
          <a:p>
            <a:r>
              <a:rPr lang="da-DK" dirty="0"/>
              <a:t>Hvert ord for sig</a:t>
            </a:r>
          </a:p>
        </p:txBody>
      </p:sp>
      <p:pic>
        <p:nvPicPr>
          <p:cNvPr id="6" name="Pladsholder til indhold 5">
            <a:extLst>
              <a:ext uri="{FF2B5EF4-FFF2-40B4-BE49-F238E27FC236}">
                <a16:creationId xmlns:a16="http://schemas.microsoft.com/office/drawing/2014/main" id="{541A8110-9851-4C18-83F6-7289916B3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224" y="1825625"/>
            <a:ext cx="6155551" cy="4351338"/>
          </a:xfrm>
        </p:spPr>
      </p:pic>
    </p:spTree>
    <p:extLst>
      <p:ext uri="{BB962C8B-B14F-4D97-AF65-F5344CB8AC3E}">
        <p14:creationId xmlns:p14="http://schemas.microsoft.com/office/powerpoint/2010/main" val="20781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1CAA05-1093-474B-A3A6-9F6487862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004889"/>
          </a:xfrm>
        </p:spPr>
        <p:txBody>
          <a:bodyPr anchor="ctr">
            <a:normAutofit/>
          </a:bodyPr>
          <a:lstStyle/>
          <a:p>
            <a:r>
              <a:rPr lang="da-DK" dirty="0"/>
              <a:t>Fjerner stopord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B0EEAA52-748E-4857-BAB5-ED02B640F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54" y="1972638"/>
            <a:ext cx="7340062" cy="304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36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68105-1BF1-42A4-B3C0-CBC890ED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004889"/>
          </a:xfrm>
        </p:spPr>
        <p:txBody>
          <a:bodyPr anchor="ctr">
            <a:normAutofit/>
          </a:bodyPr>
          <a:lstStyle/>
          <a:p>
            <a:r>
              <a:rPr lang="da-DK" dirty="0"/>
              <a:t>Optælling af ord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3ADDE8ED-CC7E-42C5-AD63-D0878EA95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670" y="1839073"/>
            <a:ext cx="2895992" cy="449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562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11BCE8-AEE3-4336-99D4-3977D9ED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Illustration</a:t>
            </a:r>
          </a:p>
        </p:txBody>
      </p:sp>
      <p:pic>
        <p:nvPicPr>
          <p:cNvPr id="9" name="Pladsholder til indhold 8">
            <a:extLst>
              <a:ext uri="{FF2B5EF4-FFF2-40B4-BE49-F238E27FC236}">
                <a16:creationId xmlns:a16="http://schemas.microsoft.com/office/drawing/2014/main" id="{B9AAB202-AA4D-4DB7-ABA8-24AD048EF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2781" y="2452687"/>
            <a:ext cx="5345718" cy="3719513"/>
          </a:xfr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17EA28C2-3C3B-4D56-BB2D-8737E0E34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46" y="1690690"/>
            <a:ext cx="3111733" cy="212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63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F7A53-FF86-4C11-8F59-941465DF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/>
          <a:p>
            <a:r>
              <a:rPr lang="da-DK" dirty="0"/>
              <a:t>Opgaver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0F4E323C-27E7-4ABB-AC33-A5FAE5448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92" y="2155874"/>
            <a:ext cx="3948875" cy="4405312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3084C8A-33AD-415C-BBBF-FDC0FB0CF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Pladsholder til indhold 2">
            <a:extLst>
              <a:ext uri="{FF2B5EF4-FFF2-40B4-BE49-F238E27FC236}">
                <a16:creationId xmlns:a16="http://schemas.microsoft.com/office/drawing/2014/main" id="{B64A1382-E9FA-494C-91D3-95A93AC19F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5942213"/>
              </p:ext>
            </p:extLst>
          </p:nvPr>
        </p:nvGraphicFramePr>
        <p:xfrm>
          <a:off x="3887391" y="987426"/>
          <a:ext cx="462915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3484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AEB70E-F09E-4C0B-8DE4-D075E704A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Eksamenscasen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90B3AB1-63D7-46B4-B85F-6ECAF9053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Struktur i dokument</a:t>
            </a:r>
          </a:p>
          <a:p>
            <a:r>
              <a:rPr lang="da-DK" dirty="0"/>
              <a:t>Datarens</a:t>
            </a:r>
          </a:p>
          <a:p>
            <a:r>
              <a:rPr lang="da-DK" dirty="0"/>
              <a:t>Data </a:t>
            </a:r>
            <a:r>
              <a:rPr lang="da-DK" dirty="0" err="1"/>
              <a:t>exploration</a:t>
            </a:r>
            <a:endParaRPr lang="da-DK" dirty="0"/>
          </a:p>
          <a:p>
            <a:r>
              <a:rPr lang="da-DK" dirty="0"/>
              <a:t>Stop </a:t>
            </a:r>
            <a:r>
              <a:rPr lang="da-DK" dirty="0" err="1"/>
              <a:t>words</a:t>
            </a:r>
            <a:endParaRPr lang="da-DK" dirty="0"/>
          </a:p>
          <a:p>
            <a:r>
              <a:rPr lang="da-DK" dirty="0"/>
              <a:t>Ordoptælling</a:t>
            </a:r>
          </a:p>
          <a:p>
            <a:r>
              <a:rPr lang="da-DK" dirty="0"/>
              <a:t>Analyse</a:t>
            </a:r>
          </a:p>
          <a:p>
            <a:r>
              <a:rPr lang="da-DK" dirty="0"/>
              <a:t>Konklusion (ud fra antagelse)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46420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7F795D6-C601-4670-8E9A-AEF09D7D2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660115"/>
          </a:xfrm>
        </p:spPr>
        <p:txBody>
          <a:bodyPr anchor="ctr">
            <a:normAutofit/>
          </a:bodyPr>
          <a:lstStyle/>
          <a:p>
            <a:pPr algn="ctr"/>
            <a:r>
              <a:rPr lang="en-US" sz="3300" dirty="0"/>
              <a:t>Agenda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435230-F3D9-42B4-9D73-AE1666D46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39073"/>
            <a:ext cx="5823521" cy="4337889"/>
          </a:xfrm>
        </p:spPr>
        <p:txBody>
          <a:bodyPr>
            <a:normAutofit/>
          </a:bodyPr>
          <a:lstStyle/>
          <a:p>
            <a:r>
              <a:rPr lang="da-DK" dirty="0" err="1"/>
              <a:t>Tidy</a:t>
            </a:r>
            <a:r>
              <a:rPr lang="da-DK" dirty="0"/>
              <a:t> </a:t>
            </a:r>
            <a:r>
              <a:rPr lang="da-DK" dirty="0" err="1"/>
              <a:t>text</a:t>
            </a:r>
            <a:r>
              <a:rPr lang="da-DK" dirty="0"/>
              <a:t> og andre strukturer</a:t>
            </a:r>
          </a:p>
          <a:p>
            <a:endParaRPr lang="da-DK" dirty="0"/>
          </a:p>
          <a:p>
            <a:r>
              <a:rPr lang="da-DK" dirty="0" err="1"/>
              <a:t>Unnest</a:t>
            </a:r>
            <a:r>
              <a:rPr lang="da-DK" dirty="0"/>
              <a:t> </a:t>
            </a:r>
            <a:r>
              <a:rPr lang="da-DK" dirty="0" err="1"/>
              <a:t>token</a:t>
            </a:r>
            <a:r>
              <a:rPr lang="da-DK" dirty="0"/>
              <a:t> funktioner</a:t>
            </a:r>
          </a:p>
          <a:p>
            <a:endParaRPr lang="da-DK" dirty="0"/>
          </a:p>
          <a:p>
            <a:r>
              <a:rPr lang="da-DK" dirty="0" err="1"/>
              <a:t>Tidy</a:t>
            </a:r>
            <a:r>
              <a:rPr lang="da-DK" dirty="0"/>
              <a:t> og Jane Austin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dirty="0"/>
              <a:t>Kapitel 2</a:t>
            </a:r>
          </a:p>
          <a:p>
            <a:pPr marL="0" indent="0">
              <a:buNone/>
            </a:pPr>
            <a:endParaRPr lang="da-DK" b="0" i="0" u="none" strike="noStrike" baseline="0" dirty="0"/>
          </a:p>
        </p:txBody>
      </p:sp>
      <p:pic>
        <p:nvPicPr>
          <p:cNvPr id="7" name="Pladsholder til indhold 6">
            <a:extLst>
              <a:ext uri="{FF2B5EF4-FFF2-40B4-BE49-F238E27FC236}">
                <a16:creationId xmlns:a16="http://schemas.microsoft.com/office/drawing/2014/main" id="{9A4B115F-62AD-4B12-A944-07573019C8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5703" b="11753"/>
          <a:stretch/>
        </p:blipFill>
        <p:spPr>
          <a:xfrm>
            <a:off x="5447832" y="2550755"/>
            <a:ext cx="3530872" cy="291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35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BE8D3C-DD5A-8983-B098-045889864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/>
              <a:t>Forskere på Cphbusiness har benyttet NLP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CB8DFE97-EBD3-C9E5-1CB4-FDAF55F40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64818"/>
            <a:ext cx="7886700" cy="1679764"/>
          </a:xfr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9E2609F6-1FF5-C14C-2972-6052CC02C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52075"/>
            <a:ext cx="9144000" cy="161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96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22309-6A2D-EFE1-D4CA-0823BE1A7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3528"/>
            <a:ext cx="7886700" cy="1004889"/>
          </a:xfrm>
        </p:spPr>
        <p:txBody>
          <a:bodyPr>
            <a:normAutofit fontScale="90000"/>
          </a:bodyPr>
          <a:lstStyle/>
          <a:p>
            <a:r>
              <a:rPr lang="da-DK" dirty="0"/>
              <a:t>Forskere på Cphbusiness har benyttet NLP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41015104-5BB1-A0CF-01A5-A6F264C38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5681" y="1041783"/>
            <a:ext cx="2547990" cy="5700002"/>
          </a:xfrm>
        </p:spPr>
      </p:pic>
    </p:spTree>
    <p:extLst>
      <p:ext uri="{BB962C8B-B14F-4D97-AF65-F5344CB8AC3E}">
        <p14:creationId xmlns:p14="http://schemas.microsoft.com/office/powerpoint/2010/main" val="3304503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0D0096-9DCD-6192-9719-2FAD69AA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99F9BEC1-B249-BBB6-DE3A-A4295B751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612" y="1690689"/>
            <a:ext cx="3458016" cy="4351338"/>
          </a:xfr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2FF801A0-CA9A-A07E-BC84-A6EED00FD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650" y="1069977"/>
            <a:ext cx="40767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7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A96A9-DD2C-4814-A0B5-524D8871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Kapitel 2</a:t>
            </a:r>
            <a:br>
              <a:rPr lang="da-DK" dirty="0"/>
            </a:br>
            <a:endParaRPr lang="da-DK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1A41979-4A14-4DB3-B297-AFF652813B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Sentiment</a:t>
            </a:r>
            <a:r>
              <a:rPr lang="da-DK" dirty="0"/>
              <a:t> Analyse</a:t>
            </a:r>
          </a:p>
        </p:txBody>
      </p:sp>
    </p:spTree>
    <p:extLst>
      <p:ext uri="{BB962C8B-B14F-4D97-AF65-F5344CB8AC3E}">
        <p14:creationId xmlns:p14="http://schemas.microsoft.com/office/powerpoint/2010/main" val="3023021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7F795D6-C601-4670-8E9A-AEF09D7D2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660115"/>
          </a:xfrm>
        </p:spPr>
        <p:txBody>
          <a:bodyPr anchor="ctr">
            <a:normAutofit/>
          </a:bodyPr>
          <a:lstStyle/>
          <a:p>
            <a:pPr algn="ctr"/>
            <a:r>
              <a:rPr lang="en-US" sz="3300" dirty="0"/>
              <a:t>Agenda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435230-F3D9-42B4-9D73-AE1666D46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39073"/>
            <a:ext cx="5823521" cy="4337889"/>
          </a:xfrm>
        </p:spPr>
        <p:txBody>
          <a:bodyPr>
            <a:normAutofit/>
          </a:bodyPr>
          <a:lstStyle/>
          <a:p>
            <a:r>
              <a:rPr lang="da-DK" dirty="0" err="1"/>
              <a:t>Lexicons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Unnest</a:t>
            </a:r>
            <a:r>
              <a:rPr lang="da-DK" dirty="0"/>
              <a:t> </a:t>
            </a:r>
            <a:r>
              <a:rPr lang="da-DK" dirty="0" err="1"/>
              <a:t>token</a:t>
            </a:r>
            <a:r>
              <a:rPr lang="da-DK" dirty="0"/>
              <a:t> funktioner</a:t>
            </a:r>
          </a:p>
          <a:p>
            <a:endParaRPr lang="da-DK" dirty="0"/>
          </a:p>
          <a:p>
            <a:r>
              <a:rPr lang="da-DK" dirty="0" err="1"/>
              <a:t>Tidy</a:t>
            </a:r>
            <a:r>
              <a:rPr lang="da-DK" dirty="0"/>
              <a:t> og Jane Austin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dirty="0"/>
              <a:t>Kapitel 2</a:t>
            </a:r>
          </a:p>
          <a:p>
            <a:pPr marL="0" indent="0">
              <a:buNone/>
            </a:pPr>
            <a:endParaRPr lang="da-DK" b="0" i="0" u="none" strike="noStrike" baseline="0" dirty="0"/>
          </a:p>
        </p:txBody>
      </p:sp>
      <p:pic>
        <p:nvPicPr>
          <p:cNvPr id="7" name="Pladsholder til indhold 6">
            <a:extLst>
              <a:ext uri="{FF2B5EF4-FFF2-40B4-BE49-F238E27FC236}">
                <a16:creationId xmlns:a16="http://schemas.microsoft.com/office/drawing/2014/main" id="{9A4B115F-62AD-4B12-A944-07573019C8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5703" b="11753"/>
          <a:stretch/>
        </p:blipFill>
        <p:spPr>
          <a:xfrm>
            <a:off x="5447832" y="2550755"/>
            <a:ext cx="3530872" cy="291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305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8EA9D-3932-4A0E-80DB-EE9D4346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Overblik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7E8568B9-34BB-4EE2-B84B-6E60B20D1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461287"/>
            <a:ext cx="7886700" cy="3080013"/>
          </a:xfrm>
        </p:spPr>
      </p:pic>
    </p:spTree>
    <p:extLst>
      <p:ext uri="{BB962C8B-B14F-4D97-AF65-F5344CB8AC3E}">
        <p14:creationId xmlns:p14="http://schemas.microsoft.com/office/powerpoint/2010/main" val="2145111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221045-0AAE-4728-9678-C32C1B5D2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Lexicons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750A677-ABC9-4BAE-A1E3-8203C8C8D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Der er tre overordnede </a:t>
            </a:r>
            <a:r>
              <a:rPr lang="da-DK" dirty="0" err="1"/>
              <a:t>lexicon</a:t>
            </a:r>
            <a:r>
              <a:rPr lang="da-DK" dirty="0"/>
              <a:t>: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Mange engelske ord, der er sat til score positiv eller negativ</a:t>
            </a:r>
          </a:p>
          <a:p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507BC63F-39D3-4F5A-9B0F-984B5BAE4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81" y="2923104"/>
            <a:ext cx="7114479" cy="202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44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76CF5A-5DBA-43F6-B015-870A364E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Lexicons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20676B0-6213-45F6-B3AF-92E055E4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err="1"/>
              <a:t>Tidytext</a:t>
            </a:r>
            <a:r>
              <a:rPr lang="da-DK" dirty="0"/>
              <a:t> og </a:t>
            </a:r>
            <a:r>
              <a:rPr lang="da-DK" dirty="0" err="1"/>
              <a:t>get_sentiments</a:t>
            </a:r>
            <a:endParaRPr lang="da-DK" dirty="0"/>
          </a:p>
          <a:p>
            <a:r>
              <a:rPr lang="da-DK" dirty="0"/>
              <a:t>Kør: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Hvor mange ord er der i Finn Årups </a:t>
            </a:r>
            <a:r>
              <a:rPr lang="da-DK" dirty="0" err="1"/>
              <a:t>sentiment</a:t>
            </a:r>
            <a:r>
              <a:rPr lang="da-DK" dirty="0"/>
              <a:t>?</a:t>
            </a:r>
          </a:p>
          <a:p>
            <a:r>
              <a:rPr lang="da-DK" dirty="0"/>
              <a:t>Validering af ordene – testet i forhold til virkelige data</a:t>
            </a:r>
          </a:p>
          <a:p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992138B6-9DFE-42F4-A8FB-BC65D00BB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838" y="2982288"/>
            <a:ext cx="4066630" cy="152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967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3690D-4CE6-45E4-9A4A-070E2397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Glædelige ord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912BD35-D086-47CB-ADE3-132204C27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Find glædelige ord i Jane Austin – tekst skal igen over i </a:t>
            </a:r>
            <a:r>
              <a:rPr lang="da-DK" dirty="0" err="1"/>
              <a:t>Tidy</a:t>
            </a:r>
            <a:r>
              <a:rPr lang="da-DK" dirty="0"/>
              <a:t> format (nemmere at slå op i)</a:t>
            </a:r>
          </a:p>
          <a:p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29E6013F-D8EF-484B-99EA-0CCF9BFB9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126" y="2945400"/>
            <a:ext cx="5864224" cy="336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558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65EC70-69FA-43D6-A4A2-511475C26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Glædelige ord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6DE89E1-C3A5-472E-A389-BC965A8CC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Vi filteret (subsetter på </a:t>
            </a:r>
            <a:r>
              <a:rPr lang="da-DK" dirty="0" err="1"/>
              <a:t>joy</a:t>
            </a:r>
            <a:r>
              <a:rPr lang="da-DK" dirty="0"/>
              <a:t> i </a:t>
            </a:r>
            <a:r>
              <a:rPr lang="da-DK" dirty="0" err="1"/>
              <a:t>sentiment</a:t>
            </a:r>
            <a:r>
              <a:rPr lang="da-DK" dirty="0"/>
              <a:t>) og derefter tæller vi ord i </a:t>
            </a:r>
            <a:r>
              <a:rPr lang="da-DK" dirty="0" err="1"/>
              <a:t>joy</a:t>
            </a:r>
            <a:endParaRPr lang="da-DK" dirty="0"/>
          </a:p>
          <a:p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1C09399F-6E93-46DD-96DD-76859918E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867" y="3300091"/>
            <a:ext cx="47244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15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A96A9-DD2C-4814-A0B5-524D8871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Tidy</a:t>
            </a:r>
            <a:r>
              <a:rPr lang="da-DK" dirty="0"/>
              <a:t> </a:t>
            </a:r>
            <a:r>
              <a:rPr lang="da-DK" dirty="0" err="1"/>
              <a:t>text</a:t>
            </a:r>
            <a:r>
              <a:rPr lang="da-DK" dirty="0"/>
              <a:t> og andre strukturer</a:t>
            </a:r>
            <a:br>
              <a:rPr lang="da-DK" dirty="0"/>
            </a:br>
            <a:endParaRPr lang="da-DK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1A41979-4A14-4DB3-B297-AFF652813B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Ingen labels</a:t>
            </a:r>
          </a:p>
        </p:txBody>
      </p:sp>
    </p:spTree>
    <p:extLst>
      <p:ext uri="{BB962C8B-B14F-4D97-AF65-F5344CB8AC3E}">
        <p14:creationId xmlns:p14="http://schemas.microsoft.com/office/powerpoint/2010/main" val="8297054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A4F032-DFC6-4D74-89FE-E12B3676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Glæde og sorg i løbet af en tekst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24D2C2C-0800-4F1B-A297-A17E50D63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Bogen opdeles i sektioner og der tælles positive og negative ord</a:t>
            </a:r>
          </a:p>
          <a:p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90F83AAC-A4E1-4087-8430-68F743B23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46" y="2952540"/>
            <a:ext cx="8743308" cy="233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60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28D41-5D33-4C87-A761-9C509854F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Glæde og sorg i løbet af en tekst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0B3EAE65-2F6B-4E20-A86E-757A7DACC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1742" y="1825625"/>
            <a:ext cx="5780516" cy="4351338"/>
          </a:xfrm>
        </p:spPr>
      </p:pic>
    </p:spTree>
    <p:extLst>
      <p:ext uri="{BB962C8B-B14F-4D97-AF65-F5344CB8AC3E}">
        <p14:creationId xmlns:p14="http://schemas.microsoft.com/office/powerpoint/2010/main" val="346787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68105-1BF1-42A4-B3C0-CBC890ED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004889"/>
          </a:xfrm>
        </p:spPr>
        <p:txBody>
          <a:bodyPr anchor="ctr">
            <a:normAutofit fontScale="90000"/>
          </a:bodyPr>
          <a:lstStyle/>
          <a:p>
            <a:r>
              <a:rPr lang="da-DK" dirty="0"/>
              <a:t>Strukturer i </a:t>
            </a:r>
            <a:r>
              <a:rPr lang="da-DK" dirty="0" err="1"/>
              <a:t>tidy</a:t>
            </a:r>
            <a:r>
              <a:rPr lang="da-DK" dirty="0"/>
              <a:t> – ligner jeres almindelig opbygning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18E6F942-CA83-44FF-A66B-348C6ADDC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668442"/>
            <a:ext cx="7886700" cy="26657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0189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906731-BF6E-4EB2-93B3-36910A9F0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004889"/>
          </a:xfrm>
        </p:spPr>
        <p:txBody>
          <a:bodyPr anchor="ctr">
            <a:normAutofit/>
          </a:bodyPr>
          <a:lstStyle/>
          <a:p>
            <a:r>
              <a:rPr lang="da-DK" dirty="0"/>
              <a:t>R pakker</a:t>
            </a:r>
          </a:p>
        </p:txBody>
      </p:sp>
      <p:graphicFrame>
        <p:nvGraphicFramePr>
          <p:cNvPr id="5" name="Pladsholder til indhold 2">
            <a:extLst>
              <a:ext uri="{FF2B5EF4-FFF2-40B4-BE49-F238E27FC236}">
                <a16:creationId xmlns:a16="http://schemas.microsoft.com/office/drawing/2014/main" id="{A0446BB0-40AC-5BF4-4772-79CBC34EC4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040765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7359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D9C37-62B4-47FE-82CD-33F394A61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Tidy</a:t>
            </a:r>
            <a:r>
              <a:rPr lang="da-DK" dirty="0"/>
              <a:t> </a:t>
            </a:r>
            <a:r>
              <a:rPr lang="da-DK" dirty="0" err="1"/>
              <a:t>text</a:t>
            </a:r>
            <a:r>
              <a:rPr lang="da-DK" dirty="0"/>
              <a:t> med andre strukturer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B92C854C-2987-4E2B-97AD-569D78A68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757827"/>
            <a:ext cx="7886700" cy="2486934"/>
          </a:xfrm>
        </p:spPr>
      </p:pic>
    </p:spTree>
    <p:extLst>
      <p:ext uri="{BB962C8B-B14F-4D97-AF65-F5344CB8AC3E}">
        <p14:creationId xmlns:p14="http://schemas.microsoft.com/office/powerpoint/2010/main" val="49720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A96A9-DD2C-4814-A0B5-524D8871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Unnest</a:t>
            </a:r>
            <a:r>
              <a:rPr lang="da-DK" dirty="0"/>
              <a:t> </a:t>
            </a:r>
            <a:r>
              <a:rPr lang="da-DK" dirty="0" err="1"/>
              <a:t>token</a:t>
            </a:r>
            <a:r>
              <a:rPr lang="da-DK" dirty="0"/>
              <a:t> funktioner</a:t>
            </a:r>
            <a:br>
              <a:rPr lang="da-DK" dirty="0"/>
            </a:br>
            <a:endParaRPr lang="da-DK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1A41979-4A14-4DB3-B297-AFF652813B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14458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68105-1BF1-42A4-B3C0-CBC890ED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004889"/>
          </a:xfrm>
        </p:spPr>
        <p:txBody>
          <a:bodyPr anchor="ctr">
            <a:normAutofit/>
          </a:bodyPr>
          <a:lstStyle/>
          <a:p>
            <a:r>
              <a:rPr lang="da-DK" dirty="0" err="1"/>
              <a:t>Token</a:t>
            </a:r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1BC118C3-0001-4881-8065-B9E43DA39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28" y="1825625"/>
            <a:ext cx="7567544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9108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846D4A-95A4-478B-9B4E-05D943898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004889"/>
          </a:xfrm>
        </p:spPr>
        <p:txBody>
          <a:bodyPr anchor="ctr">
            <a:normAutofit/>
          </a:bodyPr>
          <a:lstStyle/>
          <a:p>
            <a:r>
              <a:rPr lang="da-DK" dirty="0" err="1"/>
              <a:t>Token</a:t>
            </a:r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A01EFC14-20D1-490C-BEBB-26771CF24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641" y="1825625"/>
            <a:ext cx="6668717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41266050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Kontor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æsentation2" id="{B5DB543D-DDF3-4146-AC87-87A4FBE6920A}" vid="{D75EBD27-33A3-A24A-9495-67902FBD3A54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0E7AEDA699A6046B28BDB03A4B3ACE5" ma:contentTypeVersion="31" ma:contentTypeDescription="Opret et nyt dokument." ma:contentTypeScope="" ma:versionID="00832263fa9ce03edea0a217b2904139">
  <xsd:schema xmlns:xsd="http://www.w3.org/2001/XMLSchema" xmlns:xs="http://www.w3.org/2001/XMLSchema" xmlns:p="http://schemas.microsoft.com/office/2006/metadata/properties" xmlns:ns1="http://schemas.microsoft.com/sharepoint/v3" xmlns:ns2="7d4bd1a6-963b-4ce5-9d6a-82f9bec88dc5" xmlns:ns3="d40e101a-1fec-4fbd-a9d0-ed41492f4cd8" xmlns:ns4="c3c11eb6-de36-4131-bab2-6a22847efc48" targetNamespace="http://schemas.microsoft.com/office/2006/metadata/properties" ma:root="true" ma:fieldsID="afc02eba595eec29374f7486b1727d27" ns1:_="" ns2:_="" ns3:_="" ns4:_="">
    <xsd:import namespace="http://schemas.microsoft.com/sharepoint/v3"/>
    <xsd:import namespace="7d4bd1a6-963b-4ce5-9d6a-82f9bec88dc5"/>
    <xsd:import namespace="d40e101a-1fec-4fbd-a9d0-ed41492f4cd8"/>
    <xsd:import namespace="c3c11eb6-de36-4131-bab2-6a22847efc4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Initials" minOccurs="0"/>
                <xsd:element ref="ns3:Semester" minOccurs="0"/>
                <xsd:element ref="ns3:Indhol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4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Egenskaber for Unified Compliance Policy" ma:description="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Handling for Unified Compliance Policy-grænseflade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4bd1a6-963b-4ce5-9d6a-82f9bec88dc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Delt med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lt med detaljer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0e101a-1fec-4fbd-a9d0-ed41492f4cd8" elementFormDefault="qualified">
    <xsd:import namespace="http://schemas.microsoft.com/office/2006/documentManagement/types"/>
    <xsd:import namespace="http://schemas.microsoft.com/office/infopath/2007/PartnerControls"/>
    <xsd:element name="Initials" ma:index="10" nillable="true" ma:displayName="Flow" ma:internalName="Initials">
      <xsd:simpleType>
        <xsd:restriction base="dms:Text">
          <xsd:maxLength value="255"/>
        </xsd:restriction>
      </xsd:simpleType>
    </xsd:element>
    <xsd:element name="Semester" ma:index="12" nillable="true" ma:displayName="Semester" ma:internalName="Semester">
      <xsd:simpleType>
        <xsd:restriction base="dms:Text">
          <xsd:maxLength value="255"/>
        </xsd:restriction>
      </xsd:simpleType>
    </xsd:element>
    <xsd:element name="Indhold" ma:index="13" nillable="true" ma:displayName="Indhold" ma:internalName="Indhold">
      <xsd:simpleType>
        <xsd:restriction base="dms:Note">
          <xsd:maxLength value="255"/>
        </xsd:restriction>
      </xsd:simpleType>
    </xsd:element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8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6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8" nillable="true" ma:taxonomy="true" ma:internalName="lcf76f155ced4ddcb4097134ff3c332f" ma:taxonomyFieldName="MediaServiceImageTags" ma:displayName="Billedmærker" ma:readOnly="false" ma:fieldId="{5cf76f15-5ced-4ddc-b409-7134ff3c332f}" ma:taxonomyMulti="true" ma:sspId="3273e385-a8b0-4d51-8803-6e97695cb9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3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c11eb6-de36-4131-bab2-6a22847efc48" elementFormDefault="qualified">
    <xsd:import namespace="http://schemas.microsoft.com/office/2006/documentManagement/types"/>
    <xsd:import namespace="http://schemas.microsoft.com/office/infopath/2007/PartnerControls"/>
    <xsd:element name="TaxCatchAll" ma:index="29" nillable="true" ma:displayName="Taksonomiopsamlingskolonne" ma:hidden="true" ma:list="{a1a370a8-317b-4539-b185-7c03a802e66e}" ma:internalName="TaxCatchAll" ma:showField="CatchAllData" ma:web="c3c11eb6-de36-4131-bab2-6a22847efc4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 ma:index="11" ma:displayName="Subject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dhold xmlns="d40e101a-1fec-4fbd-a9d0-ed41492f4cd8" xsi:nil="true"/>
    <_ip_UnifiedCompliancePolicyUIAction xmlns="http://schemas.microsoft.com/sharepoint/v3" xsi:nil="true"/>
    <lcf76f155ced4ddcb4097134ff3c332f xmlns="d40e101a-1fec-4fbd-a9d0-ed41492f4cd8">
      <Terms xmlns="http://schemas.microsoft.com/office/infopath/2007/PartnerControls"/>
    </lcf76f155ced4ddcb4097134ff3c332f>
    <Initials xmlns="d40e101a-1fec-4fbd-a9d0-ed41492f4cd8" xsi:nil="true"/>
    <TaxCatchAll xmlns="c3c11eb6-de36-4131-bab2-6a22847efc48" xsi:nil="true"/>
    <Semester xmlns="d40e101a-1fec-4fbd-a9d0-ed41492f4cd8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3DA16DA-DB3B-4D88-96AC-21ED10B9D0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d4bd1a6-963b-4ce5-9d6a-82f9bec88dc5"/>
    <ds:schemaRef ds:uri="d40e101a-1fec-4fbd-a9d0-ed41492f4cd8"/>
    <ds:schemaRef ds:uri="c3c11eb6-de36-4131-bab2-6a22847efc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A7B4D8C-2A3A-46D8-84BD-132E482027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F9D4DE-BD04-4630-A924-60FE1DC96F5A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terms/"/>
    <ds:schemaRef ds:uri="http://purl.org/dc/elements/1.1/"/>
    <ds:schemaRef ds:uri="d40e101a-1fec-4fbd-a9d0-ed41492f4cd8"/>
    <ds:schemaRef ds:uri="http://schemas.microsoft.com/sharepoint/v3"/>
    <ds:schemaRef ds:uri="c3c11eb6-de36-4131-bab2-6a22847efc4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30337</TotalTime>
  <Words>283</Words>
  <Application>Microsoft Office PowerPoint</Application>
  <PresentationFormat>Skærmshow (4:3)</PresentationFormat>
  <Paragraphs>78</Paragraphs>
  <Slides>31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Slidetitler</vt:lpstr>
      </vt:variant>
      <vt:variant>
        <vt:i4>31</vt:i4>
      </vt:variant>
    </vt:vector>
  </HeadingPairs>
  <TitlesOfParts>
    <vt:vector size="32" baseType="lpstr">
      <vt:lpstr>Kontortema</vt:lpstr>
      <vt:lpstr>Dataanalyse</vt:lpstr>
      <vt:lpstr>Agenda</vt:lpstr>
      <vt:lpstr>Tidy text og andre strukturer </vt:lpstr>
      <vt:lpstr>Strukturer i tidy – ligner jeres almindelig opbygning</vt:lpstr>
      <vt:lpstr>R pakker</vt:lpstr>
      <vt:lpstr>Tidy text med andre strukturer</vt:lpstr>
      <vt:lpstr>Unnest token funktioner </vt:lpstr>
      <vt:lpstr>Token</vt:lpstr>
      <vt:lpstr>Token</vt:lpstr>
      <vt:lpstr>Unnest token</vt:lpstr>
      <vt:lpstr>Fra ord til data til visualisering</vt:lpstr>
      <vt:lpstr>Tidy og Jane Austin </vt:lpstr>
      <vt:lpstr>En linje pr. række</vt:lpstr>
      <vt:lpstr>Hvert ord for sig</vt:lpstr>
      <vt:lpstr>Fjerner stopord</vt:lpstr>
      <vt:lpstr>Optælling af ord</vt:lpstr>
      <vt:lpstr>Illustration</vt:lpstr>
      <vt:lpstr>Opgaver</vt:lpstr>
      <vt:lpstr>Eksamenscasen</vt:lpstr>
      <vt:lpstr>Forskere på Cphbusiness har benyttet NLP</vt:lpstr>
      <vt:lpstr>Forskere på Cphbusiness har benyttet NLP</vt:lpstr>
      <vt:lpstr>PowerPoint-præsentation</vt:lpstr>
      <vt:lpstr>Kapitel 2 </vt:lpstr>
      <vt:lpstr>Agenda</vt:lpstr>
      <vt:lpstr>Overblik</vt:lpstr>
      <vt:lpstr>Lexicons</vt:lpstr>
      <vt:lpstr>Lexicons</vt:lpstr>
      <vt:lpstr>Glædelige ord</vt:lpstr>
      <vt:lpstr>Glædelige ord</vt:lpstr>
      <vt:lpstr>Glæde og sorg i løbet af en tekst</vt:lpstr>
      <vt:lpstr>Glæde og sorg i løbet af en tekst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Dataanalyse</dc:title>
  <dc:creator>Dell</dc:creator>
  <cp:lastModifiedBy>Thorbjørn Baum (BAUM - Adjunkt - Cphbusiness)</cp:lastModifiedBy>
  <cp:revision>31</cp:revision>
  <dcterms:created xsi:type="dcterms:W3CDTF">2021-09-26T14:48:40Z</dcterms:created>
  <dcterms:modified xsi:type="dcterms:W3CDTF">2024-04-29T07:33:20Z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0x01010050E7AEDA699A6046B28BDB03A4B3ACE5</vt:lpwstr>
  </property>
</Properties>
</file>