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331" r:id="rId6"/>
    <p:sldId id="415" r:id="rId7"/>
    <p:sldId id="257" r:id="rId8"/>
    <p:sldId id="258" r:id="rId9"/>
    <p:sldId id="414" r:id="rId10"/>
    <p:sldId id="259" r:id="rId11"/>
    <p:sldId id="363" r:id="rId12"/>
    <p:sldId id="260" r:id="rId13"/>
    <p:sldId id="416" r:id="rId14"/>
    <p:sldId id="261" r:id="rId15"/>
    <p:sldId id="262" r:id="rId16"/>
    <p:sldId id="263" r:id="rId17"/>
    <p:sldId id="264" r:id="rId18"/>
    <p:sldId id="417" r:id="rId19"/>
    <p:sldId id="418" r:id="rId20"/>
    <p:sldId id="419" r:id="rId21"/>
    <p:sldId id="420" r:id="rId22"/>
    <p:sldId id="421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wordcloud</a:t>
          </a:r>
          <a:r>
            <a:rPr lang="en-US" dirty="0"/>
            <a:t> på </a:t>
          </a:r>
          <a:r>
            <a:rPr lang="en-US" dirty="0" err="1"/>
            <a:t>ord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hovedopgave</a:t>
          </a:r>
          <a:r>
            <a:rPr lang="en-US" dirty="0"/>
            <a:t>.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Hvad</a:t>
          </a:r>
          <a:r>
            <a:rPr lang="en-US" dirty="0"/>
            <a:t> </a:t>
          </a:r>
          <a:r>
            <a:rPr lang="en-US" dirty="0" err="1"/>
            <a:t>kan</a:t>
          </a:r>
          <a:r>
            <a:rPr lang="en-US" dirty="0"/>
            <a:t> I </a:t>
          </a:r>
          <a:r>
            <a:rPr lang="en-US" dirty="0" err="1"/>
            <a:t>konkludere</a:t>
          </a:r>
          <a:r>
            <a:rPr lang="en-US" dirty="0"/>
            <a:t> </a:t>
          </a:r>
          <a:r>
            <a:rPr lang="en-US" dirty="0" err="1"/>
            <a:t>ud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wordcloud</a:t>
          </a:r>
          <a:r>
            <a:rPr lang="en-US" dirty="0"/>
            <a:t>? (hint: er det </a:t>
          </a:r>
          <a:r>
            <a:rPr lang="en-US" dirty="0" err="1"/>
            <a:t>noget</a:t>
          </a:r>
          <a:r>
            <a:rPr lang="en-US" dirty="0"/>
            <a:t> </a:t>
          </a:r>
          <a:r>
            <a:rPr lang="en-US" dirty="0" err="1"/>
            <a:t>nyt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den?)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Kør</a:t>
          </a:r>
          <a:r>
            <a:rPr lang="en-US" dirty="0"/>
            <a:t> alt </a:t>
          </a:r>
          <a:r>
            <a:rPr lang="en-US" dirty="0" err="1"/>
            <a:t>koden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kapitel</a:t>
          </a:r>
          <a:r>
            <a:rPr lang="en-US" dirty="0"/>
            <a:t> 3 </a:t>
          </a:r>
          <a:r>
            <a:rPr lang="en-US" dirty="0" err="1"/>
            <a:t>igennem</a:t>
          </a:r>
          <a:r>
            <a:rPr lang="en-US" dirty="0"/>
            <a:t> på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egen</a:t>
          </a:r>
          <a:r>
            <a:rPr lang="en-US" dirty="0"/>
            <a:t> PC </a:t>
          </a:r>
          <a:r>
            <a:rPr lang="en-US" dirty="0" err="1"/>
            <a:t>eller</a:t>
          </a:r>
          <a:r>
            <a:rPr lang="en-US" dirty="0"/>
            <a:t> MAC </a:t>
          </a:r>
          <a:r>
            <a:rPr lang="en-US" dirty="0" err="1"/>
            <a:t>i</a:t>
          </a:r>
          <a:r>
            <a:rPr lang="en-US" dirty="0"/>
            <a:t> R.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egen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</a:t>
          </a:r>
          <a:r>
            <a:rPr lang="en-US" dirty="0" err="1"/>
            <a:t>analyse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</a:t>
          </a:r>
          <a:r>
            <a:rPr lang="en-US" dirty="0" err="1"/>
            <a:t>resultaterne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koden</a:t>
          </a:r>
          <a:r>
            <a:rPr lang="en-US" dirty="0"/>
            <a:t>. (Hint: </a:t>
          </a:r>
          <a:r>
            <a:rPr lang="en-US" dirty="0" err="1"/>
            <a:t>vær</a:t>
          </a:r>
          <a:r>
            <a:rPr lang="en-US" dirty="0"/>
            <a:t> </a:t>
          </a:r>
          <a:r>
            <a:rPr lang="en-US" dirty="0" err="1"/>
            <a:t>kritisk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forhold </a:t>
          </a:r>
          <a:r>
            <a:rPr lang="en-US" dirty="0" err="1"/>
            <a:t>til</a:t>
          </a:r>
          <a:r>
            <a:rPr lang="en-US" dirty="0"/>
            <a:t>, </a:t>
          </a:r>
          <a:r>
            <a:rPr lang="en-US" dirty="0" err="1"/>
            <a:t>hvad</a:t>
          </a:r>
          <a:r>
            <a:rPr lang="en-US" dirty="0"/>
            <a:t> vi </a:t>
          </a:r>
          <a:r>
            <a:rPr lang="en-US" dirty="0" err="1"/>
            <a:t>tidligere</a:t>
          </a:r>
          <a:r>
            <a:rPr lang="en-US" dirty="0"/>
            <a:t> </a:t>
          </a:r>
          <a:r>
            <a:rPr lang="en-US" dirty="0" err="1"/>
            <a:t>har</a:t>
          </a:r>
          <a:r>
            <a:rPr lang="en-US" dirty="0"/>
            <a:t> </a:t>
          </a:r>
          <a:r>
            <a:rPr lang="en-US" dirty="0" err="1"/>
            <a:t>snakket</a:t>
          </a:r>
          <a:r>
            <a:rPr lang="en-US" dirty="0"/>
            <a:t> om med data)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3AFC77C8-C59A-4987-A365-FDA351AE11A0}">
      <dgm:prSet/>
      <dgm:spPr/>
      <dgm:t>
        <a:bodyPr/>
        <a:lstStyle/>
        <a:p>
          <a:r>
            <a:rPr lang="en-US" dirty="0" err="1"/>
            <a:t>Hvad</a:t>
          </a:r>
          <a:r>
            <a:rPr lang="en-US" dirty="0"/>
            <a:t> </a:t>
          </a:r>
          <a:r>
            <a:rPr lang="en-US" dirty="0" err="1"/>
            <a:t>ville</a:t>
          </a:r>
          <a:r>
            <a:rPr lang="en-US" dirty="0"/>
            <a:t> I </a:t>
          </a:r>
          <a:r>
            <a:rPr lang="en-US" dirty="0" err="1"/>
            <a:t>ændre</a:t>
          </a:r>
          <a:r>
            <a:rPr lang="en-US" dirty="0"/>
            <a:t> I forhold </a:t>
          </a:r>
          <a:r>
            <a:rPr lang="en-US" dirty="0" err="1"/>
            <a:t>til</a:t>
          </a:r>
          <a:r>
            <a:rPr lang="en-US" dirty="0"/>
            <a:t> </a:t>
          </a:r>
          <a:r>
            <a:rPr lang="en-US" dirty="0" err="1"/>
            <a:t>forfatternes</a:t>
          </a:r>
          <a:r>
            <a:rPr lang="en-US" dirty="0"/>
            <a:t> </a:t>
          </a:r>
          <a:r>
            <a:rPr lang="en-US" dirty="0" err="1"/>
            <a:t>kode</a:t>
          </a:r>
          <a:r>
            <a:rPr lang="en-US" dirty="0"/>
            <a:t>? (husk </a:t>
          </a:r>
          <a:r>
            <a:rPr lang="en-US" dirty="0" err="1"/>
            <a:t>forelæsning</a:t>
          </a:r>
          <a:r>
            <a:rPr lang="en-US" dirty="0"/>
            <a:t>) </a:t>
          </a:r>
          <a:r>
            <a:rPr lang="en-US" dirty="0" err="1"/>
            <a:t>Implementér</a:t>
          </a:r>
          <a:r>
            <a:rPr lang="en-US" dirty="0"/>
            <a:t> </a:t>
          </a:r>
          <a:r>
            <a:rPr lang="en-US" dirty="0" err="1"/>
            <a:t>ændringer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koden</a:t>
          </a:r>
          <a:r>
            <a:rPr lang="en-US" dirty="0"/>
            <a:t> og </a:t>
          </a:r>
          <a:r>
            <a:rPr lang="en-US" dirty="0" err="1"/>
            <a:t>sammenlign</a:t>
          </a:r>
          <a:r>
            <a:rPr lang="en-US" dirty="0"/>
            <a:t> </a:t>
          </a:r>
          <a:r>
            <a:rPr lang="en-US" dirty="0" err="1"/>
            <a:t>resultaterne</a:t>
          </a:r>
          <a:r>
            <a:rPr lang="en-US" dirty="0"/>
            <a:t>.</a:t>
          </a:r>
        </a:p>
      </dgm:t>
    </dgm:pt>
    <dgm:pt modelId="{58DA2901-40C8-4399-99A7-CBF4780774D8}" type="parTrans" cxnId="{028B5D13-F2D8-4A98-A139-8D8193AB8634}">
      <dgm:prSet/>
      <dgm:spPr/>
      <dgm:t>
        <a:bodyPr/>
        <a:lstStyle/>
        <a:p>
          <a:endParaRPr lang="da-DK"/>
        </a:p>
      </dgm:t>
    </dgm:pt>
    <dgm:pt modelId="{A95C3258-0606-4ACA-8F54-DCF585FB1245}" type="sibTrans" cxnId="{028B5D13-F2D8-4A98-A139-8D8193AB8634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3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3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3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3"/>
      <dgm:spPr/>
    </dgm:pt>
    <dgm:pt modelId="{A6AEE289-9246-4499-9BA0-6B5C26E86DEB}" type="pres">
      <dgm:prSet presAssocID="{7DB1420C-FEDD-4593-80C5-97BFBEC53EDE}" presName="vert1" presStyleCnt="0"/>
      <dgm:spPr/>
    </dgm:pt>
    <dgm:pt modelId="{42093404-6AC4-426C-8214-CBE7E9B88A01}" type="pres">
      <dgm:prSet presAssocID="{3AFC77C8-C59A-4987-A365-FDA351AE11A0}" presName="thickLine" presStyleLbl="alignNode1" presStyleIdx="2" presStyleCnt="3"/>
      <dgm:spPr/>
    </dgm:pt>
    <dgm:pt modelId="{65DF19B1-3F19-413B-8F71-43676428BFD8}" type="pres">
      <dgm:prSet presAssocID="{3AFC77C8-C59A-4987-A365-FDA351AE11A0}" presName="horz1" presStyleCnt="0"/>
      <dgm:spPr/>
    </dgm:pt>
    <dgm:pt modelId="{44B03527-5B6E-47DD-8BE7-CF79A092A789}" type="pres">
      <dgm:prSet presAssocID="{3AFC77C8-C59A-4987-A365-FDA351AE11A0}" presName="tx1" presStyleLbl="revTx" presStyleIdx="2" presStyleCnt="3"/>
      <dgm:spPr/>
    </dgm:pt>
    <dgm:pt modelId="{799030BD-2D16-4905-889F-19F4F1F1732A}" type="pres">
      <dgm:prSet presAssocID="{3AFC77C8-C59A-4987-A365-FDA351AE11A0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028B5D13-F2D8-4A98-A139-8D8193AB8634}" srcId="{BC3D696B-292A-48F6-AD11-27BF5CDA5C6D}" destId="{3AFC77C8-C59A-4987-A365-FDA351AE11A0}" srcOrd="2" destOrd="0" parTransId="{58DA2901-40C8-4399-99A7-CBF4780774D8}" sibTransId="{A95C3258-0606-4ACA-8F54-DCF585FB1245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EB6EF28B-28F9-42FE-B084-3387F19B372B}" type="presOf" srcId="{3AFC77C8-C59A-4987-A365-FDA351AE11A0}" destId="{44B03527-5B6E-47DD-8BE7-CF79A092A78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  <dgm:cxn modelId="{664B5FB0-7253-4980-886D-ED88D127DB30}" type="presParOf" srcId="{AE575E62-8291-4101-A780-73109BED636E}" destId="{42093404-6AC4-426C-8214-CBE7E9B88A01}" srcOrd="4" destOrd="0" presId="urn:microsoft.com/office/officeart/2008/layout/LinedList"/>
    <dgm:cxn modelId="{DC6A835F-8984-4600-9A1B-9E33869729B2}" type="presParOf" srcId="{AE575E62-8291-4101-A780-73109BED636E}" destId="{65DF19B1-3F19-413B-8F71-43676428BFD8}" srcOrd="5" destOrd="0" presId="urn:microsoft.com/office/officeart/2008/layout/LinedList"/>
    <dgm:cxn modelId="{A0237599-C5D1-4BCE-B9A1-2C2D550FF02D}" type="presParOf" srcId="{65DF19B1-3F19-413B-8F71-43676428BFD8}" destId="{44B03527-5B6E-47DD-8BE7-CF79A092A789}" srcOrd="0" destOrd="0" presId="urn:microsoft.com/office/officeart/2008/layout/LinedList"/>
    <dgm:cxn modelId="{E9FC7B9D-BE15-435F-AAB0-67AB1EC03FA8}" type="presParOf" srcId="{65DF19B1-3F19-413B-8F71-43676428BFD8}" destId="{799030BD-2D16-4905-889F-19F4F1F173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Lav</a:t>
          </a:r>
          <a:r>
            <a:rPr lang="en-US" sz="3200" kern="1200" dirty="0"/>
            <a:t> </a:t>
          </a:r>
          <a:r>
            <a:rPr lang="en-US" sz="3200" kern="1200" dirty="0" err="1"/>
            <a:t>en</a:t>
          </a:r>
          <a:r>
            <a:rPr lang="en-US" sz="3200" kern="1200" dirty="0"/>
            <a:t> </a:t>
          </a:r>
          <a:r>
            <a:rPr lang="en-US" sz="3200" kern="1200" dirty="0" err="1"/>
            <a:t>wordcloud</a:t>
          </a:r>
          <a:r>
            <a:rPr lang="en-US" sz="3200" kern="1200" dirty="0"/>
            <a:t> på </a:t>
          </a:r>
          <a:r>
            <a:rPr lang="en-US" sz="3200" kern="1200" dirty="0" err="1"/>
            <a:t>ord</a:t>
          </a:r>
          <a:r>
            <a:rPr lang="en-US" sz="3200" kern="1200" dirty="0"/>
            <a:t> </a:t>
          </a:r>
          <a:r>
            <a:rPr lang="en-US" sz="3200" kern="1200" dirty="0" err="1"/>
            <a:t>fra</a:t>
          </a:r>
          <a:r>
            <a:rPr lang="en-US" sz="3200" kern="1200" dirty="0"/>
            <a:t> </a:t>
          </a:r>
          <a:r>
            <a:rPr lang="en-US" sz="3200" kern="1200" dirty="0" err="1"/>
            <a:t>jeres</a:t>
          </a:r>
          <a:r>
            <a:rPr lang="en-US" sz="3200" kern="1200" dirty="0"/>
            <a:t> </a:t>
          </a:r>
          <a:r>
            <a:rPr lang="en-US" sz="3200" kern="1200" dirty="0" err="1"/>
            <a:t>hovedopgave</a:t>
          </a:r>
          <a:r>
            <a:rPr lang="en-US" sz="3200" kern="1200" dirty="0"/>
            <a:t>.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Hvad</a:t>
          </a:r>
          <a:r>
            <a:rPr lang="en-US" sz="3200" kern="1200" dirty="0"/>
            <a:t> </a:t>
          </a:r>
          <a:r>
            <a:rPr lang="en-US" sz="3200" kern="1200" dirty="0" err="1"/>
            <a:t>kan</a:t>
          </a:r>
          <a:r>
            <a:rPr lang="en-US" sz="3200" kern="1200" dirty="0"/>
            <a:t> I </a:t>
          </a:r>
          <a:r>
            <a:rPr lang="en-US" sz="3200" kern="1200" dirty="0" err="1"/>
            <a:t>konkludere</a:t>
          </a:r>
          <a:r>
            <a:rPr lang="en-US" sz="3200" kern="1200" dirty="0"/>
            <a:t> </a:t>
          </a:r>
          <a:r>
            <a:rPr lang="en-US" sz="3200" kern="1200" dirty="0" err="1"/>
            <a:t>ud</a:t>
          </a:r>
          <a:r>
            <a:rPr lang="en-US" sz="3200" kern="1200" dirty="0"/>
            <a:t> </a:t>
          </a:r>
          <a:r>
            <a:rPr lang="en-US" sz="3200" kern="1200" dirty="0" err="1"/>
            <a:t>fra</a:t>
          </a:r>
          <a:r>
            <a:rPr lang="en-US" sz="3200" kern="1200" dirty="0"/>
            <a:t> </a:t>
          </a:r>
          <a:r>
            <a:rPr lang="en-US" sz="3200" kern="1200" dirty="0" err="1"/>
            <a:t>wordcloud</a:t>
          </a:r>
          <a:r>
            <a:rPr lang="en-US" sz="3200" kern="1200" dirty="0"/>
            <a:t>? (hint: er det </a:t>
          </a:r>
          <a:r>
            <a:rPr lang="en-US" sz="3200" kern="1200" dirty="0" err="1"/>
            <a:t>noget</a:t>
          </a:r>
          <a:r>
            <a:rPr lang="en-US" sz="3200" kern="1200" dirty="0"/>
            <a:t> </a:t>
          </a:r>
          <a:r>
            <a:rPr lang="en-US" sz="3200" kern="1200" dirty="0" err="1"/>
            <a:t>nyt</a:t>
          </a:r>
          <a:r>
            <a:rPr lang="en-US" sz="3200" kern="1200" dirty="0"/>
            <a:t> </a:t>
          </a:r>
          <a:r>
            <a:rPr lang="en-US" sz="3200" kern="1200" dirty="0" err="1"/>
            <a:t>i</a:t>
          </a:r>
          <a:r>
            <a:rPr lang="en-US" sz="3200" kern="1200" dirty="0"/>
            <a:t> den?)</a:t>
          </a:r>
        </a:p>
      </dsp:txBody>
      <dsp:txXfrm>
        <a:off x="0" y="2436812"/>
        <a:ext cx="4629150" cy="2436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2379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2379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Kør</a:t>
          </a:r>
          <a:r>
            <a:rPr lang="en-US" sz="2100" kern="1200" dirty="0"/>
            <a:t> alt </a:t>
          </a:r>
          <a:r>
            <a:rPr lang="en-US" sz="2100" kern="1200" dirty="0" err="1"/>
            <a:t>koden</a:t>
          </a:r>
          <a:r>
            <a:rPr lang="en-US" sz="2100" kern="1200" dirty="0"/>
            <a:t> </a:t>
          </a:r>
          <a:r>
            <a:rPr lang="en-US" sz="2100" kern="1200" dirty="0" err="1"/>
            <a:t>fra</a:t>
          </a:r>
          <a:r>
            <a:rPr lang="en-US" sz="2100" kern="1200" dirty="0"/>
            <a:t> </a:t>
          </a:r>
          <a:r>
            <a:rPr lang="en-US" sz="2100" kern="1200" dirty="0" err="1"/>
            <a:t>kapitel</a:t>
          </a:r>
          <a:r>
            <a:rPr lang="en-US" sz="2100" kern="1200" dirty="0"/>
            <a:t> 3 </a:t>
          </a:r>
          <a:r>
            <a:rPr lang="en-US" sz="2100" kern="1200" dirty="0" err="1"/>
            <a:t>igennem</a:t>
          </a:r>
          <a:r>
            <a:rPr lang="en-US" sz="2100" kern="1200" dirty="0"/>
            <a:t> på </a:t>
          </a:r>
          <a:r>
            <a:rPr lang="en-US" sz="2100" kern="1200" dirty="0" err="1"/>
            <a:t>jeres</a:t>
          </a:r>
          <a:r>
            <a:rPr lang="en-US" sz="2100" kern="1200" dirty="0"/>
            <a:t> </a:t>
          </a:r>
          <a:r>
            <a:rPr lang="en-US" sz="2100" kern="1200" dirty="0" err="1"/>
            <a:t>egen</a:t>
          </a:r>
          <a:r>
            <a:rPr lang="en-US" sz="2100" kern="1200" dirty="0"/>
            <a:t> PC </a:t>
          </a:r>
          <a:r>
            <a:rPr lang="en-US" sz="2100" kern="1200" dirty="0" err="1"/>
            <a:t>eller</a:t>
          </a:r>
          <a:r>
            <a:rPr lang="en-US" sz="2100" kern="1200" dirty="0"/>
            <a:t> MAC </a:t>
          </a:r>
          <a:r>
            <a:rPr lang="en-US" sz="2100" kern="1200" dirty="0" err="1"/>
            <a:t>i</a:t>
          </a:r>
          <a:r>
            <a:rPr lang="en-US" sz="2100" kern="1200" dirty="0"/>
            <a:t> R.</a:t>
          </a:r>
        </a:p>
      </dsp:txBody>
      <dsp:txXfrm>
        <a:off x="0" y="2379"/>
        <a:ext cx="4629150" cy="1622955"/>
      </dsp:txXfrm>
    </dsp:sp>
    <dsp:sp modelId="{358A1CCB-9CBF-4FD1-B798-1E712DF39F1E}">
      <dsp:nvSpPr>
        <dsp:cNvPr id="0" name=""/>
        <dsp:cNvSpPr/>
      </dsp:nvSpPr>
      <dsp:spPr>
        <a:xfrm>
          <a:off x="0" y="1625334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1625334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Lav</a:t>
          </a:r>
          <a:r>
            <a:rPr lang="en-US" sz="2100" kern="1200" dirty="0"/>
            <a:t> </a:t>
          </a:r>
          <a:r>
            <a:rPr lang="en-US" sz="2100" kern="1200" dirty="0" err="1"/>
            <a:t>jeres</a:t>
          </a:r>
          <a:r>
            <a:rPr lang="en-US" sz="2100" kern="1200" dirty="0"/>
            <a:t> </a:t>
          </a:r>
          <a:r>
            <a:rPr lang="en-US" sz="2100" kern="1200" dirty="0" err="1"/>
            <a:t>egen</a:t>
          </a:r>
          <a:r>
            <a:rPr lang="en-US" sz="2100" kern="1200" dirty="0"/>
            <a:t> </a:t>
          </a:r>
          <a:r>
            <a:rPr lang="en-US" sz="2100" kern="1200" dirty="0" err="1"/>
            <a:t>af</a:t>
          </a:r>
          <a:r>
            <a:rPr lang="en-US" sz="2100" kern="1200" dirty="0"/>
            <a:t> </a:t>
          </a:r>
          <a:r>
            <a:rPr lang="en-US" sz="2100" kern="1200" dirty="0" err="1"/>
            <a:t>analyse</a:t>
          </a:r>
          <a:r>
            <a:rPr lang="en-US" sz="2100" kern="1200" dirty="0"/>
            <a:t> </a:t>
          </a:r>
          <a:r>
            <a:rPr lang="en-US" sz="2100" kern="1200" dirty="0" err="1"/>
            <a:t>af</a:t>
          </a:r>
          <a:r>
            <a:rPr lang="en-US" sz="2100" kern="1200" dirty="0"/>
            <a:t> </a:t>
          </a:r>
          <a:r>
            <a:rPr lang="en-US" sz="2100" kern="1200" dirty="0" err="1"/>
            <a:t>resultaterne</a:t>
          </a:r>
          <a:r>
            <a:rPr lang="en-US" sz="2100" kern="1200" dirty="0"/>
            <a:t> </a:t>
          </a:r>
          <a:r>
            <a:rPr lang="en-US" sz="2100" kern="1200" dirty="0" err="1"/>
            <a:t>fra</a:t>
          </a:r>
          <a:r>
            <a:rPr lang="en-US" sz="2100" kern="1200" dirty="0"/>
            <a:t> </a:t>
          </a:r>
          <a:r>
            <a:rPr lang="en-US" sz="2100" kern="1200" dirty="0" err="1"/>
            <a:t>koden</a:t>
          </a:r>
          <a:r>
            <a:rPr lang="en-US" sz="2100" kern="1200" dirty="0"/>
            <a:t>. (Hint: </a:t>
          </a:r>
          <a:r>
            <a:rPr lang="en-US" sz="2100" kern="1200" dirty="0" err="1"/>
            <a:t>vær</a:t>
          </a:r>
          <a:r>
            <a:rPr lang="en-US" sz="2100" kern="1200" dirty="0"/>
            <a:t> </a:t>
          </a:r>
          <a:r>
            <a:rPr lang="en-US" sz="2100" kern="1200" dirty="0" err="1"/>
            <a:t>kritisk</a:t>
          </a:r>
          <a:r>
            <a:rPr lang="en-US" sz="2100" kern="1200" dirty="0"/>
            <a:t> </a:t>
          </a:r>
          <a:r>
            <a:rPr lang="en-US" sz="2100" kern="1200" dirty="0" err="1"/>
            <a:t>i</a:t>
          </a:r>
          <a:r>
            <a:rPr lang="en-US" sz="2100" kern="1200" dirty="0"/>
            <a:t> forhold </a:t>
          </a:r>
          <a:r>
            <a:rPr lang="en-US" sz="2100" kern="1200" dirty="0" err="1"/>
            <a:t>til</a:t>
          </a:r>
          <a:r>
            <a:rPr lang="en-US" sz="2100" kern="1200" dirty="0"/>
            <a:t>, </a:t>
          </a:r>
          <a:r>
            <a:rPr lang="en-US" sz="2100" kern="1200" dirty="0" err="1"/>
            <a:t>hvad</a:t>
          </a:r>
          <a:r>
            <a:rPr lang="en-US" sz="2100" kern="1200" dirty="0"/>
            <a:t> vi </a:t>
          </a:r>
          <a:r>
            <a:rPr lang="en-US" sz="2100" kern="1200" dirty="0" err="1"/>
            <a:t>tidligere</a:t>
          </a:r>
          <a:r>
            <a:rPr lang="en-US" sz="2100" kern="1200" dirty="0"/>
            <a:t> </a:t>
          </a:r>
          <a:r>
            <a:rPr lang="en-US" sz="2100" kern="1200" dirty="0" err="1"/>
            <a:t>har</a:t>
          </a:r>
          <a:r>
            <a:rPr lang="en-US" sz="2100" kern="1200" dirty="0"/>
            <a:t> </a:t>
          </a:r>
          <a:r>
            <a:rPr lang="en-US" sz="2100" kern="1200" dirty="0" err="1"/>
            <a:t>snakket</a:t>
          </a:r>
          <a:r>
            <a:rPr lang="en-US" sz="2100" kern="1200" dirty="0"/>
            <a:t> om med data)</a:t>
          </a:r>
        </a:p>
      </dsp:txBody>
      <dsp:txXfrm>
        <a:off x="0" y="1625334"/>
        <a:ext cx="4629150" cy="1622955"/>
      </dsp:txXfrm>
    </dsp:sp>
    <dsp:sp modelId="{42093404-6AC4-426C-8214-CBE7E9B88A01}">
      <dsp:nvSpPr>
        <dsp:cNvPr id="0" name=""/>
        <dsp:cNvSpPr/>
      </dsp:nvSpPr>
      <dsp:spPr>
        <a:xfrm>
          <a:off x="0" y="324829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03527-5B6E-47DD-8BE7-CF79A092A789}">
      <dsp:nvSpPr>
        <dsp:cNvPr id="0" name=""/>
        <dsp:cNvSpPr/>
      </dsp:nvSpPr>
      <dsp:spPr>
        <a:xfrm>
          <a:off x="0" y="3248290"/>
          <a:ext cx="4629150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Hvad</a:t>
          </a:r>
          <a:r>
            <a:rPr lang="en-US" sz="2100" kern="1200" dirty="0"/>
            <a:t> </a:t>
          </a:r>
          <a:r>
            <a:rPr lang="en-US" sz="2100" kern="1200" dirty="0" err="1"/>
            <a:t>ville</a:t>
          </a:r>
          <a:r>
            <a:rPr lang="en-US" sz="2100" kern="1200" dirty="0"/>
            <a:t> I </a:t>
          </a:r>
          <a:r>
            <a:rPr lang="en-US" sz="2100" kern="1200" dirty="0" err="1"/>
            <a:t>ændre</a:t>
          </a:r>
          <a:r>
            <a:rPr lang="en-US" sz="2100" kern="1200" dirty="0"/>
            <a:t> I forhold </a:t>
          </a:r>
          <a:r>
            <a:rPr lang="en-US" sz="2100" kern="1200" dirty="0" err="1"/>
            <a:t>til</a:t>
          </a:r>
          <a:r>
            <a:rPr lang="en-US" sz="2100" kern="1200" dirty="0"/>
            <a:t> </a:t>
          </a:r>
          <a:r>
            <a:rPr lang="en-US" sz="2100" kern="1200" dirty="0" err="1"/>
            <a:t>forfatternes</a:t>
          </a:r>
          <a:r>
            <a:rPr lang="en-US" sz="2100" kern="1200" dirty="0"/>
            <a:t> </a:t>
          </a:r>
          <a:r>
            <a:rPr lang="en-US" sz="2100" kern="1200" dirty="0" err="1"/>
            <a:t>kode</a:t>
          </a:r>
          <a:r>
            <a:rPr lang="en-US" sz="2100" kern="1200" dirty="0"/>
            <a:t>? (husk </a:t>
          </a:r>
          <a:r>
            <a:rPr lang="en-US" sz="2100" kern="1200" dirty="0" err="1"/>
            <a:t>forelæsning</a:t>
          </a:r>
          <a:r>
            <a:rPr lang="en-US" sz="2100" kern="1200" dirty="0"/>
            <a:t>) </a:t>
          </a:r>
          <a:r>
            <a:rPr lang="en-US" sz="2100" kern="1200" dirty="0" err="1"/>
            <a:t>Implementér</a:t>
          </a:r>
          <a:r>
            <a:rPr lang="en-US" sz="2100" kern="1200" dirty="0"/>
            <a:t> </a:t>
          </a:r>
          <a:r>
            <a:rPr lang="en-US" sz="2100" kern="1200" dirty="0" err="1"/>
            <a:t>ændringer</a:t>
          </a:r>
          <a:r>
            <a:rPr lang="en-US" sz="2100" kern="1200" dirty="0"/>
            <a:t> </a:t>
          </a:r>
          <a:r>
            <a:rPr lang="en-US" sz="2100" kern="1200" dirty="0" err="1"/>
            <a:t>i</a:t>
          </a:r>
          <a:r>
            <a:rPr lang="en-US" sz="2100" kern="1200" dirty="0"/>
            <a:t> </a:t>
          </a:r>
          <a:r>
            <a:rPr lang="en-US" sz="2100" kern="1200" dirty="0" err="1"/>
            <a:t>koden</a:t>
          </a:r>
          <a:r>
            <a:rPr lang="en-US" sz="2100" kern="1200" dirty="0"/>
            <a:t> og </a:t>
          </a:r>
          <a:r>
            <a:rPr lang="en-US" sz="2100" kern="1200" dirty="0" err="1"/>
            <a:t>sammenlign</a:t>
          </a:r>
          <a:r>
            <a:rPr lang="en-US" sz="2100" kern="1200" dirty="0"/>
            <a:t> </a:t>
          </a:r>
          <a:r>
            <a:rPr lang="en-US" sz="2100" kern="1200" dirty="0" err="1"/>
            <a:t>resultaterne</a:t>
          </a:r>
          <a:r>
            <a:rPr lang="en-US" sz="2100" kern="1200" dirty="0"/>
            <a:t>.</a:t>
          </a:r>
        </a:p>
      </dsp:txBody>
      <dsp:txXfrm>
        <a:off x="0" y="3248290"/>
        <a:ext cx="4629150" cy="162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Tidy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text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A5A69-0DBE-612F-C458-02BF7998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Dybde gående analyse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05F211E-46B9-35F7-4CC8-FA9585000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315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Ord og dokumenter i frekvenser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562" y="2470292"/>
            <a:ext cx="5114925" cy="9144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85" y="3917910"/>
            <a:ext cx="5050631" cy="11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Word frekvens – fjern stop </a:t>
            </a:r>
            <a:r>
              <a:rPr lang="da-DK" dirty="0" err="1"/>
              <a:t>words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7125"/>
            <a:ext cx="3970517" cy="3137989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38" y="2437125"/>
            <a:ext cx="3146312" cy="31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3046299"/>
            <a:ext cx="3107531" cy="1157288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357" y="1460386"/>
            <a:ext cx="4521994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Zipf</a:t>
            </a:r>
            <a:r>
              <a:rPr lang="da-DK" dirty="0"/>
              <a:t> lov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George </a:t>
            </a:r>
            <a:r>
              <a:rPr lang="da-DK" dirty="0" err="1"/>
              <a:t>Zipf</a:t>
            </a:r>
            <a:r>
              <a:rPr lang="da-DK" dirty="0"/>
              <a:t>, amerikansk lingvist </a:t>
            </a:r>
          </a:p>
        </p:txBody>
      </p:sp>
    </p:spTree>
    <p:extLst>
      <p:ext uri="{BB962C8B-B14F-4D97-AF65-F5344CB8AC3E}">
        <p14:creationId xmlns:p14="http://schemas.microsoft.com/office/powerpoint/2010/main" val="283293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9C140-D8A7-C82A-55C5-8EC1C83D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F10A02A-E649-5635-8080-01F3962A5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17" y="1825625"/>
            <a:ext cx="6714366" cy="4351338"/>
          </a:xfrm>
        </p:spPr>
      </p:pic>
    </p:spTree>
    <p:extLst>
      <p:ext uri="{BB962C8B-B14F-4D97-AF65-F5344CB8AC3E}">
        <p14:creationId xmlns:p14="http://schemas.microsoft.com/office/powerpoint/2010/main" val="2481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D16B-DE54-2EB0-5FBB-9E541B6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Top 5 af ord er brugt meget identisk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AFD55C1-0419-A987-8662-9B64FEE30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431" y="1820862"/>
            <a:ext cx="4940525" cy="4351338"/>
          </a:xfrm>
        </p:spPr>
      </p:pic>
    </p:spTree>
    <p:extLst>
      <p:ext uri="{BB962C8B-B14F-4D97-AF65-F5344CB8AC3E}">
        <p14:creationId xmlns:p14="http://schemas.microsoft.com/office/powerpoint/2010/main" val="48154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443E-C3D3-E7DF-25B0-218595EF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ML model benyttes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82560C5-828B-EF4A-AC97-8A7510799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44205"/>
            <a:ext cx="7886700" cy="3714177"/>
          </a:xfrm>
        </p:spPr>
      </p:pic>
    </p:spTree>
    <p:extLst>
      <p:ext uri="{BB962C8B-B14F-4D97-AF65-F5344CB8AC3E}">
        <p14:creationId xmlns:p14="http://schemas.microsoft.com/office/powerpoint/2010/main" val="351303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EDA98-79E0-6DBC-C510-D16DB6BD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Sekvenser af ord stemmer overens med en lineær sammenhæng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FC29B4A-4BE4-6ADD-9DF4-37D4D0DB1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126" y="1825625"/>
            <a:ext cx="4929747" cy="4351338"/>
          </a:xfrm>
        </p:spPr>
      </p:pic>
    </p:spTree>
    <p:extLst>
      <p:ext uri="{BB962C8B-B14F-4D97-AF65-F5344CB8AC3E}">
        <p14:creationId xmlns:p14="http://schemas.microsoft.com/office/powerpoint/2010/main" val="272095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89183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6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39073"/>
            <a:ext cx="5823521" cy="4337889"/>
          </a:xfrm>
        </p:spPr>
        <p:txBody>
          <a:bodyPr>
            <a:normAutofit/>
          </a:bodyPr>
          <a:lstStyle/>
          <a:p>
            <a:r>
              <a:rPr lang="da-DK" dirty="0" err="1"/>
              <a:t>Wordclouds</a:t>
            </a:r>
            <a:endParaRPr lang="da-DK" dirty="0"/>
          </a:p>
          <a:p>
            <a:endParaRPr lang="da-DK" dirty="0"/>
          </a:p>
          <a:p>
            <a:r>
              <a:rPr lang="da-DK" dirty="0"/>
              <a:t>Sætninger og kontekst</a:t>
            </a:r>
          </a:p>
          <a:p>
            <a:endParaRPr lang="da-DK" dirty="0"/>
          </a:p>
          <a:p>
            <a:r>
              <a:rPr lang="da-DK" dirty="0"/>
              <a:t>Dybdegående analyse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Kapitel 2</a:t>
            </a:r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2550755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CB0D-A706-96BF-B9B8-4AC2E2E5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Wordclouds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265157D-F076-207F-C551-6D0198BD9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34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Wordclouds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789" y="2453463"/>
            <a:ext cx="3915212" cy="3487234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628651" y="2004916"/>
            <a:ext cx="60753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da-DK" sz="1350" dirty="0"/>
              <a:t>Mest brugte ord er største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da-DK" sz="1350" dirty="0"/>
          </a:p>
        </p:txBody>
      </p:sp>
    </p:spTree>
    <p:extLst>
      <p:ext uri="{BB962C8B-B14F-4D97-AF65-F5344CB8AC3E}">
        <p14:creationId xmlns:p14="http://schemas.microsoft.com/office/powerpoint/2010/main" val="67925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Nyt for mig med </a:t>
            </a:r>
            <a:r>
              <a:rPr lang="da-DK" dirty="0" err="1"/>
              <a:t>wordclouds</a:t>
            </a:r>
            <a:r>
              <a:rPr lang="da-DK" dirty="0"/>
              <a:t>	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032" y="3141512"/>
            <a:ext cx="3764756" cy="151447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11" y="2058286"/>
            <a:ext cx="2891717" cy="36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7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CB0D-A706-96BF-B9B8-4AC2E2E5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Sætninger og kontekst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265157D-F076-207F-C551-6D0198BD9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25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skridt efter blot ord…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… forstå sætninger (Google </a:t>
            </a:r>
            <a:r>
              <a:rPr lang="da-DK" dirty="0" err="1"/>
              <a:t>sentiment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Det er en dårlig sætning</a:t>
            </a:r>
          </a:p>
          <a:p>
            <a:r>
              <a:rPr lang="da-DK" dirty="0"/>
              <a:t>Vær opmærksom på UFT-8 og ASCII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05" y="2682112"/>
            <a:ext cx="2661665" cy="7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15477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Kap. 3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703120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035E86E-E571-4090-82A0-357288942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33620</TotalTime>
  <Words>193</Words>
  <Application>Microsoft Office PowerPoint</Application>
  <PresentationFormat>Skærmshow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0" baseType="lpstr">
      <vt:lpstr>Kontortema</vt:lpstr>
      <vt:lpstr>Dataanalyse</vt:lpstr>
      <vt:lpstr>Agenda</vt:lpstr>
      <vt:lpstr>Wordclouds</vt:lpstr>
      <vt:lpstr>Wordclouds</vt:lpstr>
      <vt:lpstr>Nyt for mig med wordclouds </vt:lpstr>
      <vt:lpstr>Sætninger og kontekst</vt:lpstr>
      <vt:lpstr>Næste skridt efter blot ord…</vt:lpstr>
      <vt:lpstr>Opgaver</vt:lpstr>
      <vt:lpstr>Kap. 3</vt:lpstr>
      <vt:lpstr>Dybde gående analyse</vt:lpstr>
      <vt:lpstr>Ord og dokumenter i frekvenser</vt:lpstr>
      <vt:lpstr>Word frekvens – fjern stop words</vt:lpstr>
      <vt:lpstr>PowerPoint-præsentation</vt:lpstr>
      <vt:lpstr>Zipf lov</vt:lpstr>
      <vt:lpstr>PowerPoint-præsentation</vt:lpstr>
      <vt:lpstr>Top 5 af ord er brugt meget identisk</vt:lpstr>
      <vt:lpstr>Simple ML model benyttes</vt:lpstr>
      <vt:lpstr>Sekvenser af ord stemmer overens med en lineær sammenhæng</vt:lpstr>
      <vt:lpstr>Opgaver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36</cp:revision>
  <dcterms:created xsi:type="dcterms:W3CDTF">2021-09-26T14:48:40Z</dcterms:created>
  <dcterms:modified xsi:type="dcterms:W3CDTF">2024-04-29T07:33:29Z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