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331" r:id="rId6"/>
    <p:sldId id="357" r:id="rId7"/>
    <p:sldId id="413" r:id="rId8"/>
    <p:sldId id="365" r:id="rId9"/>
    <p:sldId id="395" r:id="rId10"/>
    <p:sldId id="371" r:id="rId11"/>
    <p:sldId id="377" r:id="rId12"/>
    <p:sldId id="414" r:id="rId13"/>
    <p:sldId id="378" r:id="rId14"/>
    <p:sldId id="417" r:id="rId15"/>
    <p:sldId id="382" r:id="rId16"/>
    <p:sldId id="380" r:id="rId17"/>
    <p:sldId id="415" r:id="rId18"/>
    <p:sldId id="416" r:id="rId19"/>
    <p:sldId id="383" r:id="rId20"/>
    <p:sldId id="418" r:id="rId21"/>
    <p:sldId id="363" r:id="rId22"/>
    <p:sldId id="411" r:id="rId23"/>
    <p:sldId id="412" r:id="rId2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Genskab</a:t>
          </a:r>
          <a:r>
            <a:rPr lang="en-US" dirty="0"/>
            <a:t> </a:t>
          </a:r>
          <a:r>
            <a:rPr lang="en-US" dirty="0" err="1"/>
            <a:t>figuren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slide nr. 13 og 16 med to </a:t>
          </a:r>
          <a:r>
            <a:rPr lang="en-US" dirty="0" err="1"/>
            <a:t>tekster</a:t>
          </a:r>
          <a:r>
            <a:rPr lang="en-US" dirty="0"/>
            <a:t> I </a:t>
          </a:r>
          <a:r>
            <a:rPr lang="en-US" dirty="0" err="1"/>
            <a:t>selv</a:t>
          </a:r>
          <a:r>
            <a:rPr lang="en-US" dirty="0"/>
            <a:t> </a:t>
          </a:r>
          <a:r>
            <a:rPr lang="en-US" dirty="0" err="1"/>
            <a:t>vælger</a:t>
          </a:r>
          <a:r>
            <a:rPr lang="en-US" dirty="0"/>
            <a:t>. (hint: tag to </a:t>
          </a:r>
          <a:r>
            <a:rPr lang="en-US" dirty="0" err="1"/>
            <a:t>nyhedsartikler</a:t>
          </a:r>
          <a:r>
            <a:rPr lang="en-US" dirty="0"/>
            <a:t> på </a:t>
          </a:r>
          <a:r>
            <a:rPr lang="en-US" dirty="0" err="1"/>
            <a:t>engelsk</a:t>
          </a:r>
          <a:r>
            <a:rPr lang="en-US" dirty="0"/>
            <a:t>)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/>
            <a:t>Test om I </a:t>
          </a:r>
          <a:r>
            <a:rPr lang="en-US" dirty="0" err="1"/>
            <a:t>kan</a:t>
          </a:r>
          <a:r>
            <a:rPr lang="en-US" dirty="0"/>
            <a:t> lave topic modelling på </a:t>
          </a:r>
          <a:r>
            <a:rPr lang="en-US" dirty="0" err="1"/>
            <a:t>teksten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</a:t>
          </a:r>
          <a:r>
            <a:rPr lang="en-US" dirty="0" err="1"/>
            <a:t>eksamenscasen</a:t>
          </a:r>
          <a:r>
            <a:rPr lang="en-US" dirty="0"/>
            <a:t> 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Genskab</a:t>
          </a:r>
          <a:r>
            <a:rPr lang="en-US" sz="2600" kern="1200" dirty="0"/>
            <a:t> </a:t>
          </a:r>
          <a:r>
            <a:rPr lang="en-US" sz="2600" kern="1200" dirty="0" err="1"/>
            <a:t>figuren</a:t>
          </a:r>
          <a:r>
            <a:rPr lang="en-US" sz="2600" kern="1200" dirty="0"/>
            <a:t> </a:t>
          </a:r>
          <a:r>
            <a:rPr lang="en-US" sz="2600" kern="1200" dirty="0" err="1"/>
            <a:t>fra</a:t>
          </a:r>
          <a:r>
            <a:rPr lang="en-US" sz="2600" kern="1200" dirty="0"/>
            <a:t> slide nr. 13 og 16 med to </a:t>
          </a:r>
          <a:r>
            <a:rPr lang="en-US" sz="2600" kern="1200" dirty="0" err="1"/>
            <a:t>tekster</a:t>
          </a:r>
          <a:r>
            <a:rPr lang="en-US" sz="2600" kern="1200" dirty="0"/>
            <a:t> I </a:t>
          </a:r>
          <a:r>
            <a:rPr lang="en-US" sz="2600" kern="1200" dirty="0" err="1"/>
            <a:t>selv</a:t>
          </a:r>
          <a:r>
            <a:rPr lang="en-US" sz="2600" kern="1200" dirty="0"/>
            <a:t> </a:t>
          </a:r>
          <a:r>
            <a:rPr lang="en-US" sz="2600" kern="1200" dirty="0" err="1"/>
            <a:t>vælger</a:t>
          </a:r>
          <a:r>
            <a:rPr lang="en-US" sz="2600" kern="1200" dirty="0"/>
            <a:t>. (hint: tag to </a:t>
          </a:r>
          <a:r>
            <a:rPr lang="en-US" sz="2600" kern="1200" dirty="0" err="1"/>
            <a:t>nyhedsartikler</a:t>
          </a:r>
          <a:r>
            <a:rPr lang="en-US" sz="2600" kern="1200" dirty="0"/>
            <a:t> på </a:t>
          </a:r>
          <a:r>
            <a:rPr lang="en-US" sz="2600" kern="1200" dirty="0" err="1"/>
            <a:t>engelsk</a:t>
          </a:r>
          <a:r>
            <a:rPr lang="en-US" sz="2600" kern="1200" dirty="0"/>
            <a:t>)</a:t>
          </a:r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 om I </a:t>
          </a:r>
          <a:r>
            <a:rPr lang="en-US" sz="2600" kern="1200" dirty="0" err="1"/>
            <a:t>kan</a:t>
          </a:r>
          <a:r>
            <a:rPr lang="en-US" sz="2600" kern="1200" dirty="0"/>
            <a:t> lave topic modelling på </a:t>
          </a:r>
          <a:r>
            <a:rPr lang="en-US" sz="2600" kern="1200" dirty="0" err="1"/>
            <a:t>teksten</a:t>
          </a:r>
          <a:r>
            <a:rPr lang="en-US" sz="2600" kern="1200" dirty="0"/>
            <a:t> </a:t>
          </a:r>
          <a:r>
            <a:rPr lang="en-US" sz="2600" kern="1200" dirty="0" err="1"/>
            <a:t>fra</a:t>
          </a:r>
          <a:r>
            <a:rPr lang="en-US" sz="2600" kern="1200" dirty="0"/>
            <a:t> </a:t>
          </a:r>
          <a:r>
            <a:rPr lang="en-US" sz="2600" kern="1200" dirty="0" err="1"/>
            <a:t>eksamenscasen</a:t>
          </a:r>
          <a:r>
            <a:rPr lang="en-US" sz="2600" kern="1200" dirty="0"/>
            <a:t> </a:t>
          </a:r>
        </a:p>
      </dsp:txBody>
      <dsp:txXfrm>
        <a:off x="0" y="2436812"/>
        <a:ext cx="4629150" cy="243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 err="1">
                <a:sym typeface="Wingdings" panose="05000000000000000000" pitchFamily="2" charset="2"/>
              </a:rPr>
              <a:t>Topic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modelling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90AD-71C3-430E-BF8B-2F9F577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Bibliotek af emner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8B507B9-8CEF-1342-D12C-D69D89D3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78" y="1781175"/>
            <a:ext cx="7229475" cy="32956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0A9161CA-EA66-7876-932C-2433ED2A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5167311"/>
            <a:ext cx="8296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00BCA-ED09-B0C9-2D0C-1EFDDEE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Den latente variable og fordelinger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A65E7F0-3107-0719-9C18-B8DE749BC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42702"/>
            <a:ext cx="7886700" cy="3317184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1602A33A-9E67-0175-9227-F53D9A78C7D0}"/>
              </a:ext>
            </a:extLst>
          </p:cNvPr>
          <p:cNvSpPr txBox="1"/>
          <p:nvPr/>
        </p:nvSpPr>
        <p:spPr>
          <a:xfrm>
            <a:off x="200347" y="5987534"/>
            <a:ext cx="874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Jeg har bedt jer om at gøre det samme med en mere simpel metode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Fodbold og Dataanalyse</a:t>
            </a:r>
          </a:p>
        </p:txBody>
      </p:sp>
    </p:spTree>
    <p:extLst>
      <p:ext uri="{BB962C8B-B14F-4D97-AF65-F5344CB8AC3E}">
        <p14:creationId xmlns:p14="http://schemas.microsoft.com/office/powerpoint/2010/main" val="373358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EE0C6DC7-D480-28C3-C765-64309410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09" y="138112"/>
            <a:ext cx="53721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4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42C50-D82D-46B8-8C4F-7B453D92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Top 10 af ord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2C8CC2-9145-8F19-2F2C-01CCD1E4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AF1027F-6E68-DCB5-4AA8-34DDBF4E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" y="1690689"/>
            <a:ext cx="8772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4DA5E-B738-8A26-FCBE-983E168A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Opdeling i 2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920B01-7A63-488F-95EB-EABC287B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Emne 1:</a:t>
            </a:r>
          </a:p>
          <a:p>
            <a:pPr lvl="1"/>
            <a:r>
              <a:rPr lang="da-DK" dirty="0"/>
              <a:t>Finansielle termer:</a:t>
            </a:r>
          </a:p>
          <a:p>
            <a:pPr lvl="1"/>
            <a:r>
              <a:rPr lang="da-DK" dirty="0"/>
              <a:t>Percent, million, billion, </a:t>
            </a:r>
            <a:r>
              <a:rPr lang="da-DK" dirty="0" err="1"/>
              <a:t>company</a:t>
            </a:r>
            <a:r>
              <a:rPr lang="da-DK" dirty="0"/>
              <a:t>, </a:t>
            </a:r>
            <a:r>
              <a:rPr lang="da-DK" dirty="0" err="1"/>
              <a:t>market</a:t>
            </a:r>
            <a:endParaRPr lang="da-DK" dirty="0"/>
          </a:p>
          <a:p>
            <a:endParaRPr lang="da-DK" dirty="0"/>
          </a:p>
          <a:p>
            <a:r>
              <a:rPr lang="da-DK" dirty="0"/>
              <a:t>Emne 2:</a:t>
            </a:r>
          </a:p>
          <a:p>
            <a:pPr lvl="1"/>
            <a:r>
              <a:rPr lang="da-DK" dirty="0"/>
              <a:t>Politiske termer:</a:t>
            </a:r>
          </a:p>
          <a:p>
            <a:pPr lvl="1"/>
            <a:r>
              <a:rPr lang="da-DK" dirty="0" err="1"/>
              <a:t>President</a:t>
            </a:r>
            <a:r>
              <a:rPr lang="da-DK" dirty="0"/>
              <a:t>, </a:t>
            </a:r>
            <a:r>
              <a:rPr lang="da-DK" dirty="0" err="1"/>
              <a:t>government</a:t>
            </a:r>
            <a:r>
              <a:rPr lang="da-DK" dirty="0"/>
              <a:t>, Bush, States</a:t>
            </a:r>
          </a:p>
        </p:txBody>
      </p:sp>
    </p:spTree>
    <p:extLst>
      <p:ext uri="{BB962C8B-B14F-4D97-AF65-F5344CB8AC3E}">
        <p14:creationId xmlns:p14="http://schemas.microsoft.com/office/powerpoint/2010/main" val="244927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5D84F-EBAD-D8DD-7319-C8C94383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Den største forskel mellem emner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4F87E28D-9C5B-72BC-7031-CF27C0D0C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Bogen forslår følgende opgørelse for forskellen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da-DK" dirty="0"/>
              </a:p>
              <a:p>
                <a:r>
                  <a:rPr lang="da-DK" dirty="0"/>
                  <a:t>Det binder det til en række af bestemte ord</a:t>
                </a:r>
              </a:p>
              <a:p>
                <a:r>
                  <a:rPr lang="da-DK" dirty="0"/>
                  <a:t>Fx beta2, der er dobbelt så stor som beta1</a:t>
                </a:r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4F87E28D-9C5B-72BC-7031-CF27C0D0C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40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7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1BCE8-AEE3-4336-99D4-3977D9E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Illustration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EC8E878F-4223-03B7-21E6-D00AEEDBF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31" y="1825625"/>
            <a:ext cx="6144137" cy="4351338"/>
          </a:xfrm>
        </p:spPr>
      </p:pic>
    </p:spTree>
    <p:extLst>
      <p:ext uri="{BB962C8B-B14F-4D97-AF65-F5344CB8AC3E}">
        <p14:creationId xmlns:p14="http://schemas.microsoft.com/office/powerpoint/2010/main" val="112296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E697-78B9-DE12-884F-5D6265F8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sz="3300"/>
              <a:t>Sandsynlighed for et givent emne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5928D5-9D76-C87E-80A7-E24601E3F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sz="2400"/>
              <a:t>Pr. dokument pr. emne sandsynligheden</a:t>
            </a:r>
          </a:p>
          <a:p>
            <a:pPr>
              <a:lnSpc>
                <a:spcPct val="90000"/>
              </a:lnSpc>
            </a:pPr>
            <a:endParaRPr lang="da-DK" sz="2400"/>
          </a:p>
          <a:p>
            <a:pPr>
              <a:lnSpc>
                <a:spcPct val="90000"/>
              </a:lnSpc>
            </a:pPr>
            <a:r>
              <a:rPr lang="da-DK" sz="2400"/>
              <a:t>Vi kan fortsat benytte </a:t>
            </a:r>
            <a:r>
              <a:rPr lang="da-DK" sz="2400" err="1"/>
              <a:t>tidy</a:t>
            </a:r>
            <a:r>
              <a:rPr lang="da-DK" sz="2400"/>
              <a:t>() i R</a:t>
            </a:r>
          </a:p>
          <a:p>
            <a:pPr>
              <a:lnSpc>
                <a:spcPct val="90000"/>
              </a:lnSpc>
            </a:pPr>
            <a:endParaRPr lang="da-DK" sz="2400"/>
          </a:p>
          <a:p>
            <a:pPr>
              <a:lnSpc>
                <a:spcPct val="90000"/>
              </a:lnSpc>
            </a:pPr>
            <a:r>
              <a:rPr lang="da-DK" sz="2400"/>
              <a:t>I stedet for beta, er gamma nu det, der skal benyttes i funktionen</a:t>
            </a:r>
          </a:p>
          <a:p>
            <a:pPr>
              <a:lnSpc>
                <a:spcPct val="90000"/>
              </a:lnSpc>
            </a:pPr>
            <a:endParaRPr lang="da-DK" sz="240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4085FA6-CB02-1A1A-F0C3-C731B03A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679986"/>
            <a:ext cx="3886200" cy="2642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5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084C8A-33AD-415C-BBBF-FDC0FB0C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901646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48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2309-6A2D-EFE1-D4CA-0823BE1A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528"/>
            <a:ext cx="7886700" cy="1004889"/>
          </a:xfrm>
        </p:spPr>
        <p:txBody>
          <a:bodyPr>
            <a:normAutofit fontScale="90000"/>
          </a:bodyPr>
          <a:lstStyle/>
          <a:p>
            <a:r>
              <a:rPr lang="da-DK" dirty="0"/>
              <a:t>Forskere på Cphbusiness har benyttet NLP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1015104-5BB1-A0CF-01A5-A6F264C38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681" y="1041783"/>
            <a:ext cx="2547990" cy="5700002"/>
          </a:xfrm>
        </p:spPr>
      </p:pic>
    </p:spTree>
    <p:extLst>
      <p:ext uri="{BB962C8B-B14F-4D97-AF65-F5344CB8AC3E}">
        <p14:creationId xmlns:p14="http://schemas.microsoft.com/office/powerpoint/2010/main" val="330450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39073"/>
            <a:ext cx="5823521" cy="4337889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Unsupervised</a:t>
            </a:r>
            <a:r>
              <a:rPr lang="da-DK" dirty="0"/>
              <a:t> learning</a:t>
            </a:r>
          </a:p>
          <a:p>
            <a:endParaRPr lang="da-DK" dirty="0"/>
          </a:p>
          <a:p>
            <a:r>
              <a:rPr lang="da-DK" dirty="0"/>
              <a:t>LDA</a:t>
            </a:r>
          </a:p>
          <a:p>
            <a:pPr lvl="1"/>
            <a:r>
              <a:rPr lang="da-DK" dirty="0"/>
              <a:t>Sandsynlighed for emne-</a:t>
            </a:r>
          </a:p>
          <a:p>
            <a:pPr marL="457200" lvl="1" indent="0">
              <a:buNone/>
            </a:pPr>
            <a:r>
              <a:rPr lang="da-DK" dirty="0"/>
              <a:t>ord</a:t>
            </a:r>
          </a:p>
          <a:p>
            <a:pPr lvl="1"/>
            <a:r>
              <a:rPr lang="da-DK" dirty="0"/>
              <a:t>Klassifikation for hvert </a:t>
            </a:r>
          </a:p>
          <a:p>
            <a:pPr marL="457200" lvl="1" indent="0">
              <a:buNone/>
            </a:pPr>
            <a:r>
              <a:rPr lang="da-DK" dirty="0"/>
              <a:t>dokument</a:t>
            </a:r>
          </a:p>
          <a:p>
            <a:endParaRPr lang="da-DK" dirty="0"/>
          </a:p>
          <a:p>
            <a:r>
              <a:rPr lang="da-DK" dirty="0"/>
              <a:t>Et eksempel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447832" y="2550755"/>
            <a:ext cx="3530872" cy="2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D0096-9DCD-6192-9719-2FAD69AA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9F9BEC1-B249-BBB6-DE3A-A4295B751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612" y="1690689"/>
            <a:ext cx="3458016" cy="4351338"/>
          </a:xfr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FF801A0-CA9A-A07E-BC84-A6EED00F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1069977"/>
            <a:ext cx="40767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Unsupervised</a:t>
            </a:r>
            <a:r>
              <a:rPr lang="da-DK" dirty="0"/>
              <a:t> learning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Opdeling af data</a:t>
            </a:r>
          </a:p>
        </p:txBody>
      </p:sp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35866-9CFA-9798-4258-AC4BB74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Opdeling af dokumenter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C9AA0D-E7EB-D285-2949-33030EF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 vigtigt er et dokument reelt set?</a:t>
            </a:r>
          </a:p>
          <a:p>
            <a:endParaRPr lang="da-DK" dirty="0"/>
          </a:p>
          <a:p>
            <a:r>
              <a:rPr lang="da-DK" dirty="0"/>
              <a:t>Opdeling af dokumenter i naturlige grupper – </a:t>
            </a:r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modelling</a:t>
            </a:r>
            <a:endParaRPr lang="da-DK" dirty="0"/>
          </a:p>
          <a:p>
            <a:endParaRPr lang="da-DK" dirty="0"/>
          </a:p>
          <a:p>
            <a:r>
              <a:rPr lang="da-DK" dirty="0"/>
              <a:t>LDA opdeling af dokumenter</a:t>
            </a:r>
          </a:p>
          <a:p>
            <a:endParaRPr lang="da-DK" dirty="0"/>
          </a:p>
          <a:p>
            <a:r>
              <a:rPr lang="da-DK" dirty="0"/>
              <a:t>Kode: vi kan igen bruge </a:t>
            </a:r>
            <a:r>
              <a:rPr lang="da-DK" dirty="0" err="1"/>
              <a:t>Tidy</a:t>
            </a:r>
            <a:r>
              <a:rPr lang="da-DK" dirty="0"/>
              <a:t> </a:t>
            </a:r>
            <a:r>
              <a:rPr lang="da-DK" dirty="0" err="1"/>
              <a:t>text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70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11FFEA3-47F5-DDA5-38C5-E431021F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71"/>
            <a:ext cx="9144000" cy="53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8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LDA funktioner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Sandsynligheden for emneord</a:t>
            </a:r>
          </a:p>
        </p:txBody>
      </p:sp>
    </p:spTree>
    <p:extLst>
      <p:ext uri="{BB962C8B-B14F-4D97-AF65-F5344CB8AC3E}">
        <p14:creationId xmlns:p14="http://schemas.microsoft.com/office/powerpoint/2010/main" val="291445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1686"/>
            <a:ext cx="7886700" cy="102998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AE53E90-8C9C-BBFC-DFD2-1244A6B0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282"/>
            <a:ext cx="9144000" cy="38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6D4A-95A4-478B-9B4E-05D94389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Token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01EFC14-20D1-490C-BEBB-26771CF2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41" y="1825625"/>
            <a:ext cx="666871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2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7E26-5C44-683B-9D3D-81455BA6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DB3B8B-D225-5386-F70E-BC8DD6AF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er en metode, der tager højde for de to punkter fra forrige slide</a:t>
            </a:r>
          </a:p>
          <a:p>
            <a:endParaRPr lang="da-DK" dirty="0"/>
          </a:p>
          <a:p>
            <a:r>
              <a:rPr lang="da-DK" dirty="0"/>
              <a:t>Finder mixet af ord, der stemmer overens med emnet</a:t>
            </a:r>
          </a:p>
          <a:p>
            <a:endParaRPr lang="da-DK" dirty="0"/>
          </a:p>
          <a:p>
            <a:r>
              <a:rPr lang="da-DK" dirty="0"/>
              <a:t>Samtidig tager den højde for mixet af emner, der beskriver et givent dokument</a:t>
            </a:r>
          </a:p>
        </p:txBody>
      </p:sp>
    </p:spTree>
    <p:extLst>
      <p:ext uri="{BB962C8B-B14F-4D97-AF65-F5344CB8AC3E}">
        <p14:creationId xmlns:p14="http://schemas.microsoft.com/office/powerpoint/2010/main" val="71535926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87D6D4-8151-4A7F-ABD5-1DB65CFDC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3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31479</TotalTime>
  <Words>275</Words>
  <Application>Microsoft Office PowerPoint</Application>
  <PresentationFormat>Skærmshow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1" baseType="lpstr">
      <vt:lpstr>Kontortema</vt:lpstr>
      <vt:lpstr>Dataanalyse</vt:lpstr>
      <vt:lpstr>Agenda</vt:lpstr>
      <vt:lpstr>Unsupervised learning </vt:lpstr>
      <vt:lpstr>Opdeling af dokumenter</vt:lpstr>
      <vt:lpstr>PowerPoint-præsentation</vt:lpstr>
      <vt:lpstr>LDA funktioner </vt:lpstr>
      <vt:lpstr>Introduktion</vt:lpstr>
      <vt:lpstr>Token</vt:lpstr>
      <vt:lpstr>LDA</vt:lpstr>
      <vt:lpstr>Bibliotek af emner</vt:lpstr>
      <vt:lpstr>Den latente variable og fordelinger</vt:lpstr>
      <vt:lpstr>PowerPoint-præsentation</vt:lpstr>
      <vt:lpstr>Top 10 af ord</vt:lpstr>
      <vt:lpstr>Opdeling i 2 emner</vt:lpstr>
      <vt:lpstr>Den største forskel mellem emner</vt:lpstr>
      <vt:lpstr>Illustration</vt:lpstr>
      <vt:lpstr>Sandsynlighed for et givent emne</vt:lpstr>
      <vt:lpstr>Opgaver</vt:lpstr>
      <vt:lpstr>Forskere på Cphbusiness har benyttet NLP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Baum (BAUM - Adjunkt - Cphbusiness)</cp:lastModifiedBy>
  <cp:revision>35</cp:revision>
  <dcterms:created xsi:type="dcterms:W3CDTF">2021-09-26T14:48:40Z</dcterms:created>
  <dcterms:modified xsi:type="dcterms:W3CDTF">2024-04-29T07:33:56Z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