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Report</a:t>
            </a:r>
            <a:r>
              <a:rPr lang="en"/>
              <a:t>:</a:t>
            </a:r>
            <a:br>
              <a:rPr lang="en"/>
            </a:br>
            <a:r>
              <a:rPr lang="en"/>
              <a:t>Big Mountain Resort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Emre Yuce • 06/17/2024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4911700" y="4297300"/>
            <a:ext cx="780000" cy="452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verage"/>
              <a:ea typeface="Average"/>
              <a:cs typeface="Average"/>
              <a:sym typeface="Average"/>
            </a:endParaRPr>
          </a:p>
        </p:txBody>
      </p:sp>
      <p:sp>
        <p:nvSpPr>
          <p:cNvPr id="66" name="Google Shape;66;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Problem Identification</a:t>
            </a:r>
            <a:endParaRPr/>
          </a:p>
        </p:txBody>
      </p:sp>
      <p:sp>
        <p:nvSpPr>
          <p:cNvPr id="67" name="Google Shape;67;p14"/>
          <p:cNvSpPr txBox="1"/>
          <p:nvPr>
            <p:ph idx="2" type="body"/>
          </p:nvPr>
        </p:nvSpPr>
        <p:spPr>
          <a:xfrm>
            <a:off x="4587950" y="47825"/>
            <a:ext cx="4556100" cy="50958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29748D"/>
              </a:buClr>
              <a:buSzPts val="1740"/>
              <a:buFont typeface="Quattrocento Sans"/>
              <a:buNone/>
            </a:pPr>
            <a:r>
              <a:rPr b="1" lang="en"/>
              <a:t>Problem Statement</a:t>
            </a:r>
            <a:endParaRPr b="1"/>
          </a:p>
          <a:p>
            <a:pPr indent="-323850" lvl="0" marL="457200" marR="0" rtl="0" algn="l">
              <a:lnSpc>
                <a:spcPct val="115000"/>
              </a:lnSpc>
              <a:spcBef>
                <a:spcPts val="0"/>
              </a:spcBef>
              <a:spcAft>
                <a:spcPts val="0"/>
              </a:spcAft>
              <a:buSzPts val="1500"/>
              <a:buChar char="●"/>
            </a:pPr>
            <a:r>
              <a:rPr b="1" lang="en" sz="1100">
                <a:latin typeface="Arial"/>
                <a:ea typeface="Arial"/>
                <a:cs typeface="Arial"/>
                <a:sym typeface="Arial"/>
              </a:rPr>
              <a:t>Operational Cost Increase:</a:t>
            </a:r>
            <a:r>
              <a:rPr lang="en" sz="1100">
                <a:latin typeface="Arial"/>
                <a:ea typeface="Arial"/>
                <a:cs typeface="Arial"/>
                <a:sym typeface="Arial"/>
              </a:rPr>
              <a:t> </a:t>
            </a:r>
            <a:r>
              <a:rPr lang="en" sz="1300">
                <a:latin typeface="Arial"/>
                <a:ea typeface="Arial"/>
                <a:cs typeface="Arial"/>
                <a:sym typeface="Arial"/>
              </a:rPr>
              <a:t>+$1,540,000</a:t>
            </a:r>
            <a:r>
              <a:rPr lang="en" sz="1100">
                <a:latin typeface="Arial"/>
                <a:ea typeface="Arial"/>
                <a:cs typeface="Arial"/>
                <a:sym typeface="Arial"/>
              </a:rPr>
              <a:t> after new chair.</a:t>
            </a:r>
            <a:endParaRPr sz="1500"/>
          </a:p>
          <a:p>
            <a:pPr indent="-323850" lvl="0" marL="457200" marR="0" rtl="0" algn="l">
              <a:lnSpc>
                <a:spcPct val="115000"/>
              </a:lnSpc>
              <a:spcBef>
                <a:spcPts val="0"/>
              </a:spcBef>
              <a:spcAft>
                <a:spcPts val="0"/>
              </a:spcAft>
              <a:buSzPts val="1500"/>
              <a:buChar char="●"/>
            </a:pPr>
            <a:r>
              <a:rPr b="1" lang="en" sz="1100">
                <a:latin typeface="Arial"/>
                <a:ea typeface="Arial"/>
                <a:cs typeface="Arial"/>
                <a:sym typeface="Arial"/>
              </a:rPr>
              <a:t>Revenue Goal:</a:t>
            </a:r>
            <a:r>
              <a:rPr lang="en" sz="1100">
                <a:latin typeface="Arial"/>
                <a:ea typeface="Arial"/>
                <a:cs typeface="Arial"/>
                <a:sym typeface="Arial"/>
              </a:rPr>
              <a:t> Increase revenue by </a:t>
            </a:r>
            <a:r>
              <a:rPr lang="en" sz="1500">
                <a:latin typeface="Arial"/>
                <a:ea typeface="Arial"/>
                <a:cs typeface="Arial"/>
                <a:sym typeface="Arial"/>
              </a:rPr>
              <a:t>10%</a:t>
            </a:r>
            <a:r>
              <a:rPr lang="en" sz="1100">
                <a:latin typeface="Arial"/>
                <a:ea typeface="Arial"/>
                <a:cs typeface="Arial"/>
                <a:sym typeface="Arial"/>
              </a:rPr>
              <a:t>.</a:t>
            </a:r>
            <a:endParaRPr sz="1500"/>
          </a:p>
          <a:p>
            <a:pPr indent="0" lvl="0" marL="0" rtl="0" algn="l">
              <a:spcBef>
                <a:spcPts val="1200"/>
              </a:spcBef>
              <a:spcAft>
                <a:spcPts val="0"/>
              </a:spcAft>
              <a:buNone/>
            </a:pPr>
            <a:r>
              <a:rPr b="1" lang="en"/>
              <a:t>Possible Solutions</a:t>
            </a:r>
            <a:endParaRPr b="1"/>
          </a:p>
          <a:p>
            <a:pPr indent="-323850" lvl="0" marL="457200" rtl="0" algn="l">
              <a:spcBef>
                <a:spcPts val="0"/>
              </a:spcBef>
              <a:spcAft>
                <a:spcPts val="0"/>
              </a:spcAft>
              <a:buSzPts val="1500"/>
              <a:buChar char="●"/>
            </a:pPr>
            <a:r>
              <a:rPr b="1" lang="en" sz="1100">
                <a:latin typeface="Arial"/>
                <a:ea typeface="Arial"/>
                <a:cs typeface="Arial"/>
                <a:sym typeface="Arial"/>
              </a:rPr>
              <a:t>Increase Ticket Price:</a:t>
            </a:r>
            <a:r>
              <a:rPr lang="en" sz="1100">
                <a:latin typeface="Arial"/>
                <a:ea typeface="Arial"/>
                <a:cs typeface="Arial"/>
                <a:sym typeface="Arial"/>
              </a:rPr>
              <a:t> Best value option.</a:t>
            </a:r>
            <a:endParaRPr sz="1500"/>
          </a:p>
          <a:p>
            <a:pPr indent="-323850" lvl="0" marL="457200" rtl="0" algn="l">
              <a:spcBef>
                <a:spcPts val="0"/>
              </a:spcBef>
              <a:spcAft>
                <a:spcPts val="0"/>
              </a:spcAft>
              <a:buSzPts val="1500"/>
              <a:buChar char="●"/>
            </a:pPr>
            <a:r>
              <a:rPr b="1" lang="en" sz="1100">
                <a:latin typeface="Arial"/>
                <a:ea typeface="Arial"/>
                <a:cs typeface="Arial"/>
                <a:sym typeface="Arial"/>
              </a:rPr>
              <a:t>Cut Costs:</a:t>
            </a:r>
            <a:r>
              <a:rPr lang="en" sz="1100">
                <a:latin typeface="Arial"/>
                <a:ea typeface="Arial"/>
                <a:cs typeface="Arial"/>
                <a:sym typeface="Arial"/>
              </a:rPr>
              <a:t> Without undermining ticket prices or to support a higher ticket price.</a:t>
            </a:r>
            <a:endParaRPr sz="1500"/>
          </a:p>
          <a:p>
            <a:pPr indent="0" lvl="0" marL="0" rtl="0" algn="l">
              <a:spcBef>
                <a:spcPts val="1200"/>
              </a:spcBef>
              <a:spcAft>
                <a:spcPts val="0"/>
              </a:spcAft>
              <a:buNone/>
            </a:pPr>
            <a:r>
              <a:rPr b="1" lang="en"/>
              <a:t>Timeline:</a:t>
            </a:r>
            <a:endParaRPr b="1"/>
          </a:p>
          <a:p>
            <a:pPr indent="-323850" lvl="0" marL="457200" rtl="0" algn="l">
              <a:lnSpc>
                <a:spcPct val="100000"/>
              </a:lnSpc>
              <a:spcBef>
                <a:spcPts val="0"/>
              </a:spcBef>
              <a:spcAft>
                <a:spcPts val="0"/>
              </a:spcAft>
              <a:buSzPts val="1500"/>
              <a:buChar char="●"/>
            </a:pPr>
            <a:r>
              <a:rPr b="1" lang="en" sz="1100">
                <a:latin typeface="Arial"/>
                <a:ea typeface="Arial"/>
                <a:cs typeface="Arial"/>
                <a:sym typeface="Arial"/>
              </a:rPr>
              <a:t>Deadline:</a:t>
            </a:r>
            <a:r>
              <a:rPr lang="en" sz="1100">
                <a:latin typeface="Arial"/>
                <a:ea typeface="Arial"/>
                <a:cs typeface="Arial"/>
                <a:sym typeface="Arial"/>
              </a:rPr>
              <a:t> Before the upcoming season tickets are released.</a:t>
            </a:r>
            <a:endParaRPr sz="1100">
              <a:latin typeface="Arial"/>
              <a:ea typeface="Arial"/>
              <a:cs typeface="Arial"/>
              <a:sym typeface="Arial"/>
            </a:endParaRPr>
          </a:p>
          <a:p>
            <a:pPr indent="0" lvl="0" marL="0" rtl="0" algn="l">
              <a:lnSpc>
                <a:spcPct val="100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b="1" lang="en"/>
              <a:t>Constraints </a:t>
            </a:r>
            <a:r>
              <a:rPr b="1" lang="en"/>
              <a:t>with</a:t>
            </a:r>
            <a:r>
              <a:rPr b="1" lang="en"/>
              <a:t> solution space</a:t>
            </a:r>
            <a:r>
              <a:rPr b="1" lang="en"/>
              <a:t>:</a:t>
            </a:r>
            <a:endParaRPr b="1"/>
          </a:p>
          <a:p>
            <a:pPr indent="-323850" lvl="0" marL="457200" rtl="0" algn="l">
              <a:lnSpc>
                <a:spcPct val="100000"/>
              </a:lnSpc>
              <a:spcBef>
                <a:spcPts val="0"/>
              </a:spcBef>
              <a:spcAft>
                <a:spcPts val="0"/>
              </a:spcAft>
              <a:buSzPts val="1500"/>
              <a:buChar char="●"/>
            </a:pPr>
            <a:r>
              <a:rPr b="1" lang="en" sz="1100">
                <a:solidFill>
                  <a:srgbClr val="000000"/>
                </a:solidFill>
                <a:latin typeface="Arial"/>
                <a:ea typeface="Arial"/>
                <a:cs typeface="Arial"/>
                <a:sym typeface="Arial"/>
              </a:rPr>
              <a:t>Operational Impact</a:t>
            </a:r>
            <a:r>
              <a:rPr lang="en" sz="1100">
                <a:solidFill>
                  <a:srgbClr val="000000"/>
                </a:solidFill>
                <a:latin typeface="Arial"/>
                <a:ea typeface="Arial"/>
                <a:cs typeface="Arial"/>
                <a:sym typeface="Arial"/>
              </a:rPr>
              <a:t>: Slowing or ending any operations could cause speculation in the media about Big Mountain Resort.</a:t>
            </a:r>
            <a:endParaRPr sz="1400">
              <a:solidFill>
                <a:srgbClr val="000000"/>
              </a:solidFill>
              <a:latin typeface="Arial"/>
              <a:ea typeface="Arial"/>
              <a:cs typeface="Arial"/>
              <a:sym typeface="Arial"/>
            </a:endParaRPr>
          </a:p>
          <a:p>
            <a:pPr indent="-323850" lvl="0" marL="457200" rtl="0" algn="l">
              <a:lnSpc>
                <a:spcPct val="100000"/>
              </a:lnSpc>
              <a:spcBef>
                <a:spcPts val="0"/>
              </a:spcBef>
              <a:spcAft>
                <a:spcPts val="0"/>
              </a:spcAft>
              <a:buSzPts val="1500"/>
              <a:buChar char="●"/>
            </a:pPr>
            <a:r>
              <a:rPr lang="en" sz="9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Employment Risks</a:t>
            </a:r>
            <a:r>
              <a:rPr lang="en" sz="1100">
                <a:solidFill>
                  <a:srgbClr val="000000"/>
                </a:solidFill>
                <a:latin typeface="Arial"/>
                <a:ea typeface="Arial"/>
                <a:cs typeface="Arial"/>
                <a:sym typeface="Arial"/>
              </a:rPr>
              <a:t>: Reducing operations might result in terminating some employment positions, potentially exposing the company to legal issues.</a:t>
            </a:r>
            <a:endParaRPr sz="1100">
              <a:solidFill>
                <a:srgbClr val="000000"/>
              </a:solidFill>
              <a:latin typeface="Arial"/>
              <a:ea typeface="Arial"/>
              <a:cs typeface="Arial"/>
              <a:sym typeface="Arial"/>
            </a:endParaRPr>
          </a:p>
          <a:p>
            <a:pPr indent="-323850" lvl="0" marL="457200" rtl="0" algn="l">
              <a:lnSpc>
                <a:spcPct val="100000"/>
              </a:lnSpc>
              <a:spcBef>
                <a:spcPts val="0"/>
              </a:spcBef>
              <a:spcAft>
                <a:spcPts val="0"/>
              </a:spcAft>
              <a:buSzPts val="1500"/>
              <a:buChar char="●"/>
            </a:pPr>
            <a:r>
              <a:rPr b="1" lang="en" sz="1100">
                <a:solidFill>
                  <a:srgbClr val="000000"/>
                </a:solidFill>
                <a:latin typeface="Arial"/>
                <a:ea typeface="Arial"/>
                <a:cs typeface="Arial"/>
                <a:sym typeface="Arial"/>
              </a:rPr>
              <a:t>Data Availability</a:t>
            </a:r>
            <a:r>
              <a:rPr lang="en" sz="1100">
                <a:solidFill>
                  <a:srgbClr val="000000"/>
                </a:solidFill>
                <a:latin typeface="Arial"/>
                <a:ea typeface="Arial"/>
                <a:cs typeface="Arial"/>
                <a:sym typeface="Arial"/>
              </a:rPr>
              <a:t>: Assess if current data is sufficient; gather additional data if necessary.</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4362525" y="570825"/>
            <a:ext cx="4300573" cy="4572675"/>
          </a:xfrm>
          <a:prstGeom prst="rect">
            <a:avLst/>
          </a:prstGeom>
          <a:noFill/>
          <a:ln>
            <a:noFill/>
          </a:ln>
        </p:spPr>
      </p:pic>
      <p:sp>
        <p:nvSpPr>
          <p:cNvPr id="73" name="Google Shape;73;p15"/>
          <p:cNvSpPr txBox="1"/>
          <p:nvPr>
            <p:ph type="title"/>
          </p:nvPr>
        </p:nvSpPr>
        <p:spPr>
          <a:xfrm>
            <a:off x="6900" y="165425"/>
            <a:ext cx="8520600" cy="16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Key Findings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74" name="Google Shape;74;p15"/>
          <p:cNvSpPr txBox="1"/>
          <p:nvPr>
            <p:ph idx="2" type="body"/>
          </p:nvPr>
        </p:nvSpPr>
        <p:spPr>
          <a:xfrm>
            <a:off x="6900" y="1085350"/>
            <a:ext cx="4483800" cy="35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rPr b="1" lang="en" sz="2100">
                <a:solidFill>
                  <a:schemeClr val="lt1"/>
                </a:solidFill>
              </a:rPr>
              <a:t>Correlation:</a:t>
            </a:r>
            <a:r>
              <a:rPr b="1" lang="en" sz="2100">
                <a:solidFill>
                  <a:srgbClr val="29748D"/>
                </a:solidFill>
              </a:rPr>
              <a:t> </a:t>
            </a:r>
            <a:r>
              <a:rPr lang="en" sz="1600">
                <a:solidFill>
                  <a:schemeClr val="lt1"/>
                </a:solidFill>
              </a:rPr>
              <a:t> </a:t>
            </a:r>
            <a:r>
              <a:rPr lang="en" sz="1600">
                <a:solidFill>
                  <a:schemeClr val="lt1"/>
                </a:solidFill>
              </a:rPr>
              <a:t>After cleaning and organizing our data, we were able to see the relationship between the features and the ticket price at a glance.</a:t>
            </a:r>
            <a:endParaRPr sz="1600">
              <a:solidFill>
                <a:schemeClr val="lt1"/>
              </a:solidFill>
            </a:endParaRPr>
          </a:p>
          <a:p>
            <a:pPr indent="0" lvl="0" marL="0" rtl="0" algn="l">
              <a:spcBef>
                <a:spcPts val="1200"/>
              </a:spcBef>
              <a:spcAft>
                <a:spcPts val="0"/>
              </a:spcAft>
              <a:buClr>
                <a:schemeClr val="dk2"/>
              </a:buClr>
              <a:buSzPts val="1100"/>
              <a:buNone/>
            </a:pPr>
            <a:r>
              <a:rPr lang="en" sz="1600">
                <a:solidFill>
                  <a:schemeClr val="lt1"/>
                </a:solidFill>
              </a:rPr>
              <a:t>Top 5: </a:t>
            </a:r>
            <a:endParaRPr sz="1600">
              <a:solidFill>
                <a:schemeClr val="lt1"/>
              </a:solidFill>
            </a:endParaRPr>
          </a:p>
          <a:p>
            <a:pPr indent="-330200" lvl="0" marL="457200" rtl="0" algn="l">
              <a:spcBef>
                <a:spcPts val="1200"/>
              </a:spcBef>
              <a:spcAft>
                <a:spcPts val="0"/>
              </a:spcAft>
              <a:buClr>
                <a:schemeClr val="lt1"/>
              </a:buClr>
              <a:buSzPts val="1600"/>
              <a:buChar char="●"/>
            </a:pPr>
            <a:r>
              <a:rPr lang="en" sz="1600">
                <a:solidFill>
                  <a:schemeClr val="lt1"/>
                </a:solidFill>
              </a:rPr>
              <a:t>Vertical Drop</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Fast Quads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Runs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Total Chairs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Resort-Population Ratio</a:t>
            </a:r>
            <a:endParaRPr sz="1600">
              <a:solidFill>
                <a:schemeClr val="lt1"/>
              </a:solidFil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What</a:t>
            </a:r>
            <a:r>
              <a:rPr b="1" lang="en" sz="2100">
                <a:solidFill>
                  <a:schemeClr val="dk1"/>
                </a:solidFill>
              </a:rPr>
              <a:t> Model We Used? </a:t>
            </a:r>
            <a:endParaRPr b="1" sz="2100">
              <a:solidFill>
                <a:schemeClr val="dk1"/>
              </a:solidFill>
            </a:endParaRPr>
          </a:p>
          <a:p>
            <a:pPr indent="0" lvl="0" marL="457200" rtl="0" algn="l">
              <a:spcBef>
                <a:spcPts val="1200"/>
              </a:spcBef>
              <a:spcAft>
                <a:spcPts val="1200"/>
              </a:spcAft>
              <a:buNone/>
            </a:pPr>
            <a:r>
              <a:rPr lang="en" sz="1600"/>
              <a:t>We experimented with various scaling methods and models to minimize prediction error. The </a:t>
            </a:r>
            <a:r>
              <a:rPr b="1" lang="en" sz="1600"/>
              <a:t>Random Forest</a:t>
            </a:r>
            <a:r>
              <a:rPr lang="en" sz="1600"/>
              <a:t> algorithm yielded the best results, achieving an absolute error of $10.39.</a:t>
            </a:r>
            <a:endParaRPr sz="1600"/>
          </a:p>
        </p:txBody>
      </p:sp>
      <p:sp>
        <p:nvSpPr>
          <p:cNvPr id="81" name="Google Shape;81;p16"/>
          <p:cNvSpPr/>
          <p:nvPr/>
        </p:nvSpPr>
        <p:spPr>
          <a:xfrm>
            <a:off x="4532925" y="0"/>
            <a:ext cx="46941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2" name="Google Shape;82;p16"/>
          <p:cNvSpPr txBox="1"/>
          <p:nvPr>
            <p:ph idx="2" type="body"/>
          </p:nvPr>
        </p:nvSpPr>
        <p:spPr>
          <a:xfrm>
            <a:off x="4832400" y="166075"/>
            <a:ext cx="3999900" cy="49368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1500"/>
              </a:spcBef>
              <a:spcAft>
                <a:spcPts val="0"/>
              </a:spcAft>
              <a:buNone/>
            </a:pPr>
            <a:r>
              <a:rPr b="1" lang="en" sz="6071">
                <a:solidFill>
                  <a:schemeClr val="lt1"/>
                </a:solidFill>
                <a:latin typeface="Arial"/>
                <a:ea typeface="Arial"/>
                <a:cs typeface="Arial"/>
                <a:sym typeface="Arial"/>
              </a:rPr>
              <a:t>Ticket Price Prediction for Big Mountain Resort</a:t>
            </a:r>
            <a:endParaRPr b="1" sz="6071">
              <a:solidFill>
                <a:schemeClr val="lt1"/>
              </a:solidFill>
              <a:latin typeface="Arial"/>
              <a:ea typeface="Arial"/>
              <a:cs typeface="Arial"/>
              <a:sym typeface="Arial"/>
            </a:endParaRPr>
          </a:p>
          <a:p>
            <a:pPr indent="-320216" lvl="0" marL="457200" rtl="0" algn="l">
              <a:spcBef>
                <a:spcPts val="1500"/>
              </a:spcBef>
              <a:spcAft>
                <a:spcPts val="0"/>
              </a:spcAft>
              <a:buClr>
                <a:schemeClr val="lt1"/>
              </a:buClr>
              <a:buSzPct val="109485"/>
              <a:buChar char="●"/>
            </a:pPr>
            <a:r>
              <a:rPr b="1" lang="en" sz="5271">
                <a:solidFill>
                  <a:schemeClr val="lt1"/>
                </a:solidFill>
                <a:latin typeface="Arial"/>
                <a:ea typeface="Arial"/>
                <a:cs typeface="Arial"/>
                <a:sym typeface="Arial"/>
              </a:rPr>
              <a:t>Predicted Ticket Price:</a:t>
            </a:r>
            <a:br>
              <a:rPr b="1" lang="en" sz="5271">
                <a:solidFill>
                  <a:schemeClr val="lt1"/>
                </a:solidFill>
                <a:latin typeface="Arial"/>
                <a:ea typeface="Arial"/>
                <a:cs typeface="Arial"/>
                <a:sym typeface="Arial"/>
              </a:rPr>
            </a:br>
            <a:r>
              <a:rPr lang="en" sz="5271">
                <a:solidFill>
                  <a:schemeClr val="lt1"/>
                </a:solidFill>
                <a:latin typeface="Arial"/>
                <a:ea typeface="Arial"/>
                <a:cs typeface="Arial"/>
                <a:sym typeface="Arial"/>
              </a:rPr>
              <a:t>Our model predicts a ticket price of $95.87.</a:t>
            </a:r>
            <a:endParaRPr sz="5271">
              <a:solidFill>
                <a:schemeClr val="lt1"/>
              </a:solidFill>
              <a:latin typeface="Arial"/>
              <a:ea typeface="Arial"/>
              <a:cs typeface="Arial"/>
              <a:sym typeface="Arial"/>
            </a:endParaRPr>
          </a:p>
          <a:p>
            <a:pPr indent="-320216" lvl="0" marL="457200" rtl="0" algn="l">
              <a:spcBef>
                <a:spcPts val="0"/>
              </a:spcBef>
              <a:spcAft>
                <a:spcPts val="0"/>
              </a:spcAft>
              <a:buClr>
                <a:schemeClr val="lt1"/>
              </a:buClr>
              <a:buSzPct val="109485"/>
              <a:buChar char="●"/>
            </a:pPr>
            <a:r>
              <a:rPr b="1" lang="en" sz="5271">
                <a:solidFill>
                  <a:schemeClr val="lt1"/>
                </a:solidFill>
                <a:latin typeface="Arial"/>
                <a:ea typeface="Arial"/>
                <a:cs typeface="Arial"/>
                <a:sym typeface="Arial"/>
              </a:rPr>
              <a:t>Recommendation:</a:t>
            </a:r>
            <a:br>
              <a:rPr b="1" lang="en" sz="5271">
                <a:solidFill>
                  <a:schemeClr val="lt1"/>
                </a:solidFill>
                <a:latin typeface="Arial"/>
                <a:ea typeface="Arial"/>
                <a:cs typeface="Arial"/>
                <a:sym typeface="Arial"/>
              </a:rPr>
            </a:br>
            <a:r>
              <a:rPr lang="en" sz="5271">
                <a:solidFill>
                  <a:schemeClr val="lt1"/>
                </a:solidFill>
                <a:latin typeface="Arial"/>
                <a:ea typeface="Arial"/>
                <a:cs typeface="Arial"/>
                <a:sym typeface="Arial"/>
              </a:rPr>
              <a:t>Considering the model's absolute error, we confidently recommend setting the ticket price at $85.58.</a:t>
            </a:r>
            <a:endParaRPr sz="5271">
              <a:solidFill>
                <a:schemeClr val="lt1"/>
              </a:solidFill>
              <a:latin typeface="Arial"/>
              <a:ea typeface="Arial"/>
              <a:cs typeface="Arial"/>
              <a:sym typeface="Arial"/>
            </a:endParaRPr>
          </a:p>
          <a:p>
            <a:pPr indent="0" lvl="0" marL="0" rtl="0" algn="l">
              <a:spcBef>
                <a:spcPts val="1500"/>
              </a:spcBef>
              <a:spcAft>
                <a:spcPts val="0"/>
              </a:spcAft>
              <a:buNone/>
            </a:pPr>
            <a:r>
              <a:rPr b="1" lang="en" sz="5271">
                <a:solidFill>
                  <a:schemeClr val="lt1"/>
                </a:solidFill>
                <a:latin typeface="Arial"/>
                <a:ea typeface="Arial"/>
                <a:cs typeface="Arial"/>
                <a:sym typeface="Arial"/>
              </a:rPr>
              <a:t>Revenue Impact:</a:t>
            </a:r>
            <a:endParaRPr sz="5271">
              <a:solidFill>
                <a:schemeClr val="lt1"/>
              </a:solidFill>
              <a:latin typeface="Arial"/>
              <a:ea typeface="Arial"/>
              <a:cs typeface="Arial"/>
              <a:sym typeface="Arial"/>
            </a:endParaRPr>
          </a:p>
          <a:p>
            <a:pPr indent="-312278" lvl="0" marL="457200" rtl="0" algn="l">
              <a:spcBef>
                <a:spcPts val="1500"/>
              </a:spcBef>
              <a:spcAft>
                <a:spcPts val="0"/>
              </a:spcAft>
              <a:buClr>
                <a:schemeClr val="lt1"/>
              </a:buClr>
              <a:buSzPct val="100000"/>
              <a:buFont typeface="Arial"/>
              <a:buChar char="●"/>
            </a:pPr>
            <a:r>
              <a:rPr lang="en" sz="5271">
                <a:solidFill>
                  <a:schemeClr val="lt1"/>
                </a:solidFill>
                <a:latin typeface="Arial"/>
                <a:ea typeface="Arial"/>
                <a:cs typeface="Arial"/>
                <a:sym typeface="Arial"/>
              </a:rPr>
              <a:t>Price Increase per Ticket: $4.58</a:t>
            </a:r>
            <a:endParaRPr sz="5271">
              <a:solidFill>
                <a:schemeClr val="lt1"/>
              </a:solidFill>
              <a:latin typeface="Arial"/>
              <a:ea typeface="Arial"/>
              <a:cs typeface="Arial"/>
              <a:sym typeface="Arial"/>
            </a:endParaRPr>
          </a:p>
          <a:p>
            <a:pPr indent="-312278" lvl="0" marL="457200" rtl="0" algn="l">
              <a:spcBef>
                <a:spcPts val="0"/>
              </a:spcBef>
              <a:spcAft>
                <a:spcPts val="0"/>
              </a:spcAft>
              <a:buClr>
                <a:schemeClr val="lt1"/>
              </a:buClr>
              <a:buSzPct val="100000"/>
              <a:buFont typeface="Arial"/>
              <a:buChar char="●"/>
            </a:pPr>
            <a:r>
              <a:rPr lang="en" sz="5271">
                <a:solidFill>
                  <a:schemeClr val="lt1"/>
                </a:solidFill>
                <a:latin typeface="Arial"/>
                <a:ea typeface="Arial"/>
                <a:cs typeface="Arial"/>
                <a:sym typeface="Arial"/>
              </a:rPr>
              <a:t>Number of person per year: 350,000</a:t>
            </a:r>
            <a:endParaRPr sz="5271">
              <a:solidFill>
                <a:schemeClr val="lt1"/>
              </a:solidFill>
              <a:latin typeface="Arial"/>
              <a:ea typeface="Arial"/>
              <a:cs typeface="Arial"/>
              <a:sym typeface="Arial"/>
            </a:endParaRPr>
          </a:p>
          <a:p>
            <a:pPr indent="-312278" lvl="0" marL="457200" rtl="0" algn="l">
              <a:spcBef>
                <a:spcPts val="0"/>
              </a:spcBef>
              <a:spcAft>
                <a:spcPts val="0"/>
              </a:spcAft>
              <a:buClr>
                <a:schemeClr val="lt1"/>
              </a:buClr>
              <a:buSzPct val="100000"/>
              <a:buFont typeface="Arial"/>
              <a:buChar char="●"/>
            </a:pPr>
            <a:r>
              <a:rPr lang="en" sz="5271">
                <a:solidFill>
                  <a:schemeClr val="lt1"/>
                </a:solidFill>
                <a:latin typeface="Arial"/>
                <a:ea typeface="Arial"/>
                <a:cs typeface="Arial"/>
                <a:sym typeface="Arial"/>
              </a:rPr>
              <a:t>Number of ticket per person:5</a:t>
            </a:r>
            <a:endParaRPr sz="5271">
              <a:solidFill>
                <a:schemeClr val="lt1"/>
              </a:solidFill>
              <a:latin typeface="Arial"/>
              <a:ea typeface="Arial"/>
              <a:cs typeface="Arial"/>
              <a:sym typeface="Arial"/>
            </a:endParaRPr>
          </a:p>
          <a:p>
            <a:pPr indent="-312278" lvl="0" marL="457200" rtl="0" algn="l">
              <a:spcBef>
                <a:spcPts val="0"/>
              </a:spcBef>
              <a:spcAft>
                <a:spcPts val="0"/>
              </a:spcAft>
              <a:buClr>
                <a:schemeClr val="lt1"/>
              </a:buClr>
              <a:buSzPct val="100000"/>
              <a:buFont typeface="Arial"/>
              <a:buChar char="●"/>
            </a:pPr>
            <a:r>
              <a:rPr lang="en" sz="5271">
                <a:solidFill>
                  <a:schemeClr val="lt1"/>
                </a:solidFill>
                <a:latin typeface="Arial"/>
                <a:ea typeface="Arial"/>
                <a:cs typeface="Arial"/>
                <a:sym typeface="Arial"/>
              </a:rPr>
              <a:t>Total Revenue Increase:</a:t>
            </a:r>
            <a:endParaRPr sz="5271">
              <a:solidFill>
                <a:schemeClr val="lt1"/>
              </a:solidFill>
              <a:latin typeface="Arial"/>
              <a:ea typeface="Arial"/>
              <a:cs typeface="Arial"/>
              <a:sym typeface="Arial"/>
            </a:endParaRPr>
          </a:p>
          <a:p>
            <a:pPr indent="-312278" lvl="0" marL="457200" rtl="0" algn="l">
              <a:spcBef>
                <a:spcPts val="0"/>
              </a:spcBef>
              <a:spcAft>
                <a:spcPts val="0"/>
              </a:spcAft>
              <a:buClr>
                <a:schemeClr val="lt1"/>
              </a:buClr>
              <a:buSzPct val="100000"/>
              <a:buFont typeface="Arial"/>
              <a:buChar char="●"/>
            </a:pPr>
            <a:r>
              <a:rPr lang="en" sz="5271">
                <a:solidFill>
                  <a:schemeClr val="lt1"/>
                </a:solidFill>
                <a:latin typeface="Arial"/>
                <a:ea typeface="Arial"/>
                <a:cs typeface="Arial"/>
                <a:sym typeface="Arial"/>
              </a:rPr>
              <a:t> $4.58 * 350,000 * 5 =  $8,015,000 ⬆</a:t>
            </a:r>
            <a:endParaRPr sz="5271">
              <a:solidFill>
                <a:schemeClr val="lt1"/>
              </a:solidFill>
              <a:latin typeface="Arial"/>
              <a:ea typeface="Arial"/>
              <a:cs typeface="Arial"/>
              <a:sym typeface="Arial"/>
            </a:endParaRPr>
          </a:p>
          <a:p>
            <a:pPr indent="0" lvl="0" marL="0" rtl="0" algn="l">
              <a:spcBef>
                <a:spcPts val="1500"/>
              </a:spcBef>
              <a:spcAft>
                <a:spcPts val="0"/>
              </a:spcAft>
              <a:buNone/>
            </a:pPr>
            <a:r>
              <a:rPr b="1" lang="en" sz="5271">
                <a:solidFill>
                  <a:schemeClr val="lt1"/>
                </a:solidFill>
                <a:latin typeface="Arial"/>
                <a:ea typeface="Arial"/>
                <a:cs typeface="Arial"/>
                <a:sym typeface="Arial"/>
              </a:rPr>
              <a:t>Projected Revenue Growth:</a:t>
            </a:r>
            <a:endParaRPr b="1" sz="5271">
              <a:solidFill>
                <a:schemeClr val="lt1"/>
              </a:solidFill>
              <a:latin typeface="Arial"/>
              <a:ea typeface="Arial"/>
              <a:cs typeface="Arial"/>
              <a:sym typeface="Arial"/>
            </a:endParaRPr>
          </a:p>
          <a:p>
            <a:pPr indent="-286878" lvl="0" marL="457200" rtl="0" algn="l">
              <a:spcBef>
                <a:spcPts val="1500"/>
              </a:spcBef>
              <a:spcAft>
                <a:spcPts val="0"/>
              </a:spcAft>
              <a:buClr>
                <a:schemeClr val="lt1"/>
              </a:buClr>
              <a:buSzPct val="69645"/>
              <a:buFont typeface="Arial"/>
              <a:buChar char="●"/>
            </a:pPr>
            <a:r>
              <a:rPr lang="en" sz="5271">
                <a:solidFill>
                  <a:schemeClr val="lt1"/>
                </a:solidFill>
                <a:latin typeface="Arial"/>
                <a:ea typeface="Arial"/>
                <a:cs typeface="Arial"/>
                <a:sym typeface="Arial"/>
              </a:rPr>
              <a:t>This adjustment translates to a </a:t>
            </a:r>
            <a:r>
              <a:rPr lang="en" sz="6871">
                <a:solidFill>
                  <a:schemeClr val="lt1"/>
                </a:solidFill>
                <a:latin typeface="Arial"/>
                <a:ea typeface="Arial"/>
                <a:cs typeface="Arial"/>
                <a:sym typeface="Arial"/>
              </a:rPr>
              <a:t>5.65%</a:t>
            </a:r>
            <a:r>
              <a:rPr lang="en" sz="5271">
                <a:solidFill>
                  <a:schemeClr val="lt1"/>
                </a:solidFill>
                <a:latin typeface="Arial"/>
                <a:ea typeface="Arial"/>
                <a:cs typeface="Arial"/>
                <a:sym typeface="Arial"/>
              </a:rPr>
              <a:t> increase in revenue. 🚀</a:t>
            </a:r>
            <a:endParaRPr sz="5271">
              <a:solidFill>
                <a:schemeClr val="lt1"/>
              </a:solidFill>
              <a:latin typeface="Arial"/>
              <a:ea typeface="Arial"/>
              <a:cs typeface="Arial"/>
              <a:sym typeface="Arial"/>
            </a:endParaRPr>
          </a:p>
          <a:p>
            <a:pPr indent="0" lvl="0" marL="0" rtl="0" algn="l">
              <a:spcBef>
                <a:spcPts val="1500"/>
              </a:spcBef>
              <a:spcAft>
                <a:spcPts val="0"/>
              </a:spcAft>
              <a:buNone/>
            </a:pPr>
            <a:r>
              <a:rPr lang="en" sz="3671">
                <a:solidFill>
                  <a:schemeClr val="lt1"/>
                </a:solidFill>
                <a:latin typeface="Arial"/>
                <a:ea typeface="Arial"/>
                <a:cs typeface="Arial"/>
                <a:sym typeface="Arial"/>
              </a:rPr>
              <a:t>			</a:t>
            </a:r>
            <a:endParaRPr sz="3671">
              <a:solidFill>
                <a:schemeClr val="lt1"/>
              </a:solidFill>
              <a:latin typeface="Arial"/>
              <a:ea typeface="Arial"/>
              <a:cs typeface="Arial"/>
              <a:sym typeface="Arial"/>
            </a:endParaRPr>
          </a:p>
          <a:p>
            <a:pPr indent="0" lvl="0" marL="0" rtl="0" algn="l">
              <a:spcBef>
                <a:spcPts val="1500"/>
              </a:spcBef>
              <a:spcAft>
                <a:spcPts val="0"/>
              </a:spcAft>
              <a:buNone/>
            </a:pPr>
            <a:r>
              <a:t/>
            </a:r>
            <a:endParaRPr sz="1100">
              <a:solidFill>
                <a:schemeClr val="lt1"/>
              </a:solidFill>
              <a:latin typeface="Arial"/>
              <a:ea typeface="Arial"/>
              <a:cs typeface="Arial"/>
              <a:sym typeface="Arial"/>
            </a:endParaRPr>
          </a:p>
          <a:p>
            <a:pPr indent="0" lvl="0" marL="457200" rtl="0" algn="l">
              <a:spcBef>
                <a:spcPts val="1500"/>
              </a:spcBef>
              <a:spcAft>
                <a:spcPts val="1200"/>
              </a:spcAft>
              <a:buNone/>
            </a:pPr>
            <a:r>
              <a:t/>
            </a:r>
            <a:endParaRPr b="1" sz="2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Found a Treasure! </a:t>
            </a:r>
            <a:endParaRPr/>
          </a:p>
        </p:txBody>
      </p:sp>
      <p:sp>
        <p:nvSpPr>
          <p:cNvPr id="88" name="Google Shape;8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00">
                <a:solidFill>
                  <a:schemeClr val="dk1"/>
                </a:solidFill>
              </a:rPr>
              <a:t>Cost-Saving Opportunity</a:t>
            </a:r>
            <a:endParaRPr b="1" sz="2100">
              <a:solidFill>
                <a:schemeClr val="dk1"/>
              </a:solidFill>
            </a:endParaRPr>
          </a:p>
          <a:p>
            <a:pPr indent="0" lvl="0" marL="0" rtl="0" algn="l">
              <a:spcBef>
                <a:spcPts val="1200"/>
              </a:spcBef>
              <a:spcAft>
                <a:spcPts val="0"/>
              </a:spcAft>
              <a:buNone/>
            </a:pPr>
            <a:r>
              <a:rPr lang="en" sz="2100">
                <a:solidFill>
                  <a:schemeClr val="dk1"/>
                </a:solidFill>
              </a:rPr>
              <a:t>Big Mountain Resort can close a run with </a:t>
            </a:r>
            <a:r>
              <a:rPr b="1" lang="en" sz="2100" u="sng">
                <a:solidFill>
                  <a:schemeClr val="dk1"/>
                </a:solidFill>
              </a:rPr>
              <a:t>no cost</a:t>
            </a:r>
            <a:r>
              <a:rPr lang="en" sz="2100">
                <a:solidFill>
                  <a:schemeClr val="dk1"/>
                </a:solidFill>
              </a:rPr>
              <a:t> on Ticket Price.</a:t>
            </a:r>
            <a:endParaRPr sz="2100">
              <a:solidFill>
                <a:schemeClr val="dk1"/>
              </a:solidFill>
            </a:endParaRPr>
          </a:p>
          <a:p>
            <a:pPr indent="0" lvl="0" marL="0" rtl="0" algn="l">
              <a:spcBef>
                <a:spcPts val="1200"/>
              </a:spcBef>
              <a:spcAft>
                <a:spcPts val="0"/>
              </a:spcAft>
              <a:buNone/>
            </a:pPr>
            <a:r>
              <a:rPr b="1" lang="en" sz="2100">
                <a:solidFill>
                  <a:schemeClr val="dk1"/>
                </a:solidFill>
              </a:rPr>
              <a:t>Daily Savings</a:t>
            </a:r>
            <a:r>
              <a:rPr lang="en" sz="2100">
                <a:solidFill>
                  <a:schemeClr val="dk1"/>
                </a:solidFill>
              </a:rPr>
              <a:t>: By closing one run, Big Mountain Resort can save approximately $1,500* per day.</a:t>
            </a:r>
            <a:endParaRPr sz="2100">
              <a:solidFill>
                <a:schemeClr val="dk1"/>
              </a:solidFill>
            </a:endParaRPr>
          </a:p>
          <a:p>
            <a:pPr indent="0" lvl="0" marL="0" rtl="0" algn="l">
              <a:spcBef>
                <a:spcPts val="1200"/>
              </a:spcBef>
              <a:spcAft>
                <a:spcPts val="0"/>
              </a:spcAft>
              <a:buNone/>
            </a:pPr>
            <a:r>
              <a:rPr lang="en" sz="2100">
                <a:solidFill>
                  <a:schemeClr val="dk1"/>
                </a:solidFill>
              </a:rPr>
              <a:t> That will </a:t>
            </a:r>
            <a:r>
              <a:rPr lang="en" sz="2100">
                <a:solidFill>
                  <a:schemeClr val="dk1"/>
                </a:solidFill>
              </a:rPr>
              <a:t>have</a:t>
            </a:r>
            <a:r>
              <a:rPr lang="en" sz="2100">
                <a:solidFill>
                  <a:schemeClr val="dk1"/>
                </a:solidFill>
              </a:rPr>
              <a:t> no impact on the ticket price!</a:t>
            </a:r>
            <a:endParaRPr sz="2100">
              <a:solidFill>
                <a:schemeClr val="dk1"/>
              </a:solidFill>
            </a:endParaRPr>
          </a:p>
          <a:p>
            <a:pPr indent="0" lvl="0" marL="0" rtl="0" algn="l">
              <a:spcBef>
                <a:spcPts val="1200"/>
              </a:spcBef>
              <a:spcAft>
                <a:spcPts val="0"/>
              </a:spcAft>
              <a:buNone/>
            </a:pPr>
            <a:r>
              <a:t/>
            </a:r>
            <a:endParaRPr sz="1343">
              <a:solidFill>
                <a:schemeClr val="dk1"/>
              </a:solidFill>
            </a:endParaRPr>
          </a:p>
          <a:p>
            <a:pPr indent="0" lvl="0" marL="0" rtl="0" algn="l">
              <a:spcBef>
                <a:spcPts val="1200"/>
              </a:spcBef>
              <a:spcAft>
                <a:spcPts val="1200"/>
              </a:spcAft>
              <a:buNone/>
            </a:pPr>
            <a:r>
              <a:rPr lang="en" sz="1343">
                <a:solidFill>
                  <a:schemeClr val="dk1"/>
                </a:solidFill>
              </a:rPr>
              <a:t>*$1,500 is a our guess for cost of one run..</a:t>
            </a:r>
            <a:endParaRPr sz="1343">
              <a:solidFill>
                <a:schemeClr val="dk1"/>
              </a:solidFill>
            </a:endParaRPr>
          </a:p>
        </p:txBody>
      </p:sp>
      <p:pic>
        <p:nvPicPr>
          <p:cNvPr id="89" name="Google Shape;89;p17"/>
          <p:cNvPicPr preferRelativeResize="0"/>
          <p:nvPr/>
        </p:nvPicPr>
        <p:blipFill rotWithShape="1">
          <a:blip r:embed="rId3">
            <a:alphaModFix/>
          </a:blip>
          <a:srcRect b="0" l="0" r="46406" t="0"/>
          <a:stretch/>
        </p:blipFill>
        <p:spPr>
          <a:xfrm>
            <a:off x="5018400" y="1017725"/>
            <a:ext cx="3659049" cy="320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671250" y="639875"/>
            <a:ext cx="7852200" cy="365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much will be saved?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1500 x 123* = $184,500 </a:t>
            </a:r>
            <a:endParaRPr/>
          </a:p>
          <a:p>
            <a:pPr indent="0" lvl="0" marL="0" rtl="0" algn="ctr">
              <a:spcBef>
                <a:spcPts val="0"/>
              </a:spcBef>
              <a:spcAft>
                <a:spcPts val="0"/>
              </a:spcAft>
              <a:buNone/>
            </a:pPr>
            <a:r>
              <a:rPr lang="en"/>
              <a:t>Per Year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150"/>
              <a:t>*</a:t>
            </a:r>
            <a:r>
              <a:rPr lang="en" sz="1150"/>
              <a:t>Big Mountain Resort was open 123 days past year.</a:t>
            </a:r>
            <a:r>
              <a:rPr lang="en" sz="4200"/>
              <a:t> </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rPr>
              <a:t>Now that we understand the impact of each operation on the ticket price, we can make more informed decisions. By analyzing the cost of each operation at Big Mountain Resort together with you, we can strategically decide where and how much to cut from operations to optimize efficiency and maintain profitability.</a:t>
            </a:r>
            <a:endParaRPr sz="1600"/>
          </a:p>
          <a:p>
            <a:pPr indent="0" lvl="0" marL="0" rtl="0" algn="l">
              <a:spcBef>
                <a:spcPts val="1200"/>
              </a:spcBef>
              <a:spcAft>
                <a:spcPts val="12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Summary &amp; Conclusion</a:t>
            </a:r>
            <a:endParaRPr/>
          </a:p>
        </p:txBody>
      </p:sp>
      <p:sp>
        <p:nvSpPr>
          <p:cNvPr id="106" name="Google Shape;106;p20"/>
          <p:cNvSpPr txBox="1"/>
          <p:nvPr>
            <p:ph idx="2" type="body"/>
          </p:nvPr>
        </p:nvSpPr>
        <p:spPr>
          <a:xfrm>
            <a:off x="4634700" y="454275"/>
            <a:ext cx="4450800" cy="4914000"/>
          </a:xfrm>
          <a:prstGeom prst="rect">
            <a:avLst/>
          </a:prstGeom>
        </p:spPr>
        <p:txBody>
          <a:bodyPr anchorCtr="0" anchor="ctr" bIns="91425" lIns="91425" spcFirstLastPara="1" rIns="91425" wrap="square" tIns="91425">
            <a:normAutofit fontScale="25000"/>
          </a:bodyPr>
          <a:lstStyle/>
          <a:p>
            <a:pPr indent="-274881" lvl="0" marL="457200" rtl="0" algn="l">
              <a:spcBef>
                <a:spcPts val="1500"/>
              </a:spcBef>
              <a:spcAft>
                <a:spcPts val="0"/>
              </a:spcAft>
              <a:buClr>
                <a:schemeClr val="lt1"/>
              </a:buClr>
              <a:buSzPct val="48465"/>
              <a:buFont typeface="Arial"/>
              <a:buChar char="●"/>
            </a:pPr>
            <a:r>
              <a:rPr lang="en" sz="6015">
                <a:latin typeface="Oswald"/>
                <a:ea typeface="Oswald"/>
                <a:cs typeface="Oswald"/>
                <a:sym typeface="Oswald"/>
              </a:rPr>
              <a:t>We have determined the optimal ticket price range for Big Mountain Resort.</a:t>
            </a:r>
            <a:endParaRPr sz="6015">
              <a:latin typeface="Oswald"/>
              <a:ea typeface="Oswald"/>
              <a:cs typeface="Oswald"/>
              <a:sym typeface="Oswald"/>
            </a:endParaRPr>
          </a:p>
          <a:p>
            <a:pPr indent="-274881" lvl="0" marL="457200" rtl="0" algn="l">
              <a:spcBef>
                <a:spcPts val="0"/>
              </a:spcBef>
              <a:spcAft>
                <a:spcPts val="0"/>
              </a:spcAft>
              <a:buClr>
                <a:schemeClr val="lt1"/>
              </a:buClr>
              <a:buSzPct val="48465"/>
              <a:buFont typeface="Arial"/>
              <a:buChar char="●"/>
            </a:pPr>
            <a:r>
              <a:rPr lang="en" sz="6015">
                <a:latin typeface="Oswald"/>
                <a:ea typeface="Oswald"/>
                <a:cs typeface="Oswald"/>
                <a:sym typeface="Oswald"/>
              </a:rPr>
              <a:t>We have identified the key features of the resort that significantly impact ticket pricing.</a:t>
            </a:r>
            <a:endParaRPr sz="6015">
              <a:latin typeface="Oswald"/>
              <a:ea typeface="Oswald"/>
              <a:cs typeface="Oswald"/>
              <a:sym typeface="Oswald"/>
            </a:endParaRPr>
          </a:p>
          <a:p>
            <a:pPr indent="0" lvl="0" marL="0" rtl="0" algn="l">
              <a:spcBef>
                <a:spcPts val="1500"/>
              </a:spcBef>
              <a:spcAft>
                <a:spcPts val="0"/>
              </a:spcAft>
              <a:buNone/>
            </a:pPr>
            <a:r>
              <a:t/>
            </a:r>
            <a:endParaRPr sz="6015">
              <a:latin typeface="Oswald"/>
              <a:ea typeface="Oswald"/>
              <a:cs typeface="Oswald"/>
              <a:sym typeface="Oswald"/>
            </a:endParaRPr>
          </a:p>
          <a:p>
            <a:pPr indent="-274881" lvl="0" marL="457200" rtl="0" algn="l">
              <a:spcBef>
                <a:spcPts val="1500"/>
              </a:spcBef>
              <a:spcAft>
                <a:spcPts val="0"/>
              </a:spcAft>
              <a:buClr>
                <a:schemeClr val="lt1"/>
              </a:buClr>
              <a:buSzPct val="48465"/>
              <a:buFont typeface="Arial"/>
              <a:buChar char="●"/>
            </a:pPr>
            <a:r>
              <a:rPr lang="en" sz="6015">
                <a:latin typeface="Oswald"/>
                <a:ea typeface="Oswald"/>
                <a:cs typeface="Oswald"/>
                <a:sym typeface="Oswald"/>
              </a:rPr>
              <a:t>By continuing to work closely with Big Mountain Resort, we can further refine our strategies to optimize and maximize revenue.</a:t>
            </a:r>
            <a:endParaRPr sz="6015">
              <a:latin typeface="Oswald"/>
              <a:ea typeface="Oswald"/>
              <a:cs typeface="Oswald"/>
              <a:sym typeface="Oswald"/>
            </a:endParaRPr>
          </a:p>
          <a:p>
            <a:pPr indent="-274881" lvl="0" marL="457200" rtl="0" algn="l">
              <a:spcBef>
                <a:spcPts val="0"/>
              </a:spcBef>
              <a:spcAft>
                <a:spcPts val="0"/>
              </a:spcAft>
              <a:buClr>
                <a:schemeClr val="lt1"/>
              </a:buClr>
              <a:buSzPct val="48465"/>
              <a:buFont typeface="Arial"/>
              <a:buChar char="●"/>
            </a:pPr>
            <a:r>
              <a:rPr lang="en" sz="6015">
                <a:latin typeface="Oswald"/>
                <a:ea typeface="Oswald"/>
                <a:cs typeface="Oswald"/>
                <a:sym typeface="Oswald"/>
              </a:rPr>
              <a:t>Implementing these insights will ensure we achieve our financial goals while maintaining an excellent guest experience.</a:t>
            </a:r>
            <a:endParaRPr sz="6015">
              <a:latin typeface="Oswald"/>
              <a:ea typeface="Oswald"/>
              <a:cs typeface="Oswald"/>
              <a:sym typeface="Oswald"/>
            </a:endParaRPr>
          </a:p>
          <a:p>
            <a:pPr indent="0" lvl="0" marL="0" rtl="0" algn="l">
              <a:spcBef>
                <a:spcPts val="15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