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ACD48-C402-4636-B37E-2C6F4D1156F0}" v="36" dt="2024-03-19T19:43:27.490"/>
    <p1510:client id="{4E8E3A92-BA17-4E0B-861A-E149CB879F1E}" v="551" dt="2024-03-18T20:17:26.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viewProps" Target="viewProps.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presProps" Target="presProps.xml" Id="rId12" /><Relationship Type="http://schemas.microsoft.com/office/2015/10/relationships/revisionInfo" Target="revisionInfo.xml" Id="rId1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ableStyles" Target="tableStyles.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theme" Target="theme/theme1.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19.03.2024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19.03.2024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19.03.2024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19.03.2024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19.03.2024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19.03.2024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982639" y="1012536"/>
            <a:ext cx="4613300" cy="3163224"/>
          </a:xfrm>
        </p:spPr>
        <p:txBody>
          <a:bodyPr anchor="t">
            <a:normAutofit/>
          </a:bodyPr>
          <a:lstStyle/>
          <a:p>
            <a:pPr algn="l"/>
            <a:r>
              <a:rPr lang="tr-TR" sz="3400">
                <a:ea typeface="+mj-lt"/>
                <a:cs typeface="+mj-lt"/>
              </a:rPr>
              <a:t>İlişkisel ve İlişkisel Olmayan (NoSQL) Veri Tabanı Sistemleri Mimari Performansının Yönetim Bilişim Sistemleri Kapsamında İncelenmesi</a:t>
            </a:r>
            <a:endParaRPr lang="tr-TR" sz="3400"/>
          </a:p>
        </p:txBody>
      </p:sp>
      <p:sp>
        <p:nvSpPr>
          <p:cNvPr id="3" name="Alt Başlık 2"/>
          <p:cNvSpPr>
            <a:spLocks noGrp="1"/>
          </p:cNvSpPr>
          <p:nvPr>
            <p:ph type="subTitle" idx="1"/>
          </p:nvPr>
        </p:nvSpPr>
        <p:spPr>
          <a:xfrm>
            <a:off x="982638" y="4389120"/>
            <a:ext cx="4408228" cy="1192815"/>
          </a:xfrm>
        </p:spPr>
        <p:txBody>
          <a:bodyPr vert="horz" lIns="91440" tIns="45720" rIns="91440" bIns="45720" rtlCol="0" anchor="b">
            <a:normAutofit/>
          </a:bodyPr>
          <a:lstStyle/>
          <a:p>
            <a:pPr algn="l"/>
            <a:r>
              <a:rPr lang="tr-TR"/>
              <a:t>VERİ ORGANİZASYONU ÖDEVİ(ÖZET)</a:t>
            </a:r>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2B6822BD-0E31-BEC1-ABC1-B674801ED4E9}"/>
              </a:ext>
            </a:extLst>
          </p:cNvPr>
          <p:cNvPicPr>
            <a:picLocks noChangeAspect="1"/>
          </p:cNvPicPr>
          <p:nvPr/>
        </p:nvPicPr>
        <p:blipFill rotWithShape="1">
          <a:blip r:embed="rId2"/>
          <a:srcRect l="5264" r="38485"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oyut finansal dijital çözümleme">
            <a:extLst>
              <a:ext uri="{FF2B5EF4-FFF2-40B4-BE49-F238E27FC236}">
                <a16:creationId xmlns:a16="http://schemas.microsoft.com/office/drawing/2014/main" id="{39C63E0D-6216-61B4-91E9-1B3CF352EC8D}"/>
              </a:ext>
            </a:extLst>
          </p:cNvPr>
          <p:cNvPicPr>
            <a:picLocks noChangeAspect="1"/>
          </p:cNvPicPr>
          <p:nvPr/>
        </p:nvPicPr>
        <p:blipFill rotWithShape="1">
          <a:blip r:embed="rId2"/>
          <a:srcRect l="1333"/>
          <a:stretch/>
        </p:blipFill>
        <p:spPr>
          <a:xfrm>
            <a:off x="1" y="1"/>
            <a:ext cx="12192000" cy="6857999"/>
          </a:xfrm>
          <a:prstGeom prst="rect">
            <a:avLst/>
          </a:prstGeom>
        </p:spPr>
      </p:pic>
      <p:sp useBgFill="1">
        <p:nvSpPr>
          <p:cNvPr id="15" name="Freeform: Shape 17">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E8633D0C-6455-AD27-13E8-0F58354A2C6E}"/>
              </a:ext>
            </a:extLst>
          </p:cNvPr>
          <p:cNvSpPr>
            <a:spLocks noGrp="1"/>
          </p:cNvSpPr>
          <p:nvPr>
            <p:ph type="title"/>
          </p:nvPr>
        </p:nvSpPr>
        <p:spPr>
          <a:xfrm>
            <a:off x="1037809" y="1071350"/>
            <a:ext cx="4775162" cy="1339382"/>
          </a:xfrm>
        </p:spPr>
        <p:txBody>
          <a:bodyPr>
            <a:normAutofit/>
          </a:bodyPr>
          <a:lstStyle/>
          <a:p>
            <a:pPr algn="ctr"/>
            <a:r>
              <a:rPr lang="tr-TR" sz="3600">
                <a:ea typeface="+mj-lt"/>
                <a:cs typeface="+mj-lt"/>
              </a:rPr>
              <a:t>7. SONUÇ VE DEĞERLENDİRME</a:t>
            </a:r>
            <a:endParaRPr lang="tr-TR" sz="3600"/>
          </a:p>
        </p:txBody>
      </p:sp>
      <p:sp>
        <p:nvSpPr>
          <p:cNvPr id="20"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11AE25F-E714-E29E-43D0-A491BA62D1FC}"/>
              </a:ext>
            </a:extLst>
          </p:cNvPr>
          <p:cNvSpPr>
            <a:spLocks noGrp="1"/>
          </p:cNvSpPr>
          <p:nvPr>
            <p:ph idx="1"/>
          </p:nvPr>
        </p:nvSpPr>
        <p:spPr>
          <a:xfrm>
            <a:off x="1189319" y="2547257"/>
            <a:ext cx="4469652" cy="3042505"/>
          </a:xfrm>
        </p:spPr>
        <p:txBody>
          <a:bodyPr vert="horz" lIns="91440" tIns="45720" rIns="91440" bIns="45720" rtlCol="0" anchor="ctr">
            <a:normAutofit/>
          </a:bodyPr>
          <a:lstStyle/>
          <a:p>
            <a:r>
              <a:rPr lang="tr-TR" sz="1000" dirty="0">
                <a:ea typeface="+mn-lt"/>
                <a:cs typeface="+mn-lt"/>
              </a:rPr>
              <a:t>Artan yazılım rekabetinde kullanıcının en önemli tercih kıstaslarından biri olan çalışma hızı dikkate alınarak oldukça yaygın kullanım alanına sahip veri tabanı yönetim sistemlerinden </a:t>
            </a:r>
            <a:r>
              <a:rPr lang="tr-TR" sz="1000" dirty="0" err="1">
                <a:ea typeface="+mn-lt"/>
                <a:cs typeface="+mn-lt"/>
              </a:rPr>
              <a:t>MongoDB</a:t>
            </a:r>
            <a:r>
              <a:rPr lang="tr-TR" sz="1000" dirty="0">
                <a:ea typeface="+mn-lt"/>
                <a:cs typeface="+mn-lt"/>
              </a:rPr>
              <a:t> ve MySQL’in mümkün olduğunca eşit koşullarda işlem süreleri hesaplanarak performansları karşılaştırılmıştır. Öncelikle silinecek verinin bulunması gerektiğinden silme işlemine direk olarak bağlantılanır. Her iki veri tabanı bu karşılaştırma sonucunda doğrusal bir eğilim gösterirken </a:t>
            </a:r>
            <a:r>
              <a:rPr lang="tr-TR" sz="1000" dirty="0" err="1">
                <a:ea typeface="+mn-lt"/>
                <a:cs typeface="+mn-lt"/>
              </a:rPr>
              <a:t>MongoDB</a:t>
            </a:r>
            <a:r>
              <a:rPr lang="tr-TR" sz="1000" dirty="0">
                <a:ea typeface="+mn-lt"/>
                <a:cs typeface="+mn-lt"/>
              </a:rPr>
              <a:t> eklemeler sırasında MySQL’e göre oldukça belirgin ve çok daha iyi bir performans göstermiştir. Sonuç olarak, farklı kriterler ile bu veri tabanlarını incelediğimizde iki veri tabanının da avantaj ve dezavantajları olduğu görülmüştür. İlişkisel veri tabanı yönetim sistemlerinin kullanıldığı uygulamaların ilişkisel olmayan (</a:t>
            </a:r>
            <a:r>
              <a:rPr lang="tr-TR" sz="1000" dirty="0" err="1">
                <a:ea typeface="+mn-lt"/>
                <a:cs typeface="+mn-lt"/>
              </a:rPr>
              <a:t>NoSQL</a:t>
            </a:r>
            <a:r>
              <a:rPr lang="tr-TR" sz="1000" dirty="0">
                <a:ea typeface="+mn-lt"/>
                <a:cs typeface="+mn-lt"/>
              </a:rPr>
              <a:t>) sistemlere taşınmasının ilk etapta zor olması, veri kaybının söz konusu olabilmesi ve </a:t>
            </a:r>
            <a:r>
              <a:rPr lang="tr-TR" sz="1000" dirty="0" err="1">
                <a:ea typeface="+mn-lt"/>
                <a:cs typeface="+mn-lt"/>
              </a:rPr>
              <a:t>NoSQL</a:t>
            </a:r>
            <a:r>
              <a:rPr lang="tr-TR" sz="1000" dirty="0">
                <a:ea typeface="+mn-lt"/>
                <a:cs typeface="+mn-lt"/>
              </a:rPr>
              <a:t> veri tabanı sistemlerinin veri güvenliği alanında ilişkisel veri tabanı yönetim sistemleri kadar mesafe kat etmemiş olması gibi dezavantajları olsa dahi hız, geliştirme zamanı ve ölçeklenebilirlik gibi özellikleri ile ilişkisel olmayan (</a:t>
            </a:r>
            <a:r>
              <a:rPr lang="tr-TR" sz="1000" dirty="0" err="1">
                <a:ea typeface="+mn-lt"/>
                <a:cs typeface="+mn-lt"/>
              </a:rPr>
              <a:t>NoSQL</a:t>
            </a:r>
            <a:r>
              <a:rPr lang="tr-TR" sz="1000" dirty="0">
                <a:ea typeface="+mn-lt"/>
                <a:cs typeface="+mn-lt"/>
              </a:rPr>
              <a:t>) veri tabanlarının kullanılması performans açısından daha etkin sonuçlar almamızı sağlar.</a:t>
            </a:r>
            <a:endParaRPr lang="tr-TR" sz="1000" dirty="0"/>
          </a:p>
        </p:txBody>
      </p:sp>
    </p:spTree>
    <p:extLst>
      <p:ext uri="{BB962C8B-B14F-4D97-AF65-F5344CB8AC3E}">
        <p14:creationId xmlns:p14="http://schemas.microsoft.com/office/powerpoint/2010/main" val="55892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Borsa rakamları">
            <a:extLst>
              <a:ext uri="{FF2B5EF4-FFF2-40B4-BE49-F238E27FC236}">
                <a16:creationId xmlns:a16="http://schemas.microsoft.com/office/drawing/2014/main" id="{5AB9BB67-5C27-BFC1-6118-A4AE9B91E6EF}"/>
              </a:ext>
            </a:extLst>
          </p:cNvPr>
          <p:cNvPicPr>
            <a:picLocks noChangeAspect="1"/>
          </p:cNvPicPr>
          <p:nvPr/>
        </p:nvPicPr>
        <p:blipFill rotWithShape="1">
          <a:blip r:embed="rId2"/>
          <a:srcRect l="30233" r="17185" b="-4"/>
          <a:stretch/>
        </p:blipFill>
        <p:spPr>
          <a:xfrm>
            <a:off x="-1" y="-2"/>
            <a:ext cx="5410198" cy="6858002"/>
          </a:xfrm>
          <a:prstGeom prst="rect">
            <a:avLst/>
          </a:prstGeom>
        </p:spPr>
      </p:pic>
      <p:sp useBgFill="1">
        <p:nvSpPr>
          <p:cNvPr id="31" name="Rectangle 3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5569601-459C-BDB9-4F21-15700BD775AE}"/>
              </a:ext>
            </a:extLst>
          </p:cNvPr>
          <p:cNvSpPr>
            <a:spLocks noGrp="1"/>
          </p:cNvSpPr>
          <p:nvPr>
            <p:ph type="title"/>
          </p:nvPr>
        </p:nvSpPr>
        <p:spPr>
          <a:xfrm>
            <a:off x="6115317" y="405685"/>
            <a:ext cx="5464968" cy="1559301"/>
          </a:xfrm>
        </p:spPr>
        <p:txBody>
          <a:bodyPr>
            <a:normAutofit/>
          </a:bodyPr>
          <a:lstStyle/>
          <a:p>
            <a:r>
              <a:rPr lang="tr-TR" sz="4000"/>
              <a:t>1.GİRİŞ</a:t>
            </a:r>
          </a:p>
        </p:txBody>
      </p:sp>
      <p:sp>
        <p:nvSpPr>
          <p:cNvPr id="3" name="İçerik Yer Tutucusu 2">
            <a:extLst>
              <a:ext uri="{FF2B5EF4-FFF2-40B4-BE49-F238E27FC236}">
                <a16:creationId xmlns:a16="http://schemas.microsoft.com/office/drawing/2014/main" id="{DAB0B45C-5468-145B-FA54-23411DA1D817}"/>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tr-TR" sz="2000">
                <a:ea typeface="+mn-lt"/>
                <a:cs typeface="+mn-lt"/>
              </a:rPr>
              <a:t>Bilgisayar ve iletişim teknolojilerinde yaşanan hızlı gelişim her geçen gün daha fazla organizasyonu etkileyerek farklı çözümler üretmeye zorlamaktadır. Verinin büyüklüğü, miktarı ve karmaşıklığı gibi etkenlere bağlı olarak farklı veri modelleme, veri depolama ve sorgulama yöntemleri geliştirilmiştir. Performans ve esneklik özellikleri ile ilişkisel olmayan veri tabanı yönetim sistemleri (NoSQL) eBay ve Amazon gibi dünyaca ünlü şirketler tarafından tercih edilebilir hale gelmiştir.</a:t>
            </a:r>
            <a:endParaRPr lang="tr-TR" sz="2000"/>
          </a:p>
        </p:txBody>
      </p:sp>
    </p:spTree>
    <p:extLst>
      <p:ext uri="{BB962C8B-B14F-4D97-AF65-F5344CB8AC3E}">
        <p14:creationId xmlns:p14="http://schemas.microsoft.com/office/powerpoint/2010/main" val="74960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Yer Tutucusu 4" descr="daire, diyagram, yazı tipi, çizgi içeren bir resim&#10;&#10;Açıklama otomatik olarak oluşturuldu">
            <a:extLst>
              <a:ext uri="{FF2B5EF4-FFF2-40B4-BE49-F238E27FC236}">
                <a16:creationId xmlns:a16="http://schemas.microsoft.com/office/drawing/2014/main" id="{5FBC2F80-81C3-C323-26C0-39341C63D9BA}"/>
              </a:ext>
            </a:extLst>
          </p:cNvPr>
          <p:cNvPicPr>
            <a:picLocks noGrp="1" noChangeAspect="1"/>
          </p:cNvPicPr>
          <p:nvPr>
            <p:ph type="pic" idx="1"/>
          </p:nvPr>
        </p:nvPicPr>
        <p:blipFill>
          <a:blip r:embed="rId2"/>
          <a:srcRect l="2098" r="2098"/>
          <a:stretch/>
        </p:blipFill>
        <p:spPr>
          <a:xfrm>
            <a:off x="6677026" y="1612322"/>
            <a:ext cx="4571936" cy="3610039"/>
          </a:xfrm>
          <a:prstGeom prst="rect">
            <a:avLst/>
          </a:prstGeom>
        </p:spPr>
      </p:pic>
      <p:grpSp>
        <p:nvGrpSpPr>
          <p:cNvPr id="20" name="Group 1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0FF7D591-C648-418B-FC8B-B101406BDFDC}"/>
              </a:ext>
            </a:extLst>
          </p:cNvPr>
          <p:cNvSpPr>
            <a:spLocks noGrp="1"/>
          </p:cNvSpPr>
          <p:nvPr>
            <p:ph type="title"/>
          </p:nvPr>
        </p:nvSpPr>
        <p:spPr>
          <a:xfrm>
            <a:off x="1014985" y="819015"/>
            <a:ext cx="5501548" cy="2353362"/>
          </a:xfrm>
        </p:spPr>
        <p:txBody>
          <a:bodyPr vert="horz" lIns="91440" tIns="45720" rIns="91440" bIns="45720" rtlCol="0" anchor="b">
            <a:normAutofit/>
          </a:bodyPr>
          <a:lstStyle/>
          <a:p>
            <a:r>
              <a:rPr lang="en-US" sz="4800" kern="1200">
                <a:solidFill>
                  <a:schemeClr val="bg1"/>
                </a:solidFill>
                <a:latin typeface="+mj-lt"/>
                <a:ea typeface="+mj-ea"/>
                <a:cs typeface="+mj-cs"/>
              </a:rPr>
              <a:t>2. BİLİŞİM SİSTEMLERİ VE YÖNETİMİ</a:t>
            </a:r>
          </a:p>
        </p:txBody>
      </p:sp>
      <p:sp>
        <p:nvSpPr>
          <p:cNvPr id="4" name="Metin Yer Tutucusu 3">
            <a:extLst>
              <a:ext uri="{FF2B5EF4-FFF2-40B4-BE49-F238E27FC236}">
                <a16:creationId xmlns:a16="http://schemas.microsoft.com/office/drawing/2014/main" id="{1824DFF5-BD61-BAC6-A712-118B0382610C}"/>
              </a:ext>
            </a:extLst>
          </p:cNvPr>
          <p:cNvSpPr>
            <a:spLocks noGrp="1"/>
          </p:cNvSpPr>
          <p:nvPr>
            <p:ph type="body" sz="half" idx="2"/>
          </p:nvPr>
        </p:nvSpPr>
        <p:spPr>
          <a:xfrm>
            <a:off x="1014985" y="3442089"/>
            <a:ext cx="5501548" cy="2573579"/>
          </a:xfrm>
        </p:spPr>
        <p:txBody>
          <a:bodyPr vert="horz" lIns="91440" tIns="45720" rIns="91440" bIns="45720" rtlCol="0" anchor="t">
            <a:normAutofit/>
          </a:bodyPr>
          <a:lstStyle/>
          <a:p>
            <a:pPr indent="-228600">
              <a:buFont typeface="Arial" panose="020B0604020202020204" pitchFamily="34" charset="0"/>
              <a:buChar char="•"/>
            </a:pPr>
            <a:r>
              <a:rPr lang="en-US" sz="1800">
                <a:solidFill>
                  <a:schemeClr val="bg1"/>
                </a:solidFill>
              </a:rPr>
              <a:t>Bilişim sistemlerinde üç aktivite bilgiyi üretmek için gereklidir. BUNLAR: girdi, işlem ve çıktıdır. Girdi, organizasyonun içinden veya dış çevresinden, ham bilgileri (veriyi) toplamaktır. İşlem, bu ham veriyi daha anlamlı biçime çevirir. Çıktı, işlenmiş bilgiyi (enformasyon), insanlara veya kullanılacak olan aktivitelere aktarır.</a:t>
            </a:r>
          </a:p>
        </p:txBody>
      </p:sp>
    </p:spTree>
    <p:extLst>
      <p:ext uri="{BB962C8B-B14F-4D97-AF65-F5344CB8AC3E}">
        <p14:creationId xmlns:p14="http://schemas.microsoft.com/office/powerpoint/2010/main" val="274247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çerik Yer Tutucusu 4" descr="metin, ekran görüntüsü, diyagram, çizgi içeren bir resim&#10;&#10;Açıklama otomatik olarak oluşturuldu">
            <a:extLst>
              <a:ext uri="{FF2B5EF4-FFF2-40B4-BE49-F238E27FC236}">
                <a16:creationId xmlns:a16="http://schemas.microsoft.com/office/drawing/2014/main" id="{C22150BD-608D-F5FA-2DB6-AECC156BE0CA}"/>
              </a:ext>
            </a:extLst>
          </p:cNvPr>
          <p:cNvPicPr>
            <a:picLocks noGrp="1" noChangeAspect="1"/>
          </p:cNvPicPr>
          <p:nvPr>
            <p:ph idx="1"/>
          </p:nvPr>
        </p:nvPicPr>
        <p:blipFill>
          <a:blip r:embed="rId2"/>
          <a:stretch>
            <a:fillRect/>
          </a:stretch>
        </p:blipFill>
        <p:spPr>
          <a:xfrm>
            <a:off x="6803647" y="1088027"/>
            <a:ext cx="4730214" cy="4681946"/>
          </a:xfrm>
          <a:prstGeom prst="rect">
            <a:avLst/>
          </a:prstGeom>
        </p:spPr>
      </p:pic>
      <p:grpSp>
        <p:nvGrpSpPr>
          <p:cNvPr id="26"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A1618295-2913-77C8-E2CE-ED7E1D0CBE3B}"/>
              </a:ext>
            </a:extLst>
          </p:cNvPr>
          <p:cNvSpPr>
            <a:spLocks noGrp="1"/>
          </p:cNvSpPr>
          <p:nvPr>
            <p:ph type="title"/>
          </p:nvPr>
        </p:nvSpPr>
        <p:spPr>
          <a:xfrm>
            <a:off x="786384" y="841249"/>
            <a:ext cx="5692953" cy="2587131"/>
          </a:xfrm>
        </p:spPr>
        <p:txBody>
          <a:bodyPr vert="horz" lIns="91440" tIns="45720" rIns="91440" bIns="45720" rtlCol="0" anchor="b">
            <a:normAutofit/>
          </a:bodyPr>
          <a:lstStyle/>
          <a:p>
            <a:r>
              <a:rPr lang="en-US" sz="4400" kern="1200">
                <a:solidFill>
                  <a:schemeClr val="bg1"/>
                </a:solidFill>
                <a:latin typeface="+mj-lt"/>
                <a:ea typeface="+mj-ea"/>
                <a:cs typeface="+mj-cs"/>
              </a:rPr>
              <a:t>3. VERi TABANI VE VERİ TABANI YÖNETİM SİSTEMLERİ</a:t>
            </a:r>
          </a:p>
        </p:txBody>
      </p:sp>
      <p:sp>
        <p:nvSpPr>
          <p:cNvPr id="4" name="Metin Yer Tutucusu 3">
            <a:extLst>
              <a:ext uri="{FF2B5EF4-FFF2-40B4-BE49-F238E27FC236}">
                <a16:creationId xmlns:a16="http://schemas.microsoft.com/office/drawing/2014/main" id="{787010CB-6703-EF4D-6E92-C743AA1A826B}"/>
              </a:ext>
            </a:extLst>
          </p:cNvPr>
          <p:cNvSpPr>
            <a:spLocks noGrp="1"/>
          </p:cNvSpPr>
          <p:nvPr>
            <p:ph type="body" sz="half" idx="2"/>
          </p:nvPr>
        </p:nvSpPr>
        <p:spPr>
          <a:xfrm>
            <a:off x="786383" y="3566810"/>
            <a:ext cx="5692953" cy="2651110"/>
          </a:xfrm>
        </p:spPr>
        <p:txBody>
          <a:bodyPr vert="horz" lIns="91440" tIns="45720" rIns="91440" bIns="45720" rtlCol="0" anchor="ctr">
            <a:normAutofit/>
          </a:bodyPr>
          <a:lstStyle/>
          <a:p>
            <a:pPr indent="-228600">
              <a:buFont typeface="Arial" panose="020B0604020202020204" pitchFamily="34" charset="0"/>
              <a:buChar char="•"/>
            </a:pPr>
            <a:r>
              <a:rPr lang="en-US" sz="1800">
                <a:solidFill>
                  <a:schemeClr val="tx2"/>
                </a:solidFill>
              </a:rPr>
              <a:t>Veri tabanı genel tanımıyla, kullanım amacına uygun olarak düzenlenmiş verilerdir. Veri tabanı yönetim sistemleri, verilere aynı anda birden çok bağlantı sağlayabilme özelliği sağlar. Bu sistemler, veri tabanı yönetiminin bir parçası olarak, verinin nasıl depolanacağı, kullanılacağı ve erişileceğini mantıksal olarak yönlendiren bir sistemidir. Veri tabanı, VTYS ve uygulama programlarını ile kullanıcı ara yüzlerini içeren yapıya “veri tabanı sistemi" denir.</a:t>
            </a:r>
          </a:p>
        </p:txBody>
      </p:sp>
    </p:spTree>
    <p:extLst>
      <p:ext uri="{BB962C8B-B14F-4D97-AF65-F5344CB8AC3E}">
        <p14:creationId xmlns:p14="http://schemas.microsoft.com/office/powerpoint/2010/main" val="1588631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281D93A-8B5B-0B1A-7D9B-8E62FB24ADB3}"/>
              </a:ext>
            </a:extLst>
          </p:cNvPr>
          <p:cNvSpPr>
            <a:spLocks noGrp="1"/>
          </p:cNvSpPr>
          <p:nvPr>
            <p:ph type="title"/>
          </p:nvPr>
        </p:nvSpPr>
        <p:spPr>
          <a:xfrm>
            <a:off x="761800" y="762001"/>
            <a:ext cx="5334197" cy="1708242"/>
          </a:xfrm>
        </p:spPr>
        <p:txBody>
          <a:bodyPr anchor="ctr">
            <a:normAutofit/>
          </a:bodyPr>
          <a:lstStyle/>
          <a:p>
            <a:r>
              <a:rPr lang="tr-TR" sz="4000"/>
              <a:t>(DEVAMI)</a:t>
            </a:r>
          </a:p>
        </p:txBody>
      </p:sp>
      <p:sp>
        <p:nvSpPr>
          <p:cNvPr id="3" name="İçerik Yer Tutucusu 2">
            <a:extLst>
              <a:ext uri="{FF2B5EF4-FFF2-40B4-BE49-F238E27FC236}">
                <a16:creationId xmlns:a16="http://schemas.microsoft.com/office/drawing/2014/main" id="{C7352808-BFC5-71C2-B325-52F4722FEF85}"/>
              </a:ext>
            </a:extLst>
          </p:cNvPr>
          <p:cNvSpPr>
            <a:spLocks noGrp="1"/>
          </p:cNvSpPr>
          <p:nvPr>
            <p:ph idx="1"/>
          </p:nvPr>
        </p:nvSpPr>
        <p:spPr>
          <a:xfrm>
            <a:off x="761800" y="2470244"/>
            <a:ext cx="5334197" cy="3769835"/>
          </a:xfrm>
        </p:spPr>
        <p:txBody>
          <a:bodyPr vert="horz" lIns="91440" tIns="45720" rIns="91440" bIns="45720" rtlCol="0" anchor="ctr">
            <a:normAutofit/>
          </a:bodyPr>
          <a:lstStyle/>
          <a:p>
            <a:pPr marL="0" indent="0">
              <a:buNone/>
            </a:pPr>
            <a:r>
              <a:rPr lang="tr-TR" sz="1900">
                <a:ea typeface="+mn-lt"/>
                <a:cs typeface="+mn-lt"/>
              </a:rPr>
              <a:t>Veri tabanı modellerini sekiz kategoriye ayırabiliriz: </a:t>
            </a:r>
            <a:endParaRPr lang="tr-TR" sz="1900"/>
          </a:p>
          <a:p>
            <a:r>
              <a:rPr lang="tr-TR" sz="1900">
                <a:ea typeface="+mn-lt"/>
                <a:cs typeface="+mn-lt"/>
              </a:rPr>
              <a:t>Düz model veya tablo Modeli</a:t>
            </a:r>
          </a:p>
          <a:p>
            <a:r>
              <a:rPr lang="tr-TR" sz="1900">
                <a:ea typeface="+mn-lt"/>
                <a:cs typeface="+mn-lt"/>
              </a:rPr>
              <a:t>Hiyerarşik Veri Modeli</a:t>
            </a:r>
          </a:p>
          <a:p>
            <a:r>
              <a:rPr lang="tr-TR" sz="1900">
                <a:ea typeface="+mn-lt"/>
                <a:cs typeface="+mn-lt"/>
              </a:rPr>
              <a:t>Ağ veri Modeli</a:t>
            </a:r>
          </a:p>
          <a:p>
            <a:r>
              <a:rPr lang="tr-TR" sz="1900">
                <a:ea typeface="+mn-lt"/>
                <a:cs typeface="+mn-lt"/>
              </a:rPr>
              <a:t>İlişkisel Veri Modeli</a:t>
            </a:r>
            <a:endParaRPr lang="tr-TR" sz="1900"/>
          </a:p>
          <a:p>
            <a:r>
              <a:rPr lang="tr-TR" sz="1900">
                <a:ea typeface="+mn-lt"/>
                <a:cs typeface="+mn-lt"/>
              </a:rPr>
              <a:t>Nesne Yönelimli Veri Modeli</a:t>
            </a:r>
            <a:endParaRPr lang="tr-TR" sz="1900"/>
          </a:p>
          <a:p>
            <a:r>
              <a:rPr lang="tr-TR" sz="1900">
                <a:ea typeface="+mn-lt"/>
                <a:cs typeface="+mn-lt"/>
              </a:rPr>
              <a:t>Nesne İlişkisel Veri Modeli</a:t>
            </a:r>
            <a:endParaRPr lang="tr-TR" sz="1900"/>
          </a:p>
          <a:p>
            <a:r>
              <a:rPr lang="tr-TR" sz="1900">
                <a:ea typeface="+mn-lt"/>
                <a:cs typeface="+mn-lt"/>
              </a:rPr>
              <a:t>Çoklu Ortam Veri Modeli</a:t>
            </a:r>
            <a:endParaRPr lang="tr-TR" sz="1900"/>
          </a:p>
          <a:p>
            <a:r>
              <a:rPr lang="tr-TR" sz="1900">
                <a:ea typeface="+mn-lt"/>
                <a:cs typeface="+mn-lt"/>
              </a:rPr>
              <a:t>Dağıtık Veri Modeli</a:t>
            </a:r>
            <a:endParaRPr lang="tr-TR" sz="1900"/>
          </a:p>
          <a:p>
            <a:endParaRPr lang="tr-TR" sz="1900"/>
          </a:p>
          <a:p>
            <a:endParaRPr lang="tr-TR" sz="1900"/>
          </a:p>
          <a:p>
            <a:endParaRPr lang="tr-TR" sz="1900"/>
          </a:p>
        </p:txBody>
      </p:sp>
      <p:pic>
        <p:nvPicPr>
          <p:cNvPr id="8" name="Picture 4" descr="Siyah çizgilerle bağlı olan küplerin üst görünümü">
            <a:extLst>
              <a:ext uri="{FF2B5EF4-FFF2-40B4-BE49-F238E27FC236}">
                <a16:creationId xmlns:a16="http://schemas.microsoft.com/office/drawing/2014/main" id="{D9ACE0A9-481A-617C-84D4-28C867A9177F}"/>
              </a:ext>
            </a:extLst>
          </p:cNvPr>
          <p:cNvPicPr>
            <a:picLocks noChangeAspect="1"/>
          </p:cNvPicPr>
          <p:nvPr/>
        </p:nvPicPr>
        <p:blipFill rotWithShape="1">
          <a:blip r:embed="rId2"/>
          <a:srcRect l="26032" r="1572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2933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Yer Tutucusu 4" descr="metin, ekran görüntüsü, yazı tipi, sayı, numara içeren bir resim&#10;&#10;Açıklama otomatik olarak oluşturuldu">
            <a:extLst>
              <a:ext uri="{FF2B5EF4-FFF2-40B4-BE49-F238E27FC236}">
                <a16:creationId xmlns:a16="http://schemas.microsoft.com/office/drawing/2014/main" id="{AFF47D81-CA6E-B761-843C-13BFA8E62789}"/>
              </a:ext>
            </a:extLst>
          </p:cNvPr>
          <p:cNvPicPr>
            <a:picLocks noGrp="1" noChangeAspect="1"/>
          </p:cNvPicPr>
          <p:nvPr>
            <p:ph type="pic" idx="1"/>
          </p:nvPr>
        </p:nvPicPr>
        <p:blipFill rotWithShape="1">
          <a:blip r:embed="rId2"/>
          <a:srcRect b="4525"/>
          <a:stretch/>
        </p:blipFill>
        <p:spPr>
          <a:xfrm>
            <a:off x="6803647" y="1065276"/>
            <a:ext cx="4730214" cy="4727448"/>
          </a:xfrm>
          <a:prstGeom prst="rect">
            <a:avLst/>
          </a:prstGeom>
        </p:spPr>
      </p:pic>
      <p:grpSp>
        <p:nvGrpSpPr>
          <p:cNvPr id="18"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0CEAAF5B-FB82-5817-9331-6C8BFBDFEB13}"/>
              </a:ext>
            </a:extLst>
          </p:cNvPr>
          <p:cNvSpPr>
            <a:spLocks noGrp="1"/>
          </p:cNvSpPr>
          <p:nvPr>
            <p:ph type="title"/>
          </p:nvPr>
        </p:nvSpPr>
        <p:spPr>
          <a:xfrm>
            <a:off x="786384" y="841249"/>
            <a:ext cx="5692953" cy="2594302"/>
          </a:xfrm>
        </p:spPr>
        <p:txBody>
          <a:bodyPr vert="horz" lIns="91440" tIns="45720" rIns="91440" bIns="45720" rtlCol="0" anchor="b">
            <a:normAutofit/>
          </a:bodyPr>
          <a:lstStyle/>
          <a:p>
            <a:r>
              <a:rPr lang="en-US" sz="4800">
                <a:solidFill>
                  <a:schemeClr val="bg1"/>
                </a:solidFill>
              </a:rPr>
              <a:t>4. VERİ TABANI TASARIMI</a:t>
            </a:r>
          </a:p>
        </p:txBody>
      </p:sp>
      <p:sp>
        <p:nvSpPr>
          <p:cNvPr id="4" name="Metin Yer Tutucusu 3">
            <a:extLst>
              <a:ext uri="{FF2B5EF4-FFF2-40B4-BE49-F238E27FC236}">
                <a16:creationId xmlns:a16="http://schemas.microsoft.com/office/drawing/2014/main" id="{05779FDB-5116-9DB4-EE82-236AAE3199F6}"/>
              </a:ext>
            </a:extLst>
          </p:cNvPr>
          <p:cNvSpPr>
            <a:spLocks noGrp="1"/>
          </p:cNvSpPr>
          <p:nvPr>
            <p:ph type="body" sz="half" idx="2"/>
          </p:nvPr>
        </p:nvSpPr>
        <p:spPr>
          <a:xfrm>
            <a:off x="786383" y="3566810"/>
            <a:ext cx="5692953" cy="2651110"/>
          </a:xfrm>
        </p:spPr>
        <p:txBody>
          <a:bodyPr vert="horz" lIns="91440" tIns="45720" rIns="91440" bIns="45720" rtlCol="0" anchor="t">
            <a:normAutofit/>
          </a:bodyPr>
          <a:lstStyle/>
          <a:p>
            <a:pPr indent="-228600">
              <a:buFont typeface="Arial" panose="020B0604020202020204" pitchFamily="34" charset="0"/>
              <a:buChar char="•"/>
            </a:pPr>
            <a:r>
              <a:rPr lang="en-US" sz="1400">
                <a:solidFill>
                  <a:schemeClr val="tx2"/>
                </a:solidFill>
              </a:rPr>
              <a:t>Veri tabanı tasarımında; gerçeğin, gereksinim ve beklentiler çerçevesinde modellenerek veri tabanına aktarılması gerekir. Veri tabanı tasarımında ilk olarak, olası veri tabanı kullanıcı gereksinimlerinin belirlenmesi gerekir. Kavramsal tasarımda, gereksinimlere göre kavramsal şema belirlenir. Kavramsal şema tanımlamada, kavramsal ya da mantıksal veri modelleri kullanılabilir. Kavramsal veri modelleri oldukça yüksek düzeyli olduklarından, kavramsal bir veri modelinde tanımlı bir şema genellikle doğrudan gerçekleştirilemez. Fiziksel tasarım aşamasında, verinin en yüksek verim için, veri tabanında fiziksel olarak nasıl organize edilmesi gerektiği belirlenir. Sonuç, iç şemadır. İç şema tanımlamada, genellikle veri yapıları olarak bilinen, fiziksel veri modelleri kullanılır. İç şema, yazılım ve donanıma bağımlıdır.</a:t>
            </a:r>
          </a:p>
          <a:p>
            <a:pPr indent="-228600">
              <a:buFont typeface="Arial" panose="020B0604020202020204" pitchFamily="34" charset="0"/>
              <a:buChar char="•"/>
            </a:pPr>
            <a:endParaRPr lang="en-US" sz="1400">
              <a:solidFill>
                <a:schemeClr val="tx2"/>
              </a:solidFill>
            </a:endParaRPr>
          </a:p>
        </p:txBody>
      </p:sp>
    </p:spTree>
    <p:extLst>
      <p:ext uri="{BB962C8B-B14F-4D97-AF65-F5344CB8AC3E}">
        <p14:creationId xmlns:p14="http://schemas.microsoft.com/office/powerpoint/2010/main" val="250802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Başlık 1">
            <a:extLst>
              <a:ext uri="{FF2B5EF4-FFF2-40B4-BE49-F238E27FC236}">
                <a16:creationId xmlns:a16="http://schemas.microsoft.com/office/drawing/2014/main" id="{D94DBF92-3BBC-B556-006F-4477558AB4BD}"/>
              </a:ext>
            </a:extLst>
          </p:cNvPr>
          <p:cNvSpPr>
            <a:spLocks noGrp="1"/>
          </p:cNvSpPr>
          <p:nvPr>
            <p:ph type="title"/>
          </p:nvPr>
        </p:nvSpPr>
        <p:spPr>
          <a:xfrm>
            <a:off x="786385" y="841248"/>
            <a:ext cx="5129600" cy="5340097"/>
          </a:xfrm>
        </p:spPr>
        <p:txBody>
          <a:bodyPr anchor="ctr">
            <a:normAutofit/>
          </a:bodyPr>
          <a:lstStyle/>
          <a:p>
            <a:r>
              <a:rPr lang="tr-TR" sz="4800">
                <a:solidFill>
                  <a:schemeClr val="bg1"/>
                </a:solidFill>
                <a:ea typeface="+mj-lt"/>
                <a:cs typeface="+mj-lt"/>
              </a:rPr>
              <a:t>5. İLİŞKİSEL VE İLİŞKİSEL OLMAYAN (NoSQL) VERİ TABANI SİSTEMLERİ</a:t>
            </a:r>
            <a:endParaRPr lang="tr-TR" sz="4800">
              <a:solidFill>
                <a:schemeClr val="bg1"/>
              </a:solidFill>
            </a:endParaRPr>
          </a:p>
        </p:txBody>
      </p:sp>
      <p:sp>
        <p:nvSpPr>
          <p:cNvPr id="3" name="İçerik Yer Tutucusu 2">
            <a:extLst>
              <a:ext uri="{FF2B5EF4-FFF2-40B4-BE49-F238E27FC236}">
                <a16:creationId xmlns:a16="http://schemas.microsoft.com/office/drawing/2014/main" id="{E53BD0FA-72AD-6B53-96F6-CFFA82212905}"/>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tr-TR" sz="1800">
                <a:solidFill>
                  <a:schemeClr val="tx2"/>
                </a:solidFill>
                <a:ea typeface="+mn-lt"/>
                <a:cs typeface="+mn-lt"/>
              </a:rPr>
              <a:t>Günümüzde en yaygın kullanılan veri tabanı sistemlerinden biridir. Satır ve sütunların meydana getirdiği tablolardan oluşur. Dolayısıyla bir veri tabanında ilişkiden söz edebilmek için en az iki tablonun yer alması ve bu iki tablodaki verilerin birbiri ile bir şekilde ilişkilendiriliyor olması gerekir.</a:t>
            </a:r>
          </a:p>
          <a:p>
            <a:r>
              <a:rPr lang="tr-TR" sz="1800">
                <a:solidFill>
                  <a:schemeClr val="tx2"/>
                </a:solidFill>
                <a:ea typeface="+mn-lt"/>
                <a:cs typeface="+mn-lt"/>
              </a:rPr>
              <a:t>ACID; klasik ilişkisel veri tabanı sistemlerinde sağlanan temel özellikler:</a:t>
            </a:r>
          </a:p>
          <a:p>
            <a:pPr marL="0" indent="0">
              <a:buNone/>
            </a:pPr>
            <a:r>
              <a:rPr lang="tr-TR" sz="1800">
                <a:solidFill>
                  <a:schemeClr val="tx2"/>
                </a:solidFill>
                <a:ea typeface="+mn-lt"/>
                <a:cs typeface="+mn-lt"/>
              </a:rPr>
              <a:t>     Bölünmezlik (Atomicity) </a:t>
            </a:r>
          </a:p>
          <a:p>
            <a:pPr marL="0" indent="0">
              <a:buNone/>
            </a:pPr>
            <a:r>
              <a:rPr lang="tr-TR" sz="1800">
                <a:solidFill>
                  <a:schemeClr val="tx2"/>
                </a:solidFill>
                <a:ea typeface="+mn-lt"/>
                <a:cs typeface="+mn-lt"/>
              </a:rPr>
              <a:t>     Tutarlılık (Consistency)</a:t>
            </a:r>
          </a:p>
          <a:p>
            <a:pPr marL="0" indent="0">
              <a:buNone/>
            </a:pPr>
            <a:r>
              <a:rPr lang="tr-TR" sz="1800">
                <a:solidFill>
                  <a:schemeClr val="tx2"/>
                </a:solidFill>
                <a:ea typeface="+mn-lt"/>
                <a:cs typeface="+mn-lt"/>
              </a:rPr>
              <a:t>     İzolasyon (Isolation)</a:t>
            </a:r>
          </a:p>
          <a:p>
            <a:pPr marL="0" indent="0">
              <a:buNone/>
            </a:pPr>
            <a:r>
              <a:rPr lang="tr-TR" sz="1800">
                <a:solidFill>
                  <a:schemeClr val="tx2"/>
                </a:solidFill>
                <a:ea typeface="+mn-lt"/>
                <a:cs typeface="+mn-lt"/>
              </a:rPr>
              <a:t>     Dayanıklılık (Durability) </a:t>
            </a:r>
            <a:endParaRPr lang="tr-TR" sz="1800">
              <a:solidFill>
                <a:schemeClr val="tx2"/>
              </a:solidFill>
            </a:endParaRPr>
          </a:p>
        </p:txBody>
      </p:sp>
    </p:spTree>
    <p:extLst>
      <p:ext uri="{BB962C8B-B14F-4D97-AF65-F5344CB8AC3E}">
        <p14:creationId xmlns:p14="http://schemas.microsoft.com/office/powerpoint/2010/main" val="429372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C0C6197-CCAD-8B8E-A872-71731E634E36}"/>
              </a:ext>
            </a:extLst>
          </p:cNvPr>
          <p:cNvSpPr>
            <a:spLocks noGrp="1"/>
          </p:cNvSpPr>
          <p:nvPr>
            <p:ph type="title"/>
          </p:nvPr>
        </p:nvSpPr>
        <p:spPr>
          <a:xfrm>
            <a:off x="1137034" y="609597"/>
            <a:ext cx="9392421" cy="1330841"/>
          </a:xfrm>
        </p:spPr>
        <p:txBody>
          <a:bodyPr>
            <a:normAutofit/>
          </a:bodyPr>
          <a:lstStyle/>
          <a:p>
            <a:r>
              <a:rPr lang="tr-TR" dirty="0">
                <a:ea typeface="+mj-lt"/>
                <a:cs typeface="+mj-lt"/>
              </a:rPr>
              <a:t>5.2 İlişkisel Olmayan (</a:t>
            </a:r>
            <a:r>
              <a:rPr lang="tr-TR" dirty="0" err="1">
                <a:ea typeface="+mj-lt"/>
                <a:cs typeface="+mj-lt"/>
              </a:rPr>
              <a:t>NoSQL</a:t>
            </a:r>
            <a:r>
              <a:rPr lang="tr-TR" dirty="0">
                <a:ea typeface="+mj-lt"/>
                <a:cs typeface="+mj-lt"/>
              </a:rPr>
              <a:t>) Veri Tabanı</a:t>
            </a:r>
            <a:endParaRPr lang="tr-TR" dirty="0"/>
          </a:p>
        </p:txBody>
      </p:sp>
      <p:sp>
        <p:nvSpPr>
          <p:cNvPr id="3" name="İçerik Yer Tutucusu 2">
            <a:extLst>
              <a:ext uri="{FF2B5EF4-FFF2-40B4-BE49-F238E27FC236}">
                <a16:creationId xmlns:a16="http://schemas.microsoft.com/office/drawing/2014/main" id="{FC2BD277-528A-520B-D12A-611CEA893FE0}"/>
              </a:ext>
            </a:extLst>
          </p:cNvPr>
          <p:cNvSpPr>
            <a:spLocks noGrp="1"/>
          </p:cNvSpPr>
          <p:nvPr>
            <p:ph idx="1"/>
          </p:nvPr>
        </p:nvSpPr>
        <p:spPr>
          <a:xfrm>
            <a:off x="1137034" y="2198362"/>
            <a:ext cx="4958966" cy="3917773"/>
          </a:xfrm>
        </p:spPr>
        <p:txBody>
          <a:bodyPr vert="horz" lIns="91440" tIns="45720" rIns="91440" bIns="45720" rtlCol="0" anchor="t">
            <a:normAutofit/>
          </a:bodyPr>
          <a:lstStyle/>
          <a:p>
            <a:r>
              <a:rPr lang="tr-TR" sz="1300" dirty="0" err="1">
                <a:ea typeface="+mn-lt"/>
                <a:cs typeface="+mn-lt"/>
              </a:rPr>
              <a:t>NoSQL</a:t>
            </a:r>
            <a:r>
              <a:rPr lang="tr-TR" sz="1300" dirty="0">
                <a:ea typeface="+mn-lt"/>
                <a:cs typeface="+mn-lt"/>
              </a:rPr>
              <a:t>, ilişkisel veri tabanı sistemlerine alternatif bir çözüm olarak ortaya çıkmıştır. İlişkisel olamayan veri tabanları yatay olarak ölçeklendirilen bir veri depolama sistemidir. araştırmalar neticesinde </a:t>
            </a:r>
            <a:r>
              <a:rPr lang="tr-TR" sz="1300" dirty="0" err="1">
                <a:ea typeface="+mn-lt"/>
                <a:cs typeface="+mn-lt"/>
              </a:rPr>
              <a:t>NoSQL</a:t>
            </a:r>
            <a:r>
              <a:rPr lang="tr-TR" sz="1300" dirty="0">
                <a:ea typeface="+mn-lt"/>
                <a:cs typeface="+mn-lt"/>
              </a:rPr>
              <a:t> veri tabanına geçmek istemelerinin nedenleri şekil 5.1’de yüzde olarak gösterilmiştir. </a:t>
            </a:r>
          </a:p>
          <a:p>
            <a:pPr marL="0" indent="0">
              <a:buNone/>
            </a:pPr>
            <a:r>
              <a:rPr lang="tr-TR" sz="1300" dirty="0">
                <a:ea typeface="+mn-lt"/>
                <a:cs typeface="+mn-lt"/>
              </a:rPr>
              <a:t> Kolay Ulaşılabilirlik (</a:t>
            </a:r>
            <a:r>
              <a:rPr lang="tr-TR" sz="1300" dirty="0" err="1">
                <a:ea typeface="+mn-lt"/>
                <a:cs typeface="+mn-lt"/>
              </a:rPr>
              <a:t>Basically</a:t>
            </a:r>
            <a:r>
              <a:rPr lang="tr-TR" sz="1300" dirty="0">
                <a:ea typeface="+mn-lt"/>
                <a:cs typeface="+mn-lt"/>
              </a:rPr>
              <a:t> </a:t>
            </a:r>
            <a:r>
              <a:rPr lang="tr-TR" sz="1300" dirty="0" err="1">
                <a:ea typeface="+mn-lt"/>
                <a:cs typeface="+mn-lt"/>
              </a:rPr>
              <a:t>Available</a:t>
            </a:r>
            <a:r>
              <a:rPr lang="tr-TR" sz="1300" dirty="0">
                <a:ea typeface="+mn-lt"/>
                <a:cs typeface="+mn-lt"/>
              </a:rPr>
              <a:t>): Veri erişim sorunlarını ortadan kaldırmak için kopyaları kullanır ve paylaşılmış ya da bölümlenmiş veriyi birçok sunucudan alır.</a:t>
            </a:r>
          </a:p>
          <a:p>
            <a:pPr marL="0" indent="0">
              <a:buNone/>
            </a:pPr>
            <a:r>
              <a:rPr lang="tr-TR" sz="1300" dirty="0">
                <a:ea typeface="+mn-lt"/>
                <a:cs typeface="+mn-lt"/>
              </a:rPr>
              <a:t>  Esnek Durum (</a:t>
            </a:r>
            <a:r>
              <a:rPr lang="tr-TR" sz="1300" dirty="0" err="1">
                <a:ea typeface="+mn-lt"/>
                <a:cs typeface="+mn-lt"/>
              </a:rPr>
              <a:t>Soft</a:t>
            </a:r>
            <a:r>
              <a:rPr lang="tr-TR" sz="1300" dirty="0">
                <a:ea typeface="+mn-lt"/>
                <a:cs typeface="+mn-lt"/>
              </a:rPr>
              <a:t> </a:t>
            </a:r>
            <a:r>
              <a:rPr lang="tr-TR" sz="1300" dirty="0" err="1">
                <a:ea typeface="+mn-lt"/>
                <a:cs typeface="+mn-lt"/>
              </a:rPr>
              <a:t>state</a:t>
            </a:r>
            <a:r>
              <a:rPr lang="tr-TR" sz="1300" dirty="0">
                <a:ea typeface="+mn-lt"/>
                <a:cs typeface="+mn-lt"/>
              </a:rPr>
              <a:t>): ACID mantığında veri tutarlılığının olmazsa olmaz bir gereklilik olduğu savunulurdu fakat </a:t>
            </a:r>
            <a:r>
              <a:rPr lang="tr-TR" sz="1300" dirty="0" err="1">
                <a:ea typeface="+mn-lt"/>
                <a:cs typeface="+mn-lt"/>
              </a:rPr>
              <a:t>NoSQL</a:t>
            </a:r>
            <a:r>
              <a:rPr lang="tr-TR" sz="1300" dirty="0">
                <a:ea typeface="+mn-lt"/>
                <a:cs typeface="+mn-lt"/>
              </a:rPr>
              <a:t> sistemler tutarsız ve süreksiz verilerin barınmasına da izin verir.</a:t>
            </a:r>
            <a:endParaRPr lang="tr-TR" sz="1300" dirty="0"/>
          </a:p>
          <a:p>
            <a:pPr marL="0" indent="0">
              <a:buNone/>
            </a:pPr>
            <a:r>
              <a:rPr lang="tr-TR" sz="1300" dirty="0">
                <a:ea typeface="+mn-lt"/>
                <a:cs typeface="+mn-lt"/>
              </a:rPr>
              <a:t>  Eninde sonunda Tutarlı (</a:t>
            </a:r>
            <a:r>
              <a:rPr lang="tr-TR" sz="1300" dirty="0" err="1">
                <a:ea typeface="+mn-lt"/>
                <a:cs typeface="+mn-lt"/>
              </a:rPr>
              <a:t>Eventually</a:t>
            </a:r>
            <a:r>
              <a:rPr lang="tr-TR" sz="1300" dirty="0">
                <a:ea typeface="+mn-lt"/>
                <a:cs typeface="+mn-lt"/>
              </a:rPr>
              <a:t> </a:t>
            </a:r>
            <a:r>
              <a:rPr lang="tr-TR" sz="1300" dirty="0" err="1">
                <a:ea typeface="+mn-lt"/>
                <a:cs typeface="+mn-lt"/>
              </a:rPr>
              <a:t>consistent</a:t>
            </a:r>
            <a:r>
              <a:rPr lang="tr-TR" sz="1300" dirty="0">
                <a:ea typeface="+mn-lt"/>
                <a:cs typeface="+mn-lt"/>
              </a:rPr>
              <a:t>): Uygulamalar anlık tutarlılıkla ilgili olmasına rağmen, </a:t>
            </a:r>
            <a:r>
              <a:rPr lang="tr-TR" sz="1300" dirty="0" err="1">
                <a:ea typeface="+mn-lt"/>
                <a:cs typeface="+mn-lt"/>
              </a:rPr>
              <a:t>NoSQL</a:t>
            </a:r>
            <a:r>
              <a:rPr lang="tr-TR" sz="1300" dirty="0">
                <a:ea typeface="+mn-lt"/>
                <a:cs typeface="+mn-lt"/>
              </a:rPr>
              <a:t> sistemlerin gelecekte bir zamanda tutarlı olacağı farz edilir. </a:t>
            </a:r>
            <a:r>
              <a:rPr lang="tr-TR" sz="1300" dirty="0" err="1">
                <a:ea typeface="+mn-lt"/>
                <a:cs typeface="+mn-lt"/>
              </a:rPr>
              <a:t>ACID’in</a:t>
            </a:r>
            <a:r>
              <a:rPr lang="tr-TR" sz="1300" dirty="0">
                <a:ea typeface="+mn-lt"/>
                <a:cs typeface="+mn-lt"/>
              </a:rPr>
              <a:t> zorunlu tuttuğu tutarlılığa karşın </a:t>
            </a:r>
            <a:r>
              <a:rPr lang="tr-TR" sz="1300" dirty="0" err="1">
                <a:ea typeface="+mn-lt"/>
                <a:cs typeface="+mn-lt"/>
              </a:rPr>
              <a:t>NoSQL’de</a:t>
            </a:r>
            <a:r>
              <a:rPr lang="tr-TR" sz="1300" dirty="0">
                <a:ea typeface="+mn-lt"/>
                <a:cs typeface="+mn-lt"/>
              </a:rPr>
              <a:t> tanımlanmayan bir zamanda tutarlılığın oluşacağı garanti edilir</a:t>
            </a:r>
            <a:endParaRPr lang="tr-TR" sz="1300"/>
          </a:p>
          <a:p>
            <a:endParaRPr lang="tr-TR" sz="1300"/>
          </a:p>
        </p:txBody>
      </p:sp>
      <p:pic>
        <p:nvPicPr>
          <p:cNvPr id="4" name="Resim 3" descr="metin, ekran görüntüsü, yazı tipi, ekran, görüntüleme içeren bir resim&#10;&#10;Açıklama otomatik olarak oluşturuldu">
            <a:extLst>
              <a:ext uri="{FF2B5EF4-FFF2-40B4-BE49-F238E27FC236}">
                <a16:creationId xmlns:a16="http://schemas.microsoft.com/office/drawing/2014/main" id="{EBBC23E3-4822-087F-E7C3-ABB8D30A16B5}"/>
              </a:ext>
            </a:extLst>
          </p:cNvPr>
          <p:cNvPicPr>
            <a:picLocks noChangeAspect="1"/>
          </p:cNvPicPr>
          <p:nvPr/>
        </p:nvPicPr>
        <p:blipFill>
          <a:blip r:embed="rId2"/>
          <a:stretch>
            <a:fillRect/>
          </a:stretch>
        </p:blipFill>
        <p:spPr>
          <a:xfrm>
            <a:off x="6719367" y="2754733"/>
            <a:ext cx="4788505" cy="2616276"/>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1830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BA9BC59-DFEE-1DFF-6248-511879F9C863}"/>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3100" kern="1200">
                <a:solidFill>
                  <a:schemeClr val="tx1"/>
                </a:solidFill>
                <a:latin typeface="+mj-lt"/>
                <a:ea typeface="+mj-ea"/>
                <a:cs typeface="+mj-cs"/>
              </a:rPr>
              <a:t>6. VERİTABANI MİMARİLERİNİN PERFORMANS KARŞILAŞTIRMASI</a:t>
            </a:r>
          </a:p>
        </p:txBody>
      </p:sp>
      <p:sp>
        <p:nvSpPr>
          <p:cNvPr id="4" name="Metin Yer Tutucusu 3">
            <a:extLst>
              <a:ext uri="{FF2B5EF4-FFF2-40B4-BE49-F238E27FC236}">
                <a16:creationId xmlns:a16="http://schemas.microsoft.com/office/drawing/2014/main" id="{D509C8A1-42D8-7FEB-1757-28D54316E49A}"/>
              </a:ext>
            </a:extLst>
          </p:cNvPr>
          <p:cNvSpPr>
            <a:spLocks noGrp="1"/>
          </p:cNvSpPr>
          <p:nvPr>
            <p:ph type="body" sz="half" idx="2"/>
          </p:nvPr>
        </p:nvSpPr>
        <p:spPr>
          <a:xfrm>
            <a:off x="1144923" y="2405894"/>
            <a:ext cx="5315189" cy="3535083"/>
          </a:xfrm>
        </p:spPr>
        <p:txBody>
          <a:bodyPr vert="horz" lIns="91440" tIns="45720" rIns="91440" bIns="45720" rtlCol="0" anchor="t">
            <a:normAutofit/>
          </a:bodyPr>
          <a:lstStyle/>
          <a:p>
            <a:pPr indent="-228600">
              <a:buFont typeface="Arial" panose="020B0604020202020204" pitchFamily="34" charset="0"/>
              <a:buChar char="•"/>
            </a:pPr>
            <a:r>
              <a:rPr lang="en-US" sz="1900"/>
              <a:t>Veri tabanı mimarilerinde oldukça bol çeşit ve bir o kadar da seçenek vardır. MySQL ve ilişkisel olmayan (NoSQL) veri tabanı olarak ilişkisel veri tabanı sistemlerine alternatif bir çözüm olarak ortaya çıkan, yatay olarak ölçeklendirilen bir veri depolama sistemi olan MongoDB veri tabanı sistemi kullanılmıştır.  Veri Tabanı Şeması: Projede iki adet veri tabanı şeması tasarlanmıştır. Biri MySQL (şekil 6.1), diğeri ise MongoDB (şekil 6.2) veri tabanıdır. Şemalar, kendi zevk ve tercihleri doğrultusunda diğer kullanıcılara şarkılar önermek için tasarlanmış farklı algoritmalar kullanan bir müzik uygulamasıdır.</a:t>
            </a:r>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Yer Tutucusu 4" descr="metin, diyagram, paralel, ekran görüntüsü içeren bir resim&#10;&#10;Açıklama otomatik olarak oluşturuldu">
            <a:extLst>
              <a:ext uri="{FF2B5EF4-FFF2-40B4-BE49-F238E27FC236}">
                <a16:creationId xmlns:a16="http://schemas.microsoft.com/office/drawing/2014/main" id="{CF634B57-4DAD-85AD-5DD6-1FFE863336B6}"/>
              </a:ext>
            </a:extLst>
          </p:cNvPr>
          <p:cNvPicPr>
            <a:picLocks noGrp="1" noChangeAspect="1"/>
          </p:cNvPicPr>
          <p:nvPr>
            <p:ph type="pic" idx="1"/>
          </p:nvPr>
        </p:nvPicPr>
        <p:blipFill rotWithShape="1">
          <a:blip r:embed="rId2"/>
          <a:srcRect r="1149" b="3"/>
          <a:stretch/>
        </p:blipFill>
        <p:spPr>
          <a:xfrm>
            <a:off x="7550611" y="909081"/>
            <a:ext cx="3221242" cy="5071731"/>
          </a:xfrm>
          <a:prstGeom prst="rect">
            <a:avLst/>
          </a:prstGeom>
        </p:spPr>
      </p:pic>
    </p:spTree>
    <p:extLst>
      <p:ext uri="{BB962C8B-B14F-4D97-AF65-F5344CB8AC3E}">
        <p14:creationId xmlns:p14="http://schemas.microsoft.com/office/powerpoint/2010/main" val="157512067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İlişkisel ve İlişkisel Olmayan (NoSQL) Veri Tabanı Sistemleri Mimari Performansının Yönetim Bilişim Sistemleri Kapsamında İncelenmesi</vt:lpstr>
      <vt:lpstr>1.GİRİŞ</vt:lpstr>
      <vt:lpstr>2. BİLİŞİM SİSTEMLERİ VE YÖNETİMİ</vt:lpstr>
      <vt:lpstr>3. VERi TABANI VE VERİ TABANI YÖNETİM SİSTEMLERİ</vt:lpstr>
      <vt:lpstr>(DEVAMI)</vt:lpstr>
      <vt:lpstr>4. VERİ TABANI TASARIMI</vt:lpstr>
      <vt:lpstr>5. İLİŞKİSEL VE İLİŞKİSEL OLMAYAN (NoSQL) VERİ TABANI SİSTEMLERİ</vt:lpstr>
      <vt:lpstr>5.2 İlişkisel Olmayan (NoSQL) Veri Tabanı</vt:lpstr>
      <vt:lpstr>6. VERİTABANI MİMARİLERİNİN PERFORMANS KARŞILAŞTIRMASI</vt:lpstr>
      <vt:lpstr>7. SONUÇ VE DEĞERLENDİRME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251</cp:revision>
  <dcterms:created xsi:type="dcterms:W3CDTF">2024-03-18T19:25:48Z</dcterms:created>
  <dcterms:modified xsi:type="dcterms:W3CDTF">2024-03-19T19:43:28Z</dcterms:modified>
</cp:coreProperties>
</file>