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2733709"/>
            <a:ext cx="8824455" cy="1373070"/>
          </a:xfrm>
        </p:spPr>
        <p:txBody>
          <a:bodyPr/>
          <a:lstStyle/>
          <a:p>
            <a:r>
              <a:rPr lang="tr-TR" sz="4800" dirty="0" smtClean="0"/>
              <a:t>Bilgisayar Mühendisliğine Giriş</a:t>
            </a:r>
            <a:br>
              <a:rPr lang="tr-TR" sz="4800" dirty="0" smtClean="0"/>
            </a:br>
            <a:r>
              <a:rPr lang="tr-TR" sz="4800" dirty="0" smtClean="0"/>
              <a:t>Bilgilendirme Toplantısı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-2842" t="-5256" r="2842" b="25304"/>
          <a:stretch/>
        </p:blipFill>
        <p:spPr>
          <a:xfrm>
            <a:off x="9866405" y="2427669"/>
            <a:ext cx="1707288" cy="18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DERSİN AMACI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11141565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3200" dirty="0" smtClean="0"/>
              <a:t>Bilgisayar </a:t>
            </a:r>
            <a:r>
              <a:rPr lang="tr-TR" sz="3200" dirty="0"/>
              <a:t>Mühendisliği kapsamına giren konulara ait temel </a:t>
            </a:r>
            <a:r>
              <a:rPr lang="tr-TR" sz="3200" dirty="0" smtClean="0"/>
              <a:t>bilgileri vermek ve </a:t>
            </a:r>
            <a:r>
              <a:rPr lang="tr-TR" sz="3200" dirty="0"/>
              <a:t>bölümde yapılan araştırma </a:t>
            </a:r>
            <a:r>
              <a:rPr lang="tr-TR" sz="3200" dirty="0" smtClean="0"/>
              <a:t>faaliyetlerini tanıtmaktır. Öğrencilerimizi </a:t>
            </a:r>
            <a:r>
              <a:rPr lang="tr-TR" sz="3200" dirty="0"/>
              <a:t>genel olarak mühendislik etiği ve özel </a:t>
            </a:r>
            <a:r>
              <a:rPr lang="tr-TR" sz="3200" dirty="0" smtClean="0"/>
              <a:t>olarak da </a:t>
            </a:r>
            <a:r>
              <a:rPr lang="tr-TR" sz="3200" dirty="0"/>
              <a:t>Bilgisayar Mühendisliği etiği hakkında </a:t>
            </a:r>
            <a:r>
              <a:rPr lang="tr-TR" sz="3200" dirty="0" smtClean="0"/>
              <a:t>bilgilendirmektir. </a:t>
            </a:r>
            <a:endParaRPr lang="tr-TR" sz="3200" b="1" dirty="0"/>
          </a:p>
        </p:txBody>
      </p:sp>
      <p:sp>
        <p:nvSpPr>
          <p:cNvPr id="8" name="AutoShape 4" descr="amaç ile ilgili görsel sonucu"/>
          <p:cNvSpPr>
            <a:spLocks noChangeAspect="1" noChangeArrowheads="1"/>
          </p:cNvSpPr>
          <p:nvPr/>
        </p:nvSpPr>
        <p:spPr bwMode="auto">
          <a:xfrm>
            <a:off x="9989381" y="2859994"/>
            <a:ext cx="2456581" cy="245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326" y="321526"/>
            <a:ext cx="2825931" cy="191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DERSİN ÖĞRENME ÇIKTILARI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369710"/>
              </p:ext>
            </p:extLst>
          </p:nvPr>
        </p:nvGraphicFramePr>
        <p:xfrm>
          <a:off x="680321" y="2336799"/>
          <a:ext cx="9965908" cy="3462368"/>
        </p:xfrm>
        <a:graphic>
          <a:graphicData uri="http://schemas.openxmlformats.org/drawingml/2006/table">
            <a:tbl>
              <a:tblPr/>
              <a:tblGrid>
                <a:gridCol w="9965908">
                  <a:extLst>
                    <a:ext uri="{9D8B030D-6E8A-4147-A177-3AD203B41FA5}">
                      <a16:colId xmlns="" xmlns:a16="http://schemas.microsoft.com/office/drawing/2014/main" val="1672363535"/>
                    </a:ext>
                  </a:extLst>
                </a:gridCol>
              </a:tblGrid>
              <a:tr h="475322">
                <a:tc>
                  <a:txBody>
                    <a:bodyPr/>
                    <a:lstStyle/>
                    <a:p>
                      <a:r>
                        <a:rPr lang="tr-TR" sz="2800" dirty="0"/>
                        <a:t>1) Bilgisayar Mühendisliği faaliyet alanını bilir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7612920"/>
                  </a:ext>
                </a:extLst>
              </a:tr>
              <a:tr h="475322">
                <a:tc>
                  <a:txBody>
                    <a:bodyPr/>
                    <a:lstStyle/>
                    <a:p>
                      <a:r>
                        <a:rPr lang="tr-TR" sz="2800" dirty="0"/>
                        <a:t>2) Mühendislik etiğini bilir ve uygun hareket eder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89738944"/>
                  </a:ext>
                </a:extLst>
              </a:tr>
              <a:tr h="475322">
                <a:tc>
                  <a:txBody>
                    <a:bodyPr/>
                    <a:lstStyle/>
                    <a:p>
                      <a:r>
                        <a:rPr lang="tr-TR" sz="2800"/>
                        <a:t>3) Sayı sistemlerini ve temel lojik kavramlarını bilir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076790"/>
                  </a:ext>
                </a:extLst>
              </a:tr>
              <a:tr h="475322">
                <a:tc>
                  <a:txBody>
                    <a:bodyPr/>
                    <a:lstStyle/>
                    <a:p>
                      <a:r>
                        <a:rPr lang="tr-TR" sz="2800"/>
                        <a:t>4) Bilgisayar Donanımı ile ilgili temel kavramları bilir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20385440"/>
                  </a:ext>
                </a:extLst>
              </a:tr>
              <a:tr h="475322">
                <a:tc>
                  <a:txBody>
                    <a:bodyPr/>
                    <a:lstStyle/>
                    <a:p>
                      <a:r>
                        <a:rPr lang="tr-TR" sz="2800"/>
                        <a:t>5) Bilgisayar programlama ile ilgili temel kavramları bilir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44684"/>
                  </a:ext>
                </a:extLst>
              </a:tr>
              <a:tr h="475322">
                <a:tc>
                  <a:txBody>
                    <a:bodyPr/>
                    <a:lstStyle/>
                    <a:p>
                      <a:r>
                        <a:rPr lang="tr-TR" sz="2800"/>
                        <a:t>6) Yazılım Mühendisliği kavramlarını bilir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4835697"/>
                  </a:ext>
                </a:extLst>
              </a:tr>
              <a:tr h="475322">
                <a:tc>
                  <a:txBody>
                    <a:bodyPr/>
                    <a:lstStyle/>
                    <a:p>
                      <a:r>
                        <a:rPr lang="tr-TR" sz="2800" dirty="0"/>
                        <a:t>7) İşletim Sistemleri kavramlarını bilir 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1221301"/>
                  </a:ext>
                </a:extLst>
              </a:tr>
            </a:tbl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72" y="346010"/>
            <a:ext cx="2819400" cy="173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DEĞERLENDİRME </a:t>
            </a:r>
            <a:r>
              <a:rPr lang="tr-TR" b="1" dirty="0" smtClean="0"/>
              <a:t>SİSTEMİ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473906"/>
              </p:ext>
            </p:extLst>
          </p:nvPr>
        </p:nvGraphicFramePr>
        <p:xfrm>
          <a:off x="524932" y="2098425"/>
          <a:ext cx="11510313" cy="4663440"/>
        </p:xfrm>
        <a:graphic>
          <a:graphicData uri="http://schemas.openxmlformats.org/drawingml/2006/table">
            <a:tbl>
              <a:tblPr/>
              <a:tblGrid>
                <a:gridCol w="5767380">
                  <a:extLst>
                    <a:ext uri="{9D8B030D-6E8A-4147-A177-3AD203B41FA5}">
                      <a16:colId xmlns="" xmlns:a16="http://schemas.microsoft.com/office/drawing/2014/main" val="2673368107"/>
                    </a:ext>
                  </a:extLst>
                </a:gridCol>
                <a:gridCol w="5742933">
                  <a:extLst>
                    <a:ext uri="{9D8B030D-6E8A-4147-A177-3AD203B41FA5}">
                      <a16:colId xmlns="" xmlns:a16="http://schemas.microsoft.com/office/drawing/2014/main" val="4192840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2800" b="1" dirty="0"/>
                        <a:t>YARIYIL İÇİ ÇALIŞMALARI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b="1" dirty="0" smtClean="0"/>
                        <a:t>ORAN</a:t>
                      </a:r>
                      <a:endParaRPr lang="tr-TR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85624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2800" dirty="0"/>
                        <a:t>Ara Sınav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60 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9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2800" dirty="0"/>
                        <a:t>Kısa Sınav </a:t>
                      </a:r>
                      <a:r>
                        <a:rPr lang="tr-TR" sz="2800" dirty="0" smtClean="0"/>
                        <a:t>1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10 (</a:t>
                      </a:r>
                      <a:r>
                        <a:rPr lang="tr-TR" sz="2800" dirty="0" err="1" smtClean="0"/>
                        <a:t>Sabis</a:t>
                      </a:r>
                      <a:r>
                        <a:rPr lang="tr-TR" sz="2800" baseline="0" dirty="0" smtClean="0"/>
                        <a:t> üzerinden 7.hafta)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83160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2800" dirty="0"/>
                        <a:t>Kısa Sınav </a:t>
                      </a:r>
                      <a:r>
                        <a:rPr lang="tr-TR" sz="2800" dirty="0" smtClean="0"/>
                        <a:t>2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 smtClean="0"/>
                        <a:t>10 (</a:t>
                      </a:r>
                      <a:r>
                        <a:rPr lang="tr-TR" sz="2800" dirty="0" err="1" smtClean="0"/>
                        <a:t>Sabis</a:t>
                      </a:r>
                      <a:r>
                        <a:rPr lang="tr-TR" sz="2800" baseline="0" dirty="0" smtClean="0"/>
                        <a:t> üzerinden 11.hafta)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408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2800"/>
                        <a:t>Ödev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20 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6104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tr-TR" sz="2800" b="1" dirty="0"/>
                        <a:t>Toplam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19621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2800" b="1"/>
                        <a:t>Yıliçinin Başarıya Oranı</a:t>
                      </a:r>
                      <a:endParaRPr lang="tr-TR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/>
                        <a:t>60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0818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2800" b="1"/>
                        <a:t>Finalin Başarıya Oranı</a:t>
                      </a:r>
                      <a:endParaRPr lang="tr-TR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2775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tr-TR" sz="2800" b="1"/>
                        <a:t>Toplam</a:t>
                      </a:r>
                      <a:endParaRPr lang="tr-TR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7696586"/>
                  </a:ext>
                </a:extLst>
              </a:tr>
            </a:tbl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0" y="401514"/>
            <a:ext cx="3257006" cy="178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 Çalışması İçeriği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Niçin Bilgisayar Mühendisi olmak istiyorsunuz?</a:t>
            </a:r>
          </a:p>
          <a:p>
            <a:r>
              <a:rPr lang="tr-TR" dirty="0" smtClean="0"/>
              <a:t>Bilgisayar Mühendisi olarak mezun olduğunuzda çalışmayı düşündüğünüz sektör (eğitim</a:t>
            </a:r>
            <a:r>
              <a:rPr lang="tr-TR" smtClean="0"/>
              <a:t>, finans, iletişim </a:t>
            </a:r>
            <a:r>
              <a:rPr lang="tr-TR" dirty="0" smtClean="0"/>
              <a:t>vb.) hakkında karar </a:t>
            </a:r>
            <a:r>
              <a:rPr lang="tr-TR" smtClean="0"/>
              <a:t>verdiniz mi ?  </a:t>
            </a:r>
            <a:r>
              <a:rPr lang="tr-TR" dirty="0" err="1" smtClean="0"/>
              <a:t>Sebebleri</a:t>
            </a:r>
            <a:r>
              <a:rPr lang="tr-TR" dirty="0" smtClean="0"/>
              <a:t> ile belirtiniz. </a:t>
            </a:r>
            <a:endParaRPr lang="tr-TR" dirty="0"/>
          </a:p>
          <a:p>
            <a:r>
              <a:rPr lang="tr-TR" dirty="0" smtClean="0"/>
              <a:t>Teslim Tarihi:13.hafta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AKIŞI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32846"/>
              </p:ext>
            </p:extLst>
          </p:nvPr>
        </p:nvGraphicFramePr>
        <p:xfrm>
          <a:off x="493984" y="2190771"/>
          <a:ext cx="8401823" cy="4458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440">
                  <a:extLst>
                    <a:ext uri="{9D8B030D-6E8A-4147-A177-3AD203B41FA5}">
                      <a16:colId xmlns="" xmlns:a16="http://schemas.microsoft.com/office/drawing/2014/main" val="2980459496"/>
                    </a:ext>
                  </a:extLst>
                </a:gridCol>
                <a:gridCol w="3777702">
                  <a:extLst>
                    <a:ext uri="{9D8B030D-6E8A-4147-A177-3AD203B41FA5}">
                      <a16:colId xmlns="" xmlns:a16="http://schemas.microsoft.com/office/drawing/2014/main" val="3927825135"/>
                    </a:ext>
                  </a:extLst>
                </a:gridCol>
                <a:gridCol w="3844681">
                  <a:extLst>
                    <a:ext uri="{9D8B030D-6E8A-4147-A177-3AD203B41FA5}">
                      <a16:colId xmlns="" xmlns:a16="http://schemas.microsoft.com/office/drawing/2014/main" val="808077351"/>
                    </a:ext>
                  </a:extLst>
                </a:gridCol>
              </a:tblGrid>
              <a:tr h="8087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Hafta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Konular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Öğretim Üyesi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466630905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Bölüm Oryantasyonu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r>
                        <a:rPr lang="tr-TR" sz="2000" dirty="0" smtClean="0">
                          <a:effectLst/>
                        </a:rPr>
                        <a:t>Genel Katılım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36596234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Bilgisayar Mühendisliği Tanıtımı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Öğr. Gör. Nevzat TAŞBAŞI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64070658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Etik ve Mühendislik Etiği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Yrd. Doç. Dr. Nilüfer YURTAY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416511638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Analog ve Sayısal Kavramları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Doç. Dr. Kürşat AYAN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961001423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Sayı Sistemleri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Yrd. Doç. Dr. Devrim AKGÜN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4134968277"/>
                  </a:ext>
                </a:extLst>
              </a:tr>
            </a:tbl>
          </a:graphicData>
        </a:graphic>
      </p:graphicFrame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488" y="264451"/>
            <a:ext cx="3056974" cy="20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AKIŞI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09993"/>
              </p:ext>
            </p:extLst>
          </p:nvPr>
        </p:nvGraphicFramePr>
        <p:xfrm>
          <a:off x="493984" y="2190771"/>
          <a:ext cx="8401823" cy="4476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440">
                  <a:extLst>
                    <a:ext uri="{9D8B030D-6E8A-4147-A177-3AD203B41FA5}">
                      <a16:colId xmlns="" xmlns:a16="http://schemas.microsoft.com/office/drawing/2014/main" val="2980459496"/>
                    </a:ext>
                  </a:extLst>
                </a:gridCol>
                <a:gridCol w="3777702">
                  <a:extLst>
                    <a:ext uri="{9D8B030D-6E8A-4147-A177-3AD203B41FA5}">
                      <a16:colId xmlns="" xmlns:a16="http://schemas.microsoft.com/office/drawing/2014/main" val="3927825135"/>
                    </a:ext>
                  </a:extLst>
                </a:gridCol>
                <a:gridCol w="3844681">
                  <a:extLst>
                    <a:ext uri="{9D8B030D-6E8A-4147-A177-3AD203B41FA5}">
                      <a16:colId xmlns="" xmlns:a16="http://schemas.microsoft.com/office/drawing/2014/main" val="808077351"/>
                    </a:ext>
                  </a:extLst>
                </a:gridCol>
              </a:tblGrid>
              <a:tr h="826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Hafta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Konular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Öğretim Üyesi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466630905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Cebiri</a:t>
                      </a:r>
                      <a:endParaRPr lang="tr-T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Yrd. Doç. Dr.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M.Fatih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ADAK</a:t>
                      </a:r>
                      <a:endParaRPr lang="tr-T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36596234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Mantık Devreleri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Yrd. Doç. Dr. Ali GÜLBAĞ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64070658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Sayısal Kodlama Teknikleri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Yrd. Doç. Dr. Serap KAZAN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416511638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 Tabanları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Dr. Celal ÇEKEN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961001423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Yarıyıl Sınavı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4134968277"/>
                  </a:ext>
                </a:extLst>
              </a:tr>
            </a:tbl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063" y="369772"/>
            <a:ext cx="2901179" cy="19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AKIŞI</a:t>
            </a:r>
            <a:endParaRPr lang="tr-TR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19650"/>
              </p:ext>
            </p:extLst>
          </p:nvPr>
        </p:nvGraphicFramePr>
        <p:xfrm>
          <a:off x="493983" y="2190771"/>
          <a:ext cx="8401823" cy="4537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="" xmlns:a16="http://schemas.microsoft.com/office/drawing/2014/main" val="1611612100"/>
                    </a:ext>
                  </a:extLst>
                </a:gridCol>
                <a:gridCol w="3709851">
                  <a:extLst>
                    <a:ext uri="{9D8B030D-6E8A-4147-A177-3AD203B41FA5}">
                      <a16:colId xmlns="" xmlns:a16="http://schemas.microsoft.com/office/drawing/2014/main" val="2323811480"/>
                    </a:ext>
                  </a:extLst>
                </a:gridCol>
                <a:gridCol w="3905795">
                  <a:extLst>
                    <a:ext uri="{9D8B030D-6E8A-4147-A177-3AD203B41FA5}">
                      <a16:colId xmlns="" xmlns:a16="http://schemas.microsoft.com/office/drawing/2014/main" val="334347781"/>
                    </a:ext>
                  </a:extLst>
                </a:gridCol>
              </a:tblGrid>
              <a:tr h="826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Hafta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Konular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>
                          <a:effectLst/>
                        </a:rPr>
                        <a:t>Öğretim Üyesi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49711682"/>
                  </a:ext>
                </a:extLst>
              </a:tr>
              <a:tr h="691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Yapay Zeka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Prof. Dr. Cemil ÖZ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840055593"/>
                  </a:ext>
                </a:extLst>
              </a:tr>
              <a:tr h="691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Yazılım Mühendisliği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</a:rPr>
                        <a:t>Okt. </a:t>
                      </a:r>
                      <a:r>
                        <a:rPr lang="tr-TR" sz="2000" dirty="0">
                          <a:effectLst/>
                        </a:rPr>
                        <a:t>Yüksel YURTAY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915228170"/>
                  </a:ext>
                </a:extLst>
              </a:tr>
              <a:tr h="945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13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Bilgisayar Ağları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Doç. Dr. İbrahim ÖZÇELİK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Yrd. Doç. Dr. Murat İSKEFİYELİ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113944440"/>
                  </a:ext>
                </a:extLst>
              </a:tr>
              <a:tr h="691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İşletim Sistemleri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Doç. Dr. Ahmet ÖZMEN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403583450"/>
                  </a:ext>
                </a:extLst>
              </a:tr>
              <a:tr h="691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Final Sınavı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839633509"/>
                  </a:ext>
                </a:extLst>
              </a:tr>
            </a:tbl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l="23250"/>
          <a:stretch/>
        </p:blipFill>
        <p:spPr>
          <a:xfrm>
            <a:off x="8983123" y="479163"/>
            <a:ext cx="3065185" cy="17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8000" b="1" dirty="0" smtClean="0"/>
              <a:t>TEŞEKKÜRLER</a:t>
            </a:r>
            <a:endParaRPr lang="tr-TR" b="1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dirty="0" smtClean="0"/>
              <a:t>SORU CEVAP</a:t>
            </a:r>
            <a:endParaRPr lang="tr-TR" sz="60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8" y="3904089"/>
            <a:ext cx="5260420" cy="27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301</TotalTime>
  <Words>330</Words>
  <Application>Microsoft Office PowerPoint</Application>
  <PresentationFormat>Geniş ekran</PresentationFormat>
  <Paragraphs>95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Berlin</vt:lpstr>
      <vt:lpstr>Bilgisayar Mühendisliğine Giriş Bilgilendirme Toplantısı</vt:lpstr>
      <vt:lpstr>DERSİN AMACI</vt:lpstr>
      <vt:lpstr>DERSİN ÖĞRENME ÇIKTILARI</vt:lpstr>
      <vt:lpstr>DEĞERLENDİRME SİSTEMİ</vt:lpstr>
      <vt:lpstr>Ödev Çalışması İçeriği</vt:lpstr>
      <vt:lpstr>DERS AKIŞI</vt:lpstr>
      <vt:lpstr>DERS AKIŞI</vt:lpstr>
      <vt:lpstr>DERS AKIŞI</vt:lpstr>
      <vt:lpstr>TEŞEKKÜRLER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Mühendisliğine Giriş Bilgilendirme Toplantısı</dc:title>
  <dc:creator>Huseyin</dc:creator>
  <cp:lastModifiedBy>Sau</cp:lastModifiedBy>
  <cp:revision>16</cp:revision>
  <dcterms:created xsi:type="dcterms:W3CDTF">2016-09-22T07:46:49Z</dcterms:created>
  <dcterms:modified xsi:type="dcterms:W3CDTF">2017-09-18T11:13:03Z</dcterms:modified>
</cp:coreProperties>
</file>