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288" r:id="rId5"/>
    <p:sldId id="287" r:id="rId6"/>
    <p:sldId id="290" r:id="rId7"/>
    <p:sldId id="256" r:id="rId8"/>
    <p:sldId id="262" r:id="rId9"/>
    <p:sldId id="263" r:id="rId10"/>
    <p:sldId id="289" r:id="rId11"/>
    <p:sldId id="283" r:id="rId12"/>
    <p:sldId id="264" r:id="rId13"/>
    <p:sldId id="261" r:id="rId14"/>
    <p:sldId id="257" r:id="rId15"/>
    <p:sldId id="258" r:id="rId16"/>
    <p:sldId id="259" r:id="rId17"/>
    <p:sldId id="265" r:id="rId18"/>
    <p:sldId id="266" r:id="rId19"/>
    <p:sldId id="267" r:id="rId20"/>
    <p:sldId id="268" r:id="rId21"/>
    <p:sldId id="269" r:id="rId22"/>
    <p:sldId id="282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60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6.10.2017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ob3nNfuHl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nb7EqfykF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ktrikport.com/teknik-kutuphane/bilgisayar-muhendisliginde-hangi-alana-yonelmeliyiz/14775#ad-image-0" TargetMode="External"/><Relationship Id="rId2" Type="http://schemas.openxmlformats.org/officeDocument/2006/relationships/hyperlink" Target="http://mustafasarac.blogspot.com.tr/2014/11/bt-talep-yonetim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mo.org.tr/wp-content/uploads/2011/08/AnketSonucRaporuv2.pdf" TargetMode="External"/><Relationship Id="rId5" Type="http://schemas.openxmlformats.org/officeDocument/2006/relationships/hyperlink" Target="http://www.elektrikport.com/universite/once-muhendislik-kavramini-ogrenelim/8387#ad-image-0" TargetMode="External"/><Relationship Id="rId4" Type="http://schemas.openxmlformats.org/officeDocument/2006/relationships/hyperlink" Target="http://metinyilmaz.me/tasarim-ve-yazilim-unvanlar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r.wikipedia.org/wiki/Veritaban%C4%B1" TargetMode="External"/><Relationship Id="rId3" Type="http://schemas.openxmlformats.org/officeDocument/2006/relationships/hyperlink" Target="https://tr.wikipedia.org/wiki/Yaz%C4%B1l%C4%B1m_tasar%C4%B1m%C4%B1" TargetMode="External"/><Relationship Id="rId7" Type="http://schemas.openxmlformats.org/officeDocument/2006/relationships/hyperlink" Target="https://tr.wikipedia.org/wiki/Veri_yap%C4%B1lar%C4%B1" TargetMode="External"/><Relationship Id="rId12" Type="http://schemas.openxmlformats.org/officeDocument/2006/relationships/hyperlink" Target="https://tr.wikipedia.org/wiki/FPGA" TargetMode="External"/><Relationship Id="rId2" Type="http://schemas.openxmlformats.org/officeDocument/2006/relationships/hyperlink" Target="https://tr.wikipedia.org/wiki/Programlama_di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iki/Algoritma" TargetMode="External"/><Relationship Id="rId11" Type="http://schemas.openxmlformats.org/officeDocument/2006/relationships/hyperlink" Target="https://tr.wikipedia.org/wiki/ASIC" TargetMode="External"/><Relationship Id="rId5" Type="http://schemas.openxmlformats.org/officeDocument/2006/relationships/hyperlink" Target="https://tr.wikipedia.org/w/index.php?title=Hesaplanabilirlik&amp;action=edit&amp;redlink=1" TargetMode="External"/><Relationship Id="rId10" Type="http://schemas.openxmlformats.org/officeDocument/2006/relationships/hyperlink" Target="https://tr.wikipedia.org/wiki/Kullan%C4%B1c%C4%B1_aray%C3%BCz%C3%BC" TargetMode="External"/><Relationship Id="rId4" Type="http://schemas.openxmlformats.org/officeDocument/2006/relationships/hyperlink" Target="https://tr.wikipedia.org/wiki/Yaz%C4%B1l%C4%B1m" TargetMode="External"/><Relationship Id="rId9" Type="http://schemas.openxmlformats.org/officeDocument/2006/relationships/hyperlink" Target="https://tr.wikipedia.org/wiki/Yapay_zek%C3%A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 Mühendisliğine Giriş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29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00100" lvl="2" indent="0" fontAlgn="base">
              <a:buNone/>
            </a:pPr>
            <a:r>
              <a:rPr lang="tr-TR" dirty="0"/>
              <a:t>  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412776"/>
            <a:ext cx="3171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İş İlanlarında Aranan Özellikler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7"/>
            <a:ext cx="4280606" cy="400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51" y="1340768"/>
            <a:ext cx="3899897" cy="400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1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Yazılım</a:t>
            </a:r>
            <a:r>
              <a:rPr lang="tr-TR" sz="36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İş</a:t>
            </a:r>
            <a:r>
              <a:rPr lang="tr-TR" sz="3600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Ünvanları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 indent="-342900" fontAlgn="base"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lvl="2" indent="-342900" fontAlgn="base">
              <a:buFont typeface="Wingdings" panose="05000000000000000000" pitchFamily="2" charset="2"/>
              <a:buChar char="Ø"/>
            </a:pPr>
            <a:endParaRPr lang="tr-TR" dirty="0"/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tr-TR" dirty="0" err="1" smtClean="0"/>
              <a:t>Junior</a:t>
            </a:r>
            <a:r>
              <a:rPr lang="tr-TR" dirty="0" smtClean="0"/>
              <a:t> (Çırak)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tr-TR" dirty="0" err="1" smtClean="0"/>
              <a:t>Mid</a:t>
            </a:r>
            <a:r>
              <a:rPr lang="tr-TR" dirty="0" smtClean="0"/>
              <a:t>-Level (Orta Seviye)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tr-TR" dirty="0" err="1" smtClean="0"/>
              <a:t>Senior</a:t>
            </a:r>
            <a:r>
              <a:rPr lang="tr-TR" dirty="0" smtClean="0"/>
              <a:t> (Kıdemli)</a:t>
            </a:r>
          </a:p>
          <a:p>
            <a:pPr marL="800100" lvl="2" indent="0" fontAlgn="base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30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1.     CIO</a:t>
            </a:r>
          </a:p>
          <a:p>
            <a:r>
              <a:rPr lang="tr-TR" dirty="0"/>
              <a:t>2.     Direktör</a:t>
            </a:r>
          </a:p>
          <a:p>
            <a:r>
              <a:rPr lang="tr-TR" dirty="0"/>
              <a:t>3.     Müdür</a:t>
            </a:r>
          </a:p>
          <a:p>
            <a:r>
              <a:rPr lang="tr-TR" dirty="0"/>
              <a:t>4.     Müdür Yardımcısı</a:t>
            </a:r>
          </a:p>
          <a:p>
            <a:r>
              <a:rPr lang="tr-TR" dirty="0"/>
              <a:t>5.     Takım Lideri</a:t>
            </a:r>
          </a:p>
          <a:p>
            <a:r>
              <a:rPr lang="tr-TR" dirty="0"/>
              <a:t>6.     Proje Lideri</a:t>
            </a:r>
          </a:p>
          <a:p>
            <a:r>
              <a:rPr lang="tr-TR" dirty="0"/>
              <a:t>7.     Kıdemli Uzman</a:t>
            </a:r>
          </a:p>
          <a:p>
            <a:r>
              <a:rPr lang="tr-TR" dirty="0"/>
              <a:t>8.     Uzman</a:t>
            </a:r>
          </a:p>
          <a:p>
            <a:r>
              <a:rPr lang="tr-TR" dirty="0"/>
              <a:t>9.     Uzman Yardımcısı</a:t>
            </a:r>
          </a:p>
          <a:p>
            <a:r>
              <a:rPr lang="tr-TR" dirty="0"/>
              <a:t>10.  Tekniker</a:t>
            </a:r>
          </a:p>
          <a:p>
            <a:r>
              <a:rPr lang="tr-TR" dirty="0"/>
              <a:t>11.  </a:t>
            </a:r>
            <a:r>
              <a:rPr lang="tr-TR" dirty="0" smtClean="0"/>
              <a:t>Stajyer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30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</a:p>
        </p:txBody>
      </p:sp>
      <p:pic>
        <p:nvPicPr>
          <p:cNvPr id="1026" name="Picture 2" descr="http://1.bp.blogspot.com/-K_Dmn7jnKD0/VE6ahNtC2VI/AAAAAAAAAtU/zUW5NBT3yNg/s1600/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9" y="2188043"/>
            <a:ext cx="9244277" cy="34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</a:p>
        </p:txBody>
      </p:sp>
      <p:pic>
        <p:nvPicPr>
          <p:cNvPr id="2050" name="Picture 2" descr="http://4.bp.blogspot.com/-3RH6nhgW_Nw/VE6a08bERPI/AAAAAAAAAtc/64G8I9CPlfY/s1600/image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79194"/>
            <a:ext cx="9402462" cy="311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</a:p>
        </p:txBody>
      </p:sp>
      <p:pic>
        <p:nvPicPr>
          <p:cNvPr id="3074" name="Picture 2" descr="http://2.bp.blogspot.com/-KEneCjcUKCw/VF0_lqMRseI/AAAAAAAAAuI/7DaaNfUwRao/s1600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05" y="1250423"/>
            <a:ext cx="5966899" cy="498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2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Bilgisayarların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Gelişimi</a:t>
            </a:r>
          </a:p>
        </p:txBody>
      </p:sp>
      <p:pic>
        <p:nvPicPr>
          <p:cNvPr id="12291" name="Picture 5" descr="4. Endüstri Devrimi demek için erken mi bilinmez, fakat hazırlıklı olunmazsa derin dışlayıcı etkileri olabilecek gelişmeler yakın gelecekte hayatımızı daha derinden etkileyec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30338"/>
            <a:ext cx="7848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2420938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dirty="0" smtClean="0"/>
              <a:t>Karmaşık ve tekrarlı işlemleri hızlı ve etkin bir biçimde gerçekleştiren, verileri etkin ve tutarlı bir biçimde </a:t>
            </a:r>
            <a:r>
              <a:rPr lang="tr-TR" altLang="tr-TR" dirty="0" smtClean="0"/>
              <a:t>saklayarak, bu verilere </a:t>
            </a:r>
            <a:r>
              <a:rPr lang="tr-TR" altLang="tr-TR" dirty="0" smtClean="0"/>
              <a:t>hızlı bir şekilde ulaşabilen elektronik cihazlardır. </a:t>
            </a:r>
          </a:p>
        </p:txBody>
      </p:sp>
    </p:spTree>
    <p:extLst>
      <p:ext uri="{BB962C8B-B14F-4D97-AF65-F5344CB8AC3E}">
        <p14:creationId xmlns:p14="http://schemas.microsoft.com/office/powerpoint/2010/main" val="12979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Abaküs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smtClean="0"/>
              <a:t>Basit toplama ve çarpma işlemleri için kullanılan bir alettir. Boncukların sayılması şeklinde çalışır. </a:t>
            </a:r>
          </a:p>
        </p:txBody>
      </p:sp>
      <p:pic>
        <p:nvPicPr>
          <p:cNvPr id="14340" name="Picture 2" descr="https://upload.wikimedia.org/wikipedia/commons/thumb/a/af/Abacus_6.png/200px-Abacus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92375"/>
            <a:ext cx="393858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1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Mühendislik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İnsanların her türlü ihtiyacını karşılamaya dayalı; çeşitli yapılar yol, köprü, bina, peyzaj, çevre gibi şehircilik ve imar dışı alanların ilkeleri, bayındırlık; tarım, beslenme gibi gıda; fizik, kimya, biyoloji, elektrik, elektronik gibi fen; uçak, gemi, otomobil, motor, iş makineleri gibi teknik ve sosyal alanlarda uzmanlaşmış, belli bir eğitim görmüş kimsedir. Modern anlamda mühendis, bilim insanlarının ürettiği teorik bilgiyi tekniker ve teknisyenlerin uygulayabileceği pratik bilgiye dönüştüren kişidir. </a:t>
            </a:r>
          </a:p>
          <a:p>
            <a:endParaRPr lang="tr-TR" sz="2400" dirty="0"/>
          </a:p>
          <a:p>
            <a:r>
              <a:rPr lang="tr-TR" sz="2400" dirty="0" smtClean="0"/>
              <a:t>Modern </a:t>
            </a:r>
            <a:r>
              <a:rPr lang="tr-TR" sz="2400" dirty="0"/>
              <a:t>anlamda mühendis, bilim insanlarının ürettiği teorik bilgiyi tekniker ve teknisyenlerin uygulayabileceği pratik bilgiye dönüştüren kişidir. </a:t>
            </a:r>
          </a:p>
        </p:txBody>
      </p:sp>
    </p:spTree>
    <p:extLst>
      <p:ext uri="{BB962C8B-B14F-4D97-AF65-F5344CB8AC3E}">
        <p14:creationId xmlns:p14="http://schemas.microsoft.com/office/powerpoint/2010/main" val="10876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smtClean="0"/>
              <a:t>Blaise Pascal Toplama Makinesi </a:t>
            </a:r>
            <a:br>
              <a:rPr lang="tr-TR" altLang="tr-TR" smtClean="0"/>
            </a:br>
            <a:endParaRPr lang="tr-TR" altLang="tr-TR" b="1" smtClean="0"/>
          </a:p>
        </p:txBody>
      </p:sp>
      <p:pic>
        <p:nvPicPr>
          <p:cNvPr id="15364" name="Resim 3" descr="Pasca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57400"/>
            <a:ext cx="5697538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9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smtClean="0"/>
              <a:t>1694’de Gotfried Leibniz sayıları ikili sistemde gösterebilen bir hesap makinesi yaptı.</a:t>
            </a:r>
            <a:br>
              <a:rPr lang="tr-TR" altLang="tr-TR" smtClean="0"/>
            </a:br>
            <a:endParaRPr lang="tr-TR" altLang="tr-TR" b="1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45" y="2503169"/>
            <a:ext cx="4017962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eibniz_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84984"/>
            <a:ext cx="4932040" cy="21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 vert="horz" anchor="b" anchorCtr="0">
            <a:normAutofit fontScale="90000"/>
          </a:bodyPr>
          <a:lstStyle/>
          <a:p>
            <a:r>
              <a:rPr lang="tr-TR" sz="3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Jacquard’ın</a:t>
            </a:r>
            <a:r>
              <a:rPr lang="tr-T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Dokuma</a:t>
            </a:r>
            <a:r>
              <a:rPr lang="tr-T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Tezgahı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 vert="horz">
            <a:normAutofit fontScale="85000" lnSpcReduction="10000"/>
          </a:bodyPr>
          <a:lstStyle/>
          <a:p>
            <a:r>
              <a:rPr lang="tr-TR" dirty="0" err="1" smtClean="0"/>
              <a:t>Jacquard</a:t>
            </a:r>
            <a:r>
              <a:rPr lang="tr-TR" dirty="0" smtClean="0"/>
              <a:t> </a:t>
            </a:r>
            <a:r>
              <a:rPr lang="tr-TR" dirty="0"/>
              <a:t>kendi dokuma tezgahlarında bir desenden birden fazla ve hızlı olarak dokumak için kartlar üzerine desen ve renkleri </a:t>
            </a:r>
            <a:r>
              <a:rPr lang="tr-TR" dirty="0" smtClean="0"/>
              <a:t>tanımlayarak </a:t>
            </a:r>
            <a:r>
              <a:rPr lang="tr-TR" dirty="0"/>
              <a:t>dokuma tezgahlarını programlama yoluna girmiştir. </a:t>
            </a:r>
            <a:r>
              <a:rPr lang="tr-TR" dirty="0" err="1"/>
              <a:t>Jacquard</a:t>
            </a:r>
            <a:r>
              <a:rPr lang="tr-TR" dirty="0"/>
              <a:t>, dokuma tezgahını denetleyen ve delikli kartlar esasına göre çalışan bir mekanizma kurmuştur. Her karttaki delik kalıbı kullanılacak ipliğin rengini belirliyordu.</a:t>
            </a:r>
          </a:p>
        </p:txBody>
      </p:sp>
      <p:sp>
        <p:nvSpPr>
          <p:cNvPr id="17412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3074" name="Picture 2" descr="http://www.chip.com.tr/images/galeri/tmb/20110821024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58615"/>
            <a:ext cx="4327650" cy="195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60375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80 sütunlu kart 70 bayt</a:t>
            </a:r>
          </a:p>
        </p:txBody>
      </p:sp>
      <p:pic>
        <p:nvPicPr>
          <p:cNvPr id="18435" name="Picture 3" descr="http://www.let.rug.nl/koster/musicbox/jacquar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31" y="3140968"/>
            <a:ext cx="4248472" cy="304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dirty="0"/>
              <a:t>1835’deCharles </a:t>
            </a:r>
            <a:r>
              <a:rPr lang="tr-TR" dirty="0" err="1"/>
              <a:t>Babbage</a:t>
            </a:r>
            <a:r>
              <a:rPr lang="tr-TR" dirty="0"/>
              <a:t> Analitik Motor adı verilen bir mekanik hesaplayıcı yaptı. 1ila 20 haneye kadar ondalık sayılarla işlem yapabilen ve aritmetik işlemleri peş peşe yapabilme ve karar verebilme kabiliyeti olan bir makinedir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7412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17413" name="Picture 4" descr="http://twistedphysics.typepad.com/.a/6a00d8341c9c1053ef0134883a421f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068638"/>
            <a:ext cx="5095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8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844824"/>
            <a:ext cx="22574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6984007" cy="489585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dirty="0" smtClean="0"/>
              <a:t>Charles </a:t>
            </a:r>
            <a:r>
              <a:rPr lang="tr-TR" dirty="0" err="1" smtClean="0"/>
              <a:t>Babbage’ın</a:t>
            </a:r>
            <a:r>
              <a:rPr lang="tr-TR" dirty="0" smtClean="0"/>
              <a:t> geliştirdiği Analitik </a:t>
            </a:r>
            <a:r>
              <a:rPr lang="tr-TR" dirty="0"/>
              <a:t>Motor adı verilen </a:t>
            </a:r>
            <a:r>
              <a:rPr lang="tr-TR" dirty="0" smtClean="0"/>
              <a:t>sistem üzerinde ilk çalışmaları yapan Ada </a:t>
            </a:r>
            <a:r>
              <a:rPr lang="tr-TR" dirty="0" err="1" smtClean="0"/>
              <a:t>Lovelace</a:t>
            </a:r>
            <a:r>
              <a:rPr lang="tr-TR" dirty="0" smtClean="0"/>
              <a:t> ilk programcı olarak kabul edilmektedir.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tr-T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dirty="0"/>
              <a:t>1890’da </a:t>
            </a:r>
            <a:r>
              <a:rPr lang="tr-TR" dirty="0" err="1"/>
              <a:t>Herman</a:t>
            </a:r>
            <a:r>
              <a:rPr lang="tr-TR" dirty="0"/>
              <a:t> </a:t>
            </a:r>
            <a:r>
              <a:rPr lang="tr-TR" dirty="0" err="1"/>
              <a:t>Hollerith</a:t>
            </a:r>
            <a:r>
              <a:rPr lang="tr-TR" dirty="0"/>
              <a:t> delikli kartların kullanılarak verilerin işlendiği </a:t>
            </a:r>
            <a:r>
              <a:rPr lang="tr-TR" dirty="0" err="1"/>
              <a:t>Hollerith</a:t>
            </a:r>
            <a:r>
              <a:rPr lang="tr-TR" dirty="0"/>
              <a:t> </a:t>
            </a:r>
            <a:r>
              <a:rPr lang="tr-TR" dirty="0" err="1"/>
              <a:t>Tabulatör</a:t>
            </a:r>
            <a:r>
              <a:rPr lang="tr-TR" dirty="0"/>
              <a:t>(</a:t>
            </a:r>
            <a:r>
              <a:rPr lang="tr-TR" dirty="0" err="1"/>
              <a:t>Listeleyici</a:t>
            </a:r>
            <a:r>
              <a:rPr lang="tr-TR" dirty="0"/>
              <a:t>) tasarladı. ABD nüfus Bürosunun veri hesaplamaları böylece 10 yıldan 2.5 yıla düştü.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tr-TR" altLang="tr-TR" b="1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altLang="tr-TR" b="1" dirty="0">
                <a:hlinkClick r:id="rId3"/>
              </a:rPr>
              <a:t>https://</a:t>
            </a:r>
            <a:r>
              <a:rPr lang="tr-TR" altLang="tr-TR" b="1" dirty="0" smtClean="0">
                <a:hlinkClick r:id="rId3"/>
              </a:rPr>
              <a:t>www.youtube.com/watch?v=9ob3nNfuHlg</a:t>
            </a:r>
            <a:r>
              <a:rPr lang="tr-TR" altLang="tr-TR" b="1" dirty="0" smtClean="0"/>
              <a:t> (3:30 </a:t>
            </a:r>
            <a:r>
              <a:rPr lang="tr-TR" altLang="tr-TR" b="1" dirty="0" err="1" smtClean="0"/>
              <a:t>sn</a:t>
            </a:r>
            <a:r>
              <a:rPr lang="tr-TR" altLang="tr-TR" b="1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altLang="tr-TR" b="1" dirty="0">
                <a:hlinkClick r:id="rId4"/>
              </a:rPr>
              <a:t>https://www.youtube.com/watch?v=fnb7EqfykF4</a:t>
            </a:r>
            <a:endParaRPr lang="tr-TR" alt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36536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mtClean="0"/>
              <a:t>1896’da Herman Hollerith ‘Computing Tabulating Recording Company’ isimli bir firma kurdu. Bu firma daha sonra başka iki firma ile birleşerek International Business Machine (IBM) kurdu.</a:t>
            </a:r>
          </a:p>
        </p:txBody>
      </p:sp>
      <p:sp>
        <p:nvSpPr>
          <p:cNvPr id="19460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19461" name="Resim 5" descr="eski-hesap-makine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3141663"/>
            <a:ext cx="4764087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Elektrikle Çalışan Mekanik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mtClean="0"/>
              <a:t>1941’de Konrad Zuze Z3 isimli elektrik motorları ile çalıştırılan mekanik bir bilgisayar yaptı. Bu (Z1, Z2, Z3 ve Z4 serisi) program kontrollü ilk bilgisayardır.</a:t>
            </a:r>
          </a:p>
        </p:txBody>
      </p:sp>
      <p:sp>
        <p:nvSpPr>
          <p:cNvPr id="20484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0485" name="Resim 6" descr="http://www.th-bandt.com/cttbweb/images/ZUSE/Z4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65400"/>
            <a:ext cx="5329237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8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Elektrikle Çalışan Mekanik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tr-TR" altLang="tr-TR" dirty="0" smtClean="0"/>
              <a:t>1944’de Harvard Üniversitesinde MARK I denilen bir bilgisayar geliştirildi. MARK 1, tamamı elektronik olmayan (Mekanik röleler </a:t>
            </a:r>
            <a:r>
              <a:rPr lang="tr-TR" altLang="tr-TR" dirty="0" err="1" smtClean="0"/>
              <a:t>v.b</a:t>
            </a:r>
            <a:r>
              <a:rPr lang="tr-TR" altLang="tr-TR" dirty="0" smtClean="0"/>
              <a:t>.) genel amaçlı bir bilgisayardı. Bu makine 23 haneli iki sayıyı 4.5 saniyede çarpabiliyordu ve 2.4m yüksekliğinde olup üzerinde 800km  uzunluğunda kablo kullanılmıştı.</a:t>
            </a:r>
          </a:p>
        </p:txBody>
      </p:sp>
      <p:sp>
        <p:nvSpPr>
          <p:cNvPr id="21508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1509" name="Picture 4" descr="https://40.media.tumblr.com/tumblr_m60uw9ZJms1rytgnt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860800"/>
            <a:ext cx="578961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Elektronik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4895775" cy="2016125"/>
          </a:xfrm>
        </p:spPr>
        <p:txBody>
          <a:bodyPr>
            <a:noAutofit/>
          </a:bodyPr>
          <a:lstStyle/>
          <a:p>
            <a:pPr eaLnBrk="1" hangingPunct="1"/>
            <a:r>
              <a:rPr lang="tr-TR" altLang="tr-TR" sz="2400" dirty="0" smtClean="0"/>
              <a:t>1946’da </a:t>
            </a:r>
            <a:r>
              <a:rPr lang="tr-TR" altLang="tr-TR" sz="2400" dirty="0" err="1" smtClean="0"/>
              <a:t>Pensilvanya</a:t>
            </a:r>
            <a:r>
              <a:rPr lang="tr-TR" altLang="tr-TR" sz="2400" dirty="0" smtClean="0"/>
              <a:t> Üniversitesinde ENIAC (</a:t>
            </a:r>
            <a:r>
              <a:rPr lang="tr-TR" altLang="tr-TR" sz="2400" dirty="0" err="1" smtClean="0"/>
              <a:t>Elektronics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Numerical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Integrator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and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Calculator</a:t>
            </a:r>
            <a:r>
              <a:rPr lang="tr-TR" altLang="tr-TR" sz="2400" dirty="0" smtClean="0"/>
              <a:t>) geliştirildi. </a:t>
            </a:r>
          </a:p>
        </p:txBody>
      </p:sp>
      <p:sp>
        <p:nvSpPr>
          <p:cNvPr id="22532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sp>
        <p:nvSpPr>
          <p:cNvPr id="2" name="AutoShape 2" descr="vakum tüpü ile ilgili görsel son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36" y="1340768"/>
            <a:ext cx="328118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3322" y="3861048"/>
            <a:ext cx="7981937" cy="20161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tr-TR" sz="2400" dirty="0" smtClean="0"/>
              <a:t>Anahtar setlerinin, fişlerin ve soketlerin değiştirilmesi esasına göre çalıştığından ilk genel amaçlı bilgisayardır. 70 bin direnç, 10 bin kondansatör, 18000 lamba ve bu elemanların harcadığı 150-200 </a:t>
            </a:r>
            <a:r>
              <a:rPr lang="tr-TR" altLang="tr-TR" sz="2400" dirty="0" err="1" smtClean="0"/>
              <a:t>kilowatt</a:t>
            </a:r>
            <a:r>
              <a:rPr lang="tr-TR" altLang="tr-TR" sz="2400" dirty="0" smtClean="0"/>
              <a:t> enerji ve sadece 20 sayıyı depolama özelliğine sahipti ve 30 tondu. </a:t>
            </a:r>
          </a:p>
        </p:txBody>
      </p:sp>
    </p:spTree>
    <p:extLst>
      <p:ext uri="{BB962C8B-B14F-4D97-AF65-F5344CB8AC3E}">
        <p14:creationId xmlns:p14="http://schemas.microsoft.com/office/powerpoint/2010/main" val="21170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Elektronik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tr-TR" altLang="tr-TR" sz="2400" dirty="0" smtClean="0"/>
              <a:t>1946’de </a:t>
            </a:r>
            <a:r>
              <a:rPr lang="tr-TR" altLang="tr-TR" sz="2400" dirty="0"/>
              <a:t>Dr. </a:t>
            </a:r>
            <a:r>
              <a:rPr lang="tr-TR" altLang="tr-TR" sz="2400" dirty="0" err="1"/>
              <a:t>Von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Neumann</a:t>
            </a:r>
            <a:r>
              <a:rPr lang="tr-TR" altLang="tr-TR" sz="2400" dirty="0"/>
              <a:t> ve arkadaşları programı bellekte saklayabilen ilk bilgisayar olan EDVAC (</a:t>
            </a:r>
            <a:r>
              <a:rPr lang="tr-TR" altLang="tr-TR" sz="2400" dirty="0" err="1"/>
              <a:t>Elektronic</a:t>
            </a:r>
            <a:r>
              <a:rPr lang="tr-TR" altLang="tr-TR" sz="2400" dirty="0"/>
              <a:t> </a:t>
            </a:r>
            <a:r>
              <a:rPr lang="tr-TR" altLang="tr-TR" sz="2400" dirty="0" err="1"/>
              <a:t>Discrete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Variable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Automatic</a:t>
            </a:r>
            <a:r>
              <a:rPr lang="tr-TR" altLang="tr-TR" sz="2400" dirty="0"/>
              <a:t> </a:t>
            </a:r>
            <a:r>
              <a:rPr lang="tr-TR" altLang="tr-TR" sz="2400" dirty="0" err="1"/>
              <a:t>Computer</a:t>
            </a:r>
            <a:r>
              <a:rPr lang="tr-TR" altLang="tr-TR" sz="2400" dirty="0"/>
              <a:t>) geliştirdi. 4096 bellek gözü bulunmaktaydı ve veriler ile programlar aynı bellekte saklanmaktaydı</a:t>
            </a:r>
            <a:r>
              <a:rPr lang="tr-TR" altLang="tr-TR" sz="2400" dirty="0" smtClean="0"/>
              <a:t>.</a:t>
            </a:r>
            <a:endParaRPr lang="tr-TR" altLang="tr-TR" sz="2400" dirty="0"/>
          </a:p>
        </p:txBody>
      </p:sp>
      <p:sp>
        <p:nvSpPr>
          <p:cNvPr id="23556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84984"/>
            <a:ext cx="33623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0713" y="3429000"/>
            <a:ext cx="4743376" cy="20161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r-TR" sz="2400" dirty="0" smtClean="0"/>
              <a:t>1948’de ilk transistor </a:t>
            </a:r>
            <a:r>
              <a:rPr lang="tr-TR" sz="2400" dirty="0" err="1" smtClean="0"/>
              <a:t>Bell</a:t>
            </a:r>
            <a:r>
              <a:rPr lang="tr-TR" sz="2400" dirty="0" smtClean="0"/>
              <a:t> </a:t>
            </a:r>
            <a:r>
              <a:rPr lang="tr-TR" sz="2400" dirty="0" err="1" smtClean="0"/>
              <a:t>lâboratuarlarında</a:t>
            </a:r>
            <a:r>
              <a:rPr lang="tr-TR" sz="2400" dirty="0" smtClean="0"/>
              <a:t> geliştirildi.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>
              <a:defRPr/>
            </a:pPr>
            <a:r>
              <a:rPr lang="tr-TR" sz="2400" dirty="0" smtClean="0"/>
              <a:t>1951’de UNIVAC 1 adlı ilk ticari amaçlı olan bilgisayar geliştirildi.  Bütün komutlar ve veriler 0 ve 1 şeklinde depolandı.</a:t>
            </a:r>
          </a:p>
          <a:p>
            <a:pPr>
              <a:defRPr/>
            </a:pPr>
            <a:endParaRPr lang="tr-TR" altLang="tr-TR" sz="2400" dirty="0"/>
          </a:p>
        </p:txBody>
      </p:sp>
    </p:spTree>
    <p:extLst>
      <p:ext uri="{BB962C8B-B14F-4D97-AF65-F5344CB8AC3E}">
        <p14:creationId xmlns:p14="http://schemas.microsoft.com/office/powerpoint/2010/main" val="5757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Mühendislik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Mühendislik</a:t>
            </a:r>
            <a:r>
              <a:rPr lang="tr-TR" sz="2400" dirty="0"/>
              <a:t>, bilimsel ilkelerin, doğadaki kaynakların en verimli biçimde yapılara, makinelere, ürünlere, sistemlere ve süreçlere dönüştürülmesi amacıyla uygulamaya konması sanatı. </a:t>
            </a:r>
            <a:endParaRPr lang="tr-TR" sz="2400" dirty="0" smtClean="0"/>
          </a:p>
          <a:p>
            <a:pPr algn="just"/>
            <a:endParaRPr lang="tr-TR" sz="2400" dirty="0"/>
          </a:p>
          <a:p>
            <a:r>
              <a:rPr lang="tr-TR" sz="2400" dirty="0" err="1"/>
              <a:t>İngilizce'deki</a:t>
            </a:r>
            <a:r>
              <a:rPr lang="tr-TR" sz="2400" dirty="0"/>
              <a:t> </a:t>
            </a:r>
            <a:r>
              <a:rPr lang="tr-TR" sz="2400" b="1" dirty="0" err="1"/>
              <a:t>engineer</a:t>
            </a:r>
            <a:r>
              <a:rPr lang="tr-TR" sz="2400" dirty="0"/>
              <a:t> kelimesi </a:t>
            </a:r>
            <a:r>
              <a:rPr lang="tr-TR" sz="2400" dirty="0" err="1"/>
              <a:t>latince</a:t>
            </a:r>
            <a:r>
              <a:rPr lang="tr-TR" sz="2400" dirty="0"/>
              <a:t> </a:t>
            </a:r>
            <a:r>
              <a:rPr lang="tr-TR" sz="2400" b="1" dirty="0" err="1"/>
              <a:t>ingenuity</a:t>
            </a:r>
            <a:r>
              <a:rPr lang="tr-TR" sz="2400" dirty="0"/>
              <a:t> kelimesinden türetilmiştir. Bu kelimenin </a:t>
            </a:r>
            <a:r>
              <a:rPr lang="tr-TR" sz="2400" dirty="0" err="1"/>
              <a:t>ingilizce</a:t>
            </a:r>
            <a:r>
              <a:rPr lang="tr-TR" sz="2400" dirty="0"/>
              <a:t> karşılığı </a:t>
            </a:r>
            <a:r>
              <a:rPr lang="tr-TR" sz="2400" b="1" dirty="0" err="1"/>
              <a:t>to</a:t>
            </a:r>
            <a:r>
              <a:rPr lang="tr-TR" sz="2400" b="1" dirty="0"/>
              <a:t> </a:t>
            </a:r>
            <a:r>
              <a:rPr lang="tr-TR" sz="2400" b="1" dirty="0" err="1"/>
              <a:t>create</a:t>
            </a:r>
            <a:r>
              <a:rPr lang="tr-TR" sz="2400" dirty="0"/>
              <a:t> olup, Türkçe karşılığı </a:t>
            </a:r>
            <a:r>
              <a:rPr lang="tr-TR" sz="2400" b="1" dirty="0"/>
              <a:t>yaratmak</a:t>
            </a:r>
            <a:r>
              <a:rPr lang="tr-TR" sz="2400" dirty="0"/>
              <a:t>tır. Türkçe mühendis kelimesi ise, </a:t>
            </a:r>
            <a:r>
              <a:rPr lang="tr-TR" sz="2400" dirty="0" err="1"/>
              <a:t>Arapça'da</a:t>
            </a:r>
            <a:r>
              <a:rPr lang="tr-TR" sz="2400" dirty="0"/>
              <a:t> geometri anlamına gelen</a:t>
            </a:r>
            <a:r>
              <a:rPr lang="tr-TR" sz="2400" b="1" dirty="0"/>
              <a:t> hendese</a:t>
            </a:r>
            <a:r>
              <a:rPr lang="tr-TR" sz="2400" dirty="0"/>
              <a:t> kelimesinden türetilmiştir. Şimdilerde nedense pek itibar edilmeyen </a:t>
            </a:r>
            <a:r>
              <a:rPr lang="tr-TR" sz="2400" b="1" dirty="0"/>
              <a:t>tasarım geometrisi </a:t>
            </a:r>
            <a:r>
              <a:rPr lang="tr-TR" sz="2400" dirty="0"/>
              <a:t>dersi klasik mühendisliklerde nerdeyse matematik, fizik ve kimya dersleri kadar temel olmuştur.</a:t>
            </a:r>
          </a:p>
        </p:txBody>
      </p:sp>
    </p:spTree>
    <p:extLst>
      <p:ext uri="{BB962C8B-B14F-4D97-AF65-F5344CB8AC3E}">
        <p14:creationId xmlns:p14="http://schemas.microsoft.com/office/powerpoint/2010/main" val="8216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Elektronik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1958’de Entegre devreler geliştirildi                               </a:t>
            </a:r>
          </a:p>
          <a:p>
            <a:pPr marL="0" indent="0" eaLnBrk="1" hangingPunct="1">
              <a:buNone/>
            </a:pPr>
            <a:r>
              <a:rPr lang="tr-TR" altLang="tr-TR" dirty="0" smtClean="0"/>
              <a:t>			ENIAC</a:t>
            </a:r>
          </a:p>
        </p:txBody>
      </p:sp>
      <p:sp>
        <p:nvSpPr>
          <p:cNvPr id="24580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4581" name="Picture 2" descr="http://www.columbia.edu/cu/computinghistory/enia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3" y="2492896"/>
            <a:ext cx="8460432" cy="357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 Mimarileri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tr-TR" altLang="tr-TR" smtClean="0"/>
              <a:t>Von Neumann Mimarisi</a:t>
            </a:r>
          </a:p>
          <a:p>
            <a:pPr eaLnBrk="1" hangingPunct="1"/>
            <a:endParaRPr lang="tr-TR" altLang="tr-TR" smtClean="0"/>
          </a:p>
          <a:p>
            <a:pPr eaLnBrk="1" hangingPunct="1"/>
            <a:endParaRPr lang="tr-TR" altLang="tr-TR" smtClean="0"/>
          </a:p>
          <a:p>
            <a:pPr eaLnBrk="1" hangingPunct="1"/>
            <a:endParaRPr lang="tr-TR" altLang="tr-TR" smtClean="0"/>
          </a:p>
          <a:p>
            <a:pPr eaLnBrk="1" hangingPunct="1"/>
            <a:endParaRPr lang="tr-TR" altLang="tr-TR" smtClean="0"/>
          </a:p>
          <a:p>
            <a:pPr eaLnBrk="1" hangingPunct="1"/>
            <a:r>
              <a:rPr lang="tr-TR" altLang="tr-TR" smtClean="0"/>
              <a:t>Harvard Mimarisi</a:t>
            </a:r>
          </a:p>
        </p:txBody>
      </p:sp>
      <p:sp>
        <p:nvSpPr>
          <p:cNvPr id="25604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sp>
        <p:nvSpPr>
          <p:cNvPr id="25605" name="AutoShape 2" descr="von neumann mimarisi ile ilgili görsel sonucu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5606" name="Picture 4" descr="https://upload.wikimedia.org/wikipedia/tr/thumb/a/ae/VonNeumannMimarisi.PNG/225px-VonNeumannMimari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412875"/>
            <a:ext cx="324008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 descr="http://cekirdekbilgisayar.com.tr/blog-images/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508500"/>
            <a:ext cx="73628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3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 Temel Birimleri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" y="1544637"/>
            <a:ext cx="81153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 Parçaları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altLang="tr-TR" dirty="0" smtClean="0">
                <a:latin typeface="Arial" charset="0"/>
              </a:rPr>
              <a:t> </a:t>
            </a:r>
            <a:r>
              <a:rPr lang="en-AU" altLang="tr-TR" dirty="0" err="1" smtClean="0">
                <a:latin typeface="Arial" charset="0"/>
              </a:rPr>
              <a:t>Donanım</a:t>
            </a:r>
            <a:r>
              <a:rPr lang="en-AU" altLang="tr-TR" dirty="0" smtClean="0">
                <a:latin typeface="Arial" charset="0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AU" altLang="tr-TR" sz="1800" dirty="0" smtClean="0">
                <a:latin typeface="Arial" charset="0"/>
              </a:rPr>
              <a:t>	   </a:t>
            </a:r>
            <a:r>
              <a:rPr lang="en-AU" altLang="tr-TR" sz="2000" dirty="0" err="1" smtClean="0">
                <a:latin typeface="Arial" charset="0"/>
              </a:rPr>
              <a:t>Ekran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sistem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birimi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klavye</a:t>
            </a:r>
            <a:r>
              <a:rPr lang="en-AU" altLang="tr-TR" sz="2000" dirty="0" smtClean="0">
                <a:latin typeface="Arial" charset="0"/>
              </a:rPr>
              <a:t>, fare </a:t>
            </a:r>
            <a:r>
              <a:rPr lang="en-AU" altLang="tr-TR" sz="2000" dirty="0" err="1" smtClean="0">
                <a:latin typeface="Arial" charset="0"/>
              </a:rPr>
              <a:t>ve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çevre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birimleri</a:t>
            </a:r>
            <a:r>
              <a:rPr lang="en-AU" altLang="tr-TR" sz="2000" dirty="0" smtClean="0">
                <a:latin typeface="Arial" charset="0"/>
              </a:rPr>
              <a:t> </a:t>
            </a:r>
            <a:br>
              <a:rPr lang="en-AU" altLang="tr-TR" sz="2000" dirty="0" smtClean="0">
                <a:latin typeface="Arial" charset="0"/>
              </a:rPr>
            </a:br>
            <a:r>
              <a:rPr lang="en-AU" altLang="tr-TR" sz="2000" dirty="0" smtClean="0">
                <a:latin typeface="Arial" charset="0"/>
              </a:rPr>
              <a:t>   (</a:t>
            </a:r>
            <a:r>
              <a:rPr lang="en-AU" altLang="tr-TR" sz="2000" dirty="0" err="1" smtClean="0">
                <a:latin typeface="Arial" charset="0"/>
              </a:rPr>
              <a:t>yazıcı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tarayıcı</a:t>
            </a:r>
            <a:r>
              <a:rPr lang="en-AU" altLang="tr-TR" sz="2000" dirty="0" smtClean="0">
                <a:latin typeface="Arial" charset="0"/>
              </a:rPr>
              <a:t>, modem, </a:t>
            </a:r>
            <a:r>
              <a:rPr lang="en-AU" altLang="tr-TR" sz="2000" dirty="0" err="1" smtClean="0">
                <a:latin typeface="Arial" charset="0"/>
              </a:rPr>
              <a:t>ışıklı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kalem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oyun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çubuğu</a:t>
            </a:r>
            <a:r>
              <a:rPr lang="en-AU" altLang="tr-TR" sz="2000" dirty="0" smtClean="0">
                <a:latin typeface="Arial" charset="0"/>
              </a:rPr>
              <a:t/>
            </a:r>
            <a:br>
              <a:rPr lang="en-AU" altLang="tr-TR" sz="2000" dirty="0" smtClean="0">
                <a:latin typeface="Arial" charset="0"/>
              </a:rPr>
            </a:br>
            <a:r>
              <a:rPr lang="en-AU" altLang="tr-TR" sz="2000" dirty="0" smtClean="0">
                <a:latin typeface="Arial" charset="0"/>
              </a:rPr>
              <a:t>   (joystick), CD-ROM) </a:t>
            </a:r>
            <a:br>
              <a:rPr lang="en-AU" altLang="tr-TR" sz="2000" dirty="0" smtClean="0">
                <a:latin typeface="Arial" charset="0"/>
              </a:rPr>
            </a:br>
            <a:endParaRPr lang="en-AU" altLang="tr-TR" sz="2000" dirty="0" smtClean="0">
              <a:latin typeface="Arial" charset="0"/>
            </a:endParaRPr>
          </a:p>
          <a:p>
            <a:r>
              <a:rPr lang="en-AU" altLang="tr-TR" dirty="0" smtClean="0">
                <a:latin typeface="Arial" charset="0"/>
              </a:rPr>
              <a:t> </a:t>
            </a:r>
            <a:r>
              <a:rPr lang="en-AU" altLang="tr-TR" dirty="0" err="1" smtClean="0">
                <a:latin typeface="Arial" charset="0"/>
              </a:rPr>
              <a:t>Yazılım</a:t>
            </a:r>
            <a:endParaRPr lang="en-AU" altLang="tr-TR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AU" altLang="tr-TR" sz="1800" dirty="0" smtClean="0">
                <a:latin typeface="Arial" charset="0"/>
              </a:rPr>
              <a:t>		</a:t>
            </a:r>
            <a:r>
              <a:rPr lang="en-AU" altLang="tr-TR" sz="2000" dirty="0" err="1" smtClean="0">
                <a:latin typeface="Arial" charset="0"/>
              </a:rPr>
              <a:t>Sistem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Yazılımları</a:t>
            </a:r>
            <a:endParaRPr lang="en-AU" altLang="tr-TR" sz="2000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AU" altLang="tr-TR" sz="2000" dirty="0" smtClean="0">
                <a:latin typeface="Arial" charset="0"/>
              </a:rPr>
              <a:t>		</a:t>
            </a:r>
            <a:r>
              <a:rPr lang="en-AU" altLang="tr-TR" sz="2000" dirty="0" err="1" smtClean="0">
                <a:latin typeface="Arial" charset="0"/>
              </a:rPr>
              <a:t>Programlama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Dilleri</a:t>
            </a:r>
            <a:endParaRPr lang="en-AU" altLang="tr-TR" sz="2000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AU" altLang="tr-TR" sz="2000" dirty="0" smtClean="0">
                <a:latin typeface="Arial" charset="0"/>
              </a:rPr>
              <a:t>		</a:t>
            </a:r>
            <a:r>
              <a:rPr lang="en-AU" altLang="tr-TR" sz="2000" dirty="0" err="1" smtClean="0">
                <a:latin typeface="Arial" charset="0"/>
              </a:rPr>
              <a:t>Uygulama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Yazılımları</a:t>
            </a:r>
            <a:endParaRPr lang="en-AU" alt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9866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mustafasarac.blogspot.com.tr/2014/11/bt-talep-yonetimi.html</a:t>
            </a:r>
            <a:endParaRPr lang="tr-TR" dirty="0" smtClean="0"/>
          </a:p>
          <a:p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www.elektrikport.com/teknik-kutuphane/bilgisayar-muhendisliginde-hangi-alana-yonelmeliyiz/14775#ad-image-0</a:t>
            </a:r>
            <a:endParaRPr lang="tr-TR" dirty="0" smtClean="0"/>
          </a:p>
          <a:p>
            <a:r>
              <a:rPr lang="tr-TR" dirty="0">
                <a:hlinkClick r:id="rId4"/>
              </a:rPr>
              <a:t>http://metinyilmaz.me/tasarim-ve-yazilim-unvanlari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http://</a:t>
            </a:r>
            <a:r>
              <a:rPr lang="tr-TR" dirty="0" smtClean="0">
                <a:hlinkClick r:id="rId5"/>
              </a:rPr>
              <a:t>www.elektrikport.com/universite/once-muhendislik-kavramini-ogrenelim/8387#ad-image-0</a:t>
            </a:r>
            <a:endParaRPr lang="tr-TR" dirty="0" smtClean="0"/>
          </a:p>
          <a:p>
            <a:r>
              <a:rPr lang="tr-TR" dirty="0">
                <a:hlinkClick r:id="rId6"/>
              </a:rPr>
              <a:t>http://</a:t>
            </a:r>
            <a:r>
              <a:rPr lang="tr-TR" dirty="0" smtClean="0">
                <a:hlinkClick r:id="rId6"/>
              </a:rPr>
              <a:t>www.bmo.org.tr/wp-content/uploads/2011/08/AnketSonucRaporuv2.pdf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4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Mühendislik Yaklaşımı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Mühendislik yaklaşımı mühendislik tasarım yöntemi </a:t>
            </a:r>
            <a:r>
              <a:rPr lang="tr-TR" sz="2400" b="1" dirty="0" err="1"/>
              <a:t>olarakta</a:t>
            </a:r>
            <a:r>
              <a:rPr lang="tr-TR" sz="2400" b="1" dirty="0"/>
              <a:t> isimlendirilmekte ve yedi adımdan oluşmaktadır: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sz="2400" b="1" dirty="0"/>
              <a:t>i. </a:t>
            </a:r>
            <a:r>
              <a:rPr lang="tr-TR" sz="2400" dirty="0"/>
              <a:t>Problemin tanımı,</a:t>
            </a:r>
            <a:br>
              <a:rPr lang="tr-TR" sz="2400" dirty="0"/>
            </a:br>
            <a:r>
              <a:rPr lang="tr-TR" sz="2400" b="1" dirty="0"/>
              <a:t>ii.</a:t>
            </a:r>
            <a:r>
              <a:rPr lang="tr-TR" sz="2400" dirty="0"/>
              <a:t> Gerekli bilginin derlenmesi,</a:t>
            </a:r>
            <a:br>
              <a:rPr lang="tr-TR" sz="2400" dirty="0"/>
            </a:br>
            <a:r>
              <a:rPr lang="tr-TR" sz="2400" b="1" dirty="0"/>
              <a:t>iii.</a:t>
            </a:r>
            <a:r>
              <a:rPr lang="tr-TR" sz="2400" dirty="0"/>
              <a:t> Çözümler için araştırma,</a:t>
            </a:r>
            <a:br>
              <a:rPr lang="tr-TR" sz="2400" dirty="0"/>
            </a:br>
            <a:r>
              <a:rPr lang="tr-TR" sz="2400" b="1" dirty="0"/>
              <a:t>iv. </a:t>
            </a:r>
            <a:r>
              <a:rPr lang="tr-TR" sz="2400" dirty="0"/>
              <a:t>Düşünceden öncül tasarımlara geçiş,</a:t>
            </a:r>
            <a:br>
              <a:rPr lang="tr-TR" sz="2400" dirty="0"/>
            </a:br>
            <a:r>
              <a:rPr lang="tr-TR" sz="2400" b="1" dirty="0"/>
              <a:t>v. </a:t>
            </a:r>
            <a:r>
              <a:rPr lang="tr-TR" sz="2400" dirty="0"/>
              <a:t>Çözümlerin değerlendirilmesi ve uygun çözümün seçimi,</a:t>
            </a:r>
            <a:br>
              <a:rPr lang="tr-TR" sz="2400" dirty="0"/>
            </a:br>
            <a:r>
              <a:rPr lang="tr-TR" sz="2400" b="1" dirty="0"/>
              <a:t>vi.</a:t>
            </a:r>
            <a:r>
              <a:rPr lang="tr-TR" sz="2400" dirty="0"/>
              <a:t> Raporların, planların ve </a:t>
            </a:r>
            <a:r>
              <a:rPr lang="tr-TR" sz="2400" dirty="0" err="1"/>
              <a:t>spesifikasyonların</a:t>
            </a:r>
            <a:r>
              <a:rPr lang="tr-TR" sz="2400" dirty="0"/>
              <a:t> hazırlanması,</a:t>
            </a:r>
            <a:br>
              <a:rPr lang="tr-TR" sz="2400" dirty="0"/>
            </a:br>
            <a:r>
              <a:rPr lang="tr-TR" sz="2400" b="1" dirty="0"/>
              <a:t>vii. </a:t>
            </a:r>
            <a:r>
              <a:rPr lang="tr-TR" sz="2400" dirty="0"/>
              <a:t>Tasarımın uygulanması.</a:t>
            </a:r>
          </a:p>
        </p:txBody>
      </p:sp>
    </p:spTree>
    <p:extLst>
      <p:ext uri="{BB962C8B-B14F-4D97-AF65-F5344CB8AC3E}">
        <p14:creationId xmlns:p14="http://schemas.microsoft.com/office/powerpoint/2010/main" val="10231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 Mühendisliği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Bilgisayar mühendisleri, </a:t>
            </a:r>
            <a:r>
              <a:rPr lang="tr-TR" sz="2400" dirty="0">
                <a:hlinkClick r:id="rId2" tooltip="Programlama dili"/>
              </a:rPr>
              <a:t>programlama dilleri</a:t>
            </a:r>
            <a:r>
              <a:rPr lang="tr-TR" sz="2400" dirty="0"/>
              <a:t>, </a:t>
            </a:r>
            <a:r>
              <a:rPr lang="tr-TR" sz="2400" dirty="0">
                <a:hlinkClick r:id="rId3" tooltip="Yazılım tasarımı"/>
              </a:rPr>
              <a:t>yazılım tasarımı</a:t>
            </a:r>
            <a:r>
              <a:rPr lang="tr-TR" sz="2400" dirty="0"/>
              <a:t> ve </a:t>
            </a:r>
            <a:r>
              <a:rPr lang="tr-TR" sz="2400" dirty="0">
                <a:hlinkClick r:id="rId4" tooltip="Yazılım"/>
              </a:rPr>
              <a:t>yazılım</a:t>
            </a:r>
            <a:r>
              <a:rPr lang="tr-TR" sz="2400" dirty="0"/>
              <a:t> - donanım </a:t>
            </a:r>
            <a:r>
              <a:rPr lang="tr-TR" sz="2400" dirty="0" err="1"/>
              <a:t>tümleştirmesi</a:t>
            </a:r>
            <a:r>
              <a:rPr lang="tr-TR" sz="2400" dirty="0"/>
              <a:t> eğitimi alırlar. Yazılımların neyi yapabileceği neyi yapamayacağı (bk. </a:t>
            </a:r>
            <a:r>
              <a:rPr lang="tr-TR" sz="2400" dirty="0" err="1">
                <a:hlinkClick r:id="rId5" tooltip="Hesaplanabilirlik (sayfa mevcut değil)"/>
              </a:rPr>
              <a:t>Hesaplanabilirlik</a:t>
            </a:r>
            <a:r>
              <a:rPr lang="tr-TR" sz="2400" dirty="0"/>
              <a:t>), yazılımların belirli bir görev üzerinde nasıl etkili bir verim gösterebilecekleri (bk. </a:t>
            </a:r>
            <a:r>
              <a:rPr lang="tr-TR" sz="2400" dirty="0">
                <a:hlinkClick r:id="rId6" tooltip="Algoritma"/>
              </a:rPr>
              <a:t>algoritma</a:t>
            </a:r>
            <a:r>
              <a:rPr lang="tr-TR" sz="2400" dirty="0"/>
              <a:t> ve karmaşıklık), yazılımların saklanmış bir veriyi nasıl yazıp okuyabilecekleri (bk. </a:t>
            </a:r>
            <a:r>
              <a:rPr lang="tr-TR" sz="2400" dirty="0">
                <a:hlinkClick r:id="rId7" tooltip="Veri yapıları"/>
              </a:rPr>
              <a:t>veri yapıları</a:t>
            </a:r>
            <a:r>
              <a:rPr lang="tr-TR" sz="2400" dirty="0"/>
              <a:t> ve </a:t>
            </a:r>
            <a:r>
              <a:rPr lang="tr-TR" sz="2400" dirty="0" err="1">
                <a:hlinkClick r:id="rId8" tooltip="Veritabanı"/>
              </a:rPr>
              <a:t>veritabanları</a:t>
            </a:r>
            <a:r>
              <a:rPr lang="tr-TR" sz="2400" dirty="0"/>
              <a:t>), yazılımların nasıl daha akıllı çalışabilecekleri (bk. </a:t>
            </a:r>
            <a:r>
              <a:rPr lang="tr-TR" sz="2400" dirty="0">
                <a:hlinkClick r:id="rId9" tooltip="Yapay zekâ"/>
              </a:rPr>
              <a:t>Yapay zekâ</a:t>
            </a:r>
            <a:r>
              <a:rPr lang="tr-TR" sz="2400" dirty="0"/>
              <a:t>), insan ve yazılımların birbirleriyle nasıl bir iletişim içerisinde olacakları (bk. insan bilgisayar etkileşimi ve </a:t>
            </a:r>
            <a:r>
              <a:rPr lang="tr-TR" sz="2400" dirty="0">
                <a:hlinkClick r:id="rId10" tooltip="Kullanıcı arayüzü"/>
              </a:rPr>
              <a:t>kullanıcı </a:t>
            </a:r>
            <a:r>
              <a:rPr lang="tr-TR" sz="2400" dirty="0" err="1">
                <a:hlinkClick r:id="rId10" tooltip="Kullanıcı arayüzü"/>
              </a:rPr>
              <a:t>arayüzleri</a:t>
            </a:r>
            <a:r>
              <a:rPr lang="tr-TR" sz="2400" dirty="0"/>
              <a:t>) konuları üzerinde </a:t>
            </a:r>
            <a:r>
              <a:rPr lang="tr-TR" sz="2400" dirty="0" err="1"/>
              <a:t>ve</a:t>
            </a:r>
            <a:r>
              <a:rPr lang="tr-TR" sz="2400" dirty="0" err="1">
                <a:hlinkClick r:id="rId11" tooltip="ASIC"/>
              </a:rPr>
              <a:t>ASIC</a:t>
            </a:r>
            <a:r>
              <a:rPr lang="tr-TR" sz="2400" dirty="0"/>
              <a:t>, </a:t>
            </a:r>
            <a:r>
              <a:rPr lang="tr-TR" sz="2400" dirty="0">
                <a:hlinkClick r:id="rId12" tooltip="FPGA"/>
              </a:rPr>
              <a:t>FPGA</a:t>
            </a:r>
            <a:r>
              <a:rPr lang="tr-TR" sz="2400" dirty="0"/>
              <a:t>, devre tasarımı ile donanım-yazılım entegrasyonu alanlarında çalışırlar.</a:t>
            </a:r>
          </a:p>
        </p:txBody>
      </p:sp>
    </p:spTree>
    <p:extLst>
      <p:ext uri="{BB962C8B-B14F-4D97-AF65-F5344CB8AC3E}">
        <p14:creationId xmlns:p14="http://schemas.microsoft.com/office/powerpoint/2010/main" val="26480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 Mühendisliği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Bilgisayar Mühendisliği bölümleri ülkemizde ilk defa 1977 yılında Hacettepe Üniversitesi ve ODTÜ’de kurulmuş, eğitimlerine Lisans düzeyinde başlamıştır. Bu bölümler ilk mezunlarını 1981 yılında verdiler. 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smtClean="0"/>
              <a:t>Sakarya Üniversitesinde ilk defa 1995 yılında öğrenci almış ve ilk mezunlarını 2000 </a:t>
            </a:r>
            <a:r>
              <a:rPr lang="tr-TR" sz="2400" smtClean="0"/>
              <a:t>yılında vermiştir.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761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00100" lvl="2" indent="0" fontAlgn="base">
              <a:buNone/>
            </a:pPr>
            <a:endParaRPr lang="tr-TR" sz="3600" dirty="0" smtClean="0"/>
          </a:p>
          <a:p>
            <a:pPr marL="800100" lvl="2" indent="0" fontAlgn="base">
              <a:buNone/>
            </a:pPr>
            <a:r>
              <a:rPr lang="tr-TR" sz="3600" dirty="0"/>
              <a:t>  ►YAZILIM</a:t>
            </a:r>
          </a:p>
          <a:p>
            <a:pPr marL="800100" lvl="2" indent="0" fontAlgn="base">
              <a:buNone/>
            </a:pPr>
            <a:r>
              <a:rPr lang="tr-TR" sz="3600" dirty="0"/>
              <a:t>  ►DONANIM</a:t>
            </a:r>
            <a:br>
              <a:rPr lang="tr-TR" sz="3600" dirty="0"/>
            </a:br>
            <a:r>
              <a:rPr lang="tr-TR" sz="3600" dirty="0"/>
              <a:t>  ►SİSTEM</a:t>
            </a:r>
            <a:br>
              <a:rPr lang="tr-TR" sz="3600" dirty="0"/>
            </a:br>
            <a:r>
              <a:rPr lang="tr-TR" sz="3600" dirty="0"/>
              <a:t>  ►</a:t>
            </a:r>
            <a:r>
              <a:rPr lang="tr-TR" sz="3600" dirty="0" smtClean="0"/>
              <a:t>NETWORK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9876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800100" lvl="2" indent="0" fontAlgn="base">
              <a:buNone/>
            </a:pPr>
            <a:r>
              <a:rPr lang="tr-TR" dirty="0"/>
              <a:t>  ►İş Analistleri</a:t>
            </a:r>
          </a:p>
          <a:p>
            <a:pPr marL="800100" lvl="2" indent="0" fontAlgn="base">
              <a:buNone/>
            </a:pPr>
            <a:r>
              <a:rPr lang="tr-TR" dirty="0"/>
              <a:t>  ►Sistem Analistleri</a:t>
            </a:r>
          </a:p>
          <a:p>
            <a:pPr marL="800100" lvl="2" indent="0" fontAlgn="base">
              <a:buNone/>
            </a:pPr>
            <a:r>
              <a:rPr lang="tr-TR" dirty="0"/>
              <a:t>  ►Yazılım Tasarım Uzmanı</a:t>
            </a:r>
          </a:p>
          <a:p>
            <a:pPr marL="800100" lvl="2" indent="0" fontAlgn="base">
              <a:buNone/>
            </a:pPr>
            <a:r>
              <a:rPr lang="tr-TR" dirty="0"/>
              <a:t>  ►Yazılım Modelleme Uzmanı</a:t>
            </a:r>
          </a:p>
          <a:p>
            <a:pPr marL="800100" lvl="2" indent="0" fontAlgn="base">
              <a:buNone/>
            </a:pPr>
            <a:r>
              <a:rPr lang="tr-TR" dirty="0"/>
              <a:t>  ►Program Geliştirici Yazılım Uzmanı</a:t>
            </a:r>
          </a:p>
          <a:p>
            <a:pPr marL="800100" lvl="2" indent="0" fontAlgn="base">
              <a:buNone/>
            </a:pPr>
            <a:r>
              <a:rPr lang="tr-TR" dirty="0"/>
              <a:t>  ►Yazılım Mühendisi</a:t>
            </a:r>
          </a:p>
          <a:p>
            <a:pPr marL="800100" lvl="2" indent="0" fontAlgn="base">
              <a:buNone/>
            </a:pPr>
            <a:r>
              <a:rPr lang="tr-TR" dirty="0"/>
              <a:t>  ►Yazılım Mimarı/Yazılım Danışmanı</a:t>
            </a:r>
          </a:p>
          <a:p>
            <a:pPr marL="800100" lvl="2" indent="0" fontAlgn="base">
              <a:buNone/>
            </a:pPr>
            <a:r>
              <a:rPr lang="tr-TR" dirty="0"/>
              <a:t>  ►Ekip Lideri/Proje Yöneticisi</a:t>
            </a:r>
          </a:p>
          <a:p>
            <a:pPr marL="800100" lvl="2" indent="0" fontAlgn="base">
              <a:buNone/>
            </a:pPr>
            <a:r>
              <a:rPr lang="tr-TR" dirty="0"/>
              <a:t>  ►Test Kalite Güvence Uzmanı</a:t>
            </a:r>
          </a:p>
          <a:p>
            <a:pPr marL="800100" lvl="2" indent="0" fontAlgn="base">
              <a:buNone/>
            </a:pPr>
            <a:r>
              <a:rPr lang="tr-TR" dirty="0"/>
              <a:t>  ►Test Uzmanı/Test Mühendisi</a:t>
            </a:r>
          </a:p>
          <a:p>
            <a:pPr marL="800100" lvl="2" indent="0" fontAlgn="base">
              <a:buNone/>
            </a:pPr>
            <a:r>
              <a:rPr lang="tr-TR" dirty="0"/>
              <a:t>  ►Test Yöneticisi</a:t>
            </a:r>
          </a:p>
          <a:p>
            <a:pPr marL="800100" lvl="2" indent="0" fontAlgn="base">
              <a:buNone/>
            </a:pPr>
            <a:r>
              <a:rPr lang="tr-TR" dirty="0"/>
              <a:t>  ►Konfigürasyon Yöneticisi</a:t>
            </a:r>
          </a:p>
          <a:p>
            <a:pPr marL="800100" lvl="2" indent="0" fontAlgn="base">
              <a:buNone/>
            </a:pPr>
            <a:r>
              <a:rPr lang="tr-TR" dirty="0"/>
              <a:t>  ►Veri-Veritabanı Yönetimi</a:t>
            </a:r>
          </a:p>
          <a:p>
            <a:pPr marL="800100" lvl="2" indent="0" fontAlgn="base">
              <a:buNone/>
            </a:pPr>
            <a:r>
              <a:rPr lang="tr-TR" dirty="0"/>
              <a:t>  ►Veri  </a:t>
            </a:r>
            <a:r>
              <a:rPr lang="tr-TR" dirty="0" smtClean="0"/>
              <a:t>Yöneticisi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5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800100" lvl="2" indent="0" fontAlgn="base">
              <a:buNone/>
            </a:pPr>
            <a:r>
              <a:rPr lang="tr-TR" dirty="0"/>
              <a:t>  </a:t>
            </a:r>
            <a:r>
              <a:rPr lang="tr-TR" dirty="0" smtClean="0"/>
              <a:t>►Veri </a:t>
            </a:r>
            <a:r>
              <a:rPr lang="tr-TR" dirty="0"/>
              <a:t>Analisti</a:t>
            </a:r>
          </a:p>
          <a:p>
            <a:pPr marL="800100" lvl="2" indent="0" fontAlgn="base">
              <a:buNone/>
            </a:pPr>
            <a:r>
              <a:rPr lang="tr-TR" dirty="0"/>
              <a:t>  ►Veri Mimarı</a:t>
            </a:r>
          </a:p>
          <a:p>
            <a:pPr marL="800100" lvl="2" indent="0" fontAlgn="base">
              <a:buNone/>
            </a:pPr>
            <a:r>
              <a:rPr lang="tr-TR" dirty="0"/>
              <a:t>  ►Veri Modelleme Uzmanı</a:t>
            </a:r>
          </a:p>
          <a:p>
            <a:pPr marL="800100" lvl="2" indent="0" fontAlgn="base">
              <a:buNone/>
            </a:pPr>
            <a:r>
              <a:rPr lang="tr-TR" dirty="0"/>
              <a:t>  ►Veri Madencisi</a:t>
            </a:r>
          </a:p>
          <a:p>
            <a:pPr marL="800100" lvl="2" indent="0" fontAlgn="base">
              <a:buNone/>
            </a:pPr>
            <a:r>
              <a:rPr lang="tr-TR" dirty="0"/>
              <a:t>  ►Veritabanı Yöneticisi</a:t>
            </a:r>
          </a:p>
          <a:p>
            <a:pPr marL="800100" lvl="2" indent="0" fontAlgn="base">
              <a:buNone/>
            </a:pPr>
            <a:r>
              <a:rPr lang="tr-TR" dirty="0"/>
              <a:t>  ►Veritabanı Mimarı</a:t>
            </a:r>
          </a:p>
          <a:p>
            <a:pPr marL="800100" lvl="2" indent="0" fontAlgn="base">
              <a:buNone/>
            </a:pPr>
            <a:r>
              <a:rPr lang="tr-TR" dirty="0"/>
              <a:t>  ►Bilgi Güvenliği Uzmanı</a:t>
            </a:r>
          </a:p>
          <a:p>
            <a:pPr marL="800100" lvl="2" indent="0" fontAlgn="base">
              <a:buNone/>
            </a:pPr>
            <a:r>
              <a:rPr lang="tr-TR" dirty="0"/>
              <a:t>  ►Ağ İnternet Uzmanı</a:t>
            </a:r>
          </a:p>
          <a:p>
            <a:pPr marL="800100" lvl="2" indent="0" fontAlgn="base">
              <a:buNone/>
            </a:pPr>
            <a:r>
              <a:rPr lang="tr-TR" dirty="0"/>
              <a:t>  ►Beyaz Şapkalı Hacker</a:t>
            </a:r>
          </a:p>
          <a:p>
            <a:pPr marL="800100" lvl="2" indent="0" fontAlgn="base">
              <a:buNone/>
            </a:pPr>
            <a:r>
              <a:rPr lang="tr-TR" dirty="0"/>
              <a:t>  ►Network</a:t>
            </a:r>
          </a:p>
          <a:p>
            <a:pPr marL="800100" lvl="2" indent="0" fontAlgn="base">
              <a:buNone/>
            </a:pPr>
            <a:r>
              <a:rPr lang="tr-TR" dirty="0"/>
              <a:t>  ►Donanım Mühendisi</a:t>
            </a:r>
          </a:p>
          <a:p>
            <a:pPr marL="800100" lvl="2" indent="0" fontAlgn="base">
              <a:buNone/>
            </a:pPr>
            <a:r>
              <a:rPr lang="tr-TR" dirty="0"/>
              <a:t>  ►Kontrol Mühendisi</a:t>
            </a:r>
          </a:p>
          <a:p>
            <a:pPr marL="800100" lvl="2" indent="0" fontAlgn="base">
              <a:buNone/>
            </a:pPr>
            <a:r>
              <a:rPr lang="tr-TR" dirty="0"/>
              <a:t>  ►Robot Programlama Mühendisi</a:t>
            </a:r>
          </a:p>
          <a:p>
            <a:pPr marL="800100" lvl="2" indent="0" fontAlgn="base">
              <a:buNone/>
            </a:pPr>
            <a:r>
              <a:rPr lang="tr-TR" dirty="0"/>
              <a:t>  ►Web Tasarımı</a:t>
            </a:r>
          </a:p>
          <a:p>
            <a:pPr marL="800100" lvl="2" indent="0" fontAlgn="base">
              <a:buNone/>
            </a:pPr>
            <a:r>
              <a:rPr lang="tr-TR" dirty="0"/>
              <a:t>  ►Grafik Tasarımı Ve Çizimi </a:t>
            </a:r>
          </a:p>
        </p:txBody>
      </p:sp>
    </p:spTree>
    <p:extLst>
      <p:ext uri="{BB962C8B-B14F-4D97-AF65-F5344CB8AC3E}">
        <p14:creationId xmlns:p14="http://schemas.microsoft.com/office/powerpoint/2010/main" val="14549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213</TotalTime>
  <Words>744</Words>
  <Application>Microsoft Office PowerPoint</Application>
  <PresentationFormat>Ekran Gösterisi (4:3)</PresentationFormat>
  <Paragraphs>137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0" baseType="lpstr">
      <vt:lpstr>Arial</vt:lpstr>
      <vt:lpstr>Bookman Old Style</vt:lpstr>
      <vt:lpstr>Gill Sans MT</vt:lpstr>
      <vt:lpstr>Wingdings</vt:lpstr>
      <vt:lpstr>Wingdings 3</vt:lpstr>
      <vt:lpstr>Kaynak</vt:lpstr>
      <vt:lpstr>Bilgisayar Mühendisliğine Giriş</vt:lpstr>
      <vt:lpstr>Mühendislik</vt:lpstr>
      <vt:lpstr>Mühendislik</vt:lpstr>
      <vt:lpstr>Mühendislik Yaklaşımı</vt:lpstr>
      <vt:lpstr>Bilgisayar Mühendisliği</vt:lpstr>
      <vt:lpstr>Bilgisayar Mühendisliği</vt:lpstr>
      <vt:lpstr>Bilgisayar Mühendisliği Çalışma Alanları</vt:lpstr>
      <vt:lpstr>Bilgisayar Mühendisliği Çalışma Alanları</vt:lpstr>
      <vt:lpstr>Bilgisayar Mühendisliği Çalışma Alanları</vt:lpstr>
      <vt:lpstr>Bilgisayar Mühendisliği Çalışma Alanları</vt:lpstr>
      <vt:lpstr>Java İş İlanlarında Aranan Özellikler</vt:lpstr>
      <vt:lpstr>Yazılım İş Ünvanları</vt:lpstr>
      <vt:lpstr>BT Departmaları Hiyerarşisi</vt:lpstr>
      <vt:lpstr>BT Departmaları Hiyerarşisi</vt:lpstr>
      <vt:lpstr>BT Departmaları Hiyerarşisi</vt:lpstr>
      <vt:lpstr>BT Departmaları Hiyerarşisi</vt:lpstr>
      <vt:lpstr>Bilgisayarların Gelişimi</vt:lpstr>
      <vt:lpstr>Bilgisayar</vt:lpstr>
      <vt:lpstr>Abaküs</vt:lpstr>
      <vt:lpstr>Mekanik Bilgisayarlar</vt:lpstr>
      <vt:lpstr>Mekanik Bilgisayarlar</vt:lpstr>
      <vt:lpstr>Jacquard’ın Dokuma Tezgahı</vt:lpstr>
      <vt:lpstr>Mekanik Bilgisayarlar</vt:lpstr>
      <vt:lpstr>Mekanik Bilgisayarlar</vt:lpstr>
      <vt:lpstr>Mekanik Bilgisayarlar</vt:lpstr>
      <vt:lpstr>Elektrikle Çalışan Mekanik Bilgisayarlar</vt:lpstr>
      <vt:lpstr>Elektrikle Çalışan Mekanik Bilgisayarlar</vt:lpstr>
      <vt:lpstr>Elektronik Bilgisayarlar</vt:lpstr>
      <vt:lpstr>Elektronik Bilgisayarlar</vt:lpstr>
      <vt:lpstr>Elektronik Bilgisayarlar</vt:lpstr>
      <vt:lpstr>Bilgisayarlar Mimarileri</vt:lpstr>
      <vt:lpstr>Bilgisayar Temel Birimleri</vt:lpstr>
      <vt:lpstr>Bilgisayar Parçaları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Mühendisliği Çalışma Alanları </dc:title>
  <dc:creator>Sau</dc:creator>
  <cp:lastModifiedBy>Nevzat TAŞBAŞI</cp:lastModifiedBy>
  <cp:revision>20</cp:revision>
  <dcterms:created xsi:type="dcterms:W3CDTF">2016-09-29T14:48:02Z</dcterms:created>
  <dcterms:modified xsi:type="dcterms:W3CDTF">2017-10-06T13:19:35Z</dcterms:modified>
</cp:coreProperties>
</file>