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62" r:id="rId3"/>
    <p:sldId id="263" r:id="rId4"/>
    <p:sldId id="264" r:id="rId5"/>
    <p:sldId id="265" r:id="rId6"/>
    <p:sldId id="266" r:id="rId7"/>
    <p:sldId id="267" r:id="rId8"/>
    <p:sldId id="268" r:id="rId9"/>
    <p:sldId id="269" r:id="rId10"/>
    <p:sldId id="270" r:id="rId11"/>
    <p:sldId id="276" r:id="rId12"/>
    <p:sldId id="271" r:id="rId13"/>
    <p:sldId id="272" r:id="rId14"/>
    <p:sldId id="273" r:id="rId15"/>
    <p:sldId id="274" r:id="rId16"/>
    <p:sldId id="275" r:id="rId17"/>
    <p:sldId id="257" r:id="rId18"/>
    <p:sldId id="258" r:id="rId19"/>
    <p:sldId id="259" r:id="rId20"/>
    <p:sldId id="260" r:id="rId21"/>
    <p:sldId id="261" r:id="rId2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99" autoAdjust="0"/>
  </p:normalViewPr>
  <p:slideViewPr>
    <p:cSldViewPr>
      <p:cViewPr varScale="1">
        <p:scale>
          <a:sx n="75" d="100"/>
          <a:sy n="75" d="100"/>
        </p:scale>
        <p:origin x="-166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46B36-34C3-44E4-ADAE-4982ADA90C08}" type="datetimeFigureOut">
              <a:rPr lang="tr-TR" smtClean="0"/>
              <a:t>09.11.2017</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B08D14-497B-4F5C-AC31-6D0CD59CAC26}" type="slidenum">
              <a:rPr lang="tr-TR" smtClean="0"/>
              <a:t>‹#›</a:t>
            </a:fld>
            <a:endParaRPr lang="tr-TR"/>
          </a:p>
        </p:txBody>
      </p:sp>
    </p:spTree>
    <p:extLst>
      <p:ext uri="{BB962C8B-B14F-4D97-AF65-F5344CB8AC3E}">
        <p14:creationId xmlns:p14="http://schemas.microsoft.com/office/powerpoint/2010/main" val="237345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Tek </a:t>
            </a:r>
            <a:r>
              <a:rPr lang="tr-TR" dirty="0" err="1" smtClean="0"/>
              <a:t>parity</a:t>
            </a:r>
            <a:r>
              <a:rPr lang="tr-TR" dirty="0" smtClean="0"/>
              <a:t> de 1’lerin toplamı her zaman tektir. Çift </a:t>
            </a:r>
            <a:r>
              <a:rPr lang="tr-TR" dirty="0" err="1" smtClean="0"/>
              <a:t>parity</a:t>
            </a:r>
            <a:r>
              <a:rPr lang="tr-TR" dirty="0" smtClean="0"/>
              <a:t> de 1’lerin toplamı her zaman çifttir.</a:t>
            </a:r>
            <a:endParaRPr lang="tr-TR" dirty="0"/>
          </a:p>
        </p:txBody>
      </p:sp>
      <p:sp>
        <p:nvSpPr>
          <p:cNvPr id="4" name="Slayt Numarası Yer Tutucusu 3"/>
          <p:cNvSpPr>
            <a:spLocks noGrp="1"/>
          </p:cNvSpPr>
          <p:nvPr>
            <p:ph type="sldNum" sz="quarter" idx="10"/>
          </p:nvPr>
        </p:nvSpPr>
        <p:spPr/>
        <p:txBody>
          <a:bodyPr/>
          <a:lstStyle/>
          <a:p>
            <a:fld id="{BCB08D14-497B-4F5C-AC31-6D0CD59CAC26}" type="slidenum">
              <a:rPr lang="tr-TR" smtClean="0"/>
              <a:t>16</a:t>
            </a:fld>
            <a:endParaRPr lang="tr-TR"/>
          </a:p>
        </p:txBody>
      </p:sp>
    </p:spTree>
    <p:extLst>
      <p:ext uri="{BB962C8B-B14F-4D97-AF65-F5344CB8AC3E}">
        <p14:creationId xmlns:p14="http://schemas.microsoft.com/office/powerpoint/2010/main" val="227311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1"/>
      </p:bgRef>
    </p:bg>
    <p:spTree>
      <p:nvGrpSpPr>
        <p:cNvPr id="1" name=""/>
        <p:cNvGrpSpPr/>
        <p:nvPr/>
      </p:nvGrpSpPr>
      <p:grpSpPr>
        <a:xfrm>
          <a:off x="0" y="0"/>
          <a:ext cx="0" cy="0"/>
          <a:chOff x="0" y="0"/>
          <a:chExt cx="0" cy="0"/>
        </a:xfrm>
      </p:grpSpPr>
      <p:sp>
        <p:nvSpPr>
          <p:cNvPr id="12" name="Dikdörtgen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Yuvarlatılmış Dikdörtgen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Alt Başlık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p:txBody>
          <a:bodyPr/>
          <a:lstStyle/>
          <a:p>
            <a:fld id="{FE5CE32B-0DD0-42EE-853B-C620E10B11F0}" type="datetimeFigureOut">
              <a:rPr lang="tr-TR" smtClean="0"/>
              <a:t>09.11.2017</a:t>
            </a:fld>
            <a:endParaRPr lang="tr-TR"/>
          </a:p>
        </p:txBody>
      </p:sp>
      <p:sp>
        <p:nvSpPr>
          <p:cNvPr id="17" name="Altbilgi Yer Tutucusu 16"/>
          <p:cNvSpPr>
            <a:spLocks noGrp="1"/>
          </p:cNvSpPr>
          <p:nvPr>
            <p:ph type="ftr" sz="quarter" idx="11"/>
          </p:nvPr>
        </p:nvSpPr>
        <p:spPr/>
        <p:txBody>
          <a:bodyPr/>
          <a:lstStyle/>
          <a:p>
            <a:endParaRPr lang="tr-TR"/>
          </a:p>
        </p:txBody>
      </p:sp>
      <p:sp>
        <p:nvSpPr>
          <p:cNvPr id="29" name="Slayt Numarası Yer Tutucusu 28"/>
          <p:cNvSpPr>
            <a:spLocks noGrp="1"/>
          </p:cNvSpPr>
          <p:nvPr>
            <p:ph type="sldNum" sz="quarter" idx="12"/>
          </p:nvPr>
        </p:nvSpPr>
        <p:spPr/>
        <p:txBody>
          <a:bodyPr lIns="0" tIns="0" rIns="0" bIns="0">
            <a:noAutofit/>
          </a:bodyPr>
          <a:lstStyle>
            <a:lvl1pPr>
              <a:defRPr sz="1400">
                <a:solidFill>
                  <a:srgbClr val="FFFFFF"/>
                </a:solidFill>
              </a:defRPr>
            </a:lvl1pPr>
          </a:lstStyle>
          <a:p>
            <a:fld id="{3EF9EB62-8470-4156-B9F1-C5FC821D0AE5}" type="slidenum">
              <a:rPr lang="tr-TR" smtClean="0"/>
              <a:t>‹#›</a:t>
            </a:fld>
            <a:endParaRPr lang="tr-TR"/>
          </a:p>
        </p:txBody>
      </p:sp>
      <p:sp>
        <p:nvSpPr>
          <p:cNvPr id="7" name="Dikdörtgen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FE5CE32B-0DD0-42EE-853B-C620E10B11F0}" type="datetimeFigureOut">
              <a:rPr lang="tr-TR" smtClean="0"/>
              <a:t>09.11.2017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41"/>
            <a:ext cx="201168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914400" y="274640"/>
            <a:ext cx="55626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FE5CE32B-0DD0-42EE-853B-C620E10B11F0}" type="datetimeFigureOut">
              <a:rPr lang="tr-TR" smtClean="0"/>
              <a:t>09.11.2017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fld id="{FE5CE32B-0DD0-42EE-853B-C620E10B11F0}" type="datetimeFigureOut">
              <a:rPr lang="tr-TR" smtClean="0"/>
              <a:t>09.11.2017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F9EB62-8470-4156-B9F1-C5FC821D0AE5}" type="slidenum">
              <a:rPr lang="tr-TR" smtClean="0"/>
              <a:t>‹#›</a:t>
            </a:fld>
            <a:endParaRPr lang="tr-TR"/>
          </a:p>
        </p:txBody>
      </p:sp>
      <p:sp>
        <p:nvSpPr>
          <p:cNvPr id="8" name="İçerik Yer Tutucusu 7"/>
          <p:cNvSpPr>
            <a:spLocks noGrp="1"/>
          </p:cNvSpPr>
          <p:nvPr>
            <p:ph sz="quarter" idx="1"/>
          </p:nvPr>
        </p:nvSpPr>
        <p:spPr>
          <a:xfrm>
            <a:off x="914400" y="1447800"/>
            <a:ext cx="777240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11" name="Dikdörtgen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Yuvarlatılmış Dikdörtgen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722313" y="952500"/>
            <a:ext cx="7772400" cy="1362075"/>
          </a:xfrm>
        </p:spPr>
        <p:txBody>
          <a:bodyPr anchor="b" anchorCtr="0"/>
          <a:lstStyle>
            <a:lvl1pPr algn="l">
              <a:buNone/>
              <a:defRPr sz="4000" b="0" cap="none"/>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FE5CE32B-0DD0-42EE-853B-C620E10B11F0}" type="datetimeFigureOut">
              <a:rPr lang="tr-TR" smtClean="0"/>
              <a:t>09.11.2017</a:t>
            </a:fld>
            <a:endParaRPr lang="tr-TR"/>
          </a:p>
        </p:txBody>
      </p:sp>
      <p:sp>
        <p:nvSpPr>
          <p:cNvPr id="5" name="Altbilgi Yer Tutucusu 4"/>
          <p:cNvSpPr>
            <a:spLocks noGrp="1"/>
          </p:cNvSpPr>
          <p:nvPr>
            <p:ph type="ftr" sz="quarter" idx="11"/>
          </p:nvPr>
        </p:nvSpPr>
        <p:spPr>
          <a:xfrm>
            <a:off x="800100" y="6172200"/>
            <a:ext cx="4000500" cy="457200"/>
          </a:xfrm>
        </p:spPr>
        <p:txBody>
          <a:bodyPr/>
          <a:lstStyle/>
          <a:p>
            <a:endParaRPr lang="tr-TR"/>
          </a:p>
        </p:txBody>
      </p:sp>
      <p:sp>
        <p:nvSpPr>
          <p:cNvPr id="7" name="Dikdörtgen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ayt Numarası Yer Tutucusu 5"/>
          <p:cNvSpPr>
            <a:spLocks noGrp="1"/>
          </p:cNvSpPr>
          <p:nvPr>
            <p:ph type="sldNum" sz="quarter" idx="12"/>
          </p:nvPr>
        </p:nvSpPr>
        <p:spPr>
          <a:xfrm>
            <a:off x="146304" y="6208776"/>
            <a:ext cx="457200" cy="457200"/>
          </a:xfrm>
        </p:spPr>
        <p:txBody>
          <a:bodyPr/>
          <a:lstStyle/>
          <a:p>
            <a:fld id="{3EF9EB62-8470-4156-B9F1-C5FC821D0AE5}"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FE5CE32B-0DD0-42EE-853B-C620E10B11F0}" type="datetimeFigureOut">
              <a:rPr lang="tr-TR" smtClean="0"/>
              <a:t>09.11.2017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EF9EB62-8470-4156-B9F1-C5FC821D0AE5}" type="slidenum">
              <a:rPr lang="tr-TR" smtClean="0"/>
              <a:t>‹#›</a:t>
            </a:fld>
            <a:endParaRPr lang="tr-TR"/>
          </a:p>
        </p:txBody>
      </p:sp>
      <p:sp>
        <p:nvSpPr>
          <p:cNvPr id="9" name="İçerik Yer Tutucusu 8"/>
          <p:cNvSpPr>
            <a:spLocks noGrp="1"/>
          </p:cNvSpPr>
          <p:nvPr>
            <p:ph sz="quarter" idx="1"/>
          </p:nvPr>
        </p:nvSpPr>
        <p:spPr>
          <a:xfrm>
            <a:off x="91440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93395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914400" y="273050"/>
            <a:ext cx="7772400" cy="1143000"/>
          </a:xfrm>
        </p:spPr>
        <p:txBody>
          <a:bodyPr anchor="b" anchorCtr="0"/>
          <a:lstStyle>
            <a:lvl1pPr>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Veri Yer Tutucusu 6"/>
          <p:cNvSpPr>
            <a:spLocks noGrp="1"/>
          </p:cNvSpPr>
          <p:nvPr>
            <p:ph type="dt" sz="half" idx="10"/>
          </p:nvPr>
        </p:nvSpPr>
        <p:spPr/>
        <p:txBody>
          <a:bodyPr/>
          <a:lstStyle/>
          <a:p>
            <a:fld id="{FE5CE32B-0DD0-42EE-853B-C620E10B11F0}" type="datetimeFigureOut">
              <a:rPr lang="tr-TR" smtClean="0"/>
              <a:t>09.11.2017</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EF9EB62-8470-4156-B9F1-C5FC821D0AE5}" type="slidenum">
              <a:rPr lang="tr-TR" smtClean="0"/>
              <a:t>‹#›</a:t>
            </a:fld>
            <a:endParaRPr lang="tr-TR"/>
          </a:p>
        </p:txBody>
      </p:sp>
      <p:sp>
        <p:nvSpPr>
          <p:cNvPr id="11" name="İçerik Yer Tutucusu 10"/>
          <p:cNvSpPr>
            <a:spLocks noGrp="1"/>
          </p:cNvSpPr>
          <p:nvPr>
            <p:ph sz="half" idx="2"/>
          </p:nvPr>
        </p:nvSpPr>
        <p:spPr>
          <a:xfrm>
            <a:off x="9144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half" idx="4"/>
          </p:nvPr>
        </p:nvSpPr>
        <p:spPr>
          <a:xfrm>
            <a:off x="49530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FE5CE32B-0DD0-42EE-853B-C620E10B11F0}" type="datetimeFigureOut">
              <a:rPr lang="tr-TR" smtClean="0"/>
              <a:t>09.11.2017</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E5CE32B-0DD0-42EE-853B-C620E10B11F0}" type="datetimeFigureOut">
              <a:rPr lang="tr-TR" smtClean="0"/>
              <a:t>09.11.2017</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Dikdörtgen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Yuvarlatılmış Dikdörtgen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914400" y="273050"/>
            <a:ext cx="7772400" cy="1143000"/>
          </a:xfrm>
        </p:spPr>
        <p:txBody>
          <a:bodyPr anchor="b" anchorCtr="0"/>
          <a:lstStyle>
            <a:lvl1pPr algn="l">
              <a:buNone/>
              <a:defRPr sz="4000" b="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FE5CE32B-0DD0-42EE-853B-C620E10B11F0}" type="datetimeFigureOut">
              <a:rPr lang="tr-TR" smtClean="0"/>
              <a:t>09.11.2017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EF9EB62-8470-4156-B9F1-C5FC821D0AE5}" type="slidenum">
              <a:rPr lang="tr-TR" smtClean="0"/>
              <a:t>‹#›</a:t>
            </a:fld>
            <a:endParaRPr lang="tr-TR"/>
          </a:p>
        </p:txBody>
      </p:sp>
      <p:sp>
        <p:nvSpPr>
          <p:cNvPr id="11" name="İçerik Yer Tutucusu 10"/>
          <p:cNvSpPr>
            <a:spLocks noGrp="1"/>
          </p:cNvSpPr>
          <p:nvPr>
            <p:ph sz="quarter" idx="1"/>
          </p:nvPr>
        </p:nvSpPr>
        <p:spPr>
          <a:xfrm>
            <a:off x="2971800" y="1600200"/>
            <a:ext cx="5715000" cy="44958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tr-TR" smtClean="0"/>
              <a:t>Asıl başlık stili için tıklatın</a:t>
            </a:r>
            <a:endParaRPr kumimoji="0" lang="en-US"/>
          </a:p>
        </p:txBody>
      </p:sp>
      <p:sp>
        <p:nvSpPr>
          <p:cNvPr id="4" name="Metin Yer Tutucusu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FE5CE32B-0DD0-42EE-853B-C620E10B11F0}" type="datetimeFigureOut">
              <a:rPr lang="tr-TR" smtClean="0"/>
              <a:t>09.11.2017</a:t>
            </a:fld>
            <a:endParaRPr lang="tr-TR"/>
          </a:p>
        </p:txBody>
      </p:sp>
      <p:sp>
        <p:nvSpPr>
          <p:cNvPr id="6" name="Altbilgi Yer Tutucusu 5"/>
          <p:cNvSpPr>
            <a:spLocks noGrp="1"/>
          </p:cNvSpPr>
          <p:nvPr>
            <p:ph type="ftr" sz="quarter" idx="11"/>
          </p:nvPr>
        </p:nvSpPr>
        <p:spPr>
          <a:xfrm>
            <a:off x="914400" y="6172200"/>
            <a:ext cx="3886200" cy="457200"/>
          </a:xfrm>
        </p:spPr>
        <p:txBody>
          <a:bodyPr/>
          <a:lstStyle/>
          <a:p>
            <a:endParaRPr lang="tr-TR"/>
          </a:p>
        </p:txBody>
      </p:sp>
      <p:sp>
        <p:nvSpPr>
          <p:cNvPr id="7" name="Slayt Numarası Yer Tutucusu 6"/>
          <p:cNvSpPr>
            <a:spLocks noGrp="1"/>
          </p:cNvSpPr>
          <p:nvPr>
            <p:ph type="sldNum" sz="quarter" idx="12"/>
          </p:nvPr>
        </p:nvSpPr>
        <p:spPr>
          <a:xfrm>
            <a:off x="146304" y="6208776"/>
            <a:ext cx="457200" cy="457200"/>
          </a:xfrm>
        </p:spPr>
        <p:txBody>
          <a:bodyPr/>
          <a:lstStyle/>
          <a:p>
            <a:fld id="{3EF9EB62-8470-4156-B9F1-C5FC821D0AE5}" type="slidenum">
              <a:rPr lang="tr-TR" smtClean="0"/>
              <a:t>‹#›</a:t>
            </a:fld>
            <a:endParaRPr lang="tr-TR"/>
          </a:p>
        </p:txBody>
      </p:sp>
      <p:sp>
        <p:nvSpPr>
          <p:cNvPr id="11" name="Dikdörtgen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ikdörtgen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Resim Yer Tutucusu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tr-TR" smtClean="0"/>
              <a:t>Resim eklemek için simgeyi tıklatın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Dikdörtgen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Yuvarlatılmış Dikdörtgen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Başlık Yer Tutucusu 21"/>
          <p:cNvSpPr>
            <a:spLocks noGrp="1"/>
          </p:cNvSpPr>
          <p:nvPr>
            <p:ph type="title"/>
          </p:nvPr>
        </p:nvSpPr>
        <p:spPr>
          <a:xfrm>
            <a:off x="914400" y="274638"/>
            <a:ext cx="7772400" cy="1143000"/>
          </a:xfrm>
          <a:prstGeom prst="rect">
            <a:avLst/>
          </a:prstGeom>
        </p:spPr>
        <p:txBody>
          <a:bodyPr bIns="91440" anchor="b" anchorCtr="0">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E5CE32B-0DD0-42EE-853B-C620E10B11F0}" type="datetimeFigureOut">
              <a:rPr lang="tr-TR" smtClean="0"/>
              <a:t>09.11.2017</a:t>
            </a:fld>
            <a:endParaRPr lang="tr-TR"/>
          </a:p>
        </p:txBody>
      </p:sp>
      <p:sp>
        <p:nvSpPr>
          <p:cNvPr id="3" name="Altbilgi Yer Tutucusu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p>
        </p:txBody>
      </p:sp>
      <p:sp>
        <p:nvSpPr>
          <p:cNvPr id="23" name="Slayt Numarası Yer Tutucusu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EF9EB62-8470-4156-B9F1-C5FC821D0AE5}"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a:lstStyle/>
          <a:p>
            <a:r>
              <a:rPr lang="tr-TR" dirty="0" smtClean="0"/>
              <a:t>Bilgisayar Mühendisliğine Giriş</a:t>
            </a:r>
            <a:endParaRPr lang="tr-TR" dirty="0"/>
          </a:p>
        </p:txBody>
      </p:sp>
      <p:sp>
        <p:nvSpPr>
          <p:cNvPr id="2" name="Başlık 1"/>
          <p:cNvSpPr>
            <a:spLocks noGrp="1"/>
          </p:cNvSpPr>
          <p:nvPr>
            <p:ph type="ctrTitle"/>
          </p:nvPr>
        </p:nvSpPr>
        <p:spPr/>
        <p:txBody>
          <a:bodyPr/>
          <a:lstStyle/>
          <a:p>
            <a:r>
              <a:rPr lang="tr-TR" dirty="0" smtClean="0"/>
              <a:t>Sayısal Kodlama</a:t>
            </a:r>
            <a:endParaRPr lang="tr-TR" dirty="0"/>
          </a:p>
        </p:txBody>
      </p:sp>
    </p:spTree>
    <p:extLst>
      <p:ext uri="{BB962C8B-B14F-4D97-AF65-F5344CB8AC3E}">
        <p14:creationId xmlns:p14="http://schemas.microsoft.com/office/powerpoint/2010/main" val="330593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260648"/>
            <a:ext cx="7772400" cy="1143000"/>
          </a:xfrm>
        </p:spPr>
        <p:txBody>
          <a:bodyPr>
            <a:normAutofit fontScale="90000"/>
          </a:bodyPr>
          <a:lstStyle/>
          <a:p>
            <a:r>
              <a:rPr lang="tr-TR" dirty="0"/>
              <a:t/>
            </a:r>
            <a:br>
              <a:rPr lang="tr-TR" dirty="0"/>
            </a:br>
            <a:r>
              <a:rPr lang="tr-TR" dirty="0">
                <a:solidFill>
                  <a:srgbClr val="FF0000"/>
                </a:solidFill>
              </a:rPr>
              <a:t>ASCII </a:t>
            </a:r>
            <a:r>
              <a:rPr lang="tr-TR" dirty="0" smtClean="0">
                <a:solidFill>
                  <a:srgbClr val="FF0000"/>
                </a:solidFill>
              </a:rPr>
              <a:t>(</a:t>
            </a:r>
            <a:r>
              <a:rPr lang="tr-TR" dirty="0" err="1">
                <a:solidFill>
                  <a:srgbClr val="FF0000"/>
                </a:solidFill>
              </a:rPr>
              <a:t>American</a:t>
            </a:r>
            <a:r>
              <a:rPr lang="tr-TR" dirty="0">
                <a:solidFill>
                  <a:srgbClr val="FF0000"/>
                </a:solidFill>
              </a:rPr>
              <a:t> </a:t>
            </a:r>
            <a:r>
              <a:rPr lang="tr-TR" dirty="0" err="1">
                <a:solidFill>
                  <a:srgbClr val="FF0000"/>
                </a:solidFill>
              </a:rPr>
              <a:t>Standard</a:t>
            </a:r>
            <a:r>
              <a:rPr lang="tr-TR" dirty="0">
                <a:solidFill>
                  <a:srgbClr val="FF0000"/>
                </a:solidFill>
              </a:rPr>
              <a:t> </a:t>
            </a:r>
            <a:r>
              <a:rPr lang="tr-TR" dirty="0" err="1">
                <a:solidFill>
                  <a:srgbClr val="FF0000"/>
                </a:solidFill>
              </a:rPr>
              <a:t>Code</a:t>
            </a:r>
            <a:r>
              <a:rPr lang="tr-TR" dirty="0">
                <a:solidFill>
                  <a:srgbClr val="FF0000"/>
                </a:solidFill>
              </a:rPr>
              <a:t> </a:t>
            </a:r>
            <a:r>
              <a:rPr lang="tr-TR" dirty="0" err="1">
                <a:solidFill>
                  <a:srgbClr val="FF0000"/>
                </a:solidFill>
              </a:rPr>
              <a:t>for</a:t>
            </a:r>
            <a:r>
              <a:rPr lang="tr-TR" dirty="0">
                <a:solidFill>
                  <a:srgbClr val="FF0000"/>
                </a:solidFill>
              </a:rPr>
              <a:t> Information </a:t>
            </a:r>
            <a:r>
              <a:rPr lang="tr-TR" dirty="0" err="1" smtClean="0">
                <a:solidFill>
                  <a:srgbClr val="FF0000"/>
                </a:solidFill>
              </a:rPr>
              <a:t>Interchange</a:t>
            </a:r>
            <a:r>
              <a:rPr lang="tr-TR" dirty="0" smtClean="0">
                <a:solidFill>
                  <a:srgbClr val="FF0000"/>
                </a:solidFill>
              </a:rPr>
              <a:t>)</a:t>
            </a:r>
            <a:r>
              <a:rPr lang="tr-TR" dirty="0" smtClean="0"/>
              <a:t> </a:t>
            </a:r>
            <a:r>
              <a:rPr lang="tr-TR" dirty="0" smtClean="0">
                <a:solidFill>
                  <a:srgbClr val="FF0000"/>
                </a:solidFill>
              </a:rPr>
              <a:t>Kodu</a:t>
            </a:r>
            <a:endParaRPr lang="tr-TR" dirty="0">
              <a:solidFill>
                <a:srgbClr val="FF0000"/>
              </a:solidFill>
            </a:endParaRPr>
          </a:p>
        </p:txBody>
      </p:sp>
      <p:sp>
        <p:nvSpPr>
          <p:cNvPr id="3" name="İçerik Yer Tutucusu 2"/>
          <p:cNvSpPr>
            <a:spLocks noGrp="1"/>
          </p:cNvSpPr>
          <p:nvPr>
            <p:ph sz="quarter" idx="1"/>
          </p:nvPr>
        </p:nvSpPr>
        <p:spPr/>
        <p:txBody>
          <a:bodyPr>
            <a:normAutofit fontScale="92500"/>
          </a:bodyPr>
          <a:lstStyle/>
          <a:p>
            <a:endParaRPr lang="tr-TR" dirty="0"/>
          </a:p>
          <a:p>
            <a:r>
              <a:rPr lang="tr-TR" sz="2800" dirty="0"/>
              <a:t>ASCII </a:t>
            </a:r>
            <a:r>
              <a:rPr lang="tr-TR" sz="2800" dirty="0" smtClean="0"/>
              <a:t>kodu 7 </a:t>
            </a:r>
            <a:r>
              <a:rPr lang="tr-TR" sz="2800" dirty="0"/>
              <a:t>bitlik bir koddur (8. bit bazı karakterlerin kontrolü için kullanılır) ve </a:t>
            </a:r>
            <a:r>
              <a:rPr lang="tr-TR" sz="2800" dirty="0" smtClean="0"/>
              <a:t>2</a:t>
            </a:r>
            <a:r>
              <a:rPr lang="tr-TR" sz="2800" baseline="30000" dirty="0" smtClean="0"/>
              <a:t>7</a:t>
            </a:r>
            <a:r>
              <a:rPr lang="tr-TR" sz="2800" dirty="0" smtClean="0"/>
              <a:t>= </a:t>
            </a:r>
            <a:r>
              <a:rPr lang="tr-TR" sz="2800" dirty="0"/>
              <a:t>128 bilgiyi kodlama kapasitesine sahiptir. Bu kapasite rakam ve harflerle birlikte bilgisayarda kullanılan </a:t>
            </a:r>
            <a:r>
              <a:rPr lang="tr-TR" sz="2800" dirty="0" err="1"/>
              <a:t>Enter</a:t>
            </a:r>
            <a:r>
              <a:rPr lang="tr-TR" sz="2800" dirty="0"/>
              <a:t>, </a:t>
            </a:r>
            <a:r>
              <a:rPr lang="tr-TR" sz="2800" dirty="0" err="1"/>
              <a:t>Linefeed</a:t>
            </a:r>
            <a:r>
              <a:rPr lang="tr-TR" sz="2800" dirty="0"/>
              <a:t>, vb. işlemleri ifade etmek </a:t>
            </a:r>
            <a:r>
              <a:rPr lang="tr-TR" sz="2800" dirty="0" smtClean="0"/>
              <a:t>için de </a:t>
            </a:r>
            <a:r>
              <a:rPr lang="tr-TR" sz="2800" dirty="0"/>
              <a:t>yeterlidir. İkili sayı formundaki ASCII kodlu bir sayının anlamını bulmak için, ikili sayının karşılığı olan </a:t>
            </a:r>
            <a:r>
              <a:rPr lang="tr-TR" sz="2800" dirty="0" err="1" smtClean="0"/>
              <a:t>onaltılı</a:t>
            </a:r>
            <a:r>
              <a:rPr lang="tr-TR" sz="2800" dirty="0" smtClean="0"/>
              <a:t> sayı </a:t>
            </a:r>
            <a:r>
              <a:rPr lang="tr-TR" sz="2800" dirty="0"/>
              <a:t>bulunur. </a:t>
            </a:r>
            <a:r>
              <a:rPr lang="tr-TR" sz="2800" dirty="0" err="1" smtClean="0"/>
              <a:t>Onaltılı</a:t>
            </a:r>
            <a:r>
              <a:rPr lang="tr-TR" sz="2800" dirty="0" smtClean="0"/>
              <a:t> sayının </a:t>
            </a:r>
            <a:r>
              <a:rPr lang="tr-TR" sz="2800" dirty="0"/>
              <a:t>ifade ettiği karakter tespit edilirse kodlanmış sayı anlamlı hale gelir.</a:t>
            </a:r>
          </a:p>
          <a:p>
            <a:endParaRPr lang="tr-TR" sz="5500" dirty="0"/>
          </a:p>
        </p:txBody>
      </p:sp>
    </p:spTree>
    <p:extLst>
      <p:ext uri="{BB962C8B-B14F-4D97-AF65-F5344CB8AC3E}">
        <p14:creationId xmlns:p14="http://schemas.microsoft.com/office/powerpoint/2010/main" val="4250541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rgbClr val="FF0000"/>
                </a:solidFill>
              </a:rPr>
              <a:t>ASCII Kodu</a:t>
            </a:r>
            <a:endParaRPr lang="tr-TR" dirty="0"/>
          </a:p>
        </p:txBody>
      </p:sp>
      <p:sp>
        <p:nvSpPr>
          <p:cNvPr id="3" name="İçerik Yer Tutucusu 2"/>
          <p:cNvSpPr>
            <a:spLocks noGrp="1"/>
          </p:cNvSpPr>
          <p:nvPr>
            <p:ph sz="quarter" idx="1"/>
          </p:nvPr>
        </p:nvSpPr>
        <p:spPr/>
        <p:txBody>
          <a:bodyPr>
            <a:normAutofit fontScale="55000" lnSpcReduction="20000"/>
          </a:bodyPr>
          <a:lstStyle/>
          <a:p>
            <a:pPr marL="0" indent="0">
              <a:buNone/>
            </a:pPr>
            <a:r>
              <a:rPr lang="tr-TR" sz="3200" dirty="0"/>
              <a:t>İkili sayı sistemindeki aşağıdaki mesaj ASCII kodunda kodlanmıştır. Bu mesajın anlamı nedir?</a:t>
            </a:r>
          </a:p>
          <a:p>
            <a:endParaRPr lang="tr-TR" sz="3200" dirty="0"/>
          </a:p>
          <a:p>
            <a:pPr marL="0" indent="0">
              <a:buNone/>
            </a:pPr>
            <a:r>
              <a:rPr lang="tr-TR" sz="3200" dirty="0"/>
              <a:t>1001000 1000101 100110 1010000</a:t>
            </a:r>
          </a:p>
          <a:p>
            <a:endParaRPr lang="tr-TR" sz="3200" dirty="0"/>
          </a:p>
          <a:p>
            <a:pPr marL="0" indent="0">
              <a:buNone/>
            </a:pPr>
            <a:r>
              <a:rPr lang="tr-TR" sz="3200" dirty="0"/>
              <a:t>Her 7 bitlik kodun </a:t>
            </a:r>
            <a:r>
              <a:rPr lang="tr-TR" sz="3200" dirty="0" err="1"/>
              <a:t>onaltılı</a:t>
            </a:r>
            <a:r>
              <a:rPr lang="tr-TR" sz="3200" dirty="0"/>
              <a:t> sistemdeki karşılığı bulunup yazılırsa, </a:t>
            </a:r>
          </a:p>
          <a:p>
            <a:endParaRPr lang="tr-TR" sz="3200" dirty="0"/>
          </a:p>
          <a:p>
            <a:pPr marL="0" indent="0">
              <a:buNone/>
            </a:pPr>
            <a:r>
              <a:rPr lang="tr-TR" sz="3200" dirty="0"/>
              <a:t>48 45 4C 50 </a:t>
            </a:r>
          </a:p>
          <a:p>
            <a:endParaRPr lang="tr-TR" sz="3200" dirty="0"/>
          </a:p>
          <a:p>
            <a:pPr marL="0" indent="0">
              <a:buNone/>
            </a:pPr>
            <a:r>
              <a:rPr lang="tr-TR" sz="3200" dirty="0"/>
              <a:t>değerleri elde edilir. Bu değerlerin temsil ettikleri bilgiler tablodan bulunup eklenirse;</a:t>
            </a:r>
          </a:p>
          <a:p>
            <a:endParaRPr lang="tr-TR" sz="3200" dirty="0"/>
          </a:p>
          <a:p>
            <a:pPr marL="0" indent="0">
              <a:buNone/>
            </a:pPr>
            <a:r>
              <a:rPr lang="tr-TR" sz="3200" dirty="0"/>
              <a:t>48=H, 45=E, 4C=L, 50=P </a:t>
            </a:r>
          </a:p>
          <a:p>
            <a:endParaRPr lang="tr-TR" sz="3200" dirty="0"/>
          </a:p>
          <a:p>
            <a:pPr marL="0" indent="0">
              <a:buNone/>
            </a:pPr>
            <a:r>
              <a:rPr lang="tr-TR" sz="3200" dirty="0"/>
              <a:t>eşitlikleri bulunur ve sonuç olarak, HELP bilgisine ulaşılır.</a:t>
            </a:r>
          </a:p>
          <a:p>
            <a:pPr marL="0" indent="0">
              <a:buNone/>
            </a:pPr>
            <a:endParaRPr lang="tr-TR" dirty="0"/>
          </a:p>
        </p:txBody>
      </p:sp>
    </p:spTree>
    <p:extLst>
      <p:ext uri="{BB962C8B-B14F-4D97-AF65-F5344CB8AC3E}">
        <p14:creationId xmlns:p14="http://schemas.microsoft.com/office/powerpoint/2010/main" val="1301219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
            <a:ext cx="6408712" cy="6786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2313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8639"/>
            <a:ext cx="5688632" cy="6653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5361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
            </a:r>
            <a:br>
              <a:rPr lang="tr-TR" dirty="0"/>
            </a:br>
            <a:r>
              <a:rPr lang="tr-TR" dirty="0" err="1">
                <a:solidFill>
                  <a:srgbClr val="FF0000"/>
                </a:solidFill>
              </a:rPr>
              <a:t>Parity</a:t>
            </a:r>
            <a:r>
              <a:rPr lang="tr-TR" dirty="0">
                <a:solidFill>
                  <a:srgbClr val="FF0000"/>
                </a:solidFill>
              </a:rPr>
              <a:t> Kodu</a:t>
            </a:r>
          </a:p>
        </p:txBody>
      </p:sp>
      <p:sp>
        <p:nvSpPr>
          <p:cNvPr id="3" name="İçerik Yer Tutucusu 2"/>
          <p:cNvSpPr>
            <a:spLocks noGrp="1"/>
          </p:cNvSpPr>
          <p:nvPr>
            <p:ph sz="quarter" idx="1"/>
          </p:nvPr>
        </p:nvSpPr>
        <p:spPr/>
        <p:txBody>
          <a:bodyPr/>
          <a:lstStyle/>
          <a:p>
            <a:endParaRPr lang="tr-TR" dirty="0"/>
          </a:p>
          <a:p>
            <a:r>
              <a:rPr lang="tr-TR" dirty="0" smtClean="0"/>
              <a:t>Bilgi akışı sırasında </a:t>
            </a:r>
            <a:r>
              <a:rPr lang="tr-TR" dirty="0"/>
              <a:t>bilginin bozulmasına yol açabilecek </a:t>
            </a:r>
            <a:r>
              <a:rPr lang="tr-TR" dirty="0" smtClean="0"/>
              <a:t>bazı hatalar </a:t>
            </a:r>
            <a:r>
              <a:rPr lang="tr-TR" dirty="0"/>
              <a:t>olabilir. Bu hataların ortaya </a:t>
            </a:r>
            <a:r>
              <a:rPr lang="tr-TR" dirty="0" smtClean="0"/>
              <a:t>çıkarılmasını sağlamak için </a:t>
            </a:r>
            <a:r>
              <a:rPr lang="tr-TR" dirty="0"/>
              <a:t>için BCD kodunun sağındaki ilk basamağa </a:t>
            </a:r>
            <a:r>
              <a:rPr lang="tr-TR" dirty="0" err="1"/>
              <a:t>parity</a:t>
            </a:r>
            <a:r>
              <a:rPr lang="tr-TR" dirty="0"/>
              <a:t> biti ilave edilir. </a:t>
            </a:r>
          </a:p>
          <a:p>
            <a:endParaRPr lang="tr-TR" dirty="0"/>
          </a:p>
        </p:txBody>
      </p:sp>
    </p:spTree>
    <p:extLst>
      <p:ext uri="{BB962C8B-B14F-4D97-AF65-F5344CB8AC3E}">
        <p14:creationId xmlns:p14="http://schemas.microsoft.com/office/powerpoint/2010/main" val="2562288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r>
              <a:rPr lang="tr-TR" dirty="0" err="1" smtClean="0"/>
              <a:t>Parity</a:t>
            </a:r>
            <a:r>
              <a:rPr lang="tr-TR" dirty="0" smtClean="0"/>
              <a:t> </a:t>
            </a:r>
            <a:r>
              <a:rPr lang="tr-TR" dirty="0"/>
              <a:t>biti kodlanan veride 1 ve 0’ların sayısının tek mi çift mi olduğunu belirtir</a:t>
            </a:r>
            <a:r>
              <a:rPr lang="tr-TR" dirty="0" smtClean="0"/>
              <a:t>.</a:t>
            </a:r>
          </a:p>
          <a:p>
            <a:pPr marL="0" indent="0">
              <a:buNone/>
            </a:pPr>
            <a:r>
              <a:rPr lang="tr-TR" dirty="0" smtClean="0"/>
              <a:t> </a:t>
            </a:r>
            <a:endParaRPr lang="tr-TR" dirty="0"/>
          </a:p>
          <a:p>
            <a:r>
              <a:rPr lang="tr-TR" dirty="0" smtClean="0"/>
              <a:t>Kodlanmış verideki </a:t>
            </a:r>
            <a:r>
              <a:rPr lang="tr-TR" dirty="0"/>
              <a:t>1’ler tek ise tek </a:t>
            </a:r>
            <a:r>
              <a:rPr lang="tr-TR" dirty="0" err="1"/>
              <a:t>parity’li</a:t>
            </a:r>
            <a:r>
              <a:rPr lang="tr-TR" dirty="0"/>
              <a:t>, çift ise çift </a:t>
            </a:r>
            <a:r>
              <a:rPr lang="tr-TR" dirty="0" err="1"/>
              <a:t>parity’li</a:t>
            </a:r>
            <a:r>
              <a:rPr lang="tr-TR" dirty="0"/>
              <a:t> olarak tanımlanır. </a:t>
            </a:r>
            <a:endParaRPr lang="tr-TR" dirty="0" smtClean="0"/>
          </a:p>
          <a:p>
            <a:pPr marL="0" indent="0">
              <a:buNone/>
            </a:pPr>
            <a:r>
              <a:rPr lang="tr-TR" dirty="0" smtClean="0"/>
              <a:t>(</a:t>
            </a:r>
            <a:r>
              <a:rPr lang="tr-TR" dirty="0"/>
              <a:t>Tek </a:t>
            </a:r>
            <a:r>
              <a:rPr lang="tr-TR" dirty="0" err="1" smtClean="0"/>
              <a:t>parityde</a:t>
            </a:r>
            <a:r>
              <a:rPr lang="tr-TR" dirty="0" smtClean="0"/>
              <a:t> </a:t>
            </a:r>
            <a:r>
              <a:rPr lang="tr-TR" dirty="0"/>
              <a:t>1’lerin toplamı her zaman tektir. Çift </a:t>
            </a:r>
            <a:r>
              <a:rPr lang="tr-TR" dirty="0" err="1"/>
              <a:t>parity</a:t>
            </a:r>
            <a:r>
              <a:rPr lang="tr-TR" dirty="0"/>
              <a:t> de 1’lerin toplamı her zaman çifttir</a:t>
            </a:r>
            <a:r>
              <a:rPr lang="tr-TR" dirty="0" smtClean="0"/>
              <a:t>.)</a:t>
            </a:r>
            <a:endParaRPr lang="tr-TR" dirty="0"/>
          </a:p>
          <a:p>
            <a:pPr marL="0" indent="0">
              <a:buNone/>
            </a:pPr>
            <a:endParaRPr lang="tr-TR" dirty="0"/>
          </a:p>
        </p:txBody>
      </p:sp>
    </p:spTree>
    <p:extLst>
      <p:ext uri="{BB962C8B-B14F-4D97-AF65-F5344CB8AC3E}">
        <p14:creationId xmlns:p14="http://schemas.microsoft.com/office/powerpoint/2010/main" val="764993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04664"/>
            <a:ext cx="5328592" cy="6004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5674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solidFill>
                  <a:srgbClr val="FF0000"/>
                </a:solidFill>
              </a:rPr>
              <a:t>Gray</a:t>
            </a:r>
            <a:r>
              <a:rPr lang="tr-TR" dirty="0" smtClean="0">
                <a:solidFill>
                  <a:srgbClr val="FF0000"/>
                </a:solidFill>
              </a:rPr>
              <a:t> Kodu</a:t>
            </a:r>
            <a:endParaRPr lang="tr-TR" dirty="0">
              <a:solidFill>
                <a:srgbClr val="FF0000"/>
              </a:solidFill>
            </a:endParaRPr>
          </a:p>
        </p:txBody>
      </p:sp>
      <p:sp>
        <p:nvSpPr>
          <p:cNvPr id="3" name="İçerik Yer Tutucusu 2"/>
          <p:cNvSpPr>
            <a:spLocks noGrp="1"/>
          </p:cNvSpPr>
          <p:nvPr>
            <p:ph sz="quarter" idx="1"/>
          </p:nvPr>
        </p:nvSpPr>
        <p:spPr/>
        <p:txBody>
          <a:bodyPr>
            <a:normAutofit fontScale="70000" lnSpcReduction="20000"/>
          </a:bodyPr>
          <a:lstStyle/>
          <a:p>
            <a:endParaRPr lang="tr-TR" dirty="0"/>
          </a:p>
          <a:p>
            <a:r>
              <a:rPr lang="tr-TR" dirty="0" err="1" smtClean="0"/>
              <a:t>Gray</a:t>
            </a:r>
            <a:r>
              <a:rPr lang="tr-TR" dirty="0" smtClean="0"/>
              <a:t> kodlama yöntemi, basamak ağırlığı olmayan bir kodlama yöntemidir. Basamak ağırlığının olmaması, her bir basamaktaki sayıların basamak ağırlıklarına göre karşılıklarının olmamasıdır</a:t>
            </a:r>
            <a:r>
              <a:rPr lang="tr-TR" dirty="0"/>
              <a:t>.</a:t>
            </a:r>
          </a:p>
          <a:p>
            <a:endParaRPr lang="tr-TR" dirty="0"/>
          </a:p>
          <a:p>
            <a:r>
              <a:rPr lang="tr-TR" dirty="0" smtClean="0"/>
              <a:t>Sayısal elektronik ve bilgisayar giriş çıkış işlemlerinde kullanılan </a:t>
            </a:r>
            <a:r>
              <a:rPr lang="tr-TR" dirty="0" err="1" smtClean="0"/>
              <a:t>Gray</a:t>
            </a:r>
            <a:r>
              <a:rPr lang="tr-TR" dirty="0" smtClean="0"/>
              <a:t> kodlama yöntemi, minimum değişimli kodlar sınıfı içerisinde yer alır. Bunun nedeni bir sayıdan diğerine geçerken yalnızca bir bitin konum değiştirmesidir. Örneğin; yalın ikili (</a:t>
            </a:r>
            <a:r>
              <a:rPr lang="tr-TR" dirty="0" err="1" smtClean="0"/>
              <a:t>binary</a:t>
            </a:r>
            <a:r>
              <a:rPr lang="tr-TR" dirty="0" smtClean="0"/>
              <a:t>) kodlamada </a:t>
            </a:r>
            <a:r>
              <a:rPr lang="tr-TR" dirty="0"/>
              <a:t>(</a:t>
            </a:r>
            <a:r>
              <a:rPr lang="tr-TR" dirty="0" smtClean="0"/>
              <a:t>3)</a:t>
            </a:r>
            <a:r>
              <a:rPr lang="tr-TR" baseline="-25000" dirty="0" smtClean="0"/>
              <a:t>10</a:t>
            </a:r>
            <a:r>
              <a:rPr lang="tr-TR" dirty="0" smtClean="0"/>
              <a:t>=(0011)</a:t>
            </a:r>
            <a:r>
              <a:rPr lang="tr-TR" baseline="-25000" dirty="0" smtClean="0"/>
              <a:t>2</a:t>
            </a:r>
            <a:r>
              <a:rPr lang="tr-TR" dirty="0" smtClean="0"/>
              <a:t> değerinden (4)</a:t>
            </a:r>
            <a:r>
              <a:rPr lang="tr-TR" baseline="-25000" dirty="0" smtClean="0"/>
              <a:t>10</a:t>
            </a:r>
            <a:r>
              <a:rPr lang="tr-TR" dirty="0" smtClean="0"/>
              <a:t>=(0100)</a:t>
            </a:r>
            <a:r>
              <a:rPr lang="tr-TR" baseline="-25000" dirty="0" smtClean="0"/>
              <a:t>2</a:t>
            </a:r>
            <a:r>
              <a:rPr lang="tr-TR" dirty="0" smtClean="0"/>
              <a:t> değerine geçerken üç bitin değeri değişirken, </a:t>
            </a:r>
            <a:r>
              <a:rPr lang="tr-TR" dirty="0" err="1" smtClean="0"/>
              <a:t>gray</a:t>
            </a:r>
            <a:r>
              <a:rPr lang="tr-TR" dirty="0" smtClean="0"/>
              <a:t> kodlamada yalnızca bir bitin değeri değişir. Yalnızca, 9’dan 0’a geçişte çok sayıda bit konum değiştirir</a:t>
            </a:r>
            <a:r>
              <a:rPr lang="tr-TR" dirty="0"/>
              <a:t>.</a:t>
            </a:r>
          </a:p>
          <a:p>
            <a:endParaRPr lang="tr-TR" dirty="0"/>
          </a:p>
          <a:p>
            <a:r>
              <a:rPr lang="tr-TR" dirty="0" err="1" smtClean="0"/>
              <a:t>Gray</a:t>
            </a:r>
            <a:r>
              <a:rPr lang="tr-TR" dirty="0" smtClean="0"/>
              <a:t> kodlanmış sayılarda basamak değeri olmadığından, bu kodlama yönteminin aritmetik işlemlerin olduğu yerlerde kullanılması mümkün değildir. Ancak sütun esasına göre çalışan cihazlardaki hatayı azalttığından, giriş/çıkış birimlerinde ve analog-dijital çeviricilerde tercih edilirler</a:t>
            </a:r>
            <a:r>
              <a:rPr lang="tr-TR" dirty="0"/>
              <a:t>.</a:t>
            </a:r>
          </a:p>
          <a:p>
            <a:endParaRPr lang="tr-TR" dirty="0"/>
          </a:p>
        </p:txBody>
      </p:sp>
    </p:spTree>
    <p:extLst>
      <p:ext uri="{BB962C8B-B14F-4D97-AF65-F5344CB8AC3E}">
        <p14:creationId xmlns:p14="http://schemas.microsoft.com/office/powerpoint/2010/main" val="1676297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smtClean="0"/>
              <a:t/>
            </a:r>
            <a:br>
              <a:rPr lang="tr-TR" b="1" dirty="0" smtClean="0"/>
            </a:br>
            <a:r>
              <a:rPr lang="tr-TR" dirty="0" smtClean="0">
                <a:solidFill>
                  <a:srgbClr val="FF0000"/>
                </a:solidFill>
              </a:rPr>
              <a:t>İkili Sayıların </a:t>
            </a:r>
            <a:r>
              <a:rPr lang="tr-TR" dirty="0" err="1" smtClean="0">
                <a:solidFill>
                  <a:srgbClr val="FF0000"/>
                </a:solidFill>
              </a:rPr>
              <a:t>Gray</a:t>
            </a:r>
            <a:r>
              <a:rPr lang="tr-TR" dirty="0" smtClean="0">
                <a:solidFill>
                  <a:srgbClr val="FF0000"/>
                </a:solidFill>
              </a:rPr>
              <a:t> Koduna Çevrilmesi</a:t>
            </a:r>
            <a:endParaRPr lang="tr-TR" dirty="0">
              <a:solidFill>
                <a:srgbClr val="FF0000"/>
              </a:solidFill>
            </a:endParaRPr>
          </a:p>
        </p:txBody>
      </p:sp>
      <p:sp>
        <p:nvSpPr>
          <p:cNvPr id="3" name="İçerik Yer Tutucusu 2"/>
          <p:cNvSpPr>
            <a:spLocks noGrp="1"/>
          </p:cNvSpPr>
          <p:nvPr>
            <p:ph sz="quarter" idx="1"/>
          </p:nvPr>
        </p:nvSpPr>
        <p:spPr>
          <a:xfrm>
            <a:off x="457200" y="1600201"/>
            <a:ext cx="8229600" cy="2116832"/>
          </a:xfrm>
        </p:spPr>
        <p:txBody>
          <a:bodyPr>
            <a:normAutofit fontScale="92500" lnSpcReduction="20000"/>
          </a:bodyPr>
          <a:lstStyle/>
          <a:p>
            <a:endParaRPr lang="tr-TR" dirty="0"/>
          </a:p>
          <a:p>
            <a:pPr marL="0" indent="0">
              <a:buNone/>
            </a:pPr>
            <a:r>
              <a:rPr lang="tr-TR" dirty="0" smtClean="0"/>
              <a:t>İkili </a:t>
            </a:r>
            <a:r>
              <a:rPr lang="tr-TR" dirty="0"/>
              <a:t>sistemdeki bir sayıyı </a:t>
            </a:r>
            <a:r>
              <a:rPr lang="tr-TR" dirty="0" err="1" smtClean="0"/>
              <a:t>Gray</a:t>
            </a:r>
            <a:r>
              <a:rPr lang="tr-TR" dirty="0" smtClean="0"/>
              <a:t> kodlu </a:t>
            </a:r>
            <a:r>
              <a:rPr lang="tr-TR" dirty="0"/>
              <a:t>sayı şekline dönüştürmek için, en yüksek basamak değerine sahip bitin solunda ‘0’ olduğu kabul edilip, her bit solundaki bit ile toplanarak yazılır. Bu işleme </a:t>
            </a:r>
            <a:r>
              <a:rPr lang="tr-TR" dirty="0" smtClean="0"/>
              <a:t>en düşük basamak </a:t>
            </a:r>
            <a:r>
              <a:rPr lang="tr-TR" dirty="0" err="1"/>
              <a:t>değerlikli</a:t>
            </a:r>
            <a:r>
              <a:rPr lang="tr-TR" dirty="0"/>
              <a:t> bite kadar devam edilir. Elde edilen sayı </a:t>
            </a:r>
            <a:r>
              <a:rPr lang="tr-TR" dirty="0" err="1" smtClean="0"/>
              <a:t>Gray</a:t>
            </a:r>
            <a:r>
              <a:rPr lang="tr-TR" dirty="0" smtClean="0"/>
              <a:t> kodlu </a:t>
            </a:r>
            <a:r>
              <a:rPr lang="tr-TR" dirty="0"/>
              <a:t>sayıdır</a:t>
            </a:r>
            <a:r>
              <a:rPr lang="tr-TR" dirty="0" smtClean="0"/>
              <a:t>.</a:t>
            </a:r>
          </a:p>
          <a:p>
            <a:endParaRPr lang="tr-TR" dirty="0"/>
          </a:p>
          <a:p>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933056"/>
            <a:ext cx="6340574" cy="2534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9874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olidFill>
                  <a:srgbClr val="FF0000"/>
                </a:solidFill>
              </a:rPr>
              <a:t>İkili Sayıların </a:t>
            </a:r>
            <a:r>
              <a:rPr lang="tr-TR" dirty="0" err="1">
                <a:solidFill>
                  <a:srgbClr val="FF0000"/>
                </a:solidFill>
              </a:rPr>
              <a:t>Gray</a:t>
            </a:r>
            <a:r>
              <a:rPr lang="tr-TR" dirty="0">
                <a:solidFill>
                  <a:srgbClr val="FF0000"/>
                </a:solidFill>
              </a:rPr>
              <a:t> Koduna Çevrilmesi</a:t>
            </a:r>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1719263"/>
            <a:ext cx="75628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2391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endParaRPr lang="tr-TR" dirty="0"/>
          </a:p>
          <a:p>
            <a:r>
              <a:rPr lang="tr-TR" dirty="0"/>
              <a:t>Bilgilerimizi bilgisayarda saklamak ve üzerinde işlem yapmak için yapılan çeviri işlemine “kodlama”, kullanılan kodlara da “bilgisayar kodları</a:t>
            </a:r>
            <a:r>
              <a:rPr lang="tr-TR" dirty="0" smtClean="0"/>
              <a:t>” adı verilir</a:t>
            </a:r>
            <a:r>
              <a:rPr lang="tr-TR" dirty="0"/>
              <a:t>. </a:t>
            </a:r>
          </a:p>
        </p:txBody>
      </p:sp>
    </p:spTree>
    <p:extLst>
      <p:ext uri="{BB962C8B-B14F-4D97-AF65-F5344CB8AC3E}">
        <p14:creationId xmlns:p14="http://schemas.microsoft.com/office/powerpoint/2010/main" val="524235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smtClean="0">
                <a:solidFill>
                  <a:srgbClr val="FF0000"/>
                </a:solidFill>
              </a:rPr>
              <a:t>Gray</a:t>
            </a:r>
            <a:r>
              <a:rPr lang="tr-TR" dirty="0" smtClean="0">
                <a:solidFill>
                  <a:srgbClr val="FF0000"/>
                </a:solidFill>
              </a:rPr>
              <a:t> Kodlu </a:t>
            </a:r>
            <a:r>
              <a:rPr lang="tr-TR" dirty="0">
                <a:solidFill>
                  <a:srgbClr val="FF0000"/>
                </a:solidFill>
              </a:rPr>
              <a:t>Bir Sayının İkili Sayılara </a:t>
            </a:r>
            <a:r>
              <a:rPr lang="tr-TR" dirty="0" smtClean="0">
                <a:solidFill>
                  <a:srgbClr val="FF0000"/>
                </a:solidFill>
              </a:rPr>
              <a:t>Çevrilmesi</a:t>
            </a:r>
            <a:endParaRPr lang="tr-TR" dirty="0">
              <a:solidFill>
                <a:srgbClr val="FF0000"/>
              </a:solidFill>
            </a:endParaRPr>
          </a:p>
        </p:txBody>
      </p:sp>
      <p:sp>
        <p:nvSpPr>
          <p:cNvPr id="3" name="İçerik Yer Tutucusu 2"/>
          <p:cNvSpPr>
            <a:spLocks noGrp="1"/>
          </p:cNvSpPr>
          <p:nvPr>
            <p:ph sz="quarter" idx="1"/>
          </p:nvPr>
        </p:nvSpPr>
        <p:spPr>
          <a:xfrm>
            <a:off x="457200" y="1600201"/>
            <a:ext cx="8229600" cy="2188840"/>
          </a:xfrm>
        </p:spPr>
        <p:txBody>
          <a:bodyPr>
            <a:normAutofit fontScale="85000" lnSpcReduction="10000"/>
          </a:bodyPr>
          <a:lstStyle/>
          <a:p>
            <a:endParaRPr lang="tr-TR" dirty="0"/>
          </a:p>
          <a:p>
            <a:r>
              <a:rPr lang="tr-TR" dirty="0" err="1"/>
              <a:t>Gray</a:t>
            </a:r>
            <a:r>
              <a:rPr lang="tr-TR" dirty="0"/>
              <a:t> kodlu bir sayıyı ikili sistemdeki sayı şekline dönüştürmek için, en soldaki bit olduğu gibi aşağıya indirilir ve indirilen sayıyla bir sonraki basamakta bulunan sayı toplanarak yazılır. Bulunan sayı ile bir sonraki basamaktaki sayı toplanır ve bu işleme en düşük </a:t>
            </a:r>
            <a:r>
              <a:rPr lang="tr-TR" dirty="0" err="1"/>
              <a:t>değerlikli</a:t>
            </a:r>
            <a:r>
              <a:rPr lang="tr-TR" dirty="0"/>
              <a:t> bite kadar devam edilir. </a:t>
            </a:r>
          </a:p>
          <a:p>
            <a:pPr marL="0" indent="0">
              <a:buNone/>
            </a:pPr>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45024"/>
            <a:ext cx="5700886" cy="2444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0453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solidFill>
                  <a:srgbClr val="FF0000"/>
                </a:solidFill>
              </a:rPr>
              <a:t>Gray</a:t>
            </a:r>
            <a:r>
              <a:rPr lang="tr-TR" dirty="0">
                <a:solidFill>
                  <a:srgbClr val="FF0000"/>
                </a:solidFill>
              </a:rPr>
              <a:t> Kodlu Bir Sayının İkili Sayılara Çevrilmesi</a:t>
            </a:r>
            <a:endParaRPr lang="tr-TR"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7277100" cy="2727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1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r>
              <a:rPr lang="tr-TR" dirty="0" smtClean="0">
                <a:solidFill>
                  <a:srgbClr val="FF0000"/>
                </a:solidFill>
              </a:rPr>
              <a:t>Bit </a:t>
            </a:r>
            <a:r>
              <a:rPr lang="tr-TR" dirty="0">
                <a:solidFill>
                  <a:srgbClr val="FF0000"/>
                </a:solidFill>
              </a:rPr>
              <a:t>:</a:t>
            </a:r>
            <a:r>
              <a:rPr lang="tr-TR" dirty="0"/>
              <a:t>İkili </a:t>
            </a:r>
            <a:r>
              <a:rPr lang="tr-TR" dirty="0" smtClean="0"/>
              <a:t>sayıları yazarken </a:t>
            </a:r>
            <a:r>
              <a:rPr lang="tr-TR" dirty="0"/>
              <a:t>kullandığımız rakamlara (0 ve 1) denir. </a:t>
            </a:r>
          </a:p>
          <a:p>
            <a:r>
              <a:rPr lang="tr-TR" dirty="0" err="1">
                <a:solidFill>
                  <a:srgbClr val="FF0000"/>
                </a:solidFill>
              </a:rPr>
              <a:t>Byte</a:t>
            </a:r>
            <a:r>
              <a:rPr lang="tr-TR" dirty="0">
                <a:solidFill>
                  <a:srgbClr val="FF0000"/>
                </a:solidFill>
              </a:rPr>
              <a:t> </a:t>
            </a:r>
            <a:r>
              <a:rPr lang="tr-TR" dirty="0"/>
              <a:t>:8 bitten oluşan ve bir karakterlik bilgi saklayabilen topluluktur.</a:t>
            </a:r>
          </a:p>
          <a:p>
            <a:r>
              <a:rPr lang="tr-TR" dirty="0">
                <a:solidFill>
                  <a:srgbClr val="FF0000"/>
                </a:solidFill>
              </a:rPr>
              <a:t>Kelime(Word):</a:t>
            </a:r>
            <a:r>
              <a:rPr lang="tr-TR" dirty="0"/>
              <a:t>Kelime, her bilgisayara göre değişebilen sayıda </a:t>
            </a:r>
            <a:r>
              <a:rPr lang="tr-TR" dirty="0" err="1"/>
              <a:t>byte’tan</a:t>
            </a:r>
            <a:r>
              <a:rPr lang="tr-TR" dirty="0"/>
              <a:t> oluşan topluluktur.</a:t>
            </a:r>
          </a:p>
          <a:p>
            <a:r>
              <a:rPr lang="tr-TR" dirty="0">
                <a:solidFill>
                  <a:srgbClr val="FF0000"/>
                </a:solidFill>
              </a:rPr>
              <a:t>Karakter</a:t>
            </a:r>
            <a:r>
              <a:rPr lang="tr-TR" dirty="0" smtClean="0">
                <a:solidFill>
                  <a:srgbClr val="FF0000"/>
                </a:solidFill>
              </a:rPr>
              <a:t>:</a:t>
            </a:r>
            <a:r>
              <a:rPr lang="tr-TR" dirty="0" smtClean="0"/>
              <a:t> Yazıda </a:t>
            </a:r>
            <a:r>
              <a:rPr lang="tr-TR" dirty="0"/>
              <a:t>kullanılan 0’dan 9’a kadar 10 adet rakam, A’dan Z’ye kullanılan 26 adet harf ve 15 kadar özel işaretin her birine karakter denir. </a:t>
            </a:r>
          </a:p>
        </p:txBody>
      </p:sp>
    </p:spTree>
    <p:extLst>
      <p:ext uri="{BB962C8B-B14F-4D97-AF65-F5344CB8AC3E}">
        <p14:creationId xmlns:p14="http://schemas.microsoft.com/office/powerpoint/2010/main" val="392577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FF0000"/>
                </a:solidFill>
              </a:rPr>
              <a:t>Kod Çeşitleri</a:t>
            </a:r>
            <a:endParaRPr lang="tr-TR" dirty="0">
              <a:solidFill>
                <a:srgbClr val="FF0000"/>
              </a:solidFill>
            </a:endParaRPr>
          </a:p>
        </p:txBody>
      </p:sp>
      <p:sp>
        <p:nvSpPr>
          <p:cNvPr id="3" name="İçerik Yer Tutucusu 2"/>
          <p:cNvSpPr>
            <a:spLocks noGrp="1"/>
          </p:cNvSpPr>
          <p:nvPr>
            <p:ph sz="quarter" idx="1"/>
          </p:nvPr>
        </p:nvSpPr>
        <p:spPr/>
        <p:txBody>
          <a:bodyPr/>
          <a:lstStyle/>
          <a:p>
            <a:endParaRPr lang="tr-TR" dirty="0"/>
          </a:p>
          <a:p>
            <a:r>
              <a:rPr lang="tr-TR" dirty="0"/>
              <a:t>Gereksinimler doğrultusunda kullanılan birçok kodlama </a:t>
            </a:r>
            <a:r>
              <a:rPr lang="tr-TR" dirty="0" smtClean="0"/>
              <a:t>çeşidi </a:t>
            </a:r>
            <a:r>
              <a:rPr lang="tr-TR" dirty="0"/>
              <a:t>bulunmaktadır. Bu kodlama sistemlerinden en bilinenleri</a:t>
            </a:r>
            <a:r>
              <a:rPr lang="tr-TR" dirty="0" smtClean="0"/>
              <a:t>:</a:t>
            </a:r>
          </a:p>
          <a:p>
            <a:pPr marL="0" indent="0">
              <a:buNone/>
            </a:pPr>
            <a:endParaRPr lang="tr-TR" dirty="0"/>
          </a:p>
          <a:p>
            <a:r>
              <a:rPr lang="tr-TR" dirty="0"/>
              <a:t>BCD, BCO</a:t>
            </a:r>
            <a:r>
              <a:rPr lang="tr-TR" dirty="0" smtClean="0"/>
              <a:t>, BCH</a:t>
            </a:r>
            <a:r>
              <a:rPr lang="tr-TR" dirty="0"/>
              <a:t>, EBCDIC, ASCII, </a:t>
            </a:r>
            <a:r>
              <a:rPr lang="tr-TR" dirty="0" err="1" smtClean="0"/>
              <a:t>Parity</a:t>
            </a:r>
            <a:r>
              <a:rPr lang="tr-TR" dirty="0" smtClean="0"/>
              <a:t> ve </a:t>
            </a:r>
            <a:r>
              <a:rPr lang="tr-TR" dirty="0" err="1" smtClean="0"/>
              <a:t>Gray</a:t>
            </a:r>
            <a:r>
              <a:rPr lang="tr-TR" dirty="0" smtClean="0"/>
              <a:t> </a:t>
            </a:r>
            <a:r>
              <a:rPr lang="tr-TR" smtClean="0"/>
              <a:t>kodlama </a:t>
            </a:r>
            <a:r>
              <a:rPr lang="tr-TR" smtClean="0"/>
              <a:t>sistemleridir</a:t>
            </a:r>
            <a:r>
              <a:rPr lang="tr-TR" dirty="0"/>
              <a:t>. </a:t>
            </a:r>
          </a:p>
        </p:txBody>
      </p:sp>
    </p:spTree>
    <p:extLst>
      <p:ext uri="{BB962C8B-B14F-4D97-AF65-F5344CB8AC3E}">
        <p14:creationId xmlns:p14="http://schemas.microsoft.com/office/powerpoint/2010/main" val="290009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
            </a:r>
            <a:br>
              <a:rPr lang="tr-TR" dirty="0"/>
            </a:br>
            <a:r>
              <a:rPr lang="tr-TR" dirty="0">
                <a:solidFill>
                  <a:srgbClr val="FF0000"/>
                </a:solidFill>
              </a:rPr>
              <a:t>BCD (</a:t>
            </a:r>
            <a:r>
              <a:rPr lang="tr-TR" dirty="0" err="1">
                <a:solidFill>
                  <a:srgbClr val="FF0000"/>
                </a:solidFill>
              </a:rPr>
              <a:t>Binary</a:t>
            </a:r>
            <a:r>
              <a:rPr lang="tr-TR" dirty="0">
                <a:solidFill>
                  <a:srgbClr val="FF0000"/>
                </a:solidFill>
              </a:rPr>
              <a:t> </a:t>
            </a:r>
            <a:r>
              <a:rPr lang="tr-TR" dirty="0" err="1">
                <a:solidFill>
                  <a:srgbClr val="FF0000"/>
                </a:solidFill>
              </a:rPr>
              <a:t>Coded</a:t>
            </a:r>
            <a:r>
              <a:rPr lang="tr-TR" dirty="0">
                <a:solidFill>
                  <a:srgbClr val="FF0000"/>
                </a:solidFill>
              </a:rPr>
              <a:t> </a:t>
            </a:r>
            <a:r>
              <a:rPr lang="tr-TR" dirty="0" err="1">
                <a:solidFill>
                  <a:srgbClr val="FF0000"/>
                </a:solidFill>
              </a:rPr>
              <a:t>Decimal</a:t>
            </a:r>
            <a:r>
              <a:rPr lang="tr-TR" dirty="0">
                <a:solidFill>
                  <a:srgbClr val="FF0000"/>
                </a:solidFill>
              </a:rPr>
              <a:t>)</a:t>
            </a:r>
          </a:p>
        </p:txBody>
      </p:sp>
      <p:sp>
        <p:nvSpPr>
          <p:cNvPr id="3" name="İçerik Yer Tutucusu 2"/>
          <p:cNvSpPr>
            <a:spLocks noGrp="1"/>
          </p:cNvSpPr>
          <p:nvPr>
            <p:ph sz="quarter" idx="1"/>
          </p:nvPr>
        </p:nvSpPr>
        <p:spPr/>
        <p:txBody>
          <a:bodyPr/>
          <a:lstStyle/>
          <a:p>
            <a:endParaRPr lang="tr-TR" dirty="0"/>
          </a:p>
          <a:p>
            <a:endParaRPr lang="tr-TR" dirty="0"/>
          </a:p>
          <a:p>
            <a:r>
              <a:rPr lang="tr-TR" dirty="0"/>
              <a:t>Bu sistemde </a:t>
            </a:r>
            <a:r>
              <a:rPr lang="tr-TR" dirty="0" err="1"/>
              <a:t>desimal</a:t>
            </a:r>
            <a:r>
              <a:rPr lang="tr-TR" dirty="0"/>
              <a:t> sayıdaki her basamak 4 </a:t>
            </a:r>
            <a:r>
              <a:rPr lang="tr-TR" dirty="0" smtClean="0"/>
              <a:t>basamaklı ikili sayı grubu </a:t>
            </a:r>
            <a:r>
              <a:rPr lang="tr-TR" dirty="0"/>
              <a:t>ile </a:t>
            </a:r>
            <a:r>
              <a:rPr lang="tr-TR" dirty="0" smtClean="0"/>
              <a:t>ayrı ayrı kodlanır</a:t>
            </a:r>
            <a:r>
              <a:rPr lang="tr-TR" dirty="0"/>
              <a:t>. </a:t>
            </a:r>
            <a:endParaRPr lang="tr-TR" dirty="0" smtClean="0"/>
          </a:p>
          <a:p>
            <a:pPr marL="0" indent="0">
              <a:buNone/>
            </a:pPr>
            <a:endParaRPr lang="tr-TR" dirty="0"/>
          </a:p>
          <a:p>
            <a:r>
              <a:rPr lang="tr-TR" dirty="0" smtClean="0"/>
              <a:t>Rakamlar </a:t>
            </a:r>
            <a:r>
              <a:rPr lang="tr-TR" dirty="0"/>
              <a:t>için 4 bitlik gösterim yeterli olurken, diğer harf ve özel karakterler için 6 bitlik gösterim gerekmektedir. </a:t>
            </a:r>
            <a:r>
              <a:rPr lang="tr-TR" dirty="0" smtClean="0"/>
              <a:t>(2</a:t>
            </a:r>
            <a:r>
              <a:rPr lang="tr-TR" baseline="30000" dirty="0" smtClean="0"/>
              <a:t>6</a:t>
            </a:r>
            <a:r>
              <a:rPr lang="tr-TR" dirty="0" smtClean="0"/>
              <a:t>=64</a:t>
            </a:r>
            <a:r>
              <a:rPr lang="tr-TR" dirty="0"/>
              <a:t>)</a:t>
            </a:r>
          </a:p>
        </p:txBody>
      </p:sp>
    </p:spTree>
    <p:extLst>
      <p:ext uri="{BB962C8B-B14F-4D97-AF65-F5344CB8AC3E}">
        <p14:creationId xmlns:p14="http://schemas.microsoft.com/office/powerpoint/2010/main" val="1825575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95288"/>
            <a:ext cx="6096000"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4830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sz="quarter" idx="1"/>
          </p:nvPr>
        </p:nvSpPr>
        <p:spPr/>
        <p:txBody>
          <a:bodyPr/>
          <a:lstStyle/>
          <a:p>
            <a:endParaRPr lang="tr-TR" dirty="0"/>
          </a:p>
          <a:p>
            <a:r>
              <a:rPr lang="tr-TR" dirty="0">
                <a:solidFill>
                  <a:srgbClr val="FF0000"/>
                </a:solidFill>
              </a:rPr>
              <a:t>BCO (</a:t>
            </a:r>
            <a:r>
              <a:rPr lang="tr-TR" dirty="0" err="1">
                <a:solidFill>
                  <a:srgbClr val="FF0000"/>
                </a:solidFill>
              </a:rPr>
              <a:t>Binary</a:t>
            </a:r>
            <a:r>
              <a:rPr lang="tr-TR" dirty="0">
                <a:solidFill>
                  <a:srgbClr val="FF0000"/>
                </a:solidFill>
              </a:rPr>
              <a:t> </a:t>
            </a:r>
            <a:r>
              <a:rPr lang="tr-TR" dirty="0" err="1">
                <a:solidFill>
                  <a:srgbClr val="FF0000"/>
                </a:solidFill>
              </a:rPr>
              <a:t>Coded</a:t>
            </a:r>
            <a:r>
              <a:rPr lang="tr-TR" dirty="0">
                <a:solidFill>
                  <a:srgbClr val="FF0000"/>
                </a:solidFill>
              </a:rPr>
              <a:t> </a:t>
            </a:r>
            <a:r>
              <a:rPr lang="tr-TR" dirty="0" err="1">
                <a:solidFill>
                  <a:srgbClr val="FF0000"/>
                </a:solidFill>
              </a:rPr>
              <a:t>Oktal</a:t>
            </a:r>
            <a:r>
              <a:rPr lang="tr-TR" dirty="0">
                <a:solidFill>
                  <a:srgbClr val="FF0000"/>
                </a:solidFill>
              </a:rPr>
              <a:t>)</a:t>
            </a:r>
          </a:p>
          <a:p>
            <a:pPr marL="0" indent="0">
              <a:buNone/>
            </a:pPr>
            <a:r>
              <a:rPr lang="tr-TR" dirty="0" smtClean="0"/>
              <a:t>   </a:t>
            </a:r>
            <a:r>
              <a:rPr lang="tr-TR" dirty="0" err="1" smtClean="0"/>
              <a:t>Oktal</a:t>
            </a:r>
            <a:r>
              <a:rPr lang="tr-TR" dirty="0" smtClean="0"/>
              <a:t> </a:t>
            </a:r>
            <a:r>
              <a:rPr lang="tr-TR" dirty="0"/>
              <a:t>kodunda, her </a:t>
            </a:r>
            <a:r>
              <a:rPr lang="tr-TR" dirty="0" smtClean="0"/>
              <a:t>sayı basamağı 3 </a:t>
            </a:r>
            <a:r>
              <a:rPr lang="tr-TR" dirty="0"/>
              <a:t>bitlik ikili </a:t>
            </a:r>
            <a:r>
              <a:rPr lang="tr-TR" dirty="0" smtClean="0"/>
              <a:t>         sayı grubu </a:t>
            </a:r>
            <a:r>
              <a:rPr lang="tr-TR" dirty="0"/>
              <a:t>ile gösterilir. </a:t>
            </a:r>
            <a:endParaRPr lang="tr-TR" dirty="0" smtClean="0"/>
          </a:p>
          <a:p>
            <a:pPr marL="0" indent="0">
              <a:buNone/>
            </a:pPr>
            <a:endParaRPr lang="tr-TR" dirty="0"/>
          </a:p>
          <a:p>
            <a:r>
              <a:rPr lang="tr-TR" dirty="0" smtClean="0">
                <a:solidFill>
                  <a:srgbClr val="FF0000"/>
                </a:solidFill>
              </a:rPr>
              <a:t>BCH (</a:t>
            </a:r>
            <a:r>
              <a:rPr lang="tr-TR" dirty="0" err="1">
                <a:solidFill>
                  <a:srgbClr val="FF0000"/>
                </a:solidFill>
              </a:rPr>
              <a:t>Binary</a:t>
            </a:r>
            <a:r>
              <a:rPr lang="tr-TR" dirty="0">
                <a:solidFill>
                  <a:srgbClr val="FF0000"/>
                </a:solidFill>
              </a:rPr>
              <a:t> </a:t>
            </a:r>
            <a:r>
              <a:rPr lang="tr-TR" dirty="0" err="1">
                <a:solidFill>
                  <a:srgbClr val="FF0000"/>
                </a:solidFill>
              </a:rPr>
              <a:t>Coded</a:t>
            </a:r>
            <a:r>
              <a:rPr lang="tr-TR" dirty="0">
                <a:solidFill>
                  <a:srgbClr val="FF0000"/>
                </a:solidFill>
              </a:rPr>
              <a:t> </a:t>
            </a:r>
            <a:r>
              <a:rPr lang="tr-TR" dirty="0" err="1">
                <a:solidFill>
                  <a:srgbClr val="FF0000"/>
                </a:solidFill>
              </a:rPr>
              <a:t>Hexadesimal</a:t>
            </a:r>
            <a:r>
              <a:rPr lang="tr-TR" dirty="0" smtClean="0">
                <a:solidFill>
                  <a:srgbClr val="FF0000"/>
                </a:solidFill>
              </a:rPr>
              <a:t>)</a:t>
            </a:r>
          </a:p>
          <a:p>
            <a:pPr marL="0" indent="0">
              <a:buNone/>
            </a:pPr>
            <a:r>
              <a:rPr lang="tr-TR" dirty="0" smtClean="0"/>
              <a:t>   Her </a:t>
            </a:r>
            <a:r>
              <a:rPr lang="tr-TR" dirty="0" err="1"/>
              <a:t>hexadesimal</a:t>
            </a:r>
            <a:r>
              <a:rPr lang="tr-TR" dirty="0"/>
              <a:t> </a:t>
            </a:r>
            <a:r>
              <a:rPr lang="tr-TR" dirty="0" smtClean="0"/>
              <a:t>sayı basamağı 4 </a:t>
            </a:r>
            <a:r>
              <a:rPr lang="tr-TR" dirty="0"/>
              <a:t>bitlik ikili </a:t>
            </a:r>
            <a:r>
              <a:rPr lang="tr-TR" dirty="0" smtClean="0"/>
              <a:t>sayı grubu </a:t>
            </a:r>
            <a:r>
              <a:rPr lang="tr-TR" dirty="0"/>
              <a:t>ile kodlanır.</a:t>
            </a:r>
          </a:p>
        </p:txBody>
      </p:sp>
    </p:spTree>
    <p:extLst>
      <p:ext uri="{BB962C8B-B14F-4D97-AF65-F5344CB8AC3E}">
        <p14:creationId xmlns:p14="http://schemas.microsoft.com/office/powerpoint/2010/main" val="4239331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
            </a:r>
            <a:br>
              <a:rPr lang="tr-TR" dirty="0"/>
            </a:br>
            <a:r>
              <a:rPr lang="en-US" dirty="0">
                <a:solidFill>
                  <a:srgbClr val="FF0000"/>
                </a:solidFill>
              </a:rPr>
              <a:t>EBCDIC (</a:t>
            </a:r>
            <a:r>
              <a:rPr lang="en-US" dirty="0" err="1">
                <a:solidFill>
                  <a:srgbClr val="FF0000"/>
                </a:solidFill>
              </a:rPr>
              <a:t>Extened</a:t>
            </a:r>
            <a:r>
              <a:rPr lang="en-US" dirty="0">
                <a:solidFill>
                  <a:srgbClr val="FF0000"/>
                </a:solidFill>
              </a:rPr>
              <a:t> Binary Coded Decimal </a:t>
            </a:r>
            <a:r>
              <a:rPr lang="en-US" dirty="0" smtClean="0">
                <a:solidFill>
                  <a:srgbClr val="FF0000"/>
                </a:solidFill>
              </a:rPr>
              <a:t>Interchange</a:t>
            </a:r>
            <a:r>
              <a:rPr lang="tr-TR" dirty="0" smtClean="0">
                <a:solidFill>
                  <a:srgbClr val="FF0000"/>
                </a:solidFill>
              </a:rPr>
              <a:t> </a:t>
            </a:r>
            <a:r>
              <a:rPr lang="en-US" dirty="0" smtClean="0">
                <a:solidFill>
                  <a:srgbClr val="FF0000"/>
                </a:solidFill>
              </a:rPr>
              <a:t>Code</a:t>
            </a:r>
            <a:r>
              <a:rPr lang="en-US" dirty="0">
                <a:solidFill>
                  <a:srgbClr val="FF0000"/>
                </a:solidFill>
              </a:rPr>
              <a:t>)</a:t>
            </a:r>
            <a:endParaRPr lang="tr-TR" dirty="0">
              <a:solidFill>
                <a:srgbClr val="FF0000"/>
              </a:solidFill>
            </a:endParaRPr>
          </a:p>
        </p:txBody>
      </p:sp>
      <p:sp>
        <p:nvSpPr>
          <p:cNvPr id="3" name="İçerik Yer Tutucusu 2"/>
          <p:cNvSpPr>
            <a:spLocks noGrp="1"/>
          </p:cNvSpPr>
          <p:nvPr>
            <p:ph sz="quarter" idx="1"/>
          </p:nvPr>
        </p:nvSpPr>
        <p:spPr/>
        <p:txBody>
          <a:bodyPr/>
          <a:lstStyle/>
          <a:p>
            <a:endParaRPr lang="tr-TR" dirty="0"/>
          </a:p>
          <a:p>
            <a:r>
              <a:rPr lang="tr-TR" dirty="0" smtClean="0"/>
              <a:t>BCD </a:t>
            </a:r>
            <a:r>
              <a:rPr lang="tr-TR" dirty="0"/>
              <a:t>kodlama sisteminin </a:t>
            </a:r>
            <a:r>
              <a:rPr lang="tr-TR" dirty="0" smtClean="0"/>
              <a:t>genişletilmiş halidir.</a:t>
            </a:r>
          </a:p>
          <a:p>
            <a:pPr marL="0" indent="0">
              <a:buNone/>
            </a:pPr>
            <a:r>
              <a:rPr lang="tr-TR" dirty="0" smtClean="0"/>
              <a:t> </a:t>
            </a:r>
            <a:endParaRPr lang="tr-TR" dirty="0"/>
          </a:p>
          <a:p>
            <a:r>
              <a:rPr lang="tr-TR" dirty="0" smtClean="0"/>
              <a:t>EBCDIC </a:t>
            </a:r>
            <a:r>
              <a:rPr lang="tr-TR" dirty="0"/>
              <a:t>kodunda her karakter 8 bitlik </a:t>
            </a:r>
            <a:r>
              <a:rPr lang="tr-TR" dirty="0" smtClean="0"/>
              <a:t>sayı grubu </a:t>
            </a:r>
            <a:r>
              <a:rPr lang="tr-TR" dirty="0"/>
              <a:t>ile kodlanır. </a:t>
            </a:r>
            <a:endParaRPr lang="tr-TR" dirty="0" smtClean="0"/>
          </a:p>
          <a:p>
            <a:pPr marL="0" indent="0">
              <a:buNone/>
            </a:pPr>
            <a:endParaRPr lang="tr-TR" dirty="0"/>
          </a:p>
          <a:p>
            <a:r>
              <a:rPr lang="tr-TR" dirty="0" smtClean="0"/>
              <a:t>Sayısal </a:t>
            </a:r>
            <a:r>
              <a:rPr lang="tr-TR" dirty="0"/>
              <a:t>bilgiler için, istendiğinde 4 bitlik kodlama yapılabilir. Sayısal olmayan her karakter 8 bit ile kodlanır.</a:t>
            </a:r>
          </a:p>
        </p:txBody>
      </p:sp>
    </p:spTree>
    <p:extLst>
      <p:ext uri="{BB962C8B-B14F-4D97-AF65-F5344CB8AC3E}">
        <p14:creationId xmlns:p14="http://schemas.microsoft.com/office/powerpoint/2010/main" val="2773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60648"/>
            <a:ext cx="7056784" cy="6175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9699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sse Senedi">
  <a:themeElements>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isse Senedi">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isse Senedi">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219</TotalTime>
  <Words>735</Words>
  <Application>Microsoft Office PowerPoint</Application>
  <PresentationFormat>Ekran Gösterisi (4:3)</PresentationFormat>
  <Paragraphs>73</Paragraphs>
  <Slides>21</Slides>
  <Notes>1</Notes>
  <HiddenSlides>0</HiddenSlides>
  <MMClips>0</MMClip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Hisse Senedi</vt:lpstr>
      <vt:lpstr>Sayısal Kodlama</vt:lpstr>
      <vt:lpstr>PowerPoint Sunusu</vt:lpstr>
      <vt:lpstr>PowerPoint Sunusu</vt:lpstr>
      <vt:lpstr>Kod Çeşitleri</vt:lpstr>
      <vt:lpstr> BCD (Binary Coded Decimal)</vt:lpstr>
      <vt:lpstr>PowerPoint Sunusu</vt:lpstr>
      <vt:lpstr>PowerPoint Sunusu</vt:lpstr>
      <vt:lpstr> EBCDIC (Extened Binary Coded Decimal Interchange Code)</vt:lpstr>
      <vt:lpstr>PowerPoint Sunusu</vt:lpstr>
      <vt:lpstr> ASCII (American Standard Code for Information Interchange) Kodu</vt:lpstr>
      <vt:lpstr>ASCII Kodu</vt:lpstr>
      <vt:lpstr>PowerPoint Sunusu</vt:lpstr>
      <vt:lpstr>PowerPoint Sunusu</vt:lpstr>
      <vt:lpstr> Parity Kodu</vt:lpstr>
      <vt:lpstr>PowerPoint Sunusu</vt:lpstr>
      <vt:lpstr>PowerPoint Sunusu</vt:lpstr>
      <vt:lpstr>Gray Kodu</vt:lpstr>
      <vt:lpstr> İkili Sayıların Gray Koduna Çevrilmesi</vt:lpstr>
      <vt:lpstr>İkili Sayıların Gray Koduna Çevrilmesi</vt:lpstr>
      <vt:lpstr>Gray Kodlu Bir Sayının İkili Sayılara Çevrilmesi</vt:lpstr>
      <vt:lpstr>Gray Kodlu Bir Sayının İkili Sayılara Çevrilmesi</vt:lpstr>
    </vt:vector>
  </TitlesOfParts>
  <Company>Katilimsiz.Com @ necooy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Serap Kazan</dc:creator>
  <cp:lastModifiedBy>Serap Kazan</cp:lastModifiedBy>
  <cp:revision>48</cp:revision>
  <dcterms:created xsi:type="dcterms:W3CDTF">2016-10-25T10:41:50Z</dcterms:created>
  <dcterms:modified xsi:type="dcterms:W3CDTF">2017-11-09T09:45:13Z</dcterms:modified>
</cp:coreProperties>
</file>