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9" r:id="rId3"/>
    <p:sldId id="280" r:id="rId4"/>
    <p:sldId id="257" r:id="rId5"/>
    <p:sldId id="258" r:id="rId6"/>
    <p:sldId id="274" r:id="rId7"/>
    <p:sldId id="275" r:id="rId8"/>
    <p:sldId id="276" r:id="rId9"/>
    <p:sldId id="281" r:id="rId10"/>
    <p:sldId id="277" r:id="rId11"/>
    <p:sldId id="282" r:id="rId12"/>
    <p:sldId id="278" r:id="rId13"/>
    <p:sldId id="328" r:id="rId14"/>
    <p:sldId id="329" r:id="rId15"/>
    <p:sldId id="283" r:id="rId16"/>
    <p:sldId id="331" r:id="rId17"/>
    <p:sldId id="330" r:id="rId18"/>
    <p:sldId id="312" r:id="rId19"/>
    <p:sldId id="313" r:id="rId20"/>
    <p:sldId id="314" r:id="rId21"/>
    <p:sldId id="315" r:id="rId22"/>
    <p:sldId id="316" r:id="rId23"/>
    <p:sldId id="317" r:id="rId24"/>
    <p:sldId id="319" r:id="rId25"/>
    <p:sldId id="318" r:id="rId26"/>
    <p:sldId id="284" r:id="rId27"/>
    <p:sldId id="285" r:id="rId28"/>
    <p:sldId id="286" r:id="rId29"/>
    <p:sldId id="287" r:id="rId30"/>
    <p:sldId id="288" r:id="rId31"/>
    <p:sldId id="289" r:id="rId32"/>
    <p:sldId id="309" r:id="rId33"/>
    <p:sldId id="310" r:id="rId34"/>
    <p:sldId id="311" r:id="rId35"/>
    <p:sldId id="320" r:id="rId36"/>
    <p:sldId id="321" r:id="rId37"/>
    <p:sldId id="290" r:id="rId38"/>
    <p:sldId id="291" r:id="rId39"/>
    <p:sldId id="292" r:id="rId40"/>
    <p:sldId id="293" r:id="rId41"/>
    <p:sldId id="294" r:id="rId42"/>
    <p:sldId id="295" r:id="rId43"/>
    <p:sldId id="322" r:id="rId44"/>
    <p:sldId id="323" r:id="rId45"/>
    <p:sldId id="324" r:id="rId46"/>
    <p:sldId id="32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26" r:id="rId61"/>
    <p:sldId id="327" r:id="rId62"/>
    <p:sldId id="332" r:id="rId63"/>
    <p:sldId id="333" r:id="rId64"/>
    <p:sldId id="334" r:id="rId65"/>
    <p:sldId id="335" r:id="rId6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43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26.2.2018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Windows form </a:t>
            </a:r>
            <a:r>
              <a:rPr lang="tr-TR" b="1" dirty="0" err="1"/>
              <a:t>programming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namespace</a:t>
            </a:r>
            <a:r>
              <a:rPr lang="tr-TR" sz="2000" dirty="0"/>
              <a:t> </a:t>
            </a:r>
            <a:r>
              <a:rPr lang="tr-TR" sz="2000" dirty="0" err="1"/>
              <a:t>MyNamespace</a:t>
            </a:r>
            <a:endParaRPr lang="tr-TR" sz="2000" dirty="0"/>
          </a:p>
          <a:p>
            <a:r>
              <a:rPr lang="tr-TR" sz="2000" dirty="0"/>
              <a:t>{</a:t>
            </a:r>
          </a:p>
          <a:p>
            <a:pPr lvl="1"/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;</a:t>
            </a:r>
          </a:p>
          <a:p>
            <a:pPr lvl="1"/>
            <a:r>
              <a:rPr lang="tr-TR" sz="2000" b="1" dirty="0" err="1"/>
              <a:t>using</a:t>
            </a:r>
            <a:r>
              <a:rPr lang="tr-TR" sz="2000" b="1" dirty="0"/>
              <a:t> </a:t>
            </a:r>
            <a:r>
              <a:rPr lang="tr-TR" sz="2000" b="1" dirty="0" err="1"/>
              <a:t>System</a:t>
            </a:r>
            <a:r>
              <a:rPr lang="tr-TR" sz="2000" b="1" dirty="0"/>
              <a:t>.</a:t>
            </a:r>
            <a:r>
              <a:rPr lang="tr-TR" sz="2000" b="1" dirty="0" err="1"/>
              <a:t>Drawing</a:t>
            </a:r>
            <a:r>
              <a:rPr lang="tr-TR" sz="2000" b="1" dirty="0"/>
              <a:t>;</a:t>
            </a:r>
          </a:p>
          <a:p>
            <a:pPr lvl="1"/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;</a:t>
            </a:r>
          </a:p>
          <a:p>
            <a:pPr lvl="1"/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 :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.Form</a:t>
            </a:r>
          </a:p>
          <a:p>
            <a:pPr lvl="1"/>
            <a:r>
              <a:rPr lang="tr-TR" sz="2000" dirty="0"/>
              <a:t>{</a:t>
            </a:r>
          </a:p>
          <a:p>
            <a:pPr lvl="2"/>
            <a:r>
              <a:rPr lang="tr-TR" sz="2000" dirty="0" err="1"/>
              <a:t>Button</a:t>
            </a:r>
            <a:r>
              <a:rPr lang="tr-TR" sz="2000" dirty="0"/>
              <a:t> </a:t>
            </a:r>
            <a:r>
              <a:rPr lang="tr-TR" sz="2000" dirty="0" err="1"/>
              <a:t>btnLoad</a:t>
            </a:r>
            <a:r>
              <a:rPr lang="tr-TR" sz="2000" dirty="0"/>
              <a:t>;</a:t>
            </a:r>
          </a:p>
          <a:p>
            <a:pPr lvl="2"/>
            <a:r>
              <a:rPr lang="tr-TR" sz="2000" dirty="0" err="1"/>
              <a:t>PictureBox</a:t>
            </a:r>
            <a:r>
              <a:rPr lang="tr-TR" sz="2000" dirty="0"/>
              <a:t> </a:t>
            </a:r>
            <a:r>
              <a:rPr lang="tr-TR" sz="2000" dirty="0" err="1"/>
              <a:t>pboxPhoto</a:t>
            </a:r>
            <a:r>
              <a:rPr lang="tr-TR" sz="2000" dirty="0"/>
              <a:t>;</a:t>
            </a:r>
          </a:p>
          <a:p>
            <a:pPr lvl="2"/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()</a:t>
            </a:r>
          </a:p>
          <a:p>
            <a:pPr lvl="2"/>
            <a:r>
              <a:rPr lang="tr-TR" sz="2000" dirty="0"/>
              <a:t>{</a:t>
            </a:r>
          </a:p>
          <a:p>
            <a:pPr lvl="3"/>
            <a:r>
              <a:rPr lang="tr-TR" sz="2000" dirty="0" err="1"/>
              <a:t>this</a:t>
            </a:r>
            <a:r>
              <a:rPr lang="tr-TR" sz="2000" dirty="0"/>
              <a:t>.</a:t>
            </a:r>
            <a:r>
              <a:rPr lang="tr-TR" sz="2000" dirty="0" err="1"/>
              <a:t>Text</a:t>
            </a:r>
            <a:r>
              <a:rPr lang="tr-TR" sz="2000" dirty="0"/>
              <a:t> = "</a:t>
            </a:r>
            <a:r>
              <a:rPr lang="tr-TR" sz="2000" b="1" dirty="0" err="1"/>
              <a:t>Hello</a:t>
            </a:r>
            <a:r>
              <a:rPr lang="tr-TR" sz="2000" b="1" dirty="0"/>
              <a:t> Form 1.3";</a:t>
            </a:r>
          </a:p>
          <a:p>
            <a:pPr lvl="3"/>
            <a:r>
              <a:rPr lang="en-US" sz="2000" dirty="0"/>
              <a:t>// Create and configure the Button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Button</a:t>
            </a:r>
            <a:r>
              <a:rPr lang="tr-TR" sz="2000" dirty="0"/>
              <a:t>();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</a:t>
            </a:r>
            <a:r>
              <a:rPr lang="tr-TR" sz="2000" dirty="0" err="1"/>
              <a:t>Text</a:t>
            </a:r>
            <a:r>
              <a:rPr lang="tr-TR" sz="2000" dirty="0"/>
              <a:t> = "&amp;</a:t>
            </a:r>
            <a:r>
              <a:rPr lang="tr-TR" sz="2000" dirty="0" err="1"/>
              <a:t>Load</a:t>
            </a:r>
            <a:r>
              <a:rPr lang="tr-TR" sz="2000" dirty="0"/>
              <a:t>";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</a:t>
            </a:r>
            <a:r>
              <a:rPr lang="tr-TR" sz="2000" dirty="0" err="1"/>
              <a:t>Left</a:t>
            </a:r>
            <a:r>
              <a:rPr lang="tr-TR" sz="2000" dirty="0"/>
              <a:t> = 10;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.Top = 10;</a:t>
            </a:r>
          </a:p>
          <a:p>
            <a:pPr lvl="3"/>
            <a:r>
              <a:rPr lang="tr-TR" sz="2000" b="1" dirty="0" err="1"/>
              <a:t>btnLoad</a:t>
            </a:r>
            <a:r>
              <a:rPr lang="tr-TR" sz="2000" b="1" dirty="0"/>
              <a:t>.</a:t>
            </a:r>
            <a:r>
              <a:rPr lang="tr-TR" sz="2000" b="1" dirty="0" err="1"/>
              <a:t>Click</a:t>
            </a:r>
            <a:r>
              <a:rPr lang="tr-TR" sz="2000" b="1" dirty="0"/>
              <a:t> += </a:t>
            </a:r>
            <a:r>
              <a:rPr lang="tr-TR" sz="2000" b="1" dirty="0" err="1"/>
              <a:t>new</a:t>
            </a:r>
            <a:r>
              <a:rPr lang="tr-TR" sz="2000" b="1" dirty="0"/>
              <a:t> </a:t>
            </a:r>
            <a:r>
              <a:rPr lang="tr-TR" sz="2000" b="1" dirty="0" err="1"/>
              <a:t>System</a:t>
            </a:r>
            <a:r>
              <a:rPr lang="tr-TR" sz="2000" b="1" dirty="0"/>
              <a:t>.</a:t>
            </a:r>
            <a:r>
              <a:rPr lang="tr-TR" sz="2000" b="1" dirty="0" err="1"/>
              <a:t>EventHandler</a:t>
            </a:r>
            <a:r>
              <a:rPr lang="tr-TR" sz="2000" b="1" dirty="0"/>
              <a:t>(</a:t>
            </a:r>
            <a:r>
              <a:rPr lang="tr-TR" sz="2000" b="1" dirty="0" err="1"/>
              <a:t>this</a:t>
            </a:r>
            <a:r>
              <a:rPr lang="tr-TR" sz="2000" b="1" dirty="0"/>
              <a:t>.</a:t>
            </a:r>
            <a:r>
              <a:rPr lang="tr-TR" sz="2000" b="1" dirty="0" err="1"/>
              <a:t>OnLoadClick</a:t>
            </a:r>
            <a:r>
              <a:rPr lang="tr-TR" sz="2000" b="1" dirty="0"/>
              <a:t>);</a:t>
            </a:r>
          </a:p>
          <a:p>
            <a:pPr lvl="3"/>
            <a:r>
              <a:rPr lang="en-US" sz="2000" dirty="0"/>
              <a:t>// Create and configure the </a:t>
            </a:r>
            <a:r>
              <a:rPr lang="en-US" sz="2000" dirty="0" err="1"/>
              <a:t>PictureBox</a:t>
            </a:r>
            <a:endParaRPr lang="en-US" sz="2000" dirty="0"/>
          </a:p>
          <a:p>
            <a:pPr lvl="3"/>
            <a:r>
              <a:rPr lang="tr-TR" sz="2000" dirty="0" err="1"/>
              <a:t>pboxPhoto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PictureBox</a:t>
            </a:r>
            <a:r>
              <a:rPr lang="tr-TR" sz="2000" dirty="0"/>
              <a:t>();</a:t>
            </a:r>
          </a:p>
          <a:p>
            <a:pPr lvl="3"/>
            <a:r>
              <a:rPr lang="tr-TR" sz="2000" dirty="0" err="1"/>
              <a:t>pboxPhoto</a:t>
            </a:r>
            <a:r>
              <a:rPr lang="tr-TR" sz="2000" dirty="0"/>
              <a:t>.</a:t>
            </a:r>
            <a:r>
              <a:rPr lang="tr-TR" sz="2000" dirty="0" err="1"/>
              <a:t>BorderStyle</a:t>
            </a:r>
            <a:r>
              <a:rPr lang="tr-TR" sz="2000" dirty="0"/>
              <a:t> =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</a:t>
            </a:r>
            <a:r>
              <a:rPr lang="tr-TR" sz="2000" dirty="0" err="1"/>
              <a:t>BorderStyle</a:t>
            </a:r>
            <a:r>
              <a:rPr lang="tr-TR" sz="2000" dirty="0"/>
              <a:t>.Fixed3D;</a:t>
            </a:r>
          </a:p>
          <a:p>
            <a:pPr lvl="3"/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= 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/ 3;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= 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/ 3;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Left</a:t>
            </a:r>
            <a:r>
              <a:rPr lang="tr-TR" dirty="0"/>
              <a:t> = (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- </a:t>
            </a:r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) / 2;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.Top = (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- </a:t>
            </a:r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)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SizeMode</a:t>
            </a:r>
            <a:r>
              <a:rPr lang="tr-TR" b="1" dirty="0"/>
              <a:t> = </a:t>
            </a:r>
            <a:r>
              <a:rPr lang="tr-TR" b="1" dirty="0" err="1"/>
              <a:t>PictureBoxSizeMode</a:t>
            </a:r>
            <a:r>
              <a:rPr lang="tr-TR" b="1" dirty="0"/>
              <a:t>.</a:t>
            </a:r>
            <a:r>
              <a:rPr lang="tr-TR" b="1" dirty="0" err="1"/>
              <a:t>StretchImage</a:t>
            </a:r>
            <a:r>
              <a:rPr lang="tr-TR" b="1" dirty="0"/>
              <a:t>;</a:t>
            </a:r>
          </a:p>
          <a:p>
            <a:pPr lvl="3"/>
            <a:r>
              <a:rPr lang="en-US" dirty="0"/>
              <a:t>// Add our new controls to the Form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Controls</a:t>
            </a:r>
            <a:r>
              <a:rPr lang="tr-TR" dirty="0"/>
              <a:t>.</a:t>
            </a:r>
            <a:r>
              <a:rPr lang="tr-TR" dirty="0" err="1"/>
              <a:t>Add</a:t>
            </a:r>
            <a:r>
              <a:rPr lang="tr-TR" dirty="0"/>
              <a:t>(</a:t>
            </a:r>
            <a:r>
              <a:rPr lang="tr-TR" dirty="0" err="1"/>
              <a:t>btnLoad</a:t>
            </a:r>
            <a:r>
              <a:rPr lang="tr-TR" dirty="0"/>
              <a:t>);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Controls</a:t>
            </a:r>
            <a:r>
              <a:rPr lang="tr-TR" dirty="0"/>
              <a:t>.</a:t>
            </a:r>
            <a:r>
              <a:rPr lang="tr-TR" dirty="0" err="1"/>
              <a:t>Add</a:t>
            </a:r>
            <a:r>
              <a:rPr lang="tr-TR" dirty="0"/>
              <a:t>(</a:t>
            </a:r>
            <a:r>
              <a:rPr lang="tr-TR" dirty="0" err="1"/>
              <a:t>pboxPhoto</a:t>
            </a:r>
            <a:r>
              <a:rPr lang="tr-TR" dirty="0"/>
              <a:t>);</a:t>
            </a:r>
          </a:p>
          <a:p>
            <a:pPr lvl="2"/>
            <a:r>
              <a:rPr lang="tr-TR" dirty="0"/>
              <a:t>}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b="1" dirty="0" err="1"/>
              <a:t>OnLoadClick</a:t>
            </a:r>
            <a:r>
              <a:rPr lang="tr-TR" b="1" dirty="0"/>
              <a:t>(</a:t>
            </a:r>
            <a:r>
              <a:rPr lang="tr-TR" b="1" dirty="0" err="1"/>
              <a:t>object</a:t>
            </a:r>
            <a:r>
              <a:rPr lang="tr-TR" b="1" dirty="0"/>
              <a:t> </a:t>
            </a:r>
            <a:r>
              <a:rPr lang="tr-TR" b="1" dirty="0" err="1"/>
              <a:t>sender</a:t>
            </a:r>
            <a:r>
              <a:rPr lang="tr-TR" b="1" dirty="0"/>
              <a:t>, </a:t>
            </a:r>
            <a:r>
              <a:rPr lang="tr-TR" b="1" dirty="0" err="1"/>
              <a:t>System</a:t>
            </a:r>
            <a:r>
              <a:rPr lang="tr-TR" b="1" dirty="0"/>
              <a:t>.</a:t>
            </a:r>
            <a:r>
              <a:rPr lang="tr-TR" b="1" dirty="0" err="1"/>
              <a:t>EventArgs</a:t>
            </a:r>
            <a:r>
              <a:rPr lang="tr-TR" b="1" dirty="0"/>
              <a:t> e)</a:t>
            </a:r>
          </a:p>
          <a:p>
            <a:pPr lvl="2"/>
            <a:r>
              <a:rPr lang="tr-TR" b="1" dirty="0"/>
              <a:t>{</a:t>
            </a:r>
          </a:p>
          <a:p>
            <a:pPr lvl="3"/>
            <a:r>
              <a:rPr lang="tr-TR" b="1" dirty="0" err="1"/>
              <a:t>OpenFileDialog</a:t>
            </a:r>
            <a:r>
              <a:rPr lang="tr-TR" b="1" dirty="0"/>
              <a:t> </a:t>
            </a:r>
            <a:r>
              <a:rPr lang="tr-TR" b="1" dirty="0" err="1"/>
              <a:t>dlg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OpenFileDialog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Title</a:t>
            </a:r>
            <a:r>
              <a:rPr lang="tr-TR" b="1" dirty="0"/>
              <a:t> = "</a:t>
            </a:r>
            <a:r>
              <a:rPr lang="tr-TR" b="1" dirty="0" err="1"/>
              <a:t>Open</a:t>
            </a:r>
            <a:r>
              <a:rPr lang="tr-TR" b="1" dirty="0"/>
              <a:t> </a:t>
            </a:r>
            <a:r>
              <a:rPr lang="tr-TR" b="1" dirty="0" err="1"/>
              <a:t>Photo</a:t>
            </a:r>
            <a:r>
              <a:rPr lang="tr-TR" b="1" dirty="0"/>
              <a:t>";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Filter</a:t>
            </a:r>
            <a:r>
              <a:rPr lang="tr-TR" b="1" dirty="0"/>
              <a:t> = "</a:t>
            </a:r>
            <a:r>
              <a:rPr lang="tr-TR" b="1" dirty="0" err="1"/>
              <a:t>jpg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r>
              <a:rPr lang="tr-TR" b="1" dirty="0"/>
              <a:t> (*.</a:t>
            </a:r>
            <a:r>
              <a:rPr lang="tr-TR" b="1" dirty="0" err="1"/>
              <a:t>jpg</a:t>
            </a:r>
            <a:r>
              <a:rPr lang="tr-TR" b="1" dirty="0"/>
              <a:t>)|*.</a:t>
            </a:r>
            <a:r>
              <a:rPr lang="tr-TR" b="1" dirty="0" err="1"/>
              <a:t>jpg</a:t>
            </a:r>
            <a:r>
              <a:rPr lang="tr-TR" b="1" dirty="0"/>
              <a:t>|</a:t>
            </a:r>
            <a:r>
              <a:rPr lang="tr-TR" b="1" dirty="0" err="1"/>
              <a:t>All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r>
              <a:rPr lang="tr-TR" b="1" dirty="0"/>
              <a:t> (*.*)|*.*" ;</a:t>
            </a:r>
          </a:p>
          <a:p>
            <a:pPr lvl="3"/>
            <a:r>
              <a:rPr lang="tr-TR" b="1" dirty="0" err="1"/>
              <a:t>if</a:t>
            </a:r>
            <a:r>
              <a:rPr lang="tr-TR" b="1" dirty="0"/>
              <a:t> (</a:t>
            </a:r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ShowDialog</a:t>
            </a:r>
            <a:r>
              <a:rPr lang="tr-TR" b="1" dirty="0"/>
              <a:t>() == </a:t>
            </a:r>
            <a:r>
              <a:rPr lang="tr-TR" b="1" dirty="0" err="1"/>
              <a:t>DialogResult</a:t>
            </a:r>
            <a:r>
              <a:rPr lang="tr-TR" b="1" dirty="0"/>
              <a:t>.OK)</a:t>
            </a:r>
          </a:p>
          <a:p>
            <a:pPr lvl="3"/>
            <a:r>
              <a:rPr lang="tr-TR" b="1" dirty="0"/>
              <a:t>{</a:t>
            </a:r>
          </a:p>
          <a:p>
            <a:pPr lvl="4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Image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Bitmap(</a:t>
            </a:r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OpenFile</a:t>
            </a:r>
            <a:r>
              <a:rPr lang="tr-TR" b="1" dirty="0"/>
              <a:t>());</a:t>
            </a:r>
          </a:p>
          <a:p>
            <a:pPr lvl="3"/>
            <a:r>
              <a:rPr lang="tr-TR" b="1" dirty="0"/>
              <a:t>}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Dispose</a:t>
            </a:r>
            <a:r>
              <a:rPr lang="tr-TR" b="1" dirty="0"/>
              <a:t>();</a:t>
            </a:r>
          </a:p>
          <a:p>
            <a:pPr lvl="2"/>
            <a:r>
              <a:rPr lang="tr-TR" b="1" dirty="0"/>
              <a:t>}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2"/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2"/>
            <a:r>
              <a:rPr lang="tr-TR" dirty="0"/>
              <a:t>}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event</a:t>
            </a:r>
            <a:endParaRPr lang="tr-TR" sz="2000" b="1" dirty="0"/>
          </a:p>
          <a:p>
            <a:r>
              <a:rPr lang="tr-TR" sz="2000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OnLoadClick</a:t>
            </a:r>
            <a:r>
              <a:rPr lang="tr-TR" sz="2000" dirty="0"/>
              <a:t>(</a:t>
            </a:r>
            <a:r>
              <a:rPr lang="tr-TR" sz="2000" dirty="0" err="1"/>
              <a:t>object</a:t>
            </a:r>
            <a:r>
              <a:rPr lang="tr-TR" sz="2000" dirty="0"/>
              <a:t> </a:t>
            </a:r>
            <a:r>
              <a:rPr lang="tr-TR" sz="2000" dirty="0" err="1"/>
              <a:t>sender</a:t>
            </a:r>
            <a:r>
              <a:rPr lang="tr-TR" sz="2000" dirty="0"/>
              <a:t>, </a:t>
            </a:r>
            <a:r>
              <a:rPr lang="tr-TR" sz="2000" dirty="0" err="1"/>
              <a:t>System</a:t>
            </a:r>
            <a:r>
              <a:rPr lang="tr-TR" sz="2000" dirty="0"/>
              <a:t>.</a:t>
            </a:r>
            <a:r>
              <a:rPr lang="tr-TR" sz="2000" dirty="0" err="1"/>
              <a:t>EventArgs</a:t>
            </a:r>
            <a:r>
              <a:rPr lang="tr-TR" sz="2000" dirty="0"/>
              <a:t> e)</a:t>
            </a:r>
          </a:p>
          <a:p>
            <a:r>
              <a:rPr lang="tr-TR" sz="2000" dirty="0"/>
              <a:t>{</a:t>
            </a:r>
          </a:p>
          <a:p>
            <a:pPr lvl="1"/>
            <a:r>
              <a:rPr lang="tr-TR" sz="2000" dirty="0" err="1"/>
              <a:t>OpenFileDialog</a:t>
            </a:r>
            <a:r>
              <a:rPr lang="tr-TR" sz="2000" dirty="0"/>
              <a:t> </a:t>
            </a:r>
            <a:r>
              <a:rPr lang="tr-TR" sz="2000" dirty="0" err="1"/>
              <a:t>dlg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OpenFileDialog</a:t>
            </a:r>
            <a:r>
              <a:rPr lang="tr-TR" sz="2000" dirty="0"/>
              <a:t>();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Title</a:t>
            </a:r>
            <a:r>
              <a:rPr lang="tr-TR" sz="2000" dirty="0"/>
              <a:t> = "</a:t>
            </a:r>
            <a:r>
              <a:rPr lang="tr-TR" sz="2000" dirty="0" err="1"/>
              <a:t>Open</a:t>
            </a:r>
            <a:r>
              <a:rPr lang="tr-TR" sz="2000" dirty="0"/>
              <a:t> </a:t>
            </a:r>
            <a:r>
              <a:rPr lang="tr-TR" sz="2000" dirty="0" err="1"/>
              <a:t>Photo</a:t>
            </a:r>
            <a:r>
              <a:rPr lang="tr-TR" sz="2000" dirty="0"/>
              <a:t>";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Filter</a:t>
            </a:r>
            <a:r>
              <a:rPr lang="tr-TR" sz="2000" dirty="0"/>
              <a:t> = "</a:t>
            </a:r>
            <a:r>
              <a:rPr lang="tr-TR" sz="2000" dirty="0" err="1"/>
              <a:t>jpg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r>
              <a:rPr lang="tr-TR" sz="2000" dirty="0"/>
              <a:t> (*.</a:t>
            </a:r>
            <a:r>
              <a:rPr lang="tr-TR" sz="2000" dirty="0" err="1"/>
              <a:t>jpg</a:t>
            </a:r>
            <a:r>
              <a:rPr lang="tr-TR" sz="2000" dirty="0"/>
              <a:t>)|*.</a:t>
            </a:r>
            <a:r>
              <a:rPr lang="tr-TR" sz="2000" dirty="0" err="1"/>
              <a:t>jpg</a:t>
            </a:r>
            <a:r>
              <a:rPr lang="tr-TR" sz="2000" dirty="0"/>
              <a:t>|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r>
              <a:rPr lang="tr-TR" sz="2000" dirty="0"/>
              <a:t> (*.*)|*.*" ;</a:t>
            </a:r>
          </a:p>
          <a:p>
            <a:pPr lvl="1"/>
            <a:r>
              <a:rPr lang="tr-TR" sz="2000" dirty="0" err="1"/>
              <a:t>if</a:t>
            </a:r>
            <a:r>
              <a:rPr lang="tr-TR" sz="2000" dirty="0"/>
              <a:t> (</a:t>
            </a:r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ShowDialog</a:t>
            </a:r>
            <a:r>
              <a:rPr lang="tr-TR" sz="2000" dirty="0"/>
              <a:t>() == </a:t>
            </a:r>
            <a:r>
              <a:rPr lang="tr-TR" sz="2000" dirty="0" err="1"/>
              <a:t>DialogResult</a:t>
            </a:r>
            <a:r>
              <a:rPr lang="tr-TR" sz="2000" dirty="0"/>
              <a:t>.OK)</a:t>
            </a:r>
          </a:p>
          <a:p>
            <a:pPr lvl="1"/>
            <a:r>
              <a:rPr lang="tr-TR" sz="2000" dirty="0"/>
              <a:t>{</a:t>
            </a:r>
          </a:p>
          <a:p>
            <a:pPr lvl="2"/>
            <a:r>
              <a:rPr lang="tr-TR" sz="2000" dirty="0" err="1"/>
              <a:t>pboxPhoto</a:t>
            </a:r>
            <a:r>
              <a:rPr lang="tr-TR" sz="2000" dirty="0"/>
              <a:t>.</a:t>
            </a:r>
            <a:r>
              <a:rPr lang="tr-TR" sz="2000" dirty="0" err="1"/>
              <a:t>Image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Bitmap(</a:t>
            </a:r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OpenFile</a:t>
            </a:r>
            <a:r>
              <a:rPr lang="tr-TR" sz="2000" dirty="0"/>
              <a:t>());</a:t>
            </a:r>
          </a:p>
          <a:p>
            <a:pPr lvl="1"/>
            <a:r>
              <a:rPr lang="tr-TR" sz="2000" dirty="0"/>
              <a:t>}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Dispose</a:t>
            </a:r>
            <a:r>
              <a:rPr lang="tr-TR" sz="2000" dirty="0"/>
              <a:t>();</a:t>
            </a:r>
          </a:p>
          <a:p>
            <a:r>
              <a:rPr lang="tr-TR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0" y="908720"/>
            <a:ext cx="909313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404664"/>
            <a:ext cx="1933575" cy="59531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4664"/>
            <a:ext cx="1952625" cy="59531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51" y="404664"/>
            <a:ext cx="1950889" cy="2438611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5"/>
          <a:stretch>
            <a:fillRect/>
          </a:stretch>
        </p:blipFill>
        <p:spPr>
          <a:xfrm>
            <a:off x="7017344" y="404664"/>
            <a:ext cx="19526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2773" y="139909"/>
            <a:ext cx="9116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string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" </a:t>
            </a:r>
            <a:r>
              <a:rPr lang="en-US" dirty="0" err="1"/>
              <a:t>ali</a:t>
            </a:r>
            <a:r>
              <a:rPr lang="en-US" dirty="0"/>
              <a:t> \r";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err="1"/>
              <a:t>msg</a:t>
            </a:r>
            <a:r>
              <a:rPr lang="en-US" dirty="0"/>
              <a:t> + " </a:t>
            </a:r>
            <a:r>
              <a:rPr lang="en-US" dirty="0" err="1"/>
              <a:t>mehmet</a:t>
            </a:r>
            <a:r>
              <a:rPr lang="en-US" dirty="0"/>
              <a:t> \n";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err="1"/>
              <a:t>msg</a:t>
            </a:r>
            <a:r>
              <a:rPr lang="en-US" dirty="0"/>
              <a:t> + " </a:t>
            </a:r>
            <a:r>
              <a:rPr lang="en-US" dirty="0" err="1"/>
              <a:t>ahmet</a:t>
            </a:r>
            <a:r>
              <a:rPr lang="en-US" dirty="0"/>
              <a:t> ";</a:t>
            </a:r>
          </a:p>
          <a:p>
            <a:r>
              <a:rPr lang="en-US" dirty="0"/>
              <a:t>            </a:t>
            </a:r>
            <a:r>
              <a:rPr lang="en-US" dirty="0" err="1"/>
              <a:t>DialogResult</a:t>
            </a:r>
            <a:r>
              <a:rPr lang="en-US" dirty="0"/>
              <a:t> sonuc1 =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, "a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penceresi</a:t>
            </a:r>
            <a:r>
              <a:rPr lang="en-US" dirty="0"/>
              <a:t>", </a:t>
            </a:r>
            <a:r>
              <a:rPr lang="en-US" dirty="0" err="1"/>
              <a:t>MessageBoxButtons.OKCancel</a:t>
            </a:r>
            <a:r>
              <a:rPr lang="en-US" dirty="0"/>
              <a:t>, </a:t>
            </a:r>
            <a:r>
              <a:rPr lang="en-US" dirty="0" err="1"/>
              <a:t>MessageBoxIcon.Question</a:t>
            </a:r>
            <a:r>
              <a:rPr lang="en-US" dirty="0"/>
              <a:t>);</a:t>
            </a:r>
          </a:p>
          <a:p>
            <a:r>
              <a:rPr lang="en-US" dirty="0"/>
              <a:t>            if (sonuc1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 YOU PRESS THE OK BUTTON");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 YOU PRESS THE Cancel BUTTON");</a:t>
            </a:r>
          </a:p>
          <a:p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("The calculations are complete", "My Application", </a:t>
            </a:r>
            <a:r>
              <a:rPr lang="en-US" dirty="0" err="1"/>
              <a:t>MessageBoxButtons.OKCancel</a:t>
            </a:r>
            <a:r>
              <a:rPr lang="en-US" dirty="0"/>
              <a:t>, </a:t>
            </a:r>
            <a:r>
              <a:rPr lang="en-US" dirty="0" err="1"/>
              <a:t>MessageBoxIcon.Asterisk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}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19" y="4221088"/>
            <a:ext cx="5496045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84823" y="2313199"/>
            <a:ext cx="1924050" cy="15144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" y="0"/>
            <a:ext cx="4536504" cy="2088232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21663" y="3898103"/>
            <a:ext cx="1781175" cy="1266825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5"/>
          <a:stretch>
            <a:fillRect/>
          </a:stretch>
        </p:blipFill>
        <p:spPr>
          <a:xfrm>
            <a:off x="5052501" y="3898103"/>
            <a:ext cx="1962150" cy="1266825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>
          <a:blip r:embed="rId6"/>
          <a:stretch>
            <a:fillRect/>
          </a:stretch>
        </p:blipFill>
        <p:spPr>
          <a:xfrm>
            <a:off x="3202838" y="5266011"/>
            <a:ext cx="2333625" cy="1447800"/>
          </a:xfrm>
          <a:prstGeom prst="rect">
            <a:avLst/>
          </a:prstGeom>
        </p:spPr>
      </p:pic>
      <p:cxnSp>
        <p:nvCxnSpPr>
          <p:cNvPr id="11" name="Düz Ok Bağlayıcısı 10"/>
          <p:cNvCxnSpPr/>
          <p:nvPr/>
        </p:nvCxnSpPr>
        <p:spPr>
          <a:xfrm>
            <a:off x="3923928" y="908720"/>
            <a:ext cx="0" cy="140447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H="1">
            <a:off x="2699794" y="3619453"/>
            <a:ext cx="849021" cy="278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4860758" y="3619453"/>
            <a:ext cx="1295418" cy="254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H="1">
            <a:off x="5508467" y="5001690"/>
            <a:ext cx="647709" cy="731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2601862" y="5077795"/>
            <a:ext cx="532488" cy="6554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 23"/>
          <p:cNvSpPr/>
          <p:nvPr/>
        </p:nvSpPr>
        <p:spPr>
          <a:xfrm>
            <a:off x="5137536" y="855250"/>
            <a:ext cx="4572000" cy="160043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string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" </a:t>
            </a:r>
            <a:r>
              <a:rPr lang="en-US" sz="1400" dirty="0" err="1">
                <a:solidFill>
                  <a:prstClr val="black"/>
                </a:solidFill>
              </a:rPr>
              <a:t>ali</a:t>
            </a:r>
            <a:r>
              <a:rPr lang="en-US" sz="1400" dirty="0">
                <a:solidFill>
                  <a:prstClr val="black"/>
                </a:solidFill>
              </a:rPr>
              <a:t> \r";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+ " </a:t>
            </a:r>
            <a:r>
              <a:rPr lang="en-US" sz="1400" dirty="0" err="1">
                <a:solidFill>
                  <a:prstClr val="black"/>
                </a:solidFill>
              </a:rPr>
              <a:t>mehmet</a:t>
            </a:r>
            <a:r>
              <a:rPr lang="en-US" sz="1400" dirty="0">
                <a:solidFill>
                  <a:prstClr val="black"/>
                </a:solidFill>
              </a:rPr>
              <a:t> \n";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+ " </a:t>
            </a:r>
            <a:r>
              <a:rPr lang="en-US" sz="1400" dirty="0" err="1">
                <a:solidFill>
                  <a:prstClr val="black"/>
                </a:solidFill>
              </a:rPr>
              <a:t>ahmet</a:t>
            </a:r>
            <a:r>
              <a:rPr lang="en-US" sz="1400" dirty="0">
                <a:solidFill>
                  <a:prstClr val="black"/>
                </a:solidFill>
              </a:rPr>
              <a:t> 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DialogResult</a:t>
            </a:r>
            <a:r>
              <a:rPr lang="en-US" sz="1400" dirty="0">
                <a:solidFill>
                  <a:prstClr val="black"/>
                </a:solidFill>
              </a:rPr>
              <a:t> sonuc1 = </a:t>
            </a:r>
            <a:r>
              <a:rPr lang="en-US" sz="1400" dirty="0" err="1">
                <a:solidFill>
                  <a:prstClr val="black"/>
                </a:solidFill>
              </a:rPr>
              <a:t>MessageBox.Show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, "a </a:t>
            </a:r>
            <a:r>
              <a:rPr lang="en-US" sz="1400" dirty="0" err="1">
                <a:solidFill>
                  <a:prstClr val="black"/>
                </a:solidFill>
              </a:rPr>
              <a:t>sınıf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penceresi</a:t>
            </a:r>
            <a:r>
              <a:rPr lang="en-US" sz="1400" dirty="0">
                <a:solidFill>
                  <a:prstClr val="black"/>
                </a:solidFill>
              </a:rPr>
              <a:t>", </a:t>
            </a:r>
            <a:r>
              <a:rPr lang="en-US" sz="1400" dirty="0" err="1">
                <a:solidFill>
                  <a:prstClr val="black"/>
                </a:solidFill>
              </a:rPr>
              <a:t>MessageBoxButtons.OKCancel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MessageBoxIcon.Question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</a:p>
        </p:txBody>
      </p:sp>
      <p:cxnSp>
        <p:nvCxnSpPr>
          <p:cNvPr id="25" name="Düz Ok Bağlayıcısı 24"/>
          <p:cNvCxnSpPr>
            <a:endCxn id="4" idx="3"/>
          </p:cNvCxnSpPr>
          <p:nvPr/>
        </p:nvCxnSpPr>
        <p:spPr>
          <a:xfrm flipH="1">
            <a:off x="5108873" y="2423195"/>
            <a:ext cx="1695375" cy="647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176954" y="3070436"/>
            <a:ext cx="294039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 if (sonuc1 == </a:t>
            </a:r>
            <a:r>
              <a:rPr lang="en-US" sz="1200" dirty="0" err="1">
                <a:solidFill>
                  <a:prstClr val="black"/>
                </a:solidFill>
              </a:rPr>
              <a:t>DialogResult.OK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                </a:t>
            </a:r>
            <a:r>
              <a:rPr lang="en-US" sz="1200" dirty="0" err="1">
                <a:solidFill>
                  <a:prstClr val="black"/>
                </a:solidFill>
              </a:rPr>
              <a:t>MessageBox.Show</a:t>
            </a:r>
            <a:r>
              <a:rPr lang="en-US" sz="1200" dirty="0">
                <a:solidFill>
                  <a:prstClr val="black"/>
                </a:solidFill>
              </a:rPr>
              <a:t>(" YOU PRESS THE OK BUTTON");</a:t>
            </a:r>
            <a:endParaRPr lang="en-US" sz="1200" dirty="0"/>
          </a:p>
        </p:txBody>
      </p:sp>
      <p:cxnSp>
        <p:nvCxnSpPr>
          <p:cNvPr id="28" name="Düz Ok Bağlayıcısı 27"/>
          <p:cNvCxnSpPr>
            <a:endCxn id="6" idx="1"/>
          </p:cNvCxnSpPr>
          <p:nvPr/>
        </p:nvCxnSpPr>
        <p:spPr>
          <a:xfrm>
            <a:off x="683568" y="3716767"/>
            <a:ext cx="738095" cy="8147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/>
          <p:cNvSpPr/>
          <p:nvPr/>
        </p:nvSpPr>
        <p:spPr>
          <a:xfrm>
            <a:off x="6660232" y="2867892"/>
            <a:ext cx="259419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else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</a:rPr>
              <a:t>MessageBox.Show</a:t>
            </a:r>
            <a:r>
              <a:rPr lang="en-US" sz="1400" dirty="0">
                <a:solidFill>
                  <a:prstClr val="black"/>
                </a:solidFill>
              </a:rPr>
              <a:t>(" YOU PRESS THE Cancel BUTTON");</a:t>
            </a:r>
          </a:p>
        </p:txBody>
      </p:sp>
      <p:cxnSp>
        <p:nvCxnSpPr>
          <p:cNvPr id="32" name="Düz Ok Bağlayıcısı 31"/>
          <p:cNvCxnSpPr/>
          <p:nvPr/>
        </p:nvCxnSpPr>
        <p:spPr>
          <a:xfrm flipH="1">
            <a:off x="7014652" y="3834228"/>
            <a:ext cx="725700" cy="65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kdörtgen 33"/>
          <p:cNvSpPr/>
          <p:nvPr/>
        </p:nvSpPr>
        <p:spPr>
          <a:xfrm>
            <a:off x="6033576" y="5482813"/>
            <a:ext cx="2988151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MessageBox.Show</a:t>
            </a:r>
            <a:r>
              <a:rPr lang="en-US" sz="1600" dirty="0">
                <a:solidFill>
                  <a:prstClr val="black"/>
                </a:solidFill>
              </a:rPr>
              <a:t>("The calculations are complete", "My Application", </a:t>
            </a:r>
            <a:r>
              <a:rPr lang="en-US" sz="1600" dirty="0" err="1">
                <a:solidFill>
                  <a:prstClr val="black"/>
                </a:solidFill>
              </a:rPr>
              <a:t>MessageBoxButtons.OKCancel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MessageBoxIcon.Asterisk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  <a:endParaRPr lang="en-US" sz="1600" dirty="0"/>
          </a:p>
        </p:txBody>
      </p:sp>
      <p:cxnSp>
        <p:nvCxnSpPr>
          <p:cNvPr id="37" name="Düz Ok Bağlayıcısı 36"/>
          <p:cNvCxnSpPr/>
          <p:nvPr/>
        </p:nvCxnSpPr>
        <p:spPr>
          <a:xfrm flipH="1">
            <a:off x="5536463" y="6144532"/>
            <a:ext cx="509542" cy="9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2958" t="14765" r="55534" b="38391"/>
          <a:stretch/>
        </p:blipFill>
        <p:spPr>
          <a:xfrm>
            <a:off x="1187624" y="116632"/>
            <a:ext cx="6627518" cy="34563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33056"/>
            <a:ext cx="2112280" cy="25202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95" y="3933056"/>
            <a:ext cx="2986941" cy="2132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1" y="3933056"/>
            <a:ext cx="3157239" cy="2232248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5220072" y="3429000"/>
            <a:ext cx="1728192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3190501" y="3429000"/>
            <a:ext cx="445395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endCxn id="4" idx="0"/>
          </p:cNvCxnSpPr>
          <p:nvPr/>
        </p:nvCxnSpPr>
        <p:spPr>
          <a:xfrm flipH="1">
            <a:off x="1451676" y="3429000"/>
            <a:ext cx="460055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149048"/>
            <a:ext cx="853244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(colorDialog1.ShowDialog()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(fontDialog1.ShowDialog()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fontDialog1.Font;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/>
              <a:t>OpenFileDialog</a:t>
            </a:r>
            <a:r>
              <a:rPr lang="en-US" dirty="0"/>
              <a:t> </a:t>
            </a:r>
            <a:r>
              <a:rPr lang="en-US" dirty="0" err="1"/>
              <a:t>dlg</a:t>
            </a:r>
            <a:r>
              <a:rPr lang="en-US" dirty="0"/>
              <a:t> = new </a:t>
            </a:r>
            <a:r>
              <a:rPr lang="en-US" dirty="0" err="1"/>
              <a:t>OpenFileDialog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tr-TR" dirty="0"/>
              <a:t>           </a:t>
            </a:r>
            <a:r>
              <a:rPr lang="en-US" dirty="0" err="1"/>
              <a:t>dlg.Title</a:t>
            </a:r>
            <a:r>
              <a:rPr lang="en-US" dirty="0"/>
              <a:t> = "Open Photo";</a:t>
            </a:r>
          </a:p>
          <a:p>
            <a:r>
              <a:rPr lang="en-US" dirty="0"/>
              <a:t>            </a:t>
            </a:r>
            <a:r>
              <a:rPr lang="tr-TR" dirty="0"/>
              <a:t>            </a:t>
            </a:r>
            <a:r>
              <a:rPr lang="en-US" dirty="0"/>
              <a:t>pictureBox1.SizeMode = </a:t>
            </a:r>
            <a:r>
              <a:rPr lang="en-US" dirty="0" err="1"/>
              <a:t>PictureBoxSizeMode.StretchImage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tr-TR" dirty="0"/>
              <a:t>            </a:t>
            </a:r>
            <a:r>
              <a:rPr lang="en-US" dirty="0" err="1"/>
              <a:t>dlg.Filter</a:t>
            </a:r>
            <a:r>
              <a:rPr lang="en-US" dirty="0"/>
              <a:t> = "jpg files (*.jpg)|*.</a:t>
            </a:r>
            <a:r>
              <a:rPr lang="en-US" dirty="0" err="1"/>
              <a:t>jpg|All</a:t>
            </a:r>
            <a:r>
              <a:rPr lang="en-US" dirty="0"/>
              <a:t> files (*.*)|*.*";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</a:t>
            </a:r>
            <a:r>
              <a:rPr lang="en-US" dirty="0"/>
              <a:t>if (</a:t>
            </a:r>
            <a:r>
              <a:rPr lang="en-US" dirty="0" err="1"/>
              <a:t>dlg.ShowDialog</a:t>
            </a:r>
            <a:r>
              <a:rPr lang="en-US" dirty="0"/>
              <a:t>()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               </a:t>
            </a:r>
            <a:r>
              <a:rPr lang="tr-TR" dirty="0"/>
              <a:t>    </a:t>
            </a:r>
            <a:r>
              <a:rPr lang="en-US" dirty="0"/>
              <a:t> pictureBox1.Image = new Bitmap(</a:t>
            </a:r>
            <a:r>
              <a:rPr lang="en-US" dirty="0" err="1"/>
              <a:t>dlg.OpenFile</a:t>
            </a:r>
            <a:r>
              <a:rPr lang="en-US" dirty="0"/>
              <a:t>());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 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</a:t>
            </a:r>
            <a:r>
              <a:rPr lang="en-US" dirty="0" err="1"/>
              <a:t>dlg.Dispose</a:t>
            </a:r>
            <a:r>
              <a:rPr lang="en-US" dirty="0"/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05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66839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69727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6632"/>
            <a:ext cx="5534540" cy="252028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17126" y="2348880"/>
            <a:ext cx="5832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"size"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label2.Text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label3.Text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meddium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comboBox2.SelectedIndex=0;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meat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lover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Greek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comboBox3.SelectedIndex = 0;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Onion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beef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comboBox4.SelectedIndex = 0;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  <p:sp>
        <p:nvSpPr>
          <p:cNvPr id="5" name="Bükülü Ok 4"/>
          <p:cNvSpPr/>
          <p:nvPr/>
        </p:nvSpPr>
        <p:spPr>
          <a:xfrm>
            <a:off x="1835696" y="548680"/>
            <a:ext cx="1512168" cy="1800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27375" y="3789040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comboBox2_SelectedValueChanged(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comboBox2.Text;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5" name="Sağa Bükülü Ok 4"/>
          <p:cNvSpPr/>
          <p:nvPr/>
        </p:nvSpPr>
        <p:spPr>
          <a:xfrm>
            <a:off x="179512" y="1556792"/>
            <a:ext cx="864096" cy="23762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Sağa Bükülü Ok 5"/>
          <p:cNvSpPr/>
          <p:nvPr/>
        </p:nvSpPr>
        <p:spPr>
          <a:xfrm flipH="1" flipV="1">
            <a:off x="6300192" y="836712"/>
            <a:ext cx="720080" cy="29523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65" y="476672"/>
            <a:ext cx="1924050" cy="21240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0" y="3501008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Your Order \n --------------"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msg +=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size : 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+comboBox2.Text+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Topic :"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comboBox3.Text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comboBox4.Text;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ABC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tr-T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MessageBoxButtons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.OK,</a:t>
            </a:r>
            <a:r>
              <a:rPr lang="tr-T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MessageBoxIcon</a:t>
            </a:r>
            <a:r>
              <a:rPr lang="tr-T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.Information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6" name="Aşağı Ok 5"/>
          <p:cNvSpPr/>
          <p:nvPr/>
        </p:nvSpPr>
        <p:spPr>
          <a:xfrm>
            <a:off x="4283968" y="314096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karı Ok 6"/>
          <p:cNvSpPr/>
          <p:nvPr/>
        </p:nvSpPr>
        <p:spPr>
          <a:xfrm>
            <a:off x="7049902" y="2735351"/>
            <a:ext cx="504056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9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20526"/>
            <a:ext cx="3011016" cy="359261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79512" y="3534013"/>
            <a:ext cx="80805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cdlg.ShowDialog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cdlg.Dispose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colorDialog1.ShowDialog();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5973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48680"/>
            <a:ext cx="4124325" cy="33432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26058" y="4077072"/>
            <a:ext cx="7838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button4_Click(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fdlg.ShowDialog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fdlg.Font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fdlg.Dispose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3948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15616" y="620688"/>
            <a:ext cx="4572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"size"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label2.Text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label3.Text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meddium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comboBox2.SelectedIndex=0;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meat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lover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Greek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comboBox3.SelectedIndex = 0;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Onion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beef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comboBox4.SelectedIndex = 0;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comboBox2_SelectedValueChanged(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comboBox2.Text;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Your Order \n --------------"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msg +=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size : 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+comboBox2.Text+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Topic :"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comboBox3.Text +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comboBox4.Text;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ABC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MessageBoxButtons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.OK,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MessageBoxIcon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.Information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cdlg.ShowDialog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cdlg.Dispose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colorDialog1.ShowDialog();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1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4076700"/>
            <a:ext cx="91440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vScrollBar1_Scroll(object sender, ScrollEventArgs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int f;</a:t>
            </a:r>
          </a:p>
          <a:p>
            <a:r>
              <a:rPr lang="tr-TR" noProof="1"/>
              <a:t>            Single c;</a:t>
            </a:r>
          </a:p>
          <a:p>
            <a:r>
              <a:rPr lang="tr-TR" noProof="1"/>
              <a:t>            f = vScrollBar1.Value;</a:t>
            </a:r>
          </a:p>
          <a:p>
            <a:r>
              <a:rPr lang="tr-TR" noProof="1"/>
              <a:t>            c = ((Single)5 / (Single)9) * ((System.Convert.ToSingle(f) - (Single)32));</a:t>
            </a:r>
          </a:p>
          <a:p>
            <a:r>
              <a:rPr lang="tr-TR" noProof="1"/>
              <a:t>            textBox1.Text = System.Convert.ToString(f);</a:t>
            </a:r>
          </a:p>
          <a:p>
            <a:r>
              <a:rPr lang="tr-TR" noProof="1"/>
              <a:t>            textBox2.Text = System.Convert.ToString(c);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88913"/>
            <a:ext cx="3543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763713" y="1049338"/>
            <a:ext cx="5832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if (f &lt; 32)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panel1.BackColor = Color.Blue;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(f &gt;= 32 &amp;&amp; f&lt;60)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panel1.BackColor = Color.Green;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(f &gt;= 60 &amp;&amp; f&lt;80)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panel1.BackColor = Color.Yellow;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(f &gt;= 80)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panel1.BackColor = Color.Red;</a:t>
            </a:r>
          </a:p>
          <a:p>
            <a:r>
              <a:rPr lang="tr-TR" noProof="1"/>
              <a:t> 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404813"/>
            <a:ext cx="5473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116013" y="404813"/>
            <a:ext cx="4572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public partial class Form1 : Form</a:t>
            </a:r>
          </a:p>
          <a:p>
            <a:r>
              <a:rPr lang="tr-TR" noProof="1"/>
              <a:t>    {</a:t>
            </a:r>
          </a:p>
          <a:p>
            <a:r>
              <a:rPr lang="tr-TR" noProof="1"/>
              <a:t>        int a, b;</a:t>
            </a:r>
          </a:p>
          <a:p>
            <a:r>
              <a:rPr lang="tr-TR" noProof="1"/>
              <a:t>        Single c;</a:t>
            </a:r>
          </a:p>
          <a:p>
            <a:endParaRPr lang="tr-TR" noProof="1"/>
          </a:p>
          <a:p>
            <a:r>
              <a:rPr lang="tr-TR" noProof="1"/>
              <a:t>        public Form1()</a:t>
            </a:r>
            <a:endParaRPr lang="en-US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395288" y="2708275"/>
            <a:ext cx="79200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radioButton1_CheckedChanged(object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textBox1.Text = " ";</a:t>
            </a:r>
          </a:p>
          <a:p>
            <a:r>
              <a:rPr lang="tr-TR" noProof="1"/>
              <a:t>            button1.Text = "+";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395288" y="4508500"/>
            <a:ext cx="799306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radioButton2_CheckedChanged(object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textBox1.Text = " ";</a:t>
            </a:r>
          </a:p>
          <a:p>
            <a:r>
              <a:rPr lang="tr-TR" noProof="1"/>
              <a:t>            button1.Text = "-";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230" t="46220" r="36145" b="13461"/>
          <a:stretch>
            <a:fillRect/>
          </a:stretch>
        </p:blipFill>
        <p:spPr bwMode="auto">
          <a:xfrm>
            <a:off x="1331640" y="404664"/>
            <a:ext cx="576064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179388" y="692150"/>
            <a:ext cx="8964612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numericUpDown1_ValueChanged(object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(button1.Text == "+")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+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(button1.Text == "-")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-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188913"/>
            <a:ext cx="939641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numericUpDown2_ValueChanged(object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(button1.Text == "+")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+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(button1.Text == "-")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-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03040" y="2203"/>
            <a:ext cx="716530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using System;</a:t>
            </a:r>
          </a:p>
          <a:p>
            <a:r>
              <a:rPr lang="en-US" sz="1600" dirty="0"/>
              <a:t>using </a:t>
            </a:r>
            <a:r>
              <a:rPr lang="en-US" sz="1600" dirty="0" err="1"/>
              <a:t>System.Windows.Forms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namespace WindowsFormsApplication1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 partial class Form1 : Form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	public Form1()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InitializeComponent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private void Form1_Load(object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    // Show the color dialog.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DialogResult</a:t>
            </a:r>
            <a:r>
              <a:rPr lang="en-US" sz="1600" dirty="0"/>
              <a:t> result = colorDialog1.ShowDialog();</a:t>
            </a:r>
          </a:p>
          <a:p>
            <a:r>
              <a:rPr lang="en-US" sz="1600" dirty="0"/>
              <a:t>	    // See if user pressed ok.</a:t>
            </a:r>
          </a:p>
          <a:p>
            <a:r>
              <a:rPr lang="en-US" sz="1600" dirty="0"/>
              <a:t>	    if (result == </a:t>
            </a:r>
            <a:r>
              <a:rPr lang="en-US" sz="1600" dirty="0" err="1"/>
              <a:t>DialogResult.OK</a:t>
            </a:r>
            <a:r>
              <a:rPr lang="en-US" sz="1600" dirty="0"/>
              <a:t>)</a:t>
            </a:r>
          </a:p>
          <a:p>
            <a:r>
              <a:rPr lang="en-US" sz="1600" dirty="0"/>
              <a:t>	    {</a:t>
            </a:r>
          </a:p>
          <a:p>
            <a:r>
              <a:rPr lang="en-US" sz="1600" dirty="0"/>
              <a:t>		// Set form background to the selected color.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this.BackColor</a:t>
            </a:r>
            <a:r>
              <a:rPr lang="en-US" sz="1600" dirty="0"/>
              <a:t> = colorDialog1.Color;</a:t>
            </a:r>
          </a:p>
          <a:p>
            <a:r>
              <a:rPr lang="en-US" sz="1600" dirty="0"/>
              <a:t>	    }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2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188640"/>
            <a:ext cx="763284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System.Drawing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System.Windows.Forms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namespace WindowsFormsApplication1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partial class Form1 : Form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	public Form1()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    </a:t>
            </a:r>
            <a:r>
              <a:rPr lang="en-US" sz="1400" dirty="0" err="1"/>
              <a:t>InitializeComponent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private void button1_Click(object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    // Show the dialog.</a:t>
            </a:r>
          </a:p>
          <a:p>
            <a:r>
              <a:rPr lang="en-US" sz="1400" dirty="0"/>
              <a:t>	    </a:t>
            </a:r>
            <a:r>
              <a:rPr lang="en-US" sz="1400" dirty="0" err="1"/>
              <a:t>DialogResult</a:t>
            </a:r>
            <a:r>
              <a:rPr lang="en-US" sz="1400" dirty="0"/>
              <a:t> result = fontDialog1.ShowDialog();</a:t>
            </a:r>
          </a:p>
          <a:p>
            <a:r>
              <a:rPr lang="en-US" sz="1400" dirty="0"/>
              <a:t>	    // See if OK was pressed.</a:t>
            </a:r>
          </a:p>
          <a:p>
            <a:r>
              <a:rPr lang="en-US" sz="1400" dirty="0"/>
              <a:t>	    if (result == </a:t>
            </a:r>
            <a:r>
              <a:rPr lang="en-US" sz="1400" dirty="0" err="1"/>
              <a:t>DialogResult.OK</a:t>
            </a:r>
            <a:r>
              <a:rPr lang="en-US" sz="1400" dirty="0"/>
              <a:t>)</a:t>
            </a:r>
          </a:p>
          <a:p>
            <a:r>
              <a:rPr lang="en-US" sz="1400" dirty="0"/>
              <a:t>	    {</a:t>
            </a:r>
          </a:p>
          <a:p>
            <a:r>
              <a:rPr lang="en-US" sz="1400" dirty="0"/>
              <a:t>		// Get Font.</a:t>
            </a:r>
          </a:p>
          <a:p>
            <a:r>
              <a:rPr lang="en-US" sz="1400" dirty="0"/>
              <a:t>		Font </a:t>
            </a:r>
            <a:r>
              <a:rPr lang="en-US" sz="1400" dirty="0" err="1"/>
              <a:t>font</a:t>
            </a:r>
            <a:r>
              <a:rPr lang="en-US" sz="1400" dirty="0"/>
              <a:t> = fontDialog1.Font;</a:t>
            </a:r>
          </a:p>
          <a:p>
            <a:r>
              <a:rPr lang="en-US" sz="1400" dirty="0"/>
              <a:t>		// Set </a:t>
            </a:r>
            <a:r>
              <a:rPr lang="en-US" sz="1400" dirty="0" err="1"/>
              <a:t>TextBox</a:t>
            </a:r>
            <a:r>
              <a:rPr lang="en-US" sz="1400" dirty="0"/>
              <a:t> properties.</a:t>
            </a:r>
          </a:p>
          <a:p>
            <a:r>
              <a:rPr lang="en-US" sz="1400" dirty="0"/>
              <a:t>		this.textBox1.Text = </a:t>
            </a:r>
            <a:r>
              <a:rPr lang="en-US" sz="1400" dirty="0" err="1"/>
              <a:t>string.Format</a:t>
            </a:r>
            <a:r>
              <a:rPr lang="en-US" sz="1400" dirty="0"/>
              <a:t>("Font: {0}", </a:t>
            </a:r>
            <a:r>
              <a:rPr lang="en-US" sz="1400" dirty="0" err="1"/>
              <a:t>font.Name</a:t>
            </a:r>
            <a:r>
              <a:rPr lang="en-US" sz="1400" dirty="0"/>
              <a:t>);</a:t>
            </a:r>
          </a:p>
          <a:p>
            <a:r>
              <a:rPr lang="en-US" sz="1400" dirty="0"/>
              <a:t>		this.textBox1.Font = font;</a:t>
            </a:r>
          </a:p>
          <a:p>
            <a:r>
              <a:rPr lang="en-US" sz="1400" dirty="0"/>
              <a:t>	    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6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59632" y="4653136"/>
            <a:ext cx="6749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listBox1.Items.Add(textBox1.Text);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textBox1.Focus();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4" name="Sağa Bükülü Ok 3"/>
          <p:cNvSpPr/>
          <p:nvPr/>
        </p:nvSpPr>
        <p:spPr>
          <a:xfrm flipH="1" flipV="1">
            <a:off x="4860032" y="836712"/>
            <a:ext cx="1296144" cy="39604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4" name="Sağa Bükülü Ok 3"/>
          <p:cNvSpPr/>
          <p:nvPr/>
        </p:nvSpPr>
        <p:spPr>
          <a:xfrm flipH="1" flipV="1">
            <a:off x="4211960" y="1628800"/>
            <a:ext cx="1296144" cy="3168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86524" y="4941168"/>
            <a:ext cx="7185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listBox2.Items.Add(listBox1.SelectedItem);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listBox1.Items.Remove(listBox1.SelectedItem);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138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4" name="Sağa Bükülü Ok 3"/>
          <p:cNvSpPr/>
          <p:nvPr/>
        </p:nvSpPr>
        <p:spPr>
          <a:xfrm flipH="1" flipV="1">
            <a:off x="4283968" y="1924090"/>
            <a:ext cx="1296144" cy="3168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115616" y="5092442"/>
            <a:ext cx="6696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listBox1.Items.Add(listBox2.SelectedItem);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listBox2.Items.Remove(listBox2.SelectedItem);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8021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46863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 cstate="print"/>
          <a:srcRect l="22688" t="33464" r="56641" b="49826"/>
          <a:stretch>
            <a:fillRect/>
          </a:stretch>
        </p:blipFill>
        <p:spPr bwMode="auto">
          <a:xfrm>
            <a:off x="5435600" y="2133600"/>
            <a:ext cx="2016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 cstate="print"/>
          <a:srcRect l="21941" t="33269" r="58853" b="48026"/>
          <a:stretch>
            <a:fillRect/>
          </a:stretch>
        </p:blipFill>
        <p:spPr bwMode="auto">
          <a:xfrm>
            <a:off x="7270750" y="476250"/>
            <a:ext cx="18732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5" cstate="print"/>
          <a:srcRect l="19727" t="33289" r="64030" b="46051"/>
          <a:stretch>
            <a:fillRect/>
          </a:stretch>
        </p:blipFill>
        <p:spPr bwMode="auto">
          <a:xfrm>
            <a:off x="5435600" y="404813"/>
            <a:ext cx="15843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6" cstate="print"/>
          <a:srcRect l="21208" t="58855" r="21941" b="29318"/>
          <a:stretch>
            <a:fillRect/>
          </a:stretch>
        </p:blipFill>
        <p:spPr bwMode="auto">
          <a:xfrm>
            <a:off x="0" y="4149725"/>
            <a:ext cx="87487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50825" y="260350"/>
            <a:ext cx="84248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yeniToolStripMenuItem_Click(object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richTextBox1.Text = " ";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79388" y="1916113"/>
            <a:ext cx="8640762" cy="2014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açToolStripMenuItem_Click(object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 openFileDialog1.ShowDialog() == DialogResult.OK)</a:t>
            </a:r>
          </a:p>
          <a:p>
            <a:r>
              <a:rPr lang="tr-TR" noProof="1"/>
              <a:t>                {</a:t>
            </a:r>
          </a:p>
          <a:p>
            <a:r>
              <a:rPr lang="tr-TR" noProof="1"/>
              <a:t>                    richTextBox1.LoadFile(openFileDialog1.FileName);</a:t>
            </a:r>
          </a:p>
          <a:p>
            <a:r>
              <a:rPr lang="tr-TR" noProof="1"/>
              <a:t>                } 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50825" y="4294188"/>
            <a:ext cx="86423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kaydetToolStripMenuItem_Click(object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 saveFileDialog1.ShowDialog()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richTextBox1.SaveFile(saveFileDialog1.FileName, RichTextBoxStreamType.RichText);</a:t>
            </a:r>
          </a:p>
          <a:p>
            <a:r>
              <a:rPr lang="tr-TR" noProof="1"/>
              <a:t>              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23850" y="260350"/>
            <a:ext cx="6858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çıkışToolStripMenuItem_Click(object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Close();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79388" y="1916113"/>
            <a:ext cx="8569325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kesToolStripMenuItem_Click(object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richTextBox1.Cut();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79388" y="3357563"/>
            <a:ext cx="8569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kopyalaToolStripMenuItem_Click(object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richTextBox1.Copy();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50825" y="4724400"/>
            <a:ext cx="8604250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yapıştırToolStripMenuItem_Click(object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richTextBox1.Paste();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1520" y="117693"/>
            <a:ext cx="85689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namespace</a:t>
            </a:r>
            <a:r>
              <a:rPr lang="tr-TR" sz="2800" dirty="0"/>
              <a:t> </a:t>
            </a:r>
            <a:r>
              <a:rPr lang="tr-TR" sz="2800" dirty="0" err="1"/>
              <a:t>MyNamespace</a:t>
            </a:r>
            <a:endParaRPr lang="tr-TR" sz="2800" dirty="0"/>
          </a:p>
          <a:p>
            <a:r>
              <a:rPr lang="tr-TR" sz="2800" dirty="0"/>
              <a:t>{</a:t>
            </a:r>
          </a:p>
          <a:p>
            <a:pPr lvl="1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 : </a:t>
            </a:r>
            <a:r>
              <a:rPr lang="tr-TR" sz="2800" dirty="0" err="1"/>
              <a:t>System</a:t>
            </a:r>
            <a:r>
              <a:rPr lang="tr-TR" sz="2800" dirty="0"/>
              <a:t>.Windows.</a:t>
            </a:r>
            <a:r>
              <a:rPr lang="tr-TR" sz="2800" dirty="0" err="1"/>
              <a:t>Forms</a:t>
            </a:r>
            <a:r>
              <a:rPr lang="tr-TR" sz="2800" dirty="0"/>
              <a:t>.Form</a:t>
            </a:r>
          </a:p>
          <a:p>
            <a:pPr lvl="1"/>
            <a:r>
              <a:rPr lang="tr-TR" sz="2800" dirty="0"/>
              <a:t>{</a:t>
            </a:r>
          </a:p>
          <a:p>
            <a:pPr lvl="2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()</a:t>
            </a:r>
          </a:p>
          <a:p>
            <a:pPr lvl="2"/>
            <a:r>
              <a:rPr lang="tr-TR" sz="2800" dirty="0"/>
              <a:t>{</a:t>
            </a:r>
          </a:p>
          <a:p>
            <a:pPr lvl="3"/>
            <a:r>
              <a:rPr lang="tr-TR" sz="2800" dirty="0" err="1"/>
              <a:t>this</a:t>
            </a:r>
            <a:r>
              <a:rPr lang="tr-TR" sz="2800" dirty="0"/>
              <a:t>.</a:t>
            </a:r>
            <a:r>
              <a:rPr lang="tr-TR" sz="2800" dirty="0" err="1"/>
              <a:t>Text</a:t>
            </a:r>
            <a:r>
              <a:rPr lang="tr-TR" sz="2800" dirty="0"/>
              <a:t> = "</a:t>
            </a:r>
            <a:r>
              <a:rPr lang="tr-TR" sz="2800" dirty="0" err="1"/>
              <a:t>Hello</a:t>
            </a:r>
            <a:r>
              <a:rPr lang="tr-TR" sz="2800" dirty="0"/>
              <a:t> Form";</a:t>
            </a:r>
          </a:p>
          <a:p>
            <a:pPr lvl="2"/>
            <a:r>
              <a:rPr lang="tr-TR" sz="2800" dirty="0"/>
              <a:t>}</a:t>
            </a:r>
          </a:p>
          <a:p>
            <a:pPr lvl="2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static</a:t>
            </a:r>
            <a:r>
              <a:rPr lang="tr-TR" sz="2800" dirty="0"/>
              <a:t> </a:t>
            </a:r>
            <a:r>
              <a:rPr lang="tr-TR" sz="2800" dirty="0" err="1"/>
              <a:t>void</a:t>
            </a:r>
            <a:r>
              <a:rPr lang="tr-TR" sz="2800" dirty="0"/>
              <a:t> </a:t>
            </a:r>
            <a:r>
              <a:rPr lang="tr-TR" sz="2800" dirty="0" err="1"/>
              <a:t>Main</a:t>
            </a:r>
            <a:r>
              <a:rPr lang="tr-TR" sz="2800" dirty="0"/>
              <a:t>()</a:t>
            </a:r>
          </a:p>
          <a:p>
            <a:pPr lvl="2"/>
            <a:r>
              <a:rPr lang="tr-TR" sz="2800" dirty="0"/>
              <a:t>{</a:t>
            </a:r>
          </a:p>
          <a:p>
            <a:pPr lvl="3"/>
            <a:r>
              <a:rPr lang="tr-TR" sz="2800" dirty="0" err="1"/>
              <a:t>System</a:t>
            </a:r>
            <a:r>
              <a:rPr lang="tr-TR" sz="2800" dirty="0"/>
              <a:t>.Windows.</a:t>
            </a:r>
            <a:r>
              <a:rPr lang="tr-TR" sz="2800" dirty="0" err="1"/>
              <a:t>Forms</a:t>
            </a:r>
            <a:r>
              <a:rPr lang="tr-TR" sz="2800" dirty="0"/>
              <a:t>.</a:t>
            </a:r>
            <a:r>
              <a:rPr lang="tr-TR" sz="2800" dirty="0" err="1"/>
              <a:t>Application</a:t>
            </a:r>
            <a:r>
              <a:rPr lang="tr-TR" sz="2800" dirty="0"/>
              <a:t>.</a:t>
            </a:r>
            <a:r>
              <a:rPr lang="tr-TR" sz="2800" dirty="0" err="1"/>
              <a:t>Run</a:t>
            </a:r>
            <a:r>
              <a:rPr lang="tr-TR" sz="2800" dirty="0"/>
              <a:t>(</a:t>
            </a:r>
            <a:r>
              <a:rPr lang="tr-TR" sz="2800" dirty="0" err="1"/>
              <a:t>new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());</a:t>
            </a:r>
          </a:p>
          <a:p>
            <a:pPr lvl="2"/>
            <a:r>
              <a:rPr lang="tr-TR" sz="2800" dirty="0"/>
              <a:t>}</a:t>
            </a:r>
          </a:p>
          <a:p>
            <a:pPr lvl="1"/>
            <a:r>
              <a:rPr lang="tr-TR" sz="2800" dirty="0"/>
              <a:t>}</a:t>
            </a:r>
          </a:p>
          <a:p>
            <a:r>
              <a:rPr lang="tr-TR" sz="2800" dirty="0"/>
              <a:t>}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23850" y="404813"/>
            <a:ext cx="80645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renkToolStripMenuItem_Click(object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colorDialog1.ShowDialog();</a:t>
            </a:r>
          </a:p>
          <a:p>
            <a:r>
              <a:rPr lang="tr-TR" noProof="1"/>
              <a:t>            richTextBox1.ForeColor = colorDialog1.Color;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395288" y="5084763"/>
            <a:ext cx="8064500" cy="1465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yazıToolStripMenuItem_Click(object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fontDialog1.ShowDialog();</a:t>
            </a:r>
          </a:p>
          <a:p>
            <a:r>
              <a:rPr lang="tr-TR" noProof="1"/>
              <a:t>            richTextBox1.Font = fontDialog1.Font;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79388" y="2492375"/>
            <a:ext cx="83534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yazıToolStripMenuItem_Click(object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(fontDialog1.ShowDialog()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 richTextBox1.Font = fontDialog1.Font;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20713"/>
            <a:ext cx="75723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79388" y="476250"/>
            <a:ext cx="8964612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400" noProof="1"/>
              <a:t>private void button1_Click(object sender, EventArgs e)</a:t>
            </a:r>
          </a:p>
          <a:p>
            <a:r>
              <a:rPr lang="tr-TR" sz="1400" noProof="1"/>
              <a:t>        {</a:t>
            </a:r>
          </a:p>
          <a:p>
            <a:r>
              <a:rPr lang="tr-TR" sz="1400" noProof="1"/>
              <a:t>                        </a:t>
            </a:r>
          </a:p>
          <a:p>
            <a:r>
              <a:rPr lang="tr-TR" sz="1400" noProof="1"/>
              <a:t>            Graphics cizim;</a:t>
            </a:r>
          </a:p>
          <a:p>
            <a:r>
              <a:rPr lang="tr-TR" sz="1400" noProof="1"/>
              <a:t>            cizim = this.CreateGraphics();</a:t>
            </a:r>
          </a:p>
          <a:p>
            <a:endParaRPr lang="tr-TR" sz="1400" noProof="1"/>
          </a:p>
          <a:p>
            <a:endParaRPr lang="tr-TR" sz="1400" noProof="1"/>
          </a:p>
          <a:p>
            <a:r>
              <a:rPr lang="tr-TR" sz="1400" noProof="1"/>
              <a:t>            Pen kalem = new Pen(Color.Green, 2);</a:t>
            </a:r>
          </a:p>
          <a:p>
            <a:r>
              <a:rPr lang="tr-TR" sz="1400" noProof="1"/>
              <a:t>            SolidBrush firca=new SolidBrush(Color.Red);</a:t>
            </a:r>
          </a:p>
          <a:p>
            <a:endParaRPr lang="tr-TR" sz="1400" noProof="1"/>
          </a:p>
          <a:p>
            <a:r>
              <a:rPr lang="tr-TR" sz="1400" noProof="1"/>
              <a:t>            if (rbdRec.Checked==true)</a:t>
            </a:r>
          </a:p>
          <a:p>
            <a:r>
              <a:rPr lang="tr-TR" sz="1400" noProof="1"/>
              <a:t>            cizim.DrawRectangle (kalem, Convert.ToInt32(txtXK.Text),  Convert.ToInt32(txtYK.Text),</a:t>
            </a:r>
          </a:p>
          <a:p>
            <a:r>
              <a:rPr lang="tr-TR" sz="1400" noProof="1"/>
              <a:t>                Convert.ToInt32(txtG.Text),   Convert.ToInt32(txtY.Text));</a:t>
            </a:r>
          </a:p>
          <a:p>
            <a:r>
              <a:rPr lang="tr-TR" sz="1400" noProof="1"/>
              <a:t>        if (rbdLine.Checked == true)</a:t>
            </a:r>
          </a:p>
          <a:p>
            <a:r>
              <a:rPr lang="tr-TR" sz="1400" noProof="1"/>
              <a:t>            cizim.DrawLine(kalem, Convert.ToInt32(txtXK.Text), Convert.ToInt32(txtYK.Text),</a:t>
            </a:r>
            <a:endParaRPr lang="tr-TR" sz="1400"/>
          </a:p>
          <a:p>
            <a:r>
              <a:rPr lang="tr-TR" sz="1400"/>
              <a:t>          </a:t>
            </a:r>
            <a:r>
              <a:rPr lang="tr-TR" sz="1400" noProof="1"/>
              <a:t>  Convert.ToInt32(txtG.Text),   Convert.ToInt32(txtY.Text));</a:t>
            </a:r>
          </a:p>
          <a:p>
            <a:endParaRPr lang="tr-TR" sz="1400" noProof="1"/>
          </a:p>
          <a:p>
            <a:r>
              <a:rPr lang="tr-TR" sz="1400" noProof="1"/>
              <a:t>        if (rbddolu.Checked == true)</a:t>
            </a:r>
          </a:p>
          <a:p>
            <a:r>
              <a:rPr lang="tr-TR" sz="1400" noProof="1"/>
              <a:t>            cizim.FillRectangle (firca, Convert.ToInt32(txtXK.Text),  Convert.ToInt32(txtYK.Text),</a:t>
            </a:r>
          </a:p>
          <a:p>
            <a:r>
              <a:rPr lang="tr-TR" sz="1400" noProof="1"/>
              <a:t>                Convert.ToInt32(txtG.Text),  Convert.ToInt32(txtY.Text));</a:t>
            </a:r>
          </a:p>
          <a:p>
            <a:endParaRPr lang="tr-TR" sz="1400" noProof="1"/>
          </a:p>
          <a:p>
            <a:r>
              <a:rPr lang="tr-TR" sz="1400" noProof="1"/>
              <a:t>            </a:t>
            </a:r>
          </a:p>
          <a:p>
            <a:endParaRPr lang="tr-TR" sz="1400" noProof="1"/>
          </a:p>
          <a:p>
            <a:r>
              <a:rPr lang="tr-TR" sz="1400" noProof="1"/>
              <a:t>        }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7286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7286625" cy="32575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55576" y="3933056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.FromName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graphicsObj.Clear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20, 20, 200, 210);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5014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116632"/>
            <a:ext cx="88204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250, 200);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"Helvetica"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FontStyle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.Italic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C#"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30, 30);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button4_Click(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250, 200);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graphicsObj.DrawEllipse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31640" y="332656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button5_Click(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render list contains all shapes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30, 10, 40));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(50, 40, 20, 10));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30, 20));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.Black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Object);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8559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5596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79388" y="404813"/>
            <a:ext cx="864235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button1_Click(object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monthCalendar1.BackColor = Color.Red;</a:t>
            </a:r>
          </a:p>
          <a:p>
            <a:r>
              <a:rPr lang="tr-TR" noProof="1"/>
              <a:t>            monthCalendar1.ForeColor = Color.Green;</a:t>
            </a:r>
          </a:p>
          <a:p>
            <a:r>
              <a:rPr lang="tr-TR" noProof="1"/>
              <a:t>            textBox1.Text = System.Convert.ToString( monthCalendar1.TodayDate);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button2_Click(object sender, EventArgs e)</a:t>
            </a:r>
          </a:p>
          <a:p>
            <a:r>
              <a:rPr lang="tr-TR" noProof="1"/>
              <a:t>        {</a:t>
            </a:r>
          </a:p>
          <a:p>
            <a:endParaRPr lang="tr-TR" noProof="1"/>
          </a:p>
          <a:p>
            <a:r>
              <a:rPr lang="tr-TR" noProof="1"/>
              <a:t>            this.dateTimePicker1.CustomFormat = "HH-mm-ss : MMMM/dd/yyyy  tt";</a:t>
            </a:r>
          </a:p>
          <a:p>
            <a:r>
              <a:rPr lang="tr-TR" noProof="1"/>
              <a:t>            this.dateTimePicker1.Format = </a:t>
            </a:r>
            <a:r>
              <a:rPr lang="tr-TR"/>
              <a:t>	</a:t>
            </a:r>
            <a:r>
              <a:rPr lang="tr-TR" noProof="1"/>
              <a:t>System.Windows.Forms.DateTimePickerFormat.Custom;</a:t>
            </a:r>
          </a:p>
          <a:p>
            <a:r>
              <a:rPr lang="tr-TR" noProof="1"/>
              <a:t>            this.dateTimePicker1.Location = new System.Drawing.Point(200, 200);</a:t>
            </a:r>
          </a:p>
          <a:p>
            <a:r>
              <a:rPr lang="tr-TR" noProof="1"/>
              <a:t>            this.dateTimePicker1.Name = "dateTimePicker";</a:t>
            </a:r>
          </a:p>
          <a:p>
            <a:r>
              <a:rPr lang="tr-TR" noProof="1"/>
              <a:t>            this.dateTimePicker1.Size = new System.Drawing.Size(240, 20);</a:t>
            </a:r>
          </a:p>
          <a:p>
            <a:r>
              <a:rPr lang="tr-TR" noProof="1"/>
              <a:t>            this.dateTimePicker1.TabIndex = 0;</a:t>
            </a:r>
          </a:p>
          <a:p>
            <a:r>
              <a:rPr lang="tr-TR" noProof="1"/>
              <a:t>            dateTimePicker1.CalendarForeColor = Color.Red;</a:t>
            </a:r>
          </a:p>
          <a:p>
            <a:r>
              <a:rPr lang="tr-TR" noProof="1"/>
              <a:t>            dateTimePicker1.CustomFormat = " MMMM/dddd/yy";</a:t>
            </a:r>
          </a:p>
          <a:p>
            <a:r>
              <a:rPr lang="tr-TR" noProof="1"/>
              <a:t>            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485900"/>
            <a:ext cx="5543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define a class called </a:t>
            </a:r>
            <a:r>
              <a:rPr lang="en-US" sz="2000" dirty="0" err="1"/>
              <a:t>MyForm</a:t>
            </a:r>
            <a:r>
              <a:rPr lang="en-US" sz="2000" dirty="0"/>
              <a:t> that inherits from the Form</a:t>
            </a:r>
            <a:r>
              <a:rPr lang="tr-TR" sz="2000" dirty="0"/>
              <a:t> </a:t>
            </a:r>
            <a:r>
              <a:rPr lang="en-US" sz="2000" dirty="0"/>
              <a:t>class, which is found in the </a:t>
            </a:r>
            <a:r>
              <a:rPr lang="en-US" sz="2000" dirty="0" err="1"/>
              <a:t>System.Windows.Forms</a:t>
            </a:r>
            <a:r>
              <a:rPr lang="en-US" sz="2000" dirty="0"/>
              <a:t> namespace. The period notation</a:t>
            </a:r>
            <a:r>
              <a:rPr lang="tr-TR" sz="2000" dirty="0"/>
              <a:t> </a:t>
            </a:r>
            <a:r>
              <a:rPr lang="en-US" sz="2000" dirty="0"/>
              <a:t>is used to separate namespaces and classes, so that the complete, or </a:t>
            </a:r>
            <a:r>
              <a:rPr lang="en-US" sz="2000" i="1" dirty="0"/>
              <a:t>fully qualified,</a:t>
            </a:r>
            <a:r>
              <a:rPr lang="tr-TR" sz="2000" i="1" dirty="0"/>
              <a:t> </a:t>
            </a:r>
            <a:r>
              <a:rPr lang="en-US" sz="2000" dirty="0"/>
              <a:t>name for the class is </a:t>
            </a:r>
            <a:r>
              <a:rPr lang="en-US" sz="2000" dirty="0" err="1"/>
              <a:t>System.Windows.Forms.Form</a:t>
            </a:r>
            <a:r>
              <a:rPr lang="en-US" sz="2000" dirty="0"/>
              <a:t>. </a:t>
            </a:r>
            <a:endParaRPr lang="tr-TR" sz="2000" dirty="0"/>
          </a:p>
          <a:p>
            <a:pPr algn="just"/>
            <a:endParaRPr lang="en-US" sz="2000" dirty="0"/>
          </a:p>
          <a:p>
            <a:pPr algn="just"/>
            <a:r>
              <a:rPr lang="tr-TR" sz="2000" dirty="0" err="1"/>
              <a:t>namespace</a:t>
            </a:r>
            <a:r>
              <a:rPr lang="tr-TR" sz="2000" dirty="0"/>
              <a:t> </a:t>
            </a:r>
            <a:r>
              <a:rPr lang="tr-TR" sz="2000" dirty="0" err="1"/>
              <a:t>MyNamespace</a:t>
            </a:r>
            <a:endParaRPr lang="tr-TR" sz="2000" dirty="0"/>
          </a:p>
          <a:p>
            <a:pPr algn="just"/>
            <a:r>
              <a:rPr lang="tr-TR" sz="2000" dirty="0"/>
              <a:t>{</a:t>
            </a:r>
          </a:p>
          <a:p>
            <a:pPr algn="just"/>
            <a:r>
              <a:rPr lang="tr-TR" sz="2000" dirty="0"/>
              <a:t>	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 :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.Form</a:t>
            </a:r>
          </a:p>
          <a:p>
            <a:pPr algn="just"/>
            <a:r>
              <a:rPr lang="tr-TR" sz="2000" dirty="0"/>
              <a:t>	{</a:t>
            </a:r>
          </a:p>
          <a:p>
            <a:pPr algn="just"/>
            <a:r>
              <a:rPr lang="tr-TR" sz="2000" dirty="0"/>
              <a:t>		. . .</a:t>
            </a:r>
          </a:p>
          <a:p>
            <a:pPr algn="just"/>
            <a:r>
              <a:rPr lang="tr-TR" sz="2000" dirty="0"/>
              <a:t>	}</a:t>
            </a:r>
          </a:p>
          <a:p>
            <a:pPr algn="just"/>
            <a:r>
              <a:rPr lang="tr-TR" sz="2000" dirty="0"/>
              <a:t>}</a:t>
            </a:r>
          </a:p>
          <a:p>
            <a:pPr algn="just"/>
            <a:endParaRPr lang="tr-TR" sz="2000" dirty="0"/>
          </a:p>
          <a:p>
            <a:pPr algn="just"/>
            <a:r>
              <a:rPr lang="en-US" sz="2000" dirty="0"/>
              <a:t>The Form class is the cornerstone of Windows-based applications in .NET. It represents</a:t>
            </a:r>
          </a:p>
          <a:p>
            <a:pPr algn="just"/>
            <a:r>
              <a:rPr lang="en-US" sz="2000" dirty="0"/>
              <a:t>any type of window in an application, from dialog boxes to MDI (Multiple</a:t>
            </a:r>
            <a:r>
              <a:rPr lang="tr-TR" sz="2000" dirty="0"/>
              <a:t> </a:t>
            </a:r>
            <a:r>
              <a:rPr lang="en-US" sz="2000" dirty="0"/>
              <a:t>Document Interface) client windows. The Form class provides the ability to display,</a:t>
            </a:r>
            <a:r>
              <a:rPr lang="tr-TR" sz="2000" dirty="0"/>
              <a:t> </a:t>
            </a:r>
            <a:r>
              <a:rPr lang="en-US" sz="2000" dirty="0"/>
              <a:t>place controls within, and interact with an application window.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0825" y="500063"/>
            <a:ext cx="799306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button1_Click(object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OpenFileDialog open = new OpenFileDialog();</a:t>
            </a:r>
          </a:p>
          <a:p>
            <a:endParaRPr lang="tr-TR" noProof="1"/>
          </a:p>
          <a:p>
            <a:r>
              <a:rPr lang="tr-TR" noProof="1"/>
              <a:t>            open.Filter = "Image Files(*.jpg; *.jpeg; *.gif; *.bmp)|*.jpg; *.jpeg; *.gif; *.bmp";</a:t>
            </a:r>
          </a:p>
          <a:p>
            <a:endParaRPr lang="tr-TR" noProof="1"/>
          </a:p>
          <a:p>
            <a:r>
              <a:rPr lang="tr-TR" noProof="1"/>
              <a:t>            if (open.ShowDialog() == DialogResult.OK)</a:t>
            </a:r>
          </a:p>
          <a:p>
            <a:r>
              <a:rPr lang="tr-TR" noProof="1"/>
              <a:t>            {</a:t>
            </a:r>
          </a:p>
          <a:p>
            <a:endParaRPr lang="tr-TR" noProof="1"/>
          </a:p>
          <a:p>
            <a:r>
              <a:rPr lang="tr-TR" noProof="1"/>
              <a:t>                pictureBox1.Image = new Bitmap(open.FileName);</a:t>
            </a:r>
          </a:p>
          <a:p>
            <a:endParaRPr lang="tr-TR" noProof="1"/>
          </a:p>
          <a:p>
            <a:endParaRPr lang="tr-TR" noProof="1"/>
          </a:p>
          <a:p>
            <a:endParaRPr lang="tr-TR" noProof="1"/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0825" y="500063"/>
            <a:ext cx="828198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button2_Click(object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System.Windows.Forms.PictureBoxSizeMode.StretchImage;</a:t>
            </a:r>
          </a:p>
          <a:p>
            <a:r>
              <a:rPr lang="tr-TR" noProof="1"/>
              <a:t>        }</a:t>
            </a:r>
          </a:p>
          <a:p>
            <a:r>
              <a:rPr lang="tr-TR" noProof="1"/>
              <a:t>        private void button3_Click(object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System.Windows.Forms.PictureBoxSizeMode.AutoSize;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button4_Click(object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System.Windows.Forms.PictureBoxSizeMode.CenterImage;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79388" y="620713"/>
            <a:ext cx="856932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</a:t>
            </a:r>
            <a:r>
              <a:rPr lang="tr-TR" sz="2000" noProof="1"/>
              <a:t>private void button1_Click(object sender, EventArgs e)</a:t>
            </a:r>
          </a:p>
          <a:p>
            <a:r>
              <a:rPr lang="tr-TR" sz="2000" noProof="1"/>
              <a:t>        {</a:t>
            </a:r>
          </a:p>
          <a:p>
            <a:r>
              <a:rPr lang="tr-TR" sz="2000" noProof="1"/>
              <a:t>            int aci;</a:t>
            </a:r>
          </a:p>
          <a:p>
            <a:r>
              <a:rPr lang="tr-TR" sz="2000" noProof="1"/>
              <a:t>            double  sin_deg,radyan;</a:t>
            </a:r>
          </a:p>
          <a:p>
            <a:r>
              <a:rPr lang="tr-TR" sz="2000" noProof="1"/>
              <a:t>            listBox1.Items.Add("  ---- Açı --    -----sinüs değeri---") ;</a:t>
            </a:r>
          </a:p>
          <a:p>
            <a:r>
              <a:rPr lang="tr-TR" sz="2000" noProof="1"/>
              <a:t>            listBox1.Items.Add("  -----------------------------------");</a:t>
            </a:r>
          </a:p>
          <a:p>
            <a:r>
              <a:rPr lang="tr-TR" sz="2000" noProof="1"/>
              <a:t>            for (aci = 0; aci &lt;= 360; aci++)</a:t>
            </a:r>
          </a:p>
          <a:p>
            <a:r>
              <a:rPr lang="tr-TR" sz="2000" noProof="1"/>
              <a:t>            {</a:t>
            </a:r>
          </a:p>
          <a:p>
            <a:r>
              <a:rPr lang="tr-TR" sz="2000" noProof="1"/>
              <a:t>                radyan=System.Convert.ToDouble (aci) * 3.1416 / 180.00;</a:t>
            </a:r>
          </a:p>
          <a:p>
            <a:r>
              <a:rPr lang="tr-TR" sz="2000" noProof="1"/>
              <a:t>                sin_deg = Math.Sin(radyan );</a:t>
            </a:r>
          </a:p>
          <a:p>
            <a:r>
              <a:rPr lang="tr-TR" sz="2000" noProof="1"/>
              <a:t>                listBox1.Items.Add(" aÇI : " + System.Convert.ToString(aci) + "  sinüs değeri: " + System.Convert.ToString(sin_deg));</a:t>
            </a:r>
          </a:p>
          <a:p>
            <a:r>
              <a:rPr lang="tr-TR" sz="2000" noProof="1"/>
              <a:t>            }</a:t>
            </a:r>
          </a:p>
          <a:p>
            <a:r>
              <a:rPr lang="tr-TR" sz="2000" noProof="1"/>
              <a:t>        }</a:t>
            </a:r>
            <a:endParaRPr lang="tr-T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497888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radioButton1_CheckedChanged(object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(colorDialog1.ShowDialog() 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button1.ForeColor = colorDialog1.Color; 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radioButton2_CheckedChanged(object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(colorDialog1.ShowDialog()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button1.BackColor  = colorDialog1.Color;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19922" t="13184" r="25000" b="37744"/>
          <a:stretch>
            <a:fillRect/>
          </a:stretch>
        </p:blipFill>
        <p:spPr bwMode="auto">
          <a:xfrm>
            <a:off x="357188" y="428625"/>
            <a:ext cx="8418512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etin kutusu"/>
          <p:cNvSpPr txBox="1">
            <a:spLocks noChangeArrowheads="1"/>
          </p:cNvSpPr>
          <p:nvPr/>
        </p:nvSpPr>
        <p:spPr bwMode="auto">
          <a:xfrm>
            <a:off x="357188" y="357188"/>
            <a:ext cx="828675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partial class Form1 : Form</a:t>
            </a:r>
          </a:p>
          <a:p>
            <a:r>
              <a:rPr lang="tr-TR"/>
              <a:t>    {</a:t>
            </a:r>
          </a:p>
          <a:p>
            <a:r>
              <a:rPr lang="fi-FI"/>
              <a:t>        Single maas, kesinti, emekli, netmaas;</a:t>
            </a:r>
          </a:p>
          <a:p>
            <a:r>
              <a:rPr lang="tr-TR"/>
              <a:t>        public Form1()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InitializeComponent();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radioButton2_CheckedChanged(object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groupBox2.Enabled  = false;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radioButton1_CheckedChanged(object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groupBox2.Enabled = true ;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etin kutusu"/>
          <p:cNvSpPr txBox="1">
            <a:spLocks noChangeArrowheads="1"/>
          </p:cNvSpPr>
          <p:nvPr/>
        </p:nvSpPr>
        <p:spPr bwMode="auto">
          <a:xfrm>
            <a:off x="357188" y="428625"/>
            <a:ext cx="8072437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400"/>
              <a:t>string msg1,msg;</a:t>
            </a:r>
          </a:p>
          <a:p>
            <a:r>
              <a:rPr lang="tr-TR" sz="1400"/>
              <a:t>            int a, b;</a:t>
            </a:r>
          </a:p>
          <a:p>
            <a:r>
              <a:rPr lang="tr-TR" sz="1400"/>
              <a:t>            msg = textBox1.Text;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    </a:t>
            </a:r>
          </a:p>
          <a:p>
            <a:r>
              <a:rPr lang="tr-TR" sz="1400"/>
              <a:t>            for (a = b 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 msg1;</a:t>
            </a:r>
          </a:p>
          <a:p>
            <a:r>
              <a:rPr lang="tr-TR" sz="1400"/>
              <a:t>            msg = textBox2.Text;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for (a = b;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=richTextBox1 .Text + msg1;</a:t>
            </a:r>
          </a:p>
          <a:p>
            <a:r>
              <a:rPr lang="tr-TR" sz="1400"/>
              <a:t>            msg = textBox3.Text;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for (a = b;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 richTextBox1 .Text +  msg1;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etin kutusu"/>
          <p:cNvSpPr txBox="1">
            <a:spLocks noChangeArrowheads="1"/>
          </p:cNvSpPr>
          <p:nvPr/>
        </p:nvSpPr>
        <p:spPr bwMode="auto">
          <a:xfrm>
            <a:off x="285750" y="214313"/>
            <a:ext cx="82867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private void textBox5_TextChanged(object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</a:t>
            </a:r>
          </a:p>
          <a:p>
            <a:r>
              <a:rPr lang="tr-TR"/>
              <a:t>            maas = System.Convert.ToSingle (textBox5.Text);</a:t>
            </a:r>
          </a:p>
          <a:p>
            <a:r>
              <a:rPr lang="tr-TR"/>
              <a:t>            kesinti = maas * (Single )0.10;</a:t>
            </a:r>
          </a:p>
          <a:p>
            <a:r>
              <a:rPr lang="tr-TR"/>
              <a:t>            emekli = maas * (Single)0.20;</a:t>
            </a:r>
          </a:p>
          <a:p>
            <a:r>
              <a:rPr lang="tr-TR"/>
              <a:t>            netmaas = maas - kesinti - emekli;</a:t>
            </a:r>
          </a:p>
          <a:p>
            <a:r>
              <a:rPr lang="tr-TR"/>
              <a:t>            textBox6.Text  = System.Convert.ToString(emekli);</a:t>
            </a:r>
          </a:p>
          <a:p>
            <a:r>
              <a:rPr lang="tr-TR"/>
              <a:t>            textBox7.Text  = System.Convert.ToString(kesinti);</a:t>
            </a:r>
          </a:p>
          <a:p>
            <a:r>
              <a:rPr lang="tr-TR"/>
              <a:t>            textBox8.Text  = System.Convert.ToString(netmaas);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etin kutusu"/>
          <p:cNvSpPr txBox="1">
            <a:spLocks noChangeArrowheads="1"/>
          </p:cNvSpPr>
          <p:nvPr/>
        </p:nvSpPr>
        <p:spPr bwMode="auto">
          <a:xfrm>
            <a:off x="357188" y="357188"/>
            <a:ext cx="8358187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/>
              <a:t>private void hesapla()</a:t>
            </a:r>
          </a:p>
          <a:p>
            <a:r>
              <a:rPr lang="tr-TR" sz="1600"/>
              <a:t>        {</a:t>
            </a:r>
          </a:p>
          <a:p>
            <a:r>
              <a:rPr lang="tr-TR" sz="1600"/>
              <a:t>            maas = System.Convert.ToSingle(0);</a:t>
            </a:r>
          </a:p>
          <a:p>
            <a:r>
              <a:rPr lang="tr-TR" sz="1600"/>
              <a:t>            if (radioButton1.Checked)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if (radioButton4.Checked)</a:t>
            </a:r>
          </a:p>
          <a:p>
            <a:r>
              <a:rPr lang="tr-TR" sz="1600"/>
              <a:t>                    maas = System.Convert.ToSingle(800);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 (radioButton1.Checked)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if (radioButton3.Checked)</a:t>
            </a:r>
          </a:p>
          <a:p>
            <a:r>
              <a:rPr lang="tr-TR" sz="1600"/>
              <a:t>                    maas = System.Convert.ToSingle(700);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 (radioButton2.Checked)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maas = System.Convert.ToSingle(700);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if(numericUpDown1.Value==1) </a:t>
            </a:r>
          </a:p>
          <a:p>
            <a:r>
              <a:rPr lang="tr-TR" sz="1600"/>
              <a:t>            maas = maas + System.Convert.ToSingle(30);</a:t>
            </a:r>
          </a:p>
          <a:p>
            <a:r>
              <a:rPr lang="tr-TR" sz="1600"/>
              <a:t>            if (numericUpDown1.Value &gt; 1)</a:t>
            </a:r>
          </a:p>
          <a:p>
            <a:r>
              <a:rPr lang="tr-TR" sz="1600"/>
              <a:t>                maas = maas + System.Convert.ToSingle(60);</a:t>
            </a:r>
          </a:p>
          <a:p>
            <a:endParaRPr lang="tr-TR" sz="1600"/>
          </a:p>
          <a:p>
            <a:r>
              <a:rPr lang="tr-TR" sz="1600"/>
              <a:t>            textBox5.Text = System.Convert.ToString(maas);</a:t>
            </a:r>
          </a:p>
          <a:p>
            <a:r>
              <a:rPr lang="tr-TR" sz="1600"/>
              <a:t>        }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etin kutusu"/>
          <p:cNvSpPr txBox="1">
            <a:spLocks noChangeArrowheads="1"/>
          </p:cNvSpPr>
          <p:nvPr/>
        </p:nvSpPr>
        <p:spPr bwMode="auto">
          <a:xfrm>
            <a:off x="285750" y="357188"/>
            <a:ext cx="85725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private void numericUpDown1_ValueChanged(object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radioButton3_CheckedChanged(object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radioButton4_CheckedChanged(object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Constructors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methods</a:t>
            </a:r>
            <a:endParaRPr lang="tr-TR" b="1" dirty="0"/>
          </a:p>
          <a:p>
            <a:r>
              <a:rPr lang="en-US" dirty="0"/>
              <a:t>Take another look at the declaration of our </a:t>
            </a:r>
            <a:r>
              <a:rPr lang="en-US" dirty="0" err="1"/>
              <a:t>MyForm</a:t>
            </a:r>
            <a:r>
              <a:rPr lang="en-US" dirty="0"/>
              <a:t> class. Note how two members of</a:t>
            </a:r>
          </a:p>
          <a:p>
            <a:r>
              <a:rPr lang="en-US" dirty="0"/>
              <a:t>this class are defined, namely the </a:t>
            </a:r>
            <a:r>
              <a:rPr lang="en-US" dirty="0" err="1"/>
              <a:t>MyForm</a:t>
            </a:r>
            <a:r>
              <a:rPr lang="en-US" dirty="0"/>
              <a:t> constructor and the Main method.</a:t>
            </a:r>
            <a:r>
              <a:rPr lang="tr-TR" dirty="0"/>
              <a:t> </a:t>
            </a:r>
            <a:r>
              <a:rPr lang="en-US" dirty="0"/>
              <a:t>Both members are declared as public, as is the class </a:t>
            </a:r>
            <a:r>
              <a:rPr lang="en-US" dirty="0" err="1"/>
              <a:t>MyForm</a:t>
            </a:r>
            <a:r>
              <a:rPr lang="en-US" dirty="0"/>
              <a:t>. </a:t>
            </a:r>
            <a:endParaRPr lang="tr-TR" dirty="0"/>
          </a:p>
          <a:p>
            <a:endParaRPr lang="en-US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 : </a:t>
            </a:r>
            <a:r>
              <a:rPr lang="tr-TR" dirty="0" err="1"/>
              <a:t>System</a:t>
            </a:r>
            <a:r>
              <a:rPr lang="tr-TR" dirty="0"/>
              <a:t>.Windows.</a:t>
            </a:r>
            <a:r>
              <a:rPr lang="tr-TR" dirty="0" err="1"/>
              <a:t>Forms</a:t>
            </a:r>
            <a:r>
              <a:rPr lang="tr-TR" dirty="0"/>
              <a:t>.Form</a:t>
            </a:r>
          </a:p>
          <a:p>
            <a:r>
              <a:rPr lang="tr-TR" dirty="0"/>
              <a:t>{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 // </a:t>
            </a:r>
            <a:r>
              <a:rPr lang="tr-TR" dirty="0" err="1"/>
              <a:t>constructor</a:t>
            </a:r>
            <a:endParaRPr lang="tr-TR" dirty="0"/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Text</a:t>
            </a:r>
            <a:r>
              <a:rPr lang="tr-TR" dirty="0"/>
              <a:t> = "</a:t>
            </a:r>
            <a:r>
              <a:rPr lang="tr-TR" dirty="0" err="1"/>
              <a:t>Hello</a:t>
            </a:r>
            <a:r>
              <a:rPr lang="tr-TR" dirty="0"/>
              <a:t> Form";</a:t>
            </a:r>
          </a:p>
          <a:p>
            <a:pPr lvl="1"/>
            <a:r>
              <a:rPr lang="tr-TR" dirty="0"/>
              <a:t>}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dirty="0" err="1"/>
              <a:t>System</a:t>
            </a:r>
            <a:r>
              <a:rPr lang="tr-TR" dirty="0"/>
              <a:t>.Windows.</a:t>
            </a:r>
            <a:r>
              <a:rPr lang="tr-TR" dirty="0" err="1"/>
              <a:t>Forms</a:t>
            </a:r>
            <a:r>
              <a:rPr lang="tr-TR" dirty="0"/>
              <a:t>.</a:t>
            </a:r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76673"/>
            <a:ext cx="5112568" cy="354133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536722" y="4509120"/>
            <a:ext cx="6275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"Uzman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"Arş. Gör.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Öğr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Gör.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"Yrd. Doç.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"Doç.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283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764704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unvan = comboBox1.Text;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adi = textBox1.Text;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soyAdi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textBox2.Text;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listBox1.BeginUpdate();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listBox1.Items.Add(unvan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adi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soyAdi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listBox1.EndUpdate();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648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7" y="332656"/>
            <a:ext cx="8354887" cy="57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normal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devam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edecektir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değiştirilmedikçe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aynı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normal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renk'e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dönüş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.ResetColor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Console.ResetColor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normal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8640"/>
            <a:ext cx="576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1520" y="332656"/>
            <a:ext cx="6606480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76672"/>
            <a:ext cx="610688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9512" y="260649"/>
            <a:ext cx="6678488" cy="607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(green)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Bu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daha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metodu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çağır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Bu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satırda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aynı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şekilde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.Green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.DarkGreen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value.PadRight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.WindowWidth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- 1));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sıfırlanmakta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.ResetColor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6632"/>
            <a:ext cx="612788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504" y="116633"/>
            <a:ext cx="6912768" cy="5785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için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örnekği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tip =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"\t\t"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0"/>
            <a:ext cx="3744416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0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b="1" i="1" dirty="0" err="1"/>
              <a:t>Adding</a:t>
            </a:r>
            <a:r>
              <a:rPr lang="tr-TR" sz="2000" b="1" i="1" dirty="0"/>
              <a:t> </a:t>
            </a:r>
            <a:r>
              <a:rPr lang="tr-TR" sz="2000" b="1" i="1" dirty="0" err="1"/>
              <a:t>controls</a:t>
            </a:r>
            <a:endParaRPr lang="tr-TR" sz="2000" b="1" i="1" dirty="0"/>
          </a:p>
          <a:p>
            <a:pPr algn="just"/>
            <a:r>
              <a:rPr lang="en-US" sz="2000" dirty="0"/>
              <a:t>Let’s make our program a little more interesting by adding some controls. Throughout</a:t>
            </a:r>
            <a:r>
              <a:rPr lang="tr-TR" sz="2000" dirty="0"/>
              <a:t> </a:t>
            </a:r>
            <a:r>
              <a:rPr lang="en-US" sz="2000" dirty="0"/>
              <a:t>the course of the book, we will be building a photo viewing application, so let’s</a:t>
            </a:r>
            <a:r>
              <a:rPr lang="tr-TR" sz="2000" dirty="0"/>
              <a:t> </a:t>
            </a:r>
            <a:r>
              <a:rPr lang="en-US" sz="2000" dirty="0"/>
              <a:t>add a button for loading an image file, and a box where the image can be displayed.</a:t>
            </a:r>
          </a:p>
          <a:p>
            <a:pPr algn="just"/>
            <a:r>
              <a:rPr lang="en-US" sz="2000" dirty="0"/>
              <a:t>When we are done, our form will look like figure</a:t>
            </a:r>
            <a:endParaRPr lang="tr-T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278" t="28580" r="29500" b="14721"/>
          <a:stretch>
            <a:fillRect/>
          </a:stretch>
        </p:blipFill>
        <p:spPr bwMode="auto">
          <a:xfrm>
            <a:off x="1331640" y="1988840"/>
            <a:ext cx="46805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namespace</a:t>
            </a:r>
            <a:r>
              <a:rPr lang="tr-TR" dirty="0"/>
              <a:t> </a:t>
            </a:r>
            <a:r>
              <a:rPr lang="tr-TR" dirty="0" err="1"/>
              <a:t>MyNamespace</a:t>
            </a:r>
            <a:endParaRPr lang="tr-TR" dirty="0"/>
          </a:p>
          <a:p>
            <a:r>
              <a:rPr lang="tr-TR" dirty="0"/>
              <a:t>{</a:t>
            </a:r>
          </a:p>
          <a:p>
            <a:pPr lvl="1"/>
            <a:r>
              <a:rPr lang="tr-TR" b="1" dirty="0" err="1"/>
              <a:t>using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r>
              <a:rPr lang="tr-TR" b="1" dirty="0"/>
              <a:t>;</a:t>
            </a:r>
          </a:p>
          <a:p>
            <a:pPr lvl="1"/>
            <a:r>
              <a:rPr lang="tr-TR" b="1" dirty="0" err="1"/>
              <a:t>using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r>
              <a:rPr lang="tr-TR" b="1" dirty="0"/>
              <a:t>.Windows.</a:t>
            </a:r>
            <a:r>
              <a:rPr lang="tr-TR" b="1" dirty="0" err="1"/>
              <a:t>Forms</a:t>
            </a:r>
            <a:r>
              <a:rPr lang="tr-TR" b="1" dirty="0"/>
              <a:t>;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 : Form</a:t>
            </a:r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Button</a:t>
            </a:r>
            <a:r>
              <a:rPr lang="tr-TR" b="1" dirty="0"/>
              <a:t> </a:t>
            </a:r>
            <a:r>
              <a:rPr lang="tr-TR" b="1" dirty="0" err="1"/>
              <a:t>btnLoad</a:t>
            </a:r>
            <a:r>
              <a:rPr lang="tr-TR" b="1" dirty="0"/>
              <a:t>;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PictureBox</a:t>
            </a:r>
            <a:r>
              <a:rPr lang="tr-TR" b="1" dirty="0"/>
              <a:t> </a:t>
            </a:r>
            <a:r>
              <a:rPr lang="tr-TR" b="1" dirty="0" err="1"/>
              <a:t>pboxPhoto</a:t>
            </a:r>
            <a:r>
              <a:rPr lang="tr-TR" b="1" dirty="0"/>
              <a:t>;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Text</a:t>
            </a:r>
            <a:r>
              <a:rPr lang="tr-TR" dirty="0"/>
              <a:t> = "</a:t>
            </a:r>
            <a:r>
              <a:rPr lang="tr-TR" b="1" dirty="0" err="1"/>
              <a:t>Hello</a:t>
            </a:r>
            <a:r>
              <a:rPr lang="tr-TR" b="1" dirty="0"/>
              <a:t> Form 1.2";</a:t>
            </a:r>
          </a:p>
          <a:p>
            <a:pPr lvl="3"/>
            <a:r>
              <a:rPr lang="en-US" b="1" dirty="0"/>
              <a:t>// Create and configure the Button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Button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</a:t>
            </a:r>
            <a:r>
              <a:rPr lang="tr-TR" b="1" dirty="0" err="1"/>
              <a:t>Text</a:t>
            </a:r>
            <a:r>
              <a:rPr lang="tr-TR" b="1" dirty="0"/>
              <a:t> = "&amp;</a:t>
            </a:r>
            <a:r>
              <a:rPr lang="tr-TR" b="1" dirty="0" err="1"/>
              <a:t>Load</a:t>
            </a:r>
            <a:r>
              <a:rPr lang="tr-TR" b="1" dirty="0"/>
              <a:t>";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</a:t>
            </a:r>
            <a:r>
              <a:rPr lang="tr-TR" b="1" dirty="0" err="1"/>
              <a:t>Left</a:t>
            </a:r>
            <a:r>
              <a:rPr lang="tr-TR" b="1" dirty="0"/>
              <a:t> = 10;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.Top = 10;</a:t>
            </a:r>
          </a:p>
          <a:p>
            <a:pPr lvl="3"/>
            <a:r>
              <a:rPr lang="en-US" b="1" dirty="0"/>
              <a:t>// Create and configure the </a:t>
            </a:r>
            <a:r>
              <a:rPr lang="en-US" b="1" dirty="0" err="1"/>
              <a:t>PictureBox</a:t>
            </a:r>
            <a:endParaRPr lang="en-US" b="1" dirty="0"/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PictureBox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BorderStyle</a:t>
            </a:r>
            <a:r>
              <a:rPr lang="tr-TR" b="1" dirty="0"/>
              <a:t> =</a:t>
            </a:r>
          </a:p>
          <a:p>
            <a:pPr lvl="3"/>
            <a:r>
              <a:rPr lang="tr-TR" b="1" dirty="0" err="1"/>
              <a:t>System</a:t>
            </a:r>
            <a:r>
              <a:rPr lang="tr-TR" b="1" dirty="0"/>
              <a:t>.Windows.</a:t>
            </a:r>
            <a:r>
              <a:rPr lang="tr-TR" b="1" dirty="0" err="1"/>
              <a:t>Forms</a:t>
            </a:r>
            <a:r>
              <a:rPr lang="tr-TR" b="1" dirty="0"/>
              <a:t>.</a:t>
            </a:r>
            <a:r>
              <a:rPr lang="tr-TR" b="1" dirty="0" err="1"/>
              <a:t>BorderStyle</a:t>
            </a:r>
            <a:r>
              <a:rPr lang="tr-TR" b="1" dirty="0"/>
              <a:t>.Fixed3D;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= 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= 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Left</a:t>
            </a:r>
            <a:r>
              <a:rPr lang="tr-TR" b="1" dirty="0"/>
              <a:t> = (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- </a:t>
            </a:r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)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.Top = (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- </a:t>
            </a:r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) /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b="1" dirty="0"/>
              <a:t>// Add our new controls to the Form</a:t>
            </a:r>
          </a:p>
          <a:p>
            <a:pPr lvl="3"/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Controls</a:t>
            </a:r>
            <a:r>
              <a:rPr lang="tr-TR" b="1" dirty="0"/>
              <a:t>.</a:t>
            </a:r>
            <a:r>
              <a:rPr lang="tr-TR" b="1" dirty="0" err="1"/>
              <a:t>Add</a:t>
            </a:r>
            <a:r>
              <a:rPr lang="tr-TR" b="1" dirty="0"/>
              <a:t>(</a:t>
            </a:r>
            <a:r>
              <a:rPr lang="tr-TR" b="1" dirty="0" err="1"/>
              <a:t>btnLoad</a:t>
            </a:r>
            <a:r>
              <a:rPr lang="tr-TR" b="1" dirty="0"/>
              <a:t>);</a:t>
            </a:r>
          </a:p>
          <a:p>
            <a:pPr lvl="3"/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Controls</a:t>
            </a:r>
            <a:r>
              <a:rPr lang="tr-TR" b="1" dirty="0"/>
              <a:t>.</a:t>
            </a:r>
            <a:r>
              <a:rPr lang="tr-TR" b="1" dirty="0" err="1"/>
              <a:t>Add</a:t>
            </a:r>
            <a:r>
              <a:rPr lang="tr-TR" b="1" dirty="0"/>
              <a:t>(</a:t>
            </a:r>
            <a:r>
              <a:rPr lang="tr-TR" b="1" dirty="0" err="1"/>
              <a:t>pboxPhoto</a:t>
            </a:r>
            <a:r>
              <a:rPr lang="tr-TR" b="1" dirty="0"/>
              <a:t>);</a:t>
            </a:r>
          </a:p>
          <a:p>
            <a:pPr lvl="3"/>
            <a:r>
              <a:rPr lang="tr-TR" dirty="0"/>
              <a:t>}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3"/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2"/>
            <a:r>
              <a:rPr lang="tr-TR" dirty="0"/>
              <a:t>}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7208</TotalTime>
  <Words>3327</Words>
  <Application>Microsoft Office PowerPoint</Application>
  <PresentationFormat>Ekran Gösterisi (4:3)</PresentationFormat>
  <Paragraphs>890</Paragraphs>
  <Slides>65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65</vt:i4>
      </vt:variant>
    </vt:vector>
  </HeadingPairs>
  <TitlesOfParts>
    <vt:vector size="70" baseType="lpstr">
      <vt:lpstr>Arial</vt:lpstr>
      <vt:lpstr>Calibri</vt:lpstr>
      <vt:lpstr>Consolas</vt:lpstr>
      <vt:lpstr>Times New Roman</vt:lpstr>
      <vt:lpstr>Ofis Teması</vt:lpstr>
      <vt:lpstr>Windows form programming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cemiloz</cp:lastModifiedBy>
  <cp:revision>76</cp:revision>
  <dcterms:created xsi:type="dcterms:W3CDTF">2015-02-11T03:19:55Z</dcterms:created>
  <dcterms:modified xsi:type="dcterms:W3CDTF">2018-02-26T17:03:05Z</dcterms:modified>
</cp:coreProperties>
</file>