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1921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6.04.2016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09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81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5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87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85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65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51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6.04.2016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6.04.2016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6.04.2016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6.04.2016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6.04.2016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6.04.2016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6.04.2016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6.04.2016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6.04.2016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6.04.2016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6.04.2016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6.04.2016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afta9/carouse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afta9/moda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fta9/toolti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afta9/popov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afta9/scrollsp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afta9/affi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afta9/jumbotr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afta9/pane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afta9/dropdow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afta9/tab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afta9/pill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afta9/navbar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afta9/navbar4.html" TargetMode="External"/><Relationship Id="rId5" Type="http://schemas.openxmlformats.org/officeDocument/2006/relationships/hyperlink" Target="hafta9/navbar3.html" TargetMode="External"/><Relationship Id="rId4" Type="http://schemas.openxmlformats.org/officeDocument/2006/relationships/hyperlink" Target="hafta9/navbar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9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Carousel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sz="2800" dirty="0"/>
          </a:p>
          <a:p>
            <a:r>
              <a:rPr lang="tr-TR" dirty="0" smtClean="0"/>
              <a:t>Elementler </a:t>
            </a:r>
            <a:r>
              <a:rPr lang="tr-TR" dirty="0"/>
              <a:t>arasında dönmek için bir gösteri aracıdır, tıpkı atlı karınca gibi</a:t>
            </a:r>
            <a:r>
              <a:rPr lang="tr-TR" dirty="0" smtClean="0"/>
              <a:t>. </a:t>
            </a:r>
            <a:r>
              <a:rPr lang="tr-TR" dirty="0" err="1" smtClean="0"/>
              <a:t>Slide</a:t>
            </a:r>
            <a:r>
              <a:rPr lang="tr-TR" dirty="0" smtClean="0"/>
              <a:t> gösterisi yapmak için kullanılır.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Carousel.html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bu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bunun bir Carousel olduğunu belirler.</a:t>
            </a: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geçişi ve animasyon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effekti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verir.</a:t>
            </a: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Data-interval: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geçiş süresi (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Carousel-indicator: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göstereceğimiz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tr-TR" dirty="0" err="1" smtClean="0"/>
              <a:t>tem</a:t>
            </a:r>
            <a:r>
              <a:rPr lang="tr-TR" dirty="0" smtClean="0"/>
              <a:t> </a:t>
            </a:r>
            <a:r>
              <a:rPr lang="tr-TR" dirty="0"/>
              <a:t>kadar </a:t>
            </a:r>
            <a:r>
              <a:rPr lang="tr-TR" dirty="0" err="1"/>
              <a:t>li</a:t>
            </a:r>
            <a:r>
              <a:rPr lang="tr-TR" dirty="0"/>
              <a:t> koyuyoruz ve data-</a:t>
            </a:r>
            <a:r>
              <a:rPr lang="tr-TR" dirty="0" err="1"/>
              <a:t>slide</a:t>
            </a:r>
            <a:r>
              <a:rPr lang="tr-TR" dirty="0"/>
              <a:t>-</a:t>
            </a:r>
            <a:r>
              <a:rPr lang="tr-TR" dirty="0" err="1"/>
              <a:t>to</a:t>
            </a:r>
            <a:r>
              <a:rPr lang="tr-TR" dirty="0"/>
              <a:t> ya </a:t>
            </a:r>
            <a:r>
              <a:rPr lang="tr-TR" b="1" dirty="0"/>
              <a:t>0-1-2-3...</a:t>
            </a:r>
            <a:r>
              <a:rPr lang="tr-TR" dirty="0"/>
              <a:t> sekil de </a:t>
            </a:r>
            <a:r>
              <a:rPr lang="tr-TR" dirty="0" err="1"/>
              <a:t>numaranlandırıyoruz</a:t>
            </a:r>
            <a:r>
              <a:rPr lang="tr-TR" dirty="0" smtClean="0"/>
              <a:t>.</a:t>
            </a:r>
          </a:p>
          <a:p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Carousel-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div’lerin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içine resim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item’lar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tanımlanıyor.</a:t>
            </a:r>
          </a:p>
          <a:p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Carousel-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sol ve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sağ’da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ileri-geri butonları tanımlanıyor.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9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Esnek bir diyalog penceresi özelliği için kullanılır. </a:t>
            </a:r>
            <a:r>
              <a:rPr lang="tr-TR" dirty="0" smtClean="0">
                <a:hlinkClick r:id="rId3" action="ppaction://hlinkfile"/>
              </a:rPr>
              <a:t>Modal.html</a:t>
            </a:r>
            <a:endParaRPr lang="tr-TR" dirty="0" smtClean="0"/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toggle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modal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: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penceresini açar.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="#</a:t>
            </a:r>
            <a:r>
              <a:rPr lang="tr-TR" dirty="0" err="1" smtClean="0">
                <a:solidFill>
                  <a:srgbClr val="00B050"/>
                </a:solidFill>
              </a:rPr>
              <a:t>myModal</a:t>
            </a:r>
            <a:r>
              <a:rPr lang="tr-TR" dirty="0" smtClean="0">
                <a:solidFill>
                  <a:srgbClr val="00B050"/>
                </a:solidFill>
              </a:rPr>
              <a:t> : </a:t>
            </a:r>
            <a:r>
              <a:rPr lang="tr-TR" dirty="0" err="1" smtClean="0"/>
              <a:t>modal’ın</a:t>
            </a:r>
            <a:r>
              <a:rPr lang="tr-TR" dirty="0" smtClean="0"/>
              <a:t> </a:t>
            </a:r>
            <a:r>
              <a:rPr lang="tr-TR" dirty="0" err="1" smtClean="0"/>
              <a:t>id’si</a:t>
            </a:r>
            <a:r>
              <a:rPr lang="tr-TR" dirty="0" smtClean="0"/>
              <a:t> tanımlanır.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açılıp-kapanırken geçiş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effekti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verir.</a:t>
            </a: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Modal-content: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içeriğinin tanımı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Modal-header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-body ve 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modal-footer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başlık, gövde ve alt kısmın tanımlarının yapıldığı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class’lar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1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Tooltip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Herhangi bir elemanın üzerine gelindiğinde açıklama çıkmasını sağlayan bileşendir. </a:t>
            </a:r>
          </a:p>
          <a:p>
            <a:endParaRPr lang="tr-TR" dirty="0" smtClean="0"/>
          </a:p>
          <a:p>
            <a:r>
              <a:rPr lang="tr-TR" dirty="0" smtClean="0">
                <a:hlinkClick r:id="rId3" action="ppaction://hlinkfile"/>
              </a:rPr>
              <a:t>Tooltip.html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00B050"/>
                </a:solidFill>
              </a:rPr>
              <a:t>data-</a:t>
            </a:r>
            <a:r>
              <a:rPr lang="tr-TR" dirty="0" err="1" smtClean="0">
                <a:solidFill>
                  <a:srgbClr val="00B050"/>
                </a:solidFill>
              </a:rPr>
              <a:t>toggle</a:t>
            </a:r>
            <a:r>
              <a:rPr lang="tr-TR" dirty="0" smtClean="0">
                <a:solidFill>
                  <a:srgbClr val="00B050"/>
                </a:solidFill>
              </a:rPr>
              <a:t>=‘</a:t>
            </a:r>
            <a:r>
              <a:rPr lang="tr-TR" dirty="0" err="1" smtClean="0">
                <a:solidFill>
                  <a:srgbClr val="00B050"/>
                </a:solidFill>
              </a:rPr>
              <a:t>tooltip</a:t>
            </a:r>
            <a:r>
              <a:rPr lang="tr-TR" dirty="0" smtClean="0">
                <a:solidFill>
                  <a:srgbClr val="00B050"/>
                </a:solidFill>
              </a:rPr>
              <a:t>’ :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tooltip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özelliğini ekler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placement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smtClean="0">
                <a:solidFill>
                  <a:srgbClr val="00B050"/>
                </a:solidFill>
              </a:rPr>
              <a:t>top« : </a:t>
            </a:r>
            <a:r>
              <a:rPr lang="tr-TR" dirty="0" err="1" smtClean="0"/>
              <a:t>tooltip’in</a:t>
            </a:r>
            <a:r>
              <a:rPr lang="tr-TR" dirty="0" smtClean="0"/>
              <a:t> konumu tanımlanabilir.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Popover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tr-TR" sz="2800" dirty="0"/>
          </a:p>
          <a:p>
            <a:r>
              <a:rPr lang="tr-TR" dirty="0" smtClean="0"/>
              <a:t>Herhangi bir elemanın üzerine gelindiğinde açıklama çıkmasını sağlayan </a:t>
            </a:r>
            <a:r>
              <a:rPr lang="tr-TR" dirty="0" err="1" smtClean="0"/>
              <a:t>Tooltip’ten</a:t>
            </a:r>
            <a:r>
              <a:rPr lang="tr-TR" dirty="0" smtClean="0"/>
              <a:t> daha fazla içerik sunabilen bileşendir. </a:t>
            </a:r>
          </a:p>
          <a:p>
            <a:endParaRPr lang="tr-TR" dirty="0" smtClean="0"/>
          </a:p>
          <a:p>
            <a:r>
              <a:rPr lang="tr-TR" dirty="0" smtClean="0">
                <a:hlinkClick r:id="rId3" action="ppaction://hlinkfile"/>
              </a:rPr>
              <a:t>Popover.html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00B050"/>
                </a:solidFill>
              </a:rPr>
              <a:t>data-</a:t>
            </a:r>
            <a:r>
              <a:rPr lang="tr-TR" dirty="0" err="1" smtClean="0">
                <a:solidFill>
                  <a:srgbClr val="00B050"/>
                </a:solidFill>
              </a:rPr>
              <a:t>toggle</a:t>
            </a:r>
            <a:r>
              <a:rPr lang="tr-TR" dirty="0" smtClean="0">
                <a:solidFill>
                  <a:srgbClr val="00B050"/>
                </a:solidFill>
              </a:rPr>
              <a:t>=‘</a:t>
            </a:r>
            <a:r>
              <a:rPr lang="tr-TR" dirty="0" err="1" smtClean="0">
                <a:solidFill>
                  <a:srgbClr val="00B050"/>
                </a:solidFill>
              </a:rPr>
              <a:t>popover</a:t>
            </a:r>
            <a:r>
              <a:rPr lang="tr-TR" dirty="0" smtClean="0">
                <a:solidFill>
                  <a:srgbClr val="00B050"/>
                </a:solidFill>
              </a:rPr>
              <a:t>’ :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popover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özelliğini ekler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placement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smtClean="0">
                <a:solidFill>
                  <a:srgbClr val="00B050"/>
                </a:solidFill>
              </a:rPr>
              <a:t>top« : </a:t>
            </a:r>
            <a:r>
              <a:rPr lang="tr-TR" dirty="0" err="1" smtClean="0"/>
              <a:t>popover’in</a:t>
            </a:r>
            <a:r>
              <a:rPr lang="tr-TR" dirty="0" smtClean="0"/>
              <a:t> konumu tanımlanabilir.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trigger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focus</a:t>
            </a:r>
            <a:r>
              <a:rPr lang="tr-TR" dirty="0" smtClean="0">
                <a:solidFill>
                  <a:srgbClr val="00B050"/>
                </a:solidFill>
              </a:rPr>
              <a:t>« : </a:t>
            </a:r>
            <a:r>
              <a:rPr lang="tr-TR" dirty="0" err="1" smtClean="0">
                <a:solidFill>
                  <a:srgbClr val="00B050"/>
                </a:solidFill>
              </a:rPr>
              <a:t>popover</a:t>
            </a:r>
            <a:r>
              <a:rPr lang="tr-TR" dirty="0" smtClean="0">
                <a:solidFill>
                  <a:srgbClr val="00B050"/>
                </a:solidFill>
              </a:rPr>
              <a:t> kapatılması için 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trigger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hover</a:t>
            </a:r>
            <a:r>
              <a:rPr lang="tr-TR" dirty="0" smtClean="0">
                <a:solidFill>
                  <a:srgbClr val="00B050"/>
                </a:solidFill>
              </a:rPr>
              <a:t>« : </a:t>
            </a:r>
            <a:r>
              <a:rPr lang="tr-TR" dirty="0" smtClean="0"/>
              <a:t>fare eleman üzerine gelince göstermesi için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err="1" smtClean="0"/>
              <a:t>Scroollspy</a:t>
            </a:r>
            <a:r>
              <a:rPr lang="tr-TR" dirty="0" smtClean="0"/>
              <a:t> bileşeni, hedeflenen bölüme </a:t>
            </a:r>
            <a:r>
              <a:rPr lang="tr-TR" dirty="0" err="1" smtClean="0"/>
              <a:t>scroll</a:t>
            </a:r>
            <a:r>
              <a:rPr lang="tr-TR" dirty="0" smtClean="0"/>
              <a:t> yapmayı sağlar.</a:t>
            </a:r>
          </a:p>
          <a:p>
            <a:r>
              <a:rPr lang="tr-TR" dirty="0" smtClean="0">
                <a:hlinkClick r:id="rId3" action="ppaction://hlinkfile"/>
              </a:rPr>
              <a:t>Scrollspy.html</a:t>
            </a:r>
            <a:endParaRPr lang="tr-TR" dirty="0" smtClean="0"/>
          </a:p>
          <a:p>
            <a:endParaRPr lang="tr-TR" dirty="0" smtClean="0"/>
          </a:p>
          <a:p>
            <a:r>
              <a:rPr lang="tr-T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tr-TR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</a:t>
            </a:r>
            <a:r>
              <a:rPr lang="tr-T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tr-TR" sz="2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tr-TR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Body elemanına eklenmelidir.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=".</a:t>
            </a:r>
            <a:r>
              <a:rPr lang="tr-TR" dirty="0" err="1" smtClean="0">
                <a:solidFill>
                  <a:srgbClr val="00B050"/>
                </a:solidFill>
              </a:rPr>
              <a:t>navbar</a:t>
            </a:r>
            <a:r>
              <a:rPr lang="tr-TR" dirty="0" smtClean="0">
                <a:solidFill>
                  <a:srgbClr val="00B050"/>
                </a:solidFill>
              </a:rPr>
              <a:t>« : </a:t>
            </a:r>
            <a:r>
              <a:rPr lang="tr-TR" dirty="0" err="1" smtClean="0"/>
              <a:t>Scrollspy’in</a:t>
            </a:r>
            <a:r>
              <a:rPr lang="tr-TR" dirty="0" smtClean="0"/>
              <a:t> dikkate alacağı menü bileşeninin </a:t>
            </a:r>
            <a:r>
              <a:rPr lang="tr-TR" dirty="0" err="1" smtClean="0"/>
              <a:t>class’ı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8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Sayfada </a:t>
            </a:r>
            <a:r>
              <a:rPr lang="tr-TR" dirty="0" err="1" smtClean="0"/>
              <a:t>scroll</a:t>
            </a:r>
            <a:r>
              <a:rPr lang="tr-TR" dirty="0" smtClean="0"/>
              <a:t> yapılsa dahi </a:t>
            </a:r>
            <a:r>
              <a:rPr lang="tr-TR" dirty="0" err="1" smtClean="0"/>
              <a:t>yatya</a:t>
            </a:r>
            <a:r>
              <a:rPr lang="tr-TR" dirty="0" smtClean="0"/>
              <a:t> veya düşey menünün sabit kalmasını sağlayan bileşen.</a:t>
            </a:r>
          </a:p>
          <a:p>
            <a:r>
              <a:rPr lang="tr-TR" dirty="0" smtClean="0">
                <a:hlinkClick r:id="rId3" action="ppaction://hlinkfile"/>
              </a:rPr>
              <a:t>Affix.html</a:t>
            </a:r>
            <a:endParaRPr lang="tr-TR" dirty="0" smtClean="0"/>
          </a:p>
          <a:p>
            <a:endParaRPr lang="tr-TR" dirty="0" smtClean="0"/>
          </a:p>
          <a:p>
            <a:r>
              <a:rPr lang="tr-TR" sz="2400" dirty="0">
                <a:solidFill>
                  <a:srgbClr val="00B050"/>
                </a:solidFill>
              </a:rPr>
              <a:t>data-</a:t>
            </a:r>
            <a:r>
              <a:rPr lang="tr-TR" sz="2400" dirty="0" err="1">
                <a:solidFill>
                  <a:srgbClr val="00B050"/>
                </a:solidFill>
              </a:rPr>
              <a:t>spy</a:t>
            </a:r>
            <a:r>
              <a:rPr lang="tr-TR" sz="2400" dirty="0">
                <a:solidFill>
                  <a:srgbClr val="00B050"/>
                </a:solidFill>
              </a:rPr>
              <a:t>="</a:t>
            </a:r>
            <a:r>
              <a:rPr lang="tr-TR" sz="2400" dirty="0" err="1">
                <a:solidFill>
                  <a:srgbClr val="00B050"/>
                </a:solidFill>
              </a:rPr>
              <a:t>affix</a:t>
            </a:r>
            <a:r>
              <a:rPr lang="tr-TR" sz="2400" dirty="0" smtClean="0">
                <a:solidFill>
                  <a:srgbClr val="00B050"/>
                </a:solidFill>
              </a:rPr>
              <a:t>"</a:t>
            </a:r>
            <a:r>
              <a:rPr lang="tr-TR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Menü bileşenine eklenir.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offset</a:t>
            </a:r>
            <a:r>
              <a:rPr lang="tr-TR" dirty="0">
                <a:solidFill>
                  <a:srgbClr val="00B050"/>
                </a:solidFill>
              </a:rPr>
              <a:t>-top="</a:t>
            </a:r>
            <a:r>
              <a:rPr lang="tr-TR" dirty="0" smtClean="0">
                <a:solidFill>
                  <a:srgbClr val="00B050"/>
                </a:solidFill>
              </a:rPr>
              <a:t>205« : </a:t>
            </a:r>
            <a:r>
              <a:rPr lang="tr-TR" dirty="0" smtClean="0"/>
              <a:t>Ofset mesafesi tanımlanır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3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2800" dirty="0" err="1" smtClean="0"/>
              <a:t>Bootstrap</a:t>
            </a:r>
            <a:r>
              <a:rPr lang="tr-TR" sz="2800" dirty="0" smtClean="0"/>
              <a:t> - 2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Jumbotron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Kullanıcıları karşılama ekranı oluşturmak için kullanılır. Sitenin ana içeriğini tüm ekrana yayarak gösteren bir bileşendir.  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Jumbotron.html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&lt;div class="</a:t>
            </a:r>
            <a:r>
              <a:rPr lang="en-US" sz="2800" dirty="0" err="1">
                <a:solidFill>
                  <a:srgbClr val="0070C0"/>
                </a:solidFill>
              </a:rPr>
              <a:t>jumbotron</a:t>
            </a:r>
            <a:r>
              <a:rPr lang="en-US" sz="2800" dirty="0">
                <a:solidFill>
                  <a:srgbClr val="0070C0"/>
                </a:solidFill>
              </a:rPr>
              <a:t>"&gt;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  &lt;h1&gt;Bootstrap Tutorial&lt;/h1&gt; 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  &lt;p&gt;Bootstrap is the most popular HTML, CSS, and JS framework for developing responsive,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  mobile-first projects on the web.&lt;/p&gt; 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&lt;/div&gt;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&lt;div class="container"&gt;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  &lt;p&gt;This is some text.&lt;/p&gt; 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  &lt;p&gt;This is another text.&lt;/p&gt; 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&lt;/div&gt;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Panel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Paneller içeriği bir kutu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içersine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koymak için kullanılır. Başlıklı, alt başlıklı seçenekleri vardır.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Panel.html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  <a:p>
            <a:r>
              <a:rPr lang="en-US" dirty="0">
                <a:solidFill>
                  <a:srgbClr val="0070C0"/>
                </a:solidFill>
              </a:rPr>
              <a:t>&lt;div class="container"&gt;</a:t>
            </a:r>
          </a:p>
          <a:p>
            <a:r>
              <a:rPr lang="en-US" dirty="0">
                <a:solidFill>
                  <a:srgbClr val="0070C0"/>
                </a:solidFill>
              </a:rPr>
              <a:t>  &lt;h2&gt;Panel Footer&lt;/h2&gt;</a:t>
            </a:r>
          </a:p>
          <a:p>
            <a:r>
              <a:rPr lang="en-US" dirty="0">
                <a:solidFill>
                  <a:srgbClr val="0070C0"/>
                </a:solidFill>
              </a:rPr>
              <a:t>  &lt;div class="panel panel-default"&gt;</a:t>
            </a:r>
          </a:p>
          <a:p>
            <a:r>
              <a:rPr lang="en-US" dirty="0">
                <a:solidFill>
                  <a:srgbClr val="0070C0"/>
                </a:solidFill>
              </a:rPr>
              <a:t>    &lt;div class="panel-heading"&gt;Panel Heading&lt;/div&gt;</a:t>
            </a:r>
          </a:p>
          <a:p>
            <a:r>
              <a:rPr lang="en-US" dirty="0">
                <a:solidFill>
                  <a:srgbClr val="0070C0"/>
                </a:solidFill>
              </a:rPr>
              <a:t>    &lt;div class="panel-body"&gt;Panel Content&lt;/div&gt;</a:t>
            </a:r>
          </a:p>
          <a:p>
            <a:r>
              <a:rPr lang="en-US" dirty="0">
                <a:solidFill>
                  <a:srgbClr val="0070C0"/>
                </a:solidFill>
              </a:rPr>
              <a:t>    &lt;div class="panel-footer"&gt;Panel Footer&lt;/div&gt;</a:t>
            </a:r>
          </a:p>
          <a:p>
            <a:r>
              <a:rPr lang="en-US" dirty="0">
                <a:solidFill>
                  <a:srgbClr val="0070C0"/>
                </a:solidFill>
              </a:rPr>
              <a:t>  &lt;/div&gt;</a:t>
            </a:r>
          </a:p>
          <a:p>
            <a:r>
              <a:rPr lang="en-US" dirty="0">
                <a:solidFill>
                  <a:srgbClr val="0070C0"/>
                </a:solidFill>
              </a:rPr>
              <a:t>&lt;/div&gt;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4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Dropdown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Açılır/kapanır menü oluşturur.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Dropdown.html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  <a:p>
            <a:r>
              <a:rPr lang="tr-TR" dirty="0">
                <a:solidFill>
                  <a:srgbClr val="0070C0"/>
                </a:solidFill>
              </a:rPr>
              <a:t>&lt;div 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dropdown</a:t>
            </a:r>
            <a:r>
              <a:rPr lang="tr-TR" dirty="0">
                <a:solidFill>
                  <a:srgbClr val="0070C0"/>
                </a:solidFill>
              </a:rPr>
              <a:t>"&gt;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&lt;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 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btn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btn-primary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dropdown-toggle</a:t>
            </a:r>
            <a:r>
              <a:rPr lang="tr-TR" dirty="0">
                <a:solidFill>
                  <a:srgbClr val="0070C0"/>
                </a:solidFill>
              </a:rPr>
              <a:t>" </a:t>
            </a:r>
            <a:r>
              <a:rPr lang="tr-TR" dirty="0" err="1">
                <a:solidFill>
                  <a:srgbClr val="0070C0"/>
                </a:solidFill>
              </a:rPr>
              <a:t>type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" data-</a:t>
            </a:r>
            <a:r>
              <a:rPr lang="tr-TR" dirty="0" err="1">
                <a:solidFill>
                  <a:srgbClr val="0070C0"/>
                </a:solidFill>
              </a:rPr>
              <a:t>toggle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dropdown</a:t>
            </a:r>
            <a:r>
              <a:rPr lang="tr-TR" dirty="0">
                <a:solidFill>
                  <a:srgbClr val="0070C0"/>
                </a:solidFill>
              </a:rPr>
              <a:t>"&gt;</a:t>
            </a:r>
            <a:r>
              <a:rPr lang="tr-TR" dirty="0" err="1">
                <a:solidFill>
                  <a:srgbClr val="0070C0"/>
                </a:solidFill>
              </a:rPr>
              <a:t>Dropdown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Example</a:t>
            </a:r>
            <a:r>
              <a:rPr lang="tr-TR" dirty="0">
                <a:solidFill>
                  <a:srgbClr val="0070C0"/>
                </a:solidFill>
              </a:rPr>
              <a:t/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&lt;</a:t>
            </a:r>
            <a:r>
              <a:rPr lang="tr-TR" dirty="0" err="1">
                <a:solidFill>
                  <a:srgbClr val="0070C0"/>
                </a:solidFill>
              </a:rPr>
              <a:t>span</a:t>
            </a:r>
            <a:r>
              <a:rPr lang="tr-TR" dirty="0">
                <a:solidFill>
                  <a:srgbClr val="0070C0"/>
                </a:solidFill>
              </a:rPr>
              <a:t> 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caret</a:t>
            </a:r>
            <a:r>
              <a:rPr lang="tr-TR" dirty="0">
                <a:solidFill>
                  <a:srgbClr val="0070C0"/>
                </a:solidFill>
              </a:rPr>
              <a:t>"&gt;&lt;/</a:t>
            </a:r>
            <a:r>
              <a:rPr lang="tr-TR" dirty="0" err="1">
                <a:solidFill>
                  <a:srgbClr val="0070C0"/>
                </a:solidFill>
              </a:rPr>
              <a:t>span</a:t>
            </a:r>
            <a:r>
              <a:rPr lang="tr-TR" dirty="0">
                <a:solidFill>
                  <a:srgbClr val="0070C0"/>
                </a:solidFill>
              </a:rPr>
              <a:t>&gt;&lt;/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&lt;</a:t>
            </a:r>
            <a:r>
              <a:rPr lang="tr-TR" dirty="0" err="1">
                <a:solidFill>
                  <a:srgbClr val="0070C0"/>
                </a:solidFill>
              </a:rPr>
              <a:t>ul</a:t>
            </a:r>
            <a:r>
              <a:rPr lang="tr-TR" dirty="0">
                <a:solidFill>
                  <a:srgbClr val="0070C0"/>
                </a:solidFill>
              </a:rPr>
              <a:t> 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dropdown-menu</a:t>
            </a:r>
            <a:r>
              <a:rPr lang="tr-TR" dirty="0">
                <a:solidFill>
                  <a:srgbClr val="0070C0"/>
                </a:solidFill>
              </a:rPr>
              <a:t>"&gt;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  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 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="#"&gt;HTML&lt;/a&gt;&lt;/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  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 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="#"&gt;CSS&lt;/a&gt;&lt;/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  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 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</a:t>
            </a:r>
            <a:r>
              <a:rPr lang="tr-TR" dirty="0" err="1">
                <a:solidFill>
                  <a:srgbClr val="0070C0"/>
                </a:solidFill>
              </a:rPr>
              <a:t>JavaScript</a:t>
            </a:r>
            <a:r>
              <a:rPr lang="tr-TR" dirty="0">
                <a:solidFill>
                  <a:srgbClr val="0070C0"/>
                </a:solidFill>
              </a:rPr>
              <a:t>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  &lt;/</a:t>
            </a:r>
            <a:r>
              <a:rPr lang="tr-TR" dirty="0" err="1">
                <a:solidFill>
                  <a:srgbClr val="0070C0"/>
                </a:solidFill>
              </a:rPr>
              <a:t>ul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6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Collapse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Açıp/kapama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davranışı için bazı sınıfları yöneten esnek bir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eklentidir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.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içeriği gizler, 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içeriği gösterir.</a:t>
            </a: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Collapse.html</a:t>
            </a:r>
          </a:p>
          <a:p>
            <a:endParaRPr lang="tr-TR" dirty="0" smtClean="0"/>
          </a:p>
          <a:p>
            <a:r>
              <a:rPr lang="tr-TR" dirty="0">
                <a:solidFill>
                  <a:srgbClr val="0070C0"/>
                </a:solidFill>
              </a:rPr>
              <a:t> &lt;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type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" 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btn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btn-info</a:t>
            </a:r>
            <a:r>
              <a:rPr lang="tr-TR" dirty="0">
                <a:solidFill>
                  <a:srgbClr val="0070C0"/>
                </a:solidFill>
              </a:rPr>
              <a:t>" data-</a:t>
            </a:r>
            <a:r>
              <a:rPr lang="tr-TR" dirty="0" err="1">
                <a:solidFill>
                  <a:srgbClr val="0070C0"/>
                </a:solidFill>
              </a:rPr>
              <a:t>toggle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collapse</a:t>
            </a:r>
            <a:r>
              <a:rPr lang="tr-TR" dirty="0">
                <a:solidFill>
                  <a:srgbClr val="0070C0"/>
                </a:solidFill>
              </a:rPr>
              <a:t>" data-</a:t>
            </a:r>
            <a:r>
              <a:rPr lang="tr-TR" dirty="0" err="1">
                <a:solidFill>
                  <a:srgbClr val="0070C0"/>
                </a:solidFill>
              </a:rPr>
              <a:t>target</a:t>
            </a:r>
            <a:r>
              <a:rPr lang="tr-TR" dirty="0">
                <a:solidFill>
                  <a:srgbClr val="0070C0"/>
                </a:solidFill>
              </a:rPr>
              <a:t>="#</a:t>
            </a:r>
            <a:r>
              <a:rPr lang="tr-TR" dirty="0" err="1">
                <a:solidFill>
                  <a:srgbClr val="0070C0"/>
                </a:solidFill>
              </a:rPr>
              <a:t>demo</a:t>
            </a:r>
            <a:r>
              <a:rPr lang="tr-TR" dirty="0">
                <a:solidFill>
                  <a:srgbClr val="0070C0"/>
                </a:solidFill>
              </a:rPr>
              <a:t>"&gt;Simple </a:t>
            </a:r>
            <a:r>
              <a:rPr lang="tr-TR" dirty="0" err="1">
                <a:solidFill>
                  <a:srgbClr val="0070C0"/>
                </a:solidFill>
              </a:rPr>
              <a:t>collapsible</a:t>
            </a:r>
            <a:r>
              <a:rPr lang="tr-TR" dirty="0">
                <a:solidFill>
                  <a:srgbClr val="0070C0"/>
                </a:solidFill>
              </a:rPr>
              <a:t>&lt;/</a:t>
            </a:r>
            <a:r>
              <a:rPr lang="tr-TR" dirty="0" err="1">
                <a:solidFill>
                  <a:srgbClr val="0070C0"/>
                </a:solidFill>
              </a:rPr>
              <a:t>button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  &lt;div </a:t>
            </a:r>
            <a:r>
              <a:rPr lang="tr-TR" dirty="0" err="1">
                <a:solidFill>
                  <a:srgbClr val="0070C0"/>
                </a:solidFill>
              </a:rPr>
              <a:t>id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demo</a:t>
            </a:r>
            <a:r>
              <a:rPr lang="tr-TR" dirty="0">
                <a:solidFill>
                  <a:srgbClr val="0070C0"/>
                </a:solidFill>
              </a:rPr>
              <a:t>" 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collapse</a:t>
            </a:r>
            <a:r>
              <a:rPr lang="tr-TR" dirty="0">
                <a:solidFill>
                  <a:srgbClr val="0070C0"/>
                </a:solidFill>
              </a:rPr>
              <a:t> in"&gt;</a:t>
            </a:r>
          </a:p>
          <a:p>
            <a:r>
              <a:rPr lang="tr-TR" dirty="0">
                <a:solidFill>
                  <a:srgbClr val="0070C0"/>
                </a:solidFill>
              </a:rPr>
              <a:t>    </a:t>
            </a:r>
            <a:r>
              <a:rPr lang="tr-TR" dirty="0" err="1">
                <a:solidFill>
                  <a:srgbClr val="0070C0"/>
                </a:solidFill>
              </a:rPr>
              <a:t>Lorem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ipsum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dolor</a:t>
            </a:r>
            <a:r>
              <a:rPr lang="tr-TR" dirty="0">
                <a:solidFill>
                  <a:srgbClr val="0070C0"/>
                </a:solidFill>
              </a:rPr>
              <a:t> sit </a:t>
            </a:r>
            <a:r>
              <a:rPr lang="tr-TR" dirty="0" err="1">
                <a:solidFill>
                  <a:srgbClr val="0070C0"/>
                </a:solidFill>
              </a:rPr>
              <a:t>amet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consectetur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adipisicing</a:t>
            </a:r>
            <a:r>
              <a:rPr lang="tr-TR" dirty="0">
                <a:solidFill>
                  <a:srgbClr val="0070C0"/>
                </a:solidFill>
              </a:rPr>
              <a:t> elit,</a:t>
            </a:r>
          </a:p>
          <a:p>
            <a:r>
              <a:rPr lang="tr-TR" dirty="0">
                <a:solidFill>
                  <a:srgbClr val="0070C0"/>
                </a:solidFill>
              </a:rPr>
              <a:t>    </a:t>
            </a:r>
            <a:r>
              <a:rPr lang="tr-TR" dirty="0" err="1">
                <a:solidFill>
                  <a:srgbClr val="0070C0"/>
                </a:solidFill>
              </a:rPr>
              <a:t>sed</a:t>
            </a:r>
            <a:r>
              <a:rPr lang="tr-TR" dirty="0">
                <a:solidFill>
                  <a:srgbClr val="0070C0"/>
                </a:solidFill>
              </a:rPr>
              <a:t> do </a:t>
            </a:r>
            <a:r>
              <a:rPr lang="tr-TR" dirty="0" err="1">
                <a:solidFill>
                  <a:srgbClr val="0070C0"/>
                </a:solidFill>
              </a:rPr>
              <a:t>eiusmod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tempor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incididunt</a:t>
            </a:r>
            <a:r>
              <a:rPr lang="tr-TR" dirty="0">
                <a:solidFill>
                  <a:srgbClr val="0070C0"/>
                </a:solidFill>
              </a:rPr>
              <a:t> ut </a:t>
            </a:r>
            <a:r>
              <a:rPr lang="tr-TR" dirty="0" err="1">
                <a:solidFill>
                  <a:srgbClr val="0070C0"/>
                </a:solidFill>
              </a:rPr>
              <a:t>labore</a:t>
            </a:r>
            <a:r>
              <a:rPr lang="tr-TR" dirty="0">
                <a:solidFill>
                  <a:srgbClr val="0070C0"/>
                </a:solidFill>
              </a:rPr>
              <a:t> et </a:t>
            </a:r>
            <a:r>
              <a:rPr lang="tr-TR" dirty="0" err="1">
                <a:solidFill>
                  <a:srgbClr val="0070C0"/>
                </a:solidFill>
              </a:rPr>
              <a:t>dolore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magna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aliqua</a:t>
            </a:r>
            <a:r>
              <a:rPr lang="tr-TR" dirty="0">
                <a:solidFill>
                  <a:srgbClr val="0070C0"/>
                </a:solidFill>
              </a:rPr>
              <a:t>. Ut enim ad minim </a:t>
            </a:r>
            <a:r>
              <a:rPr lang="tr-TR" dirty="0" err="1">
                <a:solidFill>
                  <a:srgbClr val="0070C0"/>
                </a:solidFill>
              </a:rPr>
              <a:t>veniam</a:t>
            </a:r>
            <a:r>
              <a:rPr lang="tr-TR" dirty="0">
                <a:solidFill>
                  <a:srgbClr val="0070C0"/>
                </a:solidFill>
              </a:rPr>
              <a:t>,</a:t>
            </a:r>
          </a:p>
          <a:p>
            <a:r>
              <a:rPr lang="tr-TR" dirty="0">
                <a:solidFill>
                  <a:srgbClr val="0070C0"/>
                </a:solidFill>
              </a:rPr>
              <a:t>    </a:t>
            </a:r>
            <a:r>
              <a:rPr lang="tr-TR" dirty="0" err="1">
                <a:solidFill>
                  <a:srgbClr val="0070C0"/>
                </a:solidFill>
              </a:rPr>
              <a:t>quis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nostrud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exercitation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ullamco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laboris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nisi</a:t>
            </a:r>
            <a:r>
              <a:rPr lang="tr-TR" dirty="0">
                <a:solidFill>
                  <a:srgbClr val="0070C0"/>
                </a:solidFill>
              </a:rPr>
              <a:t> ut </a:t>
            </a:r>
            <a:r>
              <a:rPr lang="tr-TR" dirty="0" err="1">
                <a:solidFill>
                  <a:srgbClr val="0070C0"/>
                </a:solidFill>
              </a:rPr>
              <a:t>aliquip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ex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ea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commodo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consequat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  <a:p>
            <a:r>
              <a:rPr lang="tr-TR" dirty="0">
                <a:solidFill>
                  <a:srgbClr val="0070C0"/>
                </a:solidFill>
              </a:rPr>
              <a:t>  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Tabs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02910"/>
          </a:xfrm>
        </p:spPr>
        <p:txBody>
          <a:bodyPr>
            <a:normAutofit fontScale="55000" lnSpcReduction="20000"/>
          </a:bodyPr>
          <a:lstStyle/>
          <a:p>
            <a:endParaRPr lang="tr-TR" sz="2800" dirty="0"/>
          </a:p>
          <a:p>
            <a:r>
              <a:rPr lang="tr-TR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Tablar</a:t>
            </a:r>
            <a:r>
              <a:rPr lang="tr-TR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şeklinde menü </a:t>
            </a:r>
            <a:r>
              <a:rPr lang="tr-TR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olışturur</a:t>
            </a:r>
            <a:r>
              <a:rPr lang="tr-TR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38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Tabs.html</a:t>
            </a:r>
            <a:endParaRPr lang="tr-TR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solidFill>
                  <a:srgbClr val="0070C0"/>
                </a:solidFill>
              </a:rPr>
              <a:t>&lt;</a:t>
            </a:r>
            <a:r>
              <a:rPr lang="en-US" sz="3800" dirty="0">
                <a:solidFill>
                  <a:srgbClr val="0070C0"/>
                </a:solidFill>
              </a:rPr>
              <a:t>div class="container"&gt;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&lt;h3&gt;Tabs&lt;/h3&gt;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&lt;</a:t>
            </a:r>
            <a:r>
              <a:rPr lang="en-US" sz="3800" dirty="0" err="1">
                <a:solidFill>
                  <a:srgbClr val="0070C0"/>
                </a:solidFill>
              </a:rPr>
              <a:t>ul</a:t>
            </a:r>
            <a:r>
              <a:rPr lang="en-US" sz="3800" dirty="0">
                <a:solidFill>
                  <a:srgbClr val="0070C0"/>
                </a:solidFill>
              </a:rPr>
              <a:t> class="</a:t>
            </a:r>
            <a:r>
              <a:rPr lang="en-US" sz="3800" dirty="0" err="1">
                <a:solidFill>
                  <a:srgbClr val="0070C0"/>
                </a:solidFill>
              </a:rPr>
              <a:t>nav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nav</a:t>
            </a:r>
            <a:r>
              <a:rPr lang="en-US" sz="3800" dirty="0">
                <a:solidFill>
                  <a:srgbClr val="0070C0"/>
                </a:solidFill>
              </a:rPr>
              <a:t>-tabs"&gt;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  &lt;li class="active"&gt;&lt;a </a:t>
            </a:r>
            <a:r>
              <a:rPr lang="en-US" sz="3800" dirty="0" err="1">
                <a:solidFill>
                  <a:srgbClr val="0070C0"/>
                </a:solidFill>
              </a:rPr>
              <a:t>href</a:t>
            </a:r>
            <a:r>
              <a:rPr lang="en-US" sz="3800" dirty="0">
                <a:solidFill>
                  <a:srgbClr val="0070C0"/>
                </a:solidFill>
              </a:rPr>
              <a:t>="#"&gt;Home&lt;/a&gt;&lt;/li&gt;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  &lt;li&gt;&lt;a </a:t>
            </a:r>
            <a:r>
              <a:rPr lang="en-US" sz="3800" dirty="0" err="1">
                <a:solidFill>
                  <a:srgbClr val="0070C0"/>
                </a:solidFill>
              </a:rPr>
              <a:t>href</a:t>
            </a:r>
            <a:r>
              <a:rPr lang="en-US" sz="3800" dirty="0">
                <a:solidFill>
                  <a:srgbClr val="0070C0"/>
                </a:solidFill>
              </a:rPr>
              <a:t>="#"&gt;Menu 1&lt;/a&gt;&lt;/li&gt;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  &lt;li&gt;&lt;a </a:t>
            </a:r>
            <a:r>
              <a:rPr lang="en-US" sz="3800" dirty="0" err="1">
                <a:solidFill>
                  <a:srgbClr val="0070C0"/>
                </a:solidFill>
              </a:rPr>
              <a:t>href</a:t>
            </a:r>
            <a:r>
              <a:rPr lang="en-US" sz="3800" dirty="0">
                <a:solidFill>
                  <a:srgbClr val="0070C0"/>
                </a:solidFill>
              </a:rPr>
              <a:t>="#"&gt;Menu 2&lt;/a&gt;&lt;/li&gt;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  &lt;li&gt;&lt;a </a:t>
            </a:r>
            <a:r>
              <a:rPr lang="en-US" sz="3800" dirty="0" err="1">
                <a:solidFill>
                  <a:srgbClr val="0070C0"/>
                </a:solidFill>
              </a:rPr>
              <a:t>href</a:t>
            </a:r>
            <a:r>
              <a:rPr lang="en-US" sz="3800" dirty="0">
                <a:solidFill>
                  <a:srgbClr val="0070C0"/>
                </a:solidFill>
              </a:rPr>
              <a:t>="#"&gt;Menu 3&lt;/a&gt;&lt;/li&gt;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&lt;/</a:t>
            </a:r>
            <a:r>
              <a:rPr lang="en-US" sz="3800" dirty="0" err="1">
                <a:solidFill>
                  <a:srgbClr val="0070C0"/>
                </a:solidFill>
              </a:rPr>
              <a:t>ul</a:t>
            </a:r>
            <a:r>
              <a:rPr lang="en-US" sz="3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&lt;</a:t>
            </a:r>
            <a:r>
              <a:rPr lang="en-US" sz="3800" dirty="0" err="1">
                <a:solidFill>
                  <a:srgbClr val="0070C0"/>
                </a:solidFill>
              </a:rPr>
              <a:t>br</a:t>
            </a:r>
            <a:r>
              <a:rPr lang="en-US" sz="3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  &lt;p&gt;&lt;strong&gt;Note:&lt;/strong&gt; This example shows how to create a basic navigation tab. It is not </a:t>
            </a:r>
            <a:r>
              <a:rPr lang="en-US" sz="3800" dirty="0" err="1">
                <a:solidFill>
                  <a:srgbClr val="0070C0"/>
                </a:solidFill>
              </a:rPr>
              <a:t>toggleable</a:t>
            </a:r>
            <a:r>
              <a:rPr lang="en-US" sz="3800" dirty="0">
                <a:solidFill>
                  <a:srgbClr val="0070C0"/>
                </a:solidFill>
              </a:rPr>
              <a:t>/dynamic yet (you can't click on the links to display different content)- see the last example in the Bootstrap Tabs and Pills Tutorial to find out how this can be done.&lt;/p&gt;</a:t>
            </a:r>
          </a:p>
          <a:p>
            <a:r>
              <a:rPr lang="en-US" sz="3800" dirty="0">
                <a:solidFill>
                  <a:srgbClr val="0070C0"/>
                </a:solidFill>
              </a:rPr>
              <a:t>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5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Pills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Buton tarzında menü oluşturur.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Nav-stacked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menüyü dikey yapar.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Pills.html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  <a:p>
            <a:r>
              <a:rPr lang="tr-TR" dirty="0">
                <a:solidFill>
                  <a:srgbClr val="0070C0"/>
                </a:solidFill>
              </a:rPr>
              <a:t>&lt;div 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container</a:t>
            </a:r>
            <a:r>
              <a:rPr lang="tr-TR" dirty="0">
                <a:solidFill>
                  <a:srgbClr val="0070C0"/>
                </a:solidFill>
              </a:rPr>
              <a:t>"&gt;</a:t>
            </a:r>
          </a:p>
          <a:p>
            <a:r>
              <a:rPr lang="tr-TR" dirty="0">
                <a:solidFill>
                  <a:srgbClr val="0070C0"/>
                </a:solidFill>
              </a:rPr>
              <a:t>  &lt;h3&gt;</a:t>
            </a:r>
            <a:r>
              <a:rPr lang="tr-TR" dirty="0" err="1">
                <a:solidFill>
                  <a:srgbClr val="0070C0"/>
                </a:solidFill>
              </a:rPr>
              <a:t>Vertical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Pills</a:t>
            </a:r>
            <a:r>
              <a:rPr lang="tr-TR" dirty="0">
                <a:solidFill>
                  <a:srgbClr val="0070C0"/>
                </a:solidFill>
              </a:rPr>
              <a:t>&lt;/h3&gt;</a:t>
            </a:r>
          </a:p>
          <a:p>
            <a:r>
              <a:rPr lang="tr-TR" dirty="0">
                <a:solidFill>
                  <a:srgbClr val="0070C0"/>
                </a:solidFill>
              </a:rPr>
              <a:t>  &lt;</a:t>
            </a:r>
            <a:r>
              <a:rPr lang="tr-TR" dirty="0" err="1">
                <a:solidFill>
                  <a:srgbClr val="0070C0"/>
                </a:solidFill>
              </a:rPr>
              <a:t>ul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nav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nav-pills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nav-stacked</a:t>
            </a:r>
            <a:r>
              <a:rPr lang="tr-TR" dirty="0">
                <a:solidFill>
                  <a:srgbClr val="0070C0"/>
                </a:solidFill>
              </a:rPr>
              <a:t>"&gt;</a:t>
            </a:r>
          </a:p>
          <a:p>
            <a:r>
              <a:rPr lang="tr-TR" dirty="0">
                <a:solidFill>
                  <a:srgbClr val="0070C0"/>
                </a:solidFill>
              </a:rPr>
              <a:t>    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active</a:t>
            </a:r>
            <a:r>
              <a:rPr lang="tr-TR" dirty="0">
                <a:solidFill>
                  <a:srgbClr val="0070C0"/>
                </a:solidFill>
              </a:rPr>
              <a:t>"&gt;&lt;a 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="#"&gt;Home&lt;/a&gt;&lt;/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    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 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="#"&gt;Menu 1&lt;/a&gt;&lt;/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    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 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="#"&gt;Menu 2&lt;/a&gt;&lt;/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    &lt;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&gt;&lt;a </a:t>
            </a:r>
            <a:r>
              <a:rPr lang="tr-TR" dirty="0" err="1">
                <a:solidFill>
                  <a:srgbClr val="0070C0"/>
                </a:solidFill>
              </a:rPr>
              <a:t>href</a:t>
            </a:r>
            <a:r>
              <a:rPr lang="tr-TR" dirty="0">
                <a:solidFill>
                  <a:srgbClr val="0070C0"/>
                </a:solidFill>
              </a:rPr>
              <a:t>="#"&gt;Menu 3&lt;/a&gt;&lt;/</a:t>
            </a:r>
            <a:r>
              <a:rPr lang="tr-TR" dirty="0" err="1">
                <a:solidFill>
                  <a:srgbClr val="0070C0"/>
                </a:solidFill>
              </a:rPr>
              <a:t>li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  &lt;/</a:t>
            </a:r>
            <a:r>
              <a:rPr lang="tr-TR" dirty="0" err="1">
                <a:solidFill>
                  <a:srgbClr val="0070C0"/>
                </a:solidFill>
              </a:rPr>
              <a:t>ul</a:t>
            </a:r>
            <a:r>
              <a:rPr lang="tr-TR" dirty="0">
                <a:solidFill>
                  <a:srgbClr val="0070C0"/>
                </a:solidFill>
              </a:rPr>
              <a:t>&gt;</a:t>
            </a:r>
          </a:p>
          <a:p>
            <a:r>
              <a:rPr lang="tr-TR" dirty="0">
                <a:solidFill>
                  <a:srgbClr val="0070C0"/>
                </a:solidFill>
              </a:rPr>
              <a:t>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Navbar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tr-TR" sz="2800" dirty="0"/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Menü çubuğu oluşturmak için kullanılır.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navbar-inverse</a:t>
            </a:r>
            <a:r>
              <a:rPr lang="tr-TR" dirty="0" smtClean="0">
                <a:solidFill>
                  <a:srgbClr val="00B050"/>
                </a:solidFill>
              </a:rPr>
              <a:t> : </a:t>
            </a:r>
            <a:r>
              <a:rPr lang="tr-TR" dirty="0" smtClean="0"/>
              <a:t>Menü rengini zıt renge çevirir.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</a:t>
            </a:r>
            <a:r>
              <a:rPr lang="tr-TR" dirty="0" smtClean="0">
                <a:solidFill>
                  <a:srgbClr val="00B050"/>
                </a:solidFill>
              </a:rPr>
              <a:t>-</a:t>
            </a:r>
            <a:r>
              <a:rPr lang="tr-TR" dirty="0" err="1" smtClean="0">
                <a:solidFill>
                  <a:srgbClr val="00B050"/>
                </a:solidFill>
              </a:rPr>
              <a:t>fixed</a:t>
            </a:r>
            <a:r>
              <a:rPr lang="tr-TR" dirty="0" smtClean="0">
                <a:solidFill>
                  <a:srgbClr val="00B050"/>
                </a:solidFill>
              </a:rPr>
              <a:t>-top </a:t>
            </a:r>
            <a:r>
              <a:rPr lang="tr-TR" dirty="0" smtClean="0"/>
              <a:t>: Üst tarafta sabit menü çubuğu oluşturur.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navbar-fixed-bottom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: </a:t>
            </a:r>
            <a:r>
              <a:rPr lang="tr-TR" dirty="0"/>
              <a:t>Üst tarafta sabit menü çubuğu oluşturur</a:t>
            </a:r>
            <a:r>
              <a:rPr lang="tr-TR" dirty="0" smtClean="0"/>
              <a:t>.</a:t>
            </a: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Navbar1.html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Navbar2.html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Navbar3.html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Navbar4.html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5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2726</TotalTime>
  <Words>796</Words>
  <Application>Microsoft Office PowerPoint</Application>
  <PresentationFormat>Ekran Gösterisi (4:3)</PresentationFormat>
  <Paragraphs>147</Paragraphs>
  <Slides>15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Jumbotron</vt:lpstr>
      <vt:lpstr>Panel</vt:lpstr>
      <vt:lpstr>Dropdown</vt:lpstr>
      <vt:lpstr>Collapse</vt:lpstr>
      <vt:lpstr>Tabs</vt:lpstr>
      <vt:lpstr>Pills</vt:lpstr>
      <vt:lpstr>Navbar</vt:lpstr>
      <vt:lpstr>Carousel</vt:lpstr>
      <vt:lpstr>Modal</vt:lpstr>
      <vt:lpstr>Tooltip</vt:lpstr>
      <vt:lpstr>Popover</vt:lpstr>
      <vt:lpstr>Scrollspy</vt:lpstr>
      <vt:lpstr>Affix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UKOCABICAK</cp:lastModifiedBy>
  <cp:revision>147</cp:revision>
  <dcterms:created xsi:type="dcterms:W3CDTF">2016-02-14T06:12:05Z</dcterms:created>
  <dcterms:modified xsi:type="dcterms:W3CDTF">2016-04-06T20:36:52Z</dcterms:modified>
</cp:coreProperties>
</file>