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257" r:id="rId3"/>
    <p:sldId id="261" r:id="rId4"/>
    <p:sldId id="263" r:id="rId5"/>
    <p:sldId id="270" r:id="rId6"/>
    <p:sldId id="268" r:id="rId7"/>
    <p:sldId id="271" r:id="rId8"/>
    <p:sldId id="292" r:id="rId9"/>
    <p:sldId id="294" r:id="rId10"/>
    <p:sldId id="296" r:id="rId11"/>
    <p:sldId id="293" r:id="rId12"/>
    <p:sldId id="272" r:id="rId13"/>
    <p:sldId id="297" r:id="rId14"/>
    <p:sldId id="273" r:id="rId15"/>
    <p:sldId id="277" r:id="rId16"/>
    <p:sldId id="299" r:id="rId17"/>
    <p:sldId id="298" r:id="rId18"/>
    <p:sldId id="300" r:id="rId19"/>
    <p:sldId id="302" r:id="rId20"/>
    <p:sldId id="303" r:id="rId21"/>
    <p:sldId id="304" r:id="rId22"/>
    <p:sldId id="305" r:id="rId23"/>
    <p:sldId id="326" r:id="rId24"/>
    <p:sldId id="327" r:id="rId25"/>
    <p:sldId id="306" r:id="rId26"/>
    <p:sldId id="307" r:id="rId27"/>
    <p:sldId id="308" r:id="rId28"/>
    <p:sldId id="309" r:id="rId29"/>
    <p:sldId id="312" r:id="rId30"/>
    <p:sldId id="313" r:id="rId31"/>
    <p:sldId id="314" r:id="rId32"/>
    <p:sldId id="315" r:id="rId33"/>
    <p:sldId id="317" r:id="rId34"/>
    <p:sldId id="318" r:id="rId35"/>
    <p:sldId id="325" r:id="rId36"/>
    <p:sldId id="324" r:id="rId3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70" autoAdjust="0"/>
  </p:normalViewPr>
  <p:slideViewPr>
    <p:cSldViewPr>
      <p:cViewPr varScale="1">
        <p:scale>
          <a:sx n="54" d="100"/>
          <a:sy n="54" d="100"/>
        </p:scale>
        <p:origin x="178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83A13E-C8AB-4C0F-872A-282479D55641}" type="datetimeFigureOut">
              <a:rPr lang="tr-TR" smtClean="0"/>
              <a:t>4.02.2018</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E35F30-A5E9-4E3D-B975-15AF8362F66F}" type="slidenum">
              <a:rPr lang="tr-TR" smtClean="0"/>
              <a:t>‹#›</a:t>
            </a:fld>
            <a:endParaRPr lang="tr-TR"/>
          </a:p>
        </p:txBody>
      </p:sp>
    </p:spTree>
    <p:extLst>
      <p:ext uri="{BB962C8B-B14F-4D97-AF65-F5344CB8AC3E}">
        <p14:creationId xmlns:p14="http://schemas.microsoft.com/office/powerpoint/2010/main" val="24871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71450" indent="-171450">
              <a:buFont typeface="Arial" panose="020B0604020202020204" pitchFamily="34" charset="0"/>
              <a:buChar char="•"/>
            </a:pPr>
            <a:r>
              <a:rPr lang="tr-TR" dirty="0" smtClean="0"/>
              <a:t>Ağ </a:t>
            </a:r>
            <a:r>
              <a:rPr lang="tr-TR" dirty="0" err="1" smtClean="0"/>
              <a:t>cihazlarıda</a:t>
            </a:r>
            <a:r>
              <a:rPr lang="tr-TR" baseline="0" dirty="0" smtClean="0"/>
              <a:t> ip adresine sahiptir. </a:t>
            </a: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3</a:t>
            </a:fld>
            <a:endParaRPr lang="tr-TR"/>
          </a:p>
        </p:txBody>
      </p:sp>
    </p:spTree>
    <p:extLst>
      <p:ext uri="{BB962C8B-B14F-4D97-AF65-F5344CB8AC3E}">
        <p14:creationId xmlns:p14="http://schemas.microsoft.com/office/powerpoint/2010/main" val="626171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88CD7A5-6FC5-495C-9DA4-B65E6DDDA420}" type="slidenum">
              <a:rPr lang="en-US" altLang="tr-TR"/>
              <a:pPr eaLnBrk="1" hangingPunct="1"/>
              <a:t>12</a:t>
            </a:fld>
            <a:endParaRPr lang="en-US" altLang="tr-T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tr-TR"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6F91354-757F-4791-B09B-76579CBC94AE}" type="slidenum">
              <a:rPr lang="en-US" altLang="tr-TR"/>
              <a:pPr eaLnBrk="1" hangingPunct="1"/>
              <a:t>14</a:t>
            </a:fld>
            <a:endParaRPr lang="en-US" altLang="tr-T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tr-TR"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1DBA7AA-BE61-4BE0-9516-21F326B747EE}" type="slidenum">
              <a:rPr lang="en-US" altLang="tr-TR"/>
              <a:pPr eaLnBrk="1" hangingPunct="1"/>
              <a:t>15</a:t>
            </a:fld>
            <a:endParaRPr lang="en-US" altLang="tr-T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tr-TR"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7ED1FE-45B8-4FBA-9A37-565BD00C4A39}" type="slidenum">
              <a:rPr lang="tr-TR" smtClean="0"/>
              <a:t>23</a:t>
            </a:fld>
            <a:endParaRPr lang="tr-TR"/>
          </a:p>
        </p:txBody>
      </p:sp>
    </p:spTree>
    <p:extLst>
      <p:ext uri="{BB962C8B-B14F-4D97-AF65-F5344CB8AC3E}">
        <p14:creationId xmlns:p14="http://schemas.microsoft.com/office/powerpoint/2010/main" val="1418498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7ED1FE-45B8-4FBA-9A37-565BD00C4A39}" type="slidenum">
              <a:rPr lang="tr-TR" smtClean="0"/>
              <a:t>24</a:t>
            </a:fld>
            <a:endParaRPr lang="tr-TR"/>
          </a:p>
        </p:txBody>
      </p:sp>
    </p:spTree>
    <p:extLst>
      <p:ext uri="{BB962C8B-B14F-4D97-AF65-F5344CB8AC3E}">
        <p14:creationId xmlns:p14="http://schemas.microsoft.com/office/powerpoint/2010/main" val="1495511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7ED1FE-45B8-4FBA-9A37-565BD00C4A39}" type="slidenum">
              <a:rPr lang="tr-TR" smtClean="0"/>
              <a:t>27</a:t>
            </a:fld>
            <a:endParaRPr lang="tr-TR"/>
          </a:p>
        </p:txBody>
      </p:sp>
    </p:spTree>
    <p:extLst>
      <p:ext uri="{BB962C8B-B14F-4D97-AF65-F5344CB8AC3E}">
        <p14:creationId xmlns:p14="http://schemas.microsoft.com/office/powerpoint/2010/main" val="3677139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7ED1FE-45B8-4FBA-9A37-565BD00C4A39}" type="slidenum">
              <a:rPr lang="tr-TR" smtClean="0"/>
              <a:t>28</a:t>
            </a:fld>
            <a:endParaRPr lang="tr-TR"/>
          </a:p>
        </p:txBody>
      </p:sp>
    </p:spTree>
    <p:extLst>
      <p:ext uri="{BB962C8B-B14F-4D97-AF65-F5344CB8AC3E}">
        <p14:creationId xmlns:p14="http://schemas.microsoft.com/office/powerpoint/2010/main" val="1442725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7ED1FE-45B8-4FBA-9A37-565BD00C4A39}" type="slidenum">
              <a:rPr lang="tr-TR" smtClean="0"/>
              <a:t>29</a:t>
            </a:fld>
            <a:endParaRPr lang="tr-TR"/>
          </a:p>
        </p:txBody>
      </p:sp>
    </p:spTree>
    <p:extLst>
      <p:ext uri="{BB962C8B-B14F-4D97-AF65-F5344CB8AC3E}">
        <p14:creationId xmlns:p14="http://schemas.microsoft.com/office/powerpoint/2010/main" val="2149113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7ED1FE-45B8-4FBA-9A37-565BD00C4A39}" type="slidenum">
              <a:rPr lang="tr-TR" smtClean="0"/>
              <a:t>30</a:t>
            </a:fld>
            <a:endParaRPr lang="tr-TR"/>
          </a:p>
        </p:txBody>
      </p:sp>
    </p:spTree>
    <p:extLst>
      <p:ext uri="{BB962C8B-B14F-4D97-AF65-F5344CB8AC3E}">
        <p14:creationId xmlns:p14="http://schemas.microsoft.com/office/powerpoint/2010/main" val="1297071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7ED1FE-45B8-4FBA-9A37-565BD00C4A39}" type="slidenum">
              <a:rPr lang="tr-TR" smtClean="0"/>
              <a:t>31</a:t>
            </a:fld>
            <a:endParaRPr lang="tr-TR"/>
          </a:p>
        </p:txBody>
      </p:sp>
    </p:spTree>
    <p:extLst>
      <p:ext uri="{BB962C8B-B14F-4D97-AF65-F5344CB8AC3E}">
        <p14:creationId xmlns:p14="http://schemas.microsoft.com/office/powerpoint/2010/main" val="694089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71450" indent="-171450">
              <a:buFont typeface="Arial" panose="020B0604020202020204" pitchFamily="34" charset="0"/>
              <a:buChar char="•"/>
            </a:pP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4</a:t>
            </a:fld>
            <a:endParaRPr lang="tr-TR"/>
          </a:p>
        </p:txBody>
      </p:sp>
    </p:spTree>
    <p:extLst>
      <p:ext uri="{BB962C8B-B14F-4D97-AF65-F5344CB8AC3E}">
        <p14:creationId xmlns:p14="http://schemas.microsoft.com/office/powerpoint/2010/main" val="626171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7ED1FE-45B8-4FBA-9A37-565BD00C4A39}" type="slidenum">
              <a:rPr lang="tr-TR" smtClean="0"/>
              <a:t>32</a:t>
            </a:fld>
            <a:endParaRPr lang="tr-TR"/>
          </a:p>
        </p:txBody>
      </p:sp>
    </p:spTree>
    <p:extLst>
      <p:ext uri="{BB962C8B-B14F-4D97-AF65-F5344CB8AC3E}">
        <p14:creationId xmlns:p14="http://schemas.microsoft.com/office/powerpoint/2010/main" val="1854954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29AB23C-9E77-4D7D-ABAB-B048DAC31C7F}" type="slidenum">
              <a:rPr lang="en-US" altLang="tr-TR"/>
              <a:pPr eaLnBrk="1" hangingPunct="1"/>
              <a:t>35</a:t>
            </a:fld>
            <a:endParaRPr lang="en-US" altLang="tr-T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tr-TR" dirty="0" smtClean="0">
              <a:latin typeface="Arial" pitchFamily="34" charset="0"/>
            </a:endParaRPr>
          </a:p>
        </p:txBody>
      </p:sp>
    </p:spTree>
    <p:extLst>
      <p:ext uri="{BB962C8B-B14F-4D97-AF65-F5344CB8AC3E}">
        <p14:creationId xmlns:p14="http://schemas.microsoft.com/office/powerpoint/2010/main" val="4082489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Font typeface="Arial" panose="020B0604020202020204" pitchFamily="34" charset="0"/>
              <a:buNone/>
            </a:pP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5</a:t>
            </a:fld>
            <a:endParaRPr lang="tr-TR"/>
          </a:p>
        </p:txBody>
      </p:sp>
    </p:spTree>
    <p:extLst>
      <p:ext uri="{BB962C8B-B14F-4D97-AF65-F5344CB8AC3E}">
        <p14:creationId xmlns:p14="http://schemas.microsoft.com/office/powerpoint/2010/main" val="626171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Font typeface="Arial" panose="020B0604020202020204" pitchFamily="34" charset="0"/>
              <a:buNone/>
            </a:pP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6</a:t>
            </a:fld>
            <a:endParaRPr lang="tr-TR"/>
          </a:p>
        </p:txBody>
      </p:sp>
    </p:spTree>
    <p:extLst>
      <p:ext uri="{BB962C8B-B14F-4D97-AF65-F5344CB8AC3E}">
        <p14:creationId xmlns:p14="http://schemas.microsoft.com/office/powerpoint/2010/main" val="626171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Font typeface="Arial" panose="020B0604020202020204" pitchFamily="34" charset="0"/>
              <a:buNone/>
            </a:pP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7</a:t>
            </a:fld>
            <a:endParaRPr lang="tr-TR"/>
          </a:p>
        </p:txBody>
      </p:sp>
    </p:spTree>
    <p:extLst>
      <p:ext uri="{BB962C8B-B14F-4D97-AF65-F5344CB8AC3E}">
        <p14:creationId xmlns:p14="http://schemas.microsoft.com/office/powerpoint/2010/main" val="626171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Font typeface="Arial" panose="020B0604020202020204" pitchFamily="34" charset="0"/>
              <a:buNone/>
            </a:pP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8</a:t>
            </a:fld>
            <a:endParaRPr lang="tr-TR"/>
          </a:p>
        </p:txBody>
      </p:sp>
    </p:spTree>
    <p:extLst>
      <p:ext uri="{BB962C8B-B14F-4D97-AF65-F5344CB8AC3E}">
        <p14:creationId xmlns:p14="http://schemas.microsoft.com/office/powerpoint/2010/main" val="626171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Font typeface="Arial" panose="020B0604020202020204" pitchFamily="34" charset="0"/>
              <a:buNone/>
            </a:pPr>
            <a:r>
              <a:rPr lang="tr-TR" dirty="0" smtClean="0"/>
              <a:t>URL Tim</a:t>
            </a:r>
            <a:r>
              <a:rPr lang="tr-TR" baseline="0" dirty="0" smtClean="0"/>
              <a:t> </a:t>
            </a:r>
            <a:r>
              <a:rPr lang="tr-TR" baseline="0" dirty="0" err="1" smtClean="0"/>
              <a:t>Berners</a:t>
            </a:r>
            <a:r>
              <a:rPr lang="tr-TR" baseline="0" dirty="0" smtClean="0"/>
              <a:t> Lee tarafından oluşturulmuştur. </a:t>
            </a: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9</a:t>
            </a:fld>
            <a:endParaRPr lang="tr-TR"/>
          </a:p>
        </p:txBody>
      </p:sp>
    </p:spTree>
    <p:extLst>
      <p:ext uri="{BB962C8B-B14F-4D97-AF65-F5344CB8AC3E}">
        <p14:creationId xmlns:p14="http://schemas.microsoft.com/office/powerpoint/2010/main" val="626171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Font typeface="Arial" panose="020B0604020202020204" pitchFamily="34" charset="0"/>
              <a:buNone/>
            </a:pP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10</a:t>
            </a:fld>
            <a:endParaRPr lang="tr-TR"/>
          </a:p>
        </p:txBody>
      </p:sp>
    </p:spTree>
    <p:extLst>
      <p:ext uri="{BB962C8B-B14F-4D97-AF65-F5344CB8AC3E}">
        <p14:creationId xmlns:p14="http://schemas.microsoft.com/office/powerpoint/2010/main" val="626171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Font typeface="Arial" panose="020B0604020202020204" pitchFamily="34" charset="0"/>
              <a:buNone/>
            </a:pP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11</a:t>
            </a:fld>
            <a:endParaRPr lang="tr-TR"/>
          </a:p>
        </p:txBody>
      </p:sp>
    </p:spTree>
    <p:extLst>
      <p:ext uri="{BB962C8B-B14F-4D97-AF65-F5344CB8AC3E}">
        <p14:creationId xmlns:p14="http://schemas.microsoft.com/office/powerpoint/2010/main" val="626171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Başlık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6400800" y="6355080"/>
            <a:ext cx="2286000" cy="365760"/>
          </a:xfrm>
        </p:spPr>
        <p:txBody>
          <a:bodyPr/>
          <a:lstStyle>
            <a:lvl1pPr>
              <a:defRPr sz="1400"/>
            </a:lvl1pPr>
          </a:lstStyle>
          <a:p>
            <a:fld id="{04D0C0D8-46AC-4234-81F9-452315ADDA17}" type="datetime1">
              <a:rPr lang="tr-TR" smtClean="0"/>
              <a:t>4.02.2018</a:t>
            </a:fld>
            <a:endParaRPr lang="tr-TR"/>
          </a:p>
        </p:txBody>
      </p:sp>
      <p:sp>
        <p:nvSpPr>
          <p:cNvPr id="17" name="Altbilgi Yer Tutucusu 16"/>
          <p:cNvSpPr>
            <a:spLocks noGrp="1"/>
          </p:cNvSpPr>
          <p:nvPr>
            <p:ph type="ftr" sz="quarter" idx="11"/>
          </p:nvPr>
        </p:nvSpPr>
        <p:spPr>
          <a:xfrm>
            <a:off x="2898648" y="6355080"/>
            <a:ext cx="3474720" cy="365760"/>
          </a:xfrm>
        </p:spPr>
        <p:txBody>
          <a:bodyPr/>
          <a:lstStyle/>
          <a:p>
            <a:endParaRPr lang="tr-TR"/>
          </a:p>
        </p:txBody>
      </p:sp>
      <p:sp>
        <p:nvSpPr>
          <p:cNvPr id="29" name="Slayt Numarası Yer Tutucusu 28"/>
          <p:cNvSpPr>
            <a:spLocks noGrp="1"/>
          </p:cNvSpPr>
          <p:nvPr>
            <p:ph type="sldNum" sz="quarter" idx="12"/>
          </p:nvPr>
        </p:nvSpPr>
        <p:spPr>
          <a:xfrm>
            <a:off x="1216152" y="6355080"/>
            <a:ext cx="1219200" cy="365760"/>
          </a:xfrm>
        </p:spPr>
        <p:txBody>
          <a:bodyPr/>
          <a:lstStyle/>
          <a:p>
            <a:fld id="{D0AD9428-60E2-48A6-BFBC-C136970B57E0}" type="slidenum">
              <a:rPr lang="tr-TR" smtClean="0"/>
              <a:t>‹#›</a:t>
            </a:fld>
            <a:endParaRPr lang="tr-TR"/>
          </a:p>
        </p:txBody>
      </p:sp>
      <p:sp>
        <p:nvSpPr>
          <p:cNvPr id="21" name="Dikdörtgen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Dikdörtgen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Dikdörtgen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Dikdörtgen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4B5DB01C-E9EB-4977-93C2-2C17A38AF7A6}" type="datetime1">
              <a:rPr lang="tr-TR" smtClean="0"/>
              <a:t>4.02.2018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0AD9428-60E2-48A6-BFBC-C136970B57E0}"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566668BA-C8D3-4CCB-9A43-76F3EBA35F73}" type="datetime1">
              <a:rPr lang="tr-TR" smtClean="0"/>
              <a:t>4.02.2018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0AD9428-60E2-48A6-BFBC-C136970B57E0}" type="slidenum">
              <a:rPr lang="tr-TR" smtClean="0"/>
              <a:t>‹#›</a:t>
            </a:fld>
            <a:endParaRPr lang="tr-TR"/>
          </a:p>
        </p:txBody>
      </p:sp>
      <p:sp>
        <p:nvSpPr>
          <p:cNvPr id="7" name="Düz Bağlayıcı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kizkenar Üçgen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üz Bağlayıcı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5613" y="273050"/>
            <a:ext cx="8226425"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5613" y="1598613"/>
            <a:ext cx="4037012" cy="4497387"/>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5025" y="1598613"/>
            <a:ext cx="4037013" cy="4497387"/>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68"/>
          <p:cNvSpPr>
            <a:spLocks noGrp="1" noChangeArrowheads="1"/>
          </p:cNvSpPr>
          <p:nvPr>
            <p:ph type="dt" sz="half" idx="10"/>
          </p:nvPr>
        </p:nvSpPr>
        <p:spPr>
          <a:ln/>
        </p:spPr>
        <p:txBody>
          <a:bodyPr/>
          <a:lstStyle>
            <a:lvl1pPr>
              <a:defRPr/>
            </a:lvl1pPr>
          </a:lstStyle>
          <a:p>
            <a:pPr>
              <a:defRPr/>
            </a:pPr>
            <a:endParaRPr lang="tr-TR"/>
          </a:p>
        </p:txBody>
      </p:sp>
      <p:sp>
        <p:nvSpPr>
          <p:cNvPr id="6" name="Rectangle 69"/>
          <p:cNvSpPr>
            <a:spLocks noGrp="1" noChangeArrowheads="1"/>
          </p:cNvSpPr>
          <p:nvPr>
            <p:ph type="ftr" sz="quarter" idx="11"/>
          </p:nvPr>
        </p:nvSpPr>
        <p:spPr>
          <a:ln/>
        </p:spPr>
        <p:txBody>
          <a:bodyPr/>
          <a:lstStyle>
            <a:lvl1pPr>
              <a:defRPr/>
            </a:lvl1pPr>
          </a:lstStyle>
          <a:p>
            <a:pPr>
              <a:defRPr/>
            </a:pPr>
            <a:endParaRPr lang="tr-TR"/>
          </a:p>
        </p:txBody>
      </p:sp>
      <p:sp>
        <p:nvSpPr>
          <p:cNvPr id="7" name="Rectangle 70"/>
          <p:cNvSpPr>
            <a:spLocks noGrp="1" noChangeArrowheads="1"/>
          </p:cNvSpPr>
          <p:nvPr>
            <p:ph type="sldNum" sz="quarter" idx="12"/>
          </p:nvPr>
        </p:nvSpPr>
        <p:spPr>
          <a:ln/>
        </p:spPr>
        <p:txBody>
          <a:bodyPr/>
          <a:lstStyle>
            <a:lvl1pPr>
              <a:defRPr/>
            </a:lvl1pPr>
          </a:lstStyle>
          <a:p>
            <a:pPr>
              <a:defRPr/>
            </a:pPr>
            <a:fld id="{D7A5DF7B-A5A7-4329-8EB4-B6A9D320FAB3}" type="slidenum">
              <a:rPr lang="tr-TR"/>
              <a:pPr>
                <a:defRPr/>
              </a:pPr>
              <a:t>‹#›</a:t>
            </a:fld>
            <a:endParaRPr lang="tr-TR"/>
          </a:p>
        </p:txBody>
      </p:sp>
    </p:spTree>
    <p:extLst>
      <p:ext uri="{BB962C8B-B14F-4D97-AF65-F5344CB8AC3E}">
        <p14:creationId xmlns:p14="http://schemas.microsoft.com/office/powerpoint/2010/main" val="205596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fld id="{7D91A06B-9D0E-407B-9D10-6B90411AF822}" type="datetime1">
              <a:rPr lang="tr-TR" smtClean="0"/>
              <a:t>4.02.2018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0AD9428-60E2-48A6-BFBC-C136970B57E0}" type="slidenum">
              <a:rPr lang="tr-TR" smtClean="0"/>
              <a:t>‹#›</a:t>
            </a:fld>
            <a:endParaRPr lang="tr-TR"/>
          </a:p>
        </p:txBody>
      </p:sp>
      <p:sp>
        <p:nvSpPr>
          <p:cNvPr id="8" name="İçerik Yer Tutucusu 7"/>
          <p:cNvSpPr>
            <a:spLocks noGrp="1"/>
          </p:cNvSpPr>
          <p:nvPr>
            <p:ph sz="quarter" idx="1"/>
          </p:nvPr>
        </p:nvSpPr>
        <p:spPr>
          <a:xfrm>
            <a:off x="457200" y="1219200"/>
            <a:ext cx="8229600"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a:xfrm>
            <a:off x="6400800" y="6355080"/>
            <a:ext cx="2286000" cy="365760"/>
          </a:xfrm>
        </p:spPr>
        <p:txBody>
          <a:bodyPr/>
          <a:lstStyle/>
          <a:p>
            <a:fld id="{30E203A5-7331-492E-8114-2D8609F352C6}" type="datetime1">
              <a:rPr lang="tr-TR" smtClean="0"/>
              <a:t>4.02.2018</a:t>
            </a:fld>
            <a:endParaRPr lang="tr-TR"/>
          </a:p>
        </p:txBody>
      </p:sp>
      <p:sp>
        <p:nvSpPr>
          <p:cNvPr id="5" name="Altbilgi Yer Tutucusu 4"/>
          <p:cNvSpPr>
            <a:spLocks noGrp="1"/>
          </p:cNvSpPr>
          <p:nvPr>
            <p:ph type="ftr" sz="quarter" idx="11"/>
          </p:nvPr>
        </p:nvSpPr>
        <p:spPr>
          <a:xfrm>
            <a:off x="2898648" y="6355080"/>
            <a:ext cx="3474720" cy="365760"/>
          </a:xfrm>
        </p:spPr>
        <p:txBody>
          <a:bodyPr/>
          <a:lstStyle/>
          <a:p>
            <a:endParaRPr lang="tr-TR"/>
          </a:p>
        </p:txBody>
      </p:sp>
      <p:sp>
        <p:nvSpPr>
          <p:cNvPr id="6" name="Slayt Numarası Yer Tutucusu 5"/>
          <p:cNvSpPr>
            <a:spLocks noGrp="1"/>
          </p:cNvSpPr>
          <p:nvPr>
            <p:ph type="sldNum" sz="quarter" idx="12"/>
          </p:nvPr>
        </p:nvSpPr>
        <p:spPr>
          <a:xfrm>
            <a:off x="1069848" y="6355080"/>
            <a:ext cx="1520952" cy="365760"/>
          </a:xfrm>
        </p:spPr>
        <p:txBody>
          <a:bodyPr/>
          <a:lstStyle/>
          <a:p>
            <a:fld id="{D0AD9428-60E2-48A6-BFBC-C136970B57E0}" type="slidenum">
              <a:rPr lang="tr-TR" smtClean="0"/>
              <a:t>‹#›</a:t>
            </a:fld>
            <a:endParaRPr lang="tr-TR"/>
          </a:p>
        </p:txBody>
      </p:sp>
      <p:sp>
        <p:nvSpPr>
          <p:cNvPr id="7" name="Dikdörtgen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28600"/>
            <a:ext cx="8229600" cy="914400"/>
          </a:xfrm>
        </p:spPr>
        <p:txBody>
          <a:body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fld id="{3352EC6F-11B5-4D6A-BE4E-3FB440C16302}" type="datetime1">
              <a:rPr lang="tr-TR" smtClean="0"/>
              <a:t>4.02.2018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0AD9428-60E2-48A6-BFBC-C136970B57E0}" type="slidenum">
              <a:rPr lang="tr-TR" smtClean="0"/>
              <a:t>‹#›</a:t>
            </a:fld>
            <a:endParaRPr lang="tr-TR"/>
          </a:p>
        </p:txBody>
      </p:sp>
      <p:sp>
        <p:nvSpPr>
          <p:cNvPr id="9" name="İçerik Yer Tutucusu 8"/>
          <p:cNvSpPr>
            <a:spLocks noGrp="1"/>
          </p:cNvSpPr>
          <p:nvPr>
            <p:ph sz="quarter" idx="1"/>
          </p:nvPr>
        </p:nvSpPr>
        <p:spPr>
          <a:xfrm>
            <a:off x="457200" y="1219200"/>
            <a:ext cx="4041648"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632198" y="1216152"/>
            <a:ext cx="4041648"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28600"/>
            <a:ext cx="8229600" cy="914400"/>
          </a:xfrm>
        </p:spPr>
        <p:txBody>
          <a:bodyPr anchor="ctr"/>
          <a:lstStyle>
            <a:lvl1pPr>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7" name="Veri Yer Tutucusu 6"/>
          <p:cNvSpPr>
            <a:spLocks noGrp="1"/>
          </p:cNvSpPr>
          <p:nvPr>
            <p:ph type="dt" sz="half" idx="10"/>
          </p:nvPr>
        </p:nvSpPr>
        <p:spPr/>
        <p:txBody>
          <a:bodyPr/>
          <a:lstStyle/>
          <a:p>
            <a:fld id="{15656834-235D-4CBD-BCB8-7FC3566FCF83}" type="datetime1">
              <a:rPr lang="tr-TR" smtClean="0"/>
              <a:t>4.02.2018</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D0AD9428-60E2-48A6-BFBC-C136970B57E0}" type="slidenum">
              <a:rPr lang="tr-TR" smtClean="0"/>
              <a:t>‹#›</a:t>
            </a:fld>
            <a:endParaRPr lang="tr-TR"/>
          </a:p>
        </p:txBody>
      </p:sp>
      <p:sp>
        <p:nvSpPr>
          <p:cNvPr id="11" name="İçerik Yer Tutucusu 10"/>
          <p:cNvSpPr>
            <a:spLocks noGrp="1"/>
          </p:cNvSpPr>
          <p:nvPr>
            <p:ph sz="quarter" idx="2"/>
          </p:nvPr>
        </p:nvSpPr>
        <p:spPr>
          <a:xfrm>
            <a:off x="457200" y="2133600"/>
            <a:ext cx="4038600" cy="4038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648200" y="2133600"/>
            <a:ext cx="4038600" cy="4038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28600"/>
            <a:ext cx="8229600" cy="914400"/>
          </a:xfrm>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fld id="{31E578A6-C891-45B5-B913-8BD5D70D351B}" type="datetime1">
              <a:rPr lang="tr-TR" smtClean="0"/>
              <a:t>4.02.2018</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D0AD9428-60E2-48A6-BFBC-C136970B57E0}" type="slidenum">
              <a:rPr lang="tr-TR" smtClean="0"/>
              <a:t>‹#›</a:t>
            </a:fld>
            <a:endParaRPr lang="tr-TR"/>
          </a:p>
        </p:txBody>
      </p:sp>
      <p:sp>
        <p:nvSpPr>
          <p:cNvPr id="6" name="İkizkenar Üçgen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B6BA01F2-0F61-427D-9C45-122035DF0327}" type="datetime1">
              <a:rPr lang="tr-TR" smtClean="0"/>
              <a:t>4.02.2018</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D0AD9428-60E2-48A6-BFBC-C136970B57E0}" type="slidenum">
              <a:rPr lang="tr-TR" smtClean="0"/>
              <a:t>‹#›</a:t>
            </a:fld>
            <a:endParaRPr lang="tr-TR"/>
          </a:p>
        </p:txBody>
      </p:sp>
      <p:sp>
        <p:nvSpPr>
          <p:cNvPr id="5" name="Düz Bağlayıcı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kizkenar Üçgen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219FBD05-7067-4DAE-893F-4D0E808A67E0}" type="datetime1">
              <a:rPr lang="tr-TR" smtClean="0"/>
              <a:t>4.02.2018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0AD9428-60E2-48A6-BFBC-C136970B57E0}" type="slidenum">
              <a:rPr lang="tr-TR" smtClean="0"/>
              <a:t>‹#›</a:t>
            </a:fld>
            <a:endParaRPr lang="tr-TR"/>
          </a:p>
        </p:txBody>
      </p:sp>
      <p:sp>
        <p:nvSpPr>
          <p:cNvPr id="8" name="Düz Bağlayıcı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Düz Bağlayıcı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kizkenar Üçgen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İçerik Yer Tutucusu 11"/>
          <p:cNvSpPr>
            <a:spLocks noGrp="1"/>
          </p:cNvSpPr>
          <p:nvPr>
            <p:ph sz="quarter" idx="1"/>
          </p:nvPr>
        </p:nvSpPr>
        <p:spPr>
          <a:xfrm>
            <a:off x="304800" y="304800"/>
            <a:ext cx="5715000" cy="5715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1">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D39EAA50-9559-4C73-9C41-C472B38BB0D7}" type="datetime1">
              <a:rPr lang="tr-TR" smtClean="0"/>
              <a:t>4.02.2018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0AD9428-60E2-48A6-BFBC-C136970B57E0}" type="slidenum">
              <a:rPr lang="tr-TR" smtClean="0"/>
              <a:t>‹#›</a:t>
            </a:fld>
            <a:endParaRPr lang="tr-TR"/>
          </a:p>
        </p:txBody>
      </p:sp>
      <p:sp>
        <p:nvSpPr>
          <p:cNvPr id="8" name="Düz Bağlayıcı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kizkenar Üçgen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Başlık Yer Tutucusu 21"/>
          <p:cNvSpPr>
            <a:spLocks noGrp="1"/>
          </p:cNvSpPr>
          <p:nvPr>
            <p:ph type="title"/>
          </p:nvPr>
        </p:nvSpPr>
        <p:spPr>
          <a:xfrm>
            <a:off x="457200" y="152400"/>
            <a:ext cx="8229600" cy="990600"/>
          </a:xfrm>
          <a:prstGeom prst="rect">
            <a:avLst/>
          </a:prstGeom>
        </p:spPr>
        <p:txBody>
          <a:bodyPr vert="horz" anchor="b" anchorCtr="0">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AB2B6B5-652F-4D5E-B3B7-3213E9DB8772}" type="datetime1">
              <a:rPr lang="tr-TR" smtClean="0"/>
              <a:t>4.02.2018</a:t>
            </a:fld>
            <a:endParaRPr lang="tr-TR"/>
          </a:p>
        </p:txBody>
      </p:sp>
      <p:sp>
        <p:nvSpPr>
          <p:cNvPr id="3" name="Altbilgi Yer Tutucusu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tr-TR"/>
          </a:p>
        </p:txBody>
      </p:sp>
      <p:sp>
        <p:nvSpPr>
          <p:cNvPr id="23" name="Slayt Numarası Yer Tutucusu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0AD9428-60E2-48A6-BFBC-C136970B57E0}" type="slidenum">
              <a:rPr lang="tr-TR" smtClean="0"/>
              <a:t>‹#›</a:t>
            </a:fld>
            <a:endParaRPr lang="tr-TR"/>
          </a:p>
        </p:txBody>
      </p:sp>
      <p:sp>
        <p:nvSpPr>
          <p:cNvPr id="28" name="Düz Bağlayıcı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Düz Bağlayıcı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kizkenar Üçgen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w3schools.com/html/tryit.asp?filename=tryhtml_defaul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w3schools.com/html/tryit.asp?filename=tryhtml_basic_heading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w3schools.com/html/tryit.asp?filename=tryhtml_basic_paragraphs" TargetMode="External"/><Relationship Id="rId2" Type="http://schemas.openxmlformats.org/officeDocument/2006/relationships/hyperlink" Target="http://www.w3schools.com/html/tryit.asp?filename=tryhtml_basic_heading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w3schools.com/html/tryit.asp?filename=tryhtml_basic_heading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w3schools.com/html/tryit.asp?filename=tryhtml_basic_link"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www.w3schools.com/html/tryit.asp?filename=tryhtml_basic_heading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w3schools.com/html/tryit.asp?filename=tryhtml_basic_img"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w3schools.com/html/tryit.asp?filename=tryhtml_attributes_titl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www.w3schools.com/html/tryit.asp?filename=tryhtml_basic_heading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w3schools.com/html/tryit.asp?filename=tryhtml_basic_heading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w3schools.com/html/tryit.asp?filename=tryhtml_attributes_link"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www.w3schools.com/html/tryit.asp?filename=tryhtml_basic_heading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www.w3schools.com/html/tryit.asp?filename=tryhtml_attributes_link"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www.w3schools.com/html/tryit.asp?filename=tryhtml_basic_heading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www.w3schools.com/html/tryit.asp?filename=tryhtml_attributes_noquotes" TargetMode="External"/><Relationship Id="rId4" Type="http://schemas.openxmlformats.org/officeDocument/2006/relationships/hyperlink" Target="http://www.w3schools.com/html/tryit.asp?filename=tryhtml_attributes_error"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www.w3schools.com/html/tryit.asp?filename=tryhtml_formatting_i" TargetMode="External"/><Relationship Id="rId2" Type="http://schemas.openxmlformats.org/officeDocument/2006/relationships/hyperlink" Target="http://www.w3schools.com/html/tryit.asp?filename=tryhtml_formatting_b"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w3schools.com/html/tryit.asp?filename=tryhtml_colorrgb"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3" Type="http://schemas.openxmlformats.org/officeDocument/2006/relationships/hyperlink" Target="http://www.w3schools.com/html/exercise.asp?filename=exercise_attributes1" TargetMode="External"/><Relationship Id="rId2" Type="http://schemas.openxmlformats.org/officeDocument/2006/relationships/hyperlink" Target="http://www.w3schools.com/html/tryit.asp?filename=tryhtml_basic_heading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sakarya.edu.t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t>Web Teknolojileri</a:t>
            </a:r>
            <a:endParaRPr lang="tr-TR" dirty="0"/>
          </a:p>
        </p:txBody>
      </p:sp>
      <p:sp>
        <p:nvSpPr>
          <p:cNvPr id="3" name="Alt Başlık 2"/>
          <p:cNvSpPr>
            <a:spLocks noGrp="1"/>
          </p:cNvSpPr>
          <p:nvPr>
            <p:ph type="subTitle" idx="1"/>
          </p:nvPr>
        </p:nvSpPr>
        <p:spPr/>
        <p:txBody>
          <a:bodyPr/>
          <a:lstStyle/>
          <a:p>
            <a:r>
              <a:rPr lang="tr-TR" dirty="0" smtClean="0"/>
              <a:t>Hafta 1</a:t>
            </a:r>
            <a:endParaRPr lang="tr-TR"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1</a:t>
            </a:fld>
            <a:endParaRPr lang="tr-TR"/>
          </a:p>
        </p:txBody>
      </p:sp>
    </p:spTree>
    <p:extLst>
      <p:ext uri="{BB962C8B-B14F-4D97-AF65-F5344CB8AC3E}">
        <p14:creationId xmlns:p14="http://schemas.microsoft.com/office/powerpoint/2010/main" val="3499199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Web Sayfası Çalışma Mantığı</a:t>
            </a:r>
            <a:endParaRPr lang="tr-TR" dirty="0"/>
          </a:p>
        </p:txBody>
      </p:sp>
      <p:sp>
        <p:nvSpPr>
          <p:cNvPr id="3" name="İçerik Yer Tutucusu 2"/>
          <p:cNvSpPr>
            <a:spLocks noGrp="1"/>
          </p:cNvSpPr>
          <p:nvPr>
            <p:ph sz="quarter" idx="1"/>
          </p:nvPr>
        </p:nvSpPr>
        <p:spPr>
          <a:xfrm>
            <a:off x="457200" y="1219201"/>
            <a:ext cx="8229600" cy="1777751"/>
          </a:xfrm>
        </p:spPr>
        <p:txBody>
          <a:bodyPr>
            <a:normAutofit/>
          </a:bodyPr>
          <a:lstStyle/>
          <a:p>
            <a:pPr>
              <a:defRPr/>
            </a:pPr>
            <a:r>
              <a:rPr lang="tr-TR" sz="2800" dirty="0" smtClean="0"/>
              <a:t>Web </a:t>
            </a:r>
            <a:r>
              <a:rPr lang="tr-TR" sz="2800" dirty="0"/>
              <a:t> </a:t>
            </a:r>
            <a:r>
              <a:rPr lang="tr-TR" sz="2800" dirty="0" smtClean="0"/>
              <a:t>Sunucu yazılımı yüklü olan bilgisayarda gelen http taleplerini karşılamak için bilgisayardaki belirli bir klasör ayrılır (Örnek olarak C:/www/ gibi).</a:t>
            </a:r>
          </a:p>
        </p:txBody>
      </p:sp>
      <p:sp>
        <p:nvSpPr>
          <p:cNvPr id="4" name="Slayt Numarası Yer Tutucusu 3"/>
          <p:cNvSpPr>
            <a:spLocks noGrp="1"/>
          </p:cNvSpPr>
          <p:nvPr>
            <p:ph type="sldNum" sz="quarter" idx="12"/>
          </p:nvPr>
        </p:nvSpPr>
        <p:spPr/>
        <p:txBody>
          <a:bodyPr/>
          <a:lstStyle/>
          <a:p>
            <a:fld id="{D0AD9428-60E2-48A6-BFBC-C136970B57E0}" type="slidenum">
              <a:rPr lang="tr-TR" smtClean="0"/>
              <a:t>10</a:t>
            </a:fld>
            <a:endParaRPr lang="tr-TR"/>
          </a:p>
        </p:txBody>
      </p:sp>
      <p:pic>
        <p:nvPicPr>
          <p:cNvPr id="6" name="Picture 6" descr="resim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357" y="2559075"/>
            <a:ext cx="4680520" cy="3160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İçerik Yer Tutucusu 2"/>
          <p:cNvSpPr txBox="1">
            <a:spLocks/>
          </p:cNvSpPr>
          <p:nvPr/>
        </p:nvSpPr>
        <p:spPr>
          <a:xfrm>
            <a:off x="375864" y="5719483"/>
            <a:ext cx="8229600" cy="950132"/>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defRPr/>
            </a:pPr>
            <a:r>
              <a:rPr lang="tr-TR" sz="2000" dirty="0" smtClean="0"/>
              <a:t>Web sunucularında gelen istek için </a:t>
            </a:r>
            <a:r>
              <a:rPr lang="tr-TR" sz="2000" dirty="0" err="1" smtClean="0"/>
              <a:t>anasayfa</a:t>
            </a:r>
            <a:r>
              <a:rPr lang="tr-TR" sz="2000" dirty="0" smtClean="0"/>
              <a:t> index.htm, </a:t>
            </a:r>
            <a:r>
              <a:rPr lang="tr-TR" sz="2000" dirty="0" err="1" smtClean="0"/>
              <a:t>index.php</a:t>
            </a:r>
            <a:r>
              <a:rPr lang="tr-TR" sz="2000" dirty="0" smtClean="0"/>
              <a:t> gibi sayfa isimleri olabilir)</a:t>
            </a:r>
            <a:endParaRPr lang="tr-TR" sz="2000" dirty="0"/>
          </a:p>
        </p:txBody>
      </p:sp>
    </p:spTree>
    <p:extLst>
      <p:ext uri="{BB962C8B-B14F-4D97-AF65-F5344CB8AC3E}">
        <p14:creationId xmlns:p14="http://schemas.microsoft.com/office/powerpoint/2010/main" val="1702237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Web Sayfası Çalışma Mantığı</a:t>
            </a:r>
            <a:endParaRPr lang="tr-TR" dirty="0"/>
          </a:p>
        </p:txBody>
      </p:sp>
      <p:sp>
        <p:nvSpPr>
          <p:cNvPr id="3" name="İçerik Yer Tutucusu 2"/>
          <p:cNvSpPr>
            <a:spLocks noGrp="1"/>
          </p:cNvSpPr>
          <p:nvPr>
            <p:ph sz="quarter" idx="1"/>
          </p:nvPr>
        </p:nvSpPr>
        <p:spPr>
          <a:xfrm>
            <a:off x="457200" y="1219201"/>
            <a:ext cx="8229600" cy="3793976"/>
          </a:xfrm>
        </p:spPr>
        <p:txBody>
          <a:bodyPr>
            <a:normAutofit/>
          </a:bodyPr>
          <a:lstStyle/>
          <a:p>
            <a:pPr>
              <a:defRPr/>
            </a:pPr>
            <a:r>
              <a:rPr lang="tr-TR" sz="2800" dirty="0" smtClean="0"/>
              <a:t>Sunucuya gelen istekler için belirli bir portu sürekli olarak dinler.  </a:t>
            </a:r>
          </a:p>
          <a:p>
            <a:pPr>
              <a:defRPr/>
            </a:pPr>
            <a:r>
              <a:rPr lang="tr-TR" sz="2800" dirty="0" smtClean="0"/>
              <a:t>Gelen isteğe göre, istekte bulunan sayfa, türüne göre işlenerek veya doğrudan istekte bulunana istemcinin bilgisayarına gönderilir. </a:t>
            </a:r>
          </a:p>
          <a:p>
            <a:pPr>
              <a:defRPr/>
            </a:pPr>
            <a:r>
              <a:rPr lang="tr-TR" sz="2800" dirty="0"/>
              <a:t>İstemci </a:t>
            </a:r>
            <a:r>
              <a:rPr lang="tr-TR" sz="2800" dirty="0" smtClean="0"/>
              <a:t>bilgisayardan </a:t>
            </a:r>
            <a:r>
              <a:rPr lang="tr-TR" sz="2800" dirty="0"/>
              <a:t>gelen web sayfası  tarayıcı programda (işlenerek veya doğrudan) kullanıcıya gösterilir. </a:t>
            </a:r>
          </a:p>
          <a:p>
            <a:pPr marL="0" indent="0">
              <a:buNone/>
              <a:defRPr/>
            </a:pPr>
            <a:endParaRPr lang="tr-TR" sz="2800"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11</a:t>
            </a:fld>
            <a:endParaRPr lang="tr-TR"/>
          </a:p>
        </p:txBody>
      </p:sp>
      <p:sp>
        <p:nvSpPr>
          <p:cNvPr id="5" name="İçerik Yer Tutucusu 2"/>
          <p:cNvSpPr txBox="1">
            <a:spLocks/>
          </p:cNvSpPr>
          <p:nvPr/>
        </p:nvSpPr>
        <p:spPr>
          <a:xfrm>
            <a:off x="375864" y="5949280"/>
            <a:ext cx="8229600" cy="806116"/>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defRPr/>
            </a:pPr>
            <a:r>
              <a:rPr lang="tr-TR" sz="2000" dirty="0" smtClean="0"/>
              <a:t>http için varsayılan port 80 numaralı porttur.</a:t>
            </a:r>
            <a:endParaRPr lang="tr-TR" sz="2000" dirty="0"/>
          </a:p>
        </p:txBody>
      </p:sp>
    </p:spTree>
    <p:extLst>
      <p:ext uri="{BB962C8B-B14F-4D97-AF65-F5344CB8AC3E}">
        <p14:creationId xmlns:p14="http://schemas.microsoft.com/office/powerpoint/2010/main" val="1109921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body" idx="1"/>
          </p:nvPr>
        </p:nvSpPr>
        <p:spPr>
          <a:xfrm>
            <a:off x="467544" y="1340768"/>
            <a:ext cx="8064896" cy="3600400"/>
          </a:xfrm>
        </p:spPr>
        <p:txBody>
          <a:bodyPr>
            <a:normAutofit/>
          </a:bodyPr>
          <a:lstStyle/>
          <a:p>
            <a:pPr marL="0" indent="0" eaLnBrk="1" hangingPunct="1">
              <a:buNone/>
              <a:defRPr/>
            </a:pPr>
            <a:r>
              <a:rPr lang="tr-TR" sz="2800" dirty="0" smtClean="0"/>
              <a:t>HTML (</a:t>
            </a:r>
            <a:r>
              <a:rPr lang="tr-TR" sz="2800" dirty="0" err="1" smtClean="0"/>
              <a:t>HyperText</a:t>
            </a:r>
            <a:r>
              <a:rPr lang="tr-TR" sz="2800" dirty="0" smtClean="0"/>
              <a:t> </a:t>
            </a:r>
            <a:r>
              <a:rPr lang="tr-TR" sz="2800" dirty="0" err="1" smtClean="0"/>
              <a:t>Markup</a:t>
            </a:r>
            <a:r>
              <a:rPr lang="tr-TR" sz="2800" dirty="0" smtClean="0"/>
              <a:t> Language / Hareketli-Metin İşaretleme Dili) tarayıcıda gösterilen sayfayı oluşturmaya yarayan bir işaretleme dildir. Sayfanın </a:t>
            </a:r>
            <a:r>
              <a:rPr lang="tr-TR" sz="2800" dirty="0" err="1" smtClean="0"/>
              <a:t>hypertext</a:t>
            </a:r>
            <a:r>
              <a:rPr lang="tr-TR" sz="2800" dirty="0" smtClean="0"/>
              <a:t> olması, sayfanın ya da bir parçasının, başka bir sayfanın içinden çağırılabilmesi nedeniyledir. Çağırılan, aynı sayfa içinde bir kısım ya da ağ üzerinde herhangi bir bilgisayarda bulunan başka bir sayfa veya sayfanın bir kısmı olabilir. </a:t>
            </a:r>
          </a:p>
        </p:txBody>
      </p:sp>
      <p:sp>
        <p:nvSpPr>
          <p:cNvPr id="244739" name="Rectangle 3"/>
          <p:cNvSpPr>
            <a:spLocks noGrp="1" noChangeArrowheads="1"/>
          </p:cNvSpPr>
          <p:nvPr>
            <p:ph type="title"/>
          </p:nvPr>
        </p:nvSpPr>
        <p:spPr/>
        <p:txBody>
          <a:bodyPr/>
          <a:lstStyle/>
          <a:p>
            <a:pPr eaLnBrk="1" hangingPunct="1">
              <a:defRPr/>
            </a:pPr>
            <a:r>
              <a:rPr lang="tr-TR" dirty="0" smtClean="0"/>
              <a:t>HTML</a:t>
            </a:r>
          </a:p>
        </p:txBody>
      </p:sp>
    </p:spTree>
    <p:extLst>
      <p:ext uri="{BB962C8B-B14F-4D97-AF65-F5344CB8AC3E}">
        <p14:creationId xmlns:p14="http://schemas.microsoft.com/office/powerpoint/2010/main" val="41536381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HTML Nedir	</a:t>
            </a:r>
            <a:endParaRPr lang="tr-TR" dirty="0"/>
          </a:p>
        </p:txBody>
      </p:sp>
      <p:sp>
        <p:nvSpPr>
          <p:cNvPr id="3" name="İçerik Yer Tutucusu 2"/>
          <p:cNvSpPr>
            <a:spLocks noGrp="1"/>
          </p:cNvSpPr>
          <p:nvPr>
            <p:ph sz="quarter" idx="1"/>
          </p:nvPr>
        </p:nvSpPr>
        <p:spPr/>
        <p:txBody>
          <a:bodyPr>
            <a:normAutofit/>
          </a:bodyPr>
          <a:lstStyle/>
          <a:p>
            <a:r>
              <a:rPr lang="tr-TR" dirty="0">
                <a:latin typeface="Gill Sans MT" panose="020B0502020104020203" pitchFamily="34" charset="0"/>
              </a:rPr>
              <a:t> </a:t>
            </a:r>
            <a:r>
              <a:rPr lang="tr-TR" b="1" dirty="0" err="1">
                <a:latin typeface="Gill Sans MT" panose="020B0502020104020203" pitchFamily="34" charset="0"/>
              </a:rPr>
              <a:t>H</a:t>
            </a:r>
            <a:r>
              <a:rPr lang="tr-TR" dirty="0" err="1">
                <a:latin typeface="Gill Sans MT" panose="020B0502020104020203" pitchFamily="34" charset="0"/>
              </a:rPr>
              <a:t>yper</a:t>
            </a:r>
            <a:r>
              <a:rPr lang="tr-TR" dirty="0">
                <a:latin typeface="Gill Sans MT" panose="020B0502020104020203" pitchFamily="34" charset="0"/>
              </a:rPr>
              <a:t> </a:t>
            </a:r>
            <a:r>
              <a:rPr lang="tr-TR" b="1" dirty="0" err="1">
                <a:latin typeface="Gill Sans MT" panose="020B0502020104020203" pitchFamily="34" charset="0"/>
              </a:rPr>
              <a:t>T</a:t>
            </a:r>
            <a:r>
              <a:rPr lang="tr-TR" dirty="0" err="1">
                <a:latin typeface="Gill Sans MT" panose="020B0502020104020203" pitchFamily="34" charset="0"/>
              </a:rPr>
              <a:t>ext</a:t>
            </a:r>
            <a:r>
              <a:rPr lang="tr-TR" dirty="0">
                <a:latin typeface="Gill Sans MT" panose="020B0502020104020203" pitchFamily="34" charset="0"/>
              </a:rPr>
              <a:t> </a:t>
            </a:r>
            <a:r>
              <a:rPr lang="tr-TR" b="1" dirty="0" err="1">
                <a:latin typeface="Gill Sans MT" panose="020B0502020104020203" pitchFamily="34" charset="0"/>
              </a:rPr>
              <a:t>M</a:t>
            </a:r>
            <a:r>
              <a:rPr lang="tr-TR" dirty="0" err="1">
                <a:latin typeface="Gill Sans MT" panose="020B0502020104020203" pitchFamily="34" charset="0"/>
              </a:rPr>
              <a:t>arkup</a:t>
            </a:r>
            <a:r>
              <a:rPr lang="tr-TR" dirty="0">
                <a:latin typeface="Gill Sans MT" panose="020B0502020104020203" pitchFamily="34" charset="0"/>
              </a:rPr>
              <a:t> </a:t>
            </a:r>
            <a:r>
              <a:rPr lang="tr-TR" b="1" dirty="0" smtClean="0">
                <a:latin typeface="Gill Sans MT" panose="020B0502020104020203" pitchFamily="34" charset="0"/>
              </a:rPr>
              <a:t>L</a:t>
            </a:r>
            <a:r>
              <a:rPr lang="tr-TR" dirty="0" smtClean="0">
                <a:latin typeface="Gill Sans MT" panose="020B0502020104020203" pitchFamily="34" charset="0"/>
              </a:rPr>
              <a:t>anguage (</a:t>
            </a:r>
            <a:r>
              <a:rPr lang="tr-TR" dirty="0" err="1" smtClean="0">
                <a:latin typeface="Gill Sans MT" panose="020B0502020104020203" pitchFamily="34" charset="0"/>
              </a:rPr>
              <a:t>Hiper</a:t>
            </a:r>
            <a:r>
              <a:rPr lang="tr-TR" dirty="0" smtClean="0">
                <a:latin typeface="Gill Sans MT" panose="020B0502020104020203" pitchFamily="34" charset="0"/>
              </a:rPr>
              <a:t> Metin İşaretleme Dili</a:t>
            </a:r>
            <a:r>
              <a:rPr lang="tr-TR" dirty="0">
                <a:latin typeface="Gill Sans MT" panose="020B0502020104020203" pitchFamily="34" charset="0"/>
              </a:rPr>
              <a:t>) web sayfalarını oluşturmak için kullanılan standart metin işaretleme </a:t>
            </a:r>
            <a:r>
              <a:rPr lang="tr-TR" dirty="0" smtClean="0">
                <a:latin typeface="Gill Sans MT" panose="020B0502020104020203" pitchFamily="34" charset="0"/>
              </a:rPr>
              <a:t>dilidir.</a:t>
            </a:r>
            <a:endParaRPr lang="tr-TR" dirty="0">
              <a:latin typeface="Gill Sans MT" panose="020B0502020104020203" pitchFamily="34" charset="0"/>
            </a:endParaRPr>
          </a:p>
          <a:p>
            <a:r>
              <a:rPr lang="tr-TR" dirty="0" smtClean="0">
                <a:latin typeface="Gill Sans MT" panose="020B0502020104020203" pitchFamily="34" charset="0"/>
              </a:rPr>
              <a:t>HTML, bir programlama dili olarak tanımlanamaz.</a:t>
            </a:r>
          </a:p>
          <a:p>
            <a:r>
              <a:rPr lang="tr-TR" dirty="0" smtClean="0">
                <a:latin typeface="Gill Sans MT" panose="020B0502020104020203" pitchFamily="34" charset="0"/>
              </a:rPr>
              <a:t>HTML </a:t>
            </a:r>
            <a:r>
              <a:rPr lang="tr-TR" dirty="0">
                <a:latin typeface="Gill Sans MT" panose="020B0502020104020203" pitchFamily="34" charset="0"/>
              </a:rPr>
              <a:t>kodlarıyla kendi başına çalışan bir program yazılamaz</a:t>
            </a:r>
            <a:r>
              <a:rPr lang="tr-TR" dirty="0" smtClean="0">
                <a:latin typeface="Gill Sans MT" panose="020B0502020104020203" pitchFamily="34" charset="0"/>
              </a:rPr>
              <a:t>.</a:t>
            </a:r>
            <a:endParaRPr lang="tr-TR" dirty="0">
              <a:latin typeface="Gill Sans MT" panose="020B0502020104020203" pitchFamily="34" charset="0"/>
            </a:endParaRPr>
          </a:p>
          <a:p>
            <a:r>
              <a:rPr lang="tr-TR" dirty="0">
                <a:latin typeface="Gill Sans MT" panose="020B0502020104020203" pitchFamily="34" charset="0"/>
              </a:rPr>
              <a:t>Ancak bu dili yorumlayabilen programlar aracılığıyla çalışabilen programlar yazılabilir. </a:t>
            </a:r>
            <a:endParaRPr lang="tr-TR" dirty="0" smtClean="0">
              <a:latin typeface="Gill Sans MT" panose="020B0502020104020203" pitchFamily="34" charset="0"/>
            </a:endParaRPr>
          </a:p>
          <a:p>
            <a:r>
              <a:rPr lang="tr-TR" dirty="0">
                <a:latin typeface="Gill Sans MT" panose="020B0502020104020203" pitchFamily="34" charset="0"/>
              </a:rPr>
              <a:t>Web </a:t>
            </a:r>
            <a:r>
              <a:rPr lang="tr-TR" dirty="0" smtClean="0">
                <a:latin typeface="Gill Sans MT" panose="020B0502020104020203" pitchFamily="34" charset="0"/>
              </a:rPr>
              <a:t>Sayfaları </a:t>
            </a:r>
            <a:r>
              <a:rPr lang="tr-TR" dirty="0">
                <a:latin typeface="Gill Sans MT" panose="020B0502020104020203" pitchFamily="34" charset="0"/>
              </a:rPr>
              <a:t>HTML </a:t>
            </a:r>
            <a:r>
              <a:rPr lang="tr-TR" dirty="0" err="1">
                <a:latin typeface="Gill Sans MT" panose="020B0502020104020203" pitchFamily="34" charset="0"/>
              </a:rPr>
              <a:t>tagları</a:t>
            </a:r>
            <a:r>
              <a:rPr lang="tr-TR" dirty="0">
                <a:latin typeface="Gill Sans MT" panose="020B0502020104020203" pitchFamily="34" charset="0"/>
              </a:rPr>
              <a:t> ile oluşturulur</a:t>
            </a:r>
            <a:r>
              <a:rPr lang="tr-TR" dirty="0" smtClean="0">
                <a:latin typeface="Gill Sans MT" panose="020B0502020104020203" pitchFamily="34" charset="0"/>
              </a:rPr>
              <a:t>.</a:t>
            </a:r>
          </a:p>
          <a:p>
            <a:r>
              <a:rPr lang="tr-TR" dirty="0" smtClean="0">
                <a:latin typeface="Gill Sans MT" panose="020B0502020104020203" pitchFamily="34" charset="0"/>
              </a:rPr>
              <a:t>Her bir </a:t>
            </a:r>
            <a:r>
              <a:rPr lang="tr-TR" dirty="0" err="1" smtClean="0">
                <a:latin typeface="Gill Sans MT" panose="020B0502020104020203" pitchFamily="34" charset="0"/>
              </a:rPr>
              <a:t>tag</a:t>
            </a:r>
            <a:r>
              <a:rPr lang="tr-TR" dirty="0" smtClean="0">
                <a:latin typeface="Gill Sans MT" panose="020B0502020104020203" pitchFamily="34" charset="0"/>
              </a:rPr>
              <a:t> web sayfasının farklı bir yerinin görüntülenmesi sağlar.</a:t>
            </a:r>
            <a:endParaRPr lang="tr-TR" dirty="0">
              <a:latin typeface="Gill Sans MT" panose="020B0502020104020203" pitchFamily="34" charset="0"/>
            </a:endParaRPr>
          </a:p>
        </p:txBody>
      </p:sp>
    </p:spTree>
    <p:extLst>
      <p:ext uri="{BB962C8B-B14F-4D97-AF65-F5344CB8AC3E}">
        <p14:creationId xmlns:p14="http://schemas.microsoft.com/office/powerpoint/2010/main" val="1781545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body" idx="1"/>
          </p:nvPr>
        </p:nvSpPr>
        <p:spPr>
          <a:xfrm>
            <a:off x="467544" y="1412776"/>
            <a:ext cx="8064896" cy="4824536"/>
          </a:xfrm>
        </p:spPr>
        <p:txBody>
          <a:bodyPr>
            <a:noAutofit/>
          </a:bodyPr>
          <a:lstStyle/>
          <a:p>
            <a:pPr eaLnBrk="1" hangingPunct="1">
              <a:defRPr/>
            </a:pPr>
            <a:r>
              <a:rPr lang="tr-TR" sz="2000" dirty="0" smtClean="0"/>
              <a:t>Web sayfalarındaki yazılara değişik formatlar verilebilir (koyu renk yazı, italik yazı, yazı ortalama, renk verme, değişik boyutlarda yazma gibi),</a:t>
            </a:r>
            <a:br>
              <a:rPr lang="tr-TR" sz="2000" dirty="0" smtClean="0"/>
            </a:br>
            <a:endParaRPr lang="tr-TR" sz="2000" dirty="0" smtClean="0"/>
          </a:p>
          <a:p>
            <a:pPr eaLnBrk="1" hangingPunct="1">
              <a:defRPr/>
            </a:pPr>
            <a:r>
              <a:rPr lang="tr-TR" sz="2000" dirty="0" smtClean="0"/>
              <a:t>Tablo, Liste, Adres Alanı, sabit genişlikli yazı alanı </a:t>
            </a:r>
            <a:r>
              <a:rPr lang="tr-TR" sz="2000" dirty="0" err="1" smtClean="0"/>
              <a:t>vb</a:t>
            </a:r>
            <a:r>
              <a:rPr lang="tr-TR" sz="2000" dirty="0" smtClean="0"/>
              <a:t> gibi özel biçimler oluşturulabilir,</a:t>
            </a:r>
            <a:br>
              <a:rPr lang="tr-TR" sz="2000" dirty="0" smtClean="0"/>
            </a:br>
            <a:endParaRPr lang="tr-TR" sz="2000" dirty="0" smtClean="0"/>
          </a:p>
          <a:p>
            <a:pPr eaLnBrk="1" hangingPunct="1">
              <a:defRPr/>
            </a:pPr>
            <a:r>
              <a:rPr lang="tr-TR" sz="2000" dirty="0" smtClean="0"/>
              <a:t>Web sayfalarında "</a:t>
            </a:r>
            <a:r>
              <a:rPr lang="tr-TR" sz="2000" dirty="0" err="1" smtClean="0"/>
              <a:t>frame</a:t>
            </a:r>
            <a:r>
              <a:rPr lang="tr-TR" sz="2000" dirty="0" smtClean="0"/>
              <a:t>" adı verilen ve birbirleri ile ilişkilendirilebilen alt-kısımlar oluşturulabilir,</a:t>
            </a:r>
          </a:p>
          <a:p>
            <a:pPr marL="0" indent="0" eaLnBrk="1" hangingPunct="1">
              <a:buNone/>
              <a:defRPr/>
            </a:pPr>
            <a:endParaRPr lang="tr-TR" sz="2000" dirty="0" smtClean="0"/>
          </a:p>
          <a:p>
            <a:pPr>
              <a:defRPr/>
            </a:pPr>
            <a:r>
              <a:rPr lang="tr-TR" sz="2000" dirty="0"/>
              <a:t>Ses, grafik, animasyon gibi uygulamaların web sayfalarından çalıştırılabilmesi için gerekli ortamlar sağlanabilir,</a:t>
            </a:r>
            <a:br>
              <a:rPr lang="tr-TR" sz="2000" dirty="0"/>
            </a:br>
            <a:endParaRPr lang="tr-TR" sz="2000" dirty="0"/>
          </a:p>
          <a:p>
            <a:pPr>
              <a:defRPr/>
            </a:pPr>
            <a:r>
              <a:rPr lang="tr-TR" sz="2000" dirty="0"/>
              <a:t>Java, </a:t>
            </a:r>
            <a:r>
              <a:rPr lang="tr-TR" sz="2000" dirty="0" err="1" smtClean="0"/>
              <a:t>JavaScript</a:t>
            </a:r>
            <a:r>
              <a:rPr lang="tr-TR" sz="2000" dirty="0"/>
              <a:t> </a:t>
            </a:r>
            <a:r>
              <a:rPr lang="tr-TR" sz="2000" dirty="0" smtClean="0"/>
              <a:t>gibi </a:t>
            </a:r>
            <a:r>
              <a:rPr lang="tr-TR" sz="2000" dirty="0"/>
              <a:t>programlama dilleri ile web içeriklerinin etkileşimli kullanımı için gerekli ortamları sağlar,</a:t>
            </a:r>
            <a:br>
              <a:rPr lang="tr-TR" sz="2000" dirty="0"/>
            </a:br>
            <a:endParaRPr lang="tr-TR" sz="2000" dirty="0"/>
          </a:p>
        </p:txBody>
      </p:sp>
      <p:sp>
        <p:nvSpPr>
          <p:cNvPr id="246787" name="Rectangle 3"/>
          <p:cNvSpPr>
            <a:spLocks noGrp="1" noChangeArrowheads="1"/>
          </p:cNvSpPr>
          <p:nvPr>
            <p:ph type="title"/>
          </p:nvPr>
        </p:nvSpPr>
        <p:spPr/>
        <p:txBody>
          <a:bodyPr/>
          <a:lstStyle/>
          <a:p>
            <a:pPr eaLnBrk="1" hangingPunct="1">
              <a:defRPr/>
            </a:pPr>
            <a:r>
              <a:rPr lang="tr-TR" smtClean="0"/>
              <a:t>HTML'in özellikleri </a:t>
            </a:r>
          </a:p>
        </p:txBody>
      </p:sp>
    </p:spTree>
    <p:extLst>
      <p:ext uri="{BB962C8B-B14F-4D97-AF65-F5344CB8AC3E}">
        <p14:creationId xmlns:p14="http://schemas.microsoft.com/office/powerpoint/2010/main" val="302015745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body" idx="1"/>
          </p:nvPr>
        </p:nvSpPr>
        <p:spPr>
          <a:xfrm>
            <a:off x="395536" y="1268760"/>
            <a:ext cx="7992888" cy="5040560"/>
          </a:xfrm>
        </p:spPr>
        <p:txBody>
          <a:bodyPr>
            <a:noAutofit/>
          </a:bodyPr>
          <a:lstStyle/>
          <a:p>
            <a:pPr eaLnBrk="1" hangingPunct="1">
              <a:defRPr/>
            </a:pPr>
            <a:r>
              <a:rPr lang="tr-TR" sz="2200" dirty="0" smtClean="0"/>
              <a:t>Bir HTML dokümanı genel olarak (</a:t>
            </a:r>
            <a:r>
              <a:rPr lang="tr-TR" sz="2200" dirty="0" err="1" smtClean="0"/>
              <a:t>frameset'ler</a:t>
            </a:r>
            <a:r>
              <a:rPr lang="tr-TR" sz="2200" dirty="0" smtClean="0"/>
              <a:t> gibi istisna kullanımları da vardır) aşağıdaki şekildedir: </a:t>
            </a:r>
          </a:p>
          <a:p>
            <a:pPr eaLnBrk="1" hangingPunct="1">
              <a:defRPr/>
            </a:pPr>
            <a:r>
              <a:rPr lang="tr-TR" sz="2200" dirty="0" smtClean="0"/>
              <a:t>&lt;HTML&gt;</a:t>
            </a:r>
            <a:br>
              <a:rPr lang="tr-TR" sz="2200" dirty="0" smtClean="0"/>
            </a:br>
            <a:r>
              <a:rPr lang="tr-TR" sz="2200" dirty="0" smtClean="0"/>
              <a:t>&lt;HEAD&gt;</a:t>
            </a:r>
            <a:br>
              <a:rPr lang="tr-TR" sz="2200" dirty="0" smtClean="0"/>
            </a:br>
            <a:r>
              <a:rPr lang="tr-TR" sz="2200" dirty="0" smtClean="0"/>
              <a:t>&lt;!-- </a:t>
            </a:r>
            <a:r>
              <a:rPr lang="tr-TR" sz="2200" dirty="0" err="1" smtClean="0"/>
              <a:t>Head</a:t>
            </a:r>
            <a:r>
              <a:rPr lang="tr-TR" sz="2200" dirty="0" smtClean="0"/>
              <a:t> (başlık bölümü) elemanları --&gt;</a:t>
            </a:r>
            <a:br>
              <a:rPr lang="tr-TR" sz="2200" dirty="0" smtClean="0"/>
            </a:br>
            <a:r>
              <a:rPr lang="tr-TR" sz="2200" dirty="0" smtClean="0"/>
              <a:t>Burada genelde doküman içeriği dışında kalan karakter set tanımlamaları, başlık, </a:t>
            </a:r>
            <a:r>
              <a:rPr lang="tr-TR" sz="2200" dirty="0" err="1" smtClean="0"/>
              <a:t>JavaScript</a:t>
            </a:r>
            <a:r>
              <a:rPr lang="tr-TR" sz="2200" dirty="0" smtClean="0"/>
              <a:t> tanımlamaları </a:t>
            </a:r>
            <a:r>
              <a:rPr lang="tr-TR" sz="2200" dirty="0" err="1" smtClean="0"/>
              <a:t>vb</a:t>
            </a:r>
            <a:r>
              <a:rPr lang="tr-TR" sz="2200" dirty="0" smtClean="0"/>
              <a:t> elemanlar bulunur...</a:t>
            </a:r>
            <a:br>
              <a:rPr lang="tr-TR" sz="2200" dirty="0" smtClean="0"/>
            </a:br>
            <a:r>
              <a:rPr lang="tr-TR" sz="2200" dirty="0" smtClean="0"/>
              <a:t>&lt;/HEAD&gt;</a:t>
            </a:r>
            <a:br>
              <a:rPr lang="tr-TR" sz="2200" dirty="0" smtClean="0"/>
            </a:br>
            <a:r>
              <a:rPr lang="tr-TR" sz="2200" dirty="0" smtClean="0"/>
              <a:t>&lt;BODY&gt;</a:t>
            </a:r>
            <a:br>
              <a:rPr lang="tr-TR" sz="2200" dirty="0" smtClean="0"/>
            </a:br>
            <a:r>
              <a:rPr lang="tr-TR" sz="2200" dirty="0" smtClean="0"/>
              <a:t>&lt;!-- Body (gövde bölümü) elemanları --&gt;</a:t>
            </a:r>
            <a:br>
              <a:rPr lang="tr-TR" sz="2200" dirty="0" smtClean="0"/>
            </a:br>
            <a:r>
              <a:rPr lang="tr-TR" sz="2200" dirty="0" smtClean="0"/>
              <a:t>Burada ise dokümanın asıl içeriği (görünen sayfa) vardır. İçinde metin, ses, video </a:t>
            </a:r>
            <a:r>
              <a:rPr lang="tr-TR" sz="2200" dirty="0" err="1" smtClean="0"/>
              <a:t>vb</a:t>
            </a:r>
            <a:r>
              <a:rPr lang="tr-TR" sz="2200" dirty="0" smtClean="0"/>
              <a:t> içerebilir...</a:t>
            </a:r>
            <a:br>
              <a:rPr lang="tr-TR" sz="2200" dirty="0" smtClean="0"/>
            </a:br>
            <a:r>
              <a:rPr lang="tr-TR" sz="2200" dirty="0" smtClean="0"/>
              <a:t>&lt;/BODY&gt;</a:t>
            </a:r>
            <a:br>
              <a:rPr lang="tr-TR" sz="2200" dirty="0" smtClean="0"/>
            </a:br>
            <a:r>
              <a:rPr lang="tr-TR" sz="2200" dirty="0" smtClean="0"/>
              <a:t>&lt;/HTML&gt;</a:t>
            </a:r>
          </a:p>
        </p:txBody>
      </p:sp>
      <p:sp>
        <p:nvSpPr>
          <p:cNvPr id="182275" name="Rectangle 3"/>
          <p:cNvSpPr>
            <a:spLocks noGrp="1" noChangeArrowheads="1"/>
          </p:cNvSpPr>
          <p:nvPr>
            <p:ph type="title"/>
          </p:nvPr>
        </p:nvSpPr>
        <p:spPr/>
        <p:txBody>
          <a:bodyPr/>
          <a:lstStyle/>
          <a:p>
            <a:pPr eaLnBrk="1" hangingPunct="1">
              <a:defRPr/>
            </a:pPr>
            <a:r>
              <a:rPr lang="tr-TR" smtClean="0"/>
              <a:t>HTML Dokümanlarının Yapısı </a:t>
            </a:r>
          </a:p>
        </p:txBody>
      </p:sp>
    </p:spTree>
    <p:extLst>
      <p:ext uri="{BB962C8B-B14F-4D97-AF65-F5344CB8AC3E}">
        <p14:creationId xmlns:p14="http://schemas.microsoft.com/office/powerpoint/2010/main" val="260979171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İlk HTML Örneği</a:t>
            </a:r>
            <a:endParaRPr lang="tr-TR" dirty="0"/>
          </a:p>
        </p:txBody>
      </p:sp>
      <p:sp>
        <p:nvSpPr>
          <p:cNvPr id="5" name="Dikdörtgen 4"/>
          <p:cNvSpPr/>
          <p:nvPr/>
        </p:nvSpPr>
        <p:spPr>
          <a:xfrm>
            <a:off x="323528" y="1268760"/>
            <a:ext cx="5904656" cy="4154984"/>
          </a:xfrm>
          <a:prstGeom prst="rect">
            <a:avLst/>
          </a:prstGeom>
        </p:spPr>
        <p:txBody>
          <a:bodyPr wrap="square">
            <a:spAutoFit/>
          </a:bodyPr>
          <a:lstStyle/>
          <a:p>
            <a:r>
              <a:rPr lang="en-US" sz="2400" dirty="0" smtClean="0">
                <a:solidFill>
                  <a:srgbClr val="0000FF"/>
                </a:solidFill>
                <a:latin typeface="Consolas" panose="020B0609020204030204" pitchFamily="49" charset="0"/>
              </a:rPr>
              <a:t>&lt;</a:t>
            </a:r>
            <a:r>
              <a:rPr lang="en-US" sz="2400" dirty="0">
                <a:solidFill>
                  <a:srgbClr val="A52A2A"/>
                </a:solidFill>
                <a:latin typeface="Consolas" panose="020B0609020204030204" pitchFamily="49" charset="0"/>
              </a:rPr>
              <a:t>html</a:t>
            </a:r>
            <a:r>
              <a:rPr lang="en-US" sz="2400" dirty="0">
                <a:solidFill>
                  <a:srgbClr val="0000FF"/>
                </a:solidFill>
                <a:latin typeface="Consolas" panose="020B0609020204030204" pitchFamily="49" charset="0"/>
              </a:rPr>
              <a:t>&gt;</a:t>
            </a:r>
            <a:r>
              <a:rPr lang="en-US" sz="2400" dirty="0"/>
              <a:t/>
            </a:r>
            <a:br>
              <a:rPr lang="en-US" sz="2400" dirty="0"/>
            </a:br>
            <a:r>
              <a:rPr lang="en-US" sz="2400" dirty="0">
                <a:solidFill>
                  <a:srgbClr val="0000FF"/>
                </a:solidFill>
                <a:latin typeface="Consolas" panose="020B0609020204030204" pitchFamily="49" charset="0"/>
              </a:rPr>
              <a:t>&lt;</a:t>
            </a:r>
            <a:r>
              <a:rPr lang="en-US" sz="2400" dirty="0">
                <a:solidFill>
                  <a:srgbClr val="A52A2A"/>
                </a:solidFill>
                <a:latin typeface="Consolas" panose="020B0609020204030204" pitchFamily="49" charset="0"/>
              </a:rPr>
              <a:t>head</a:t>
            </a:r>
            <a:r>
              <a:rPr lang="en-US" sz="2400" dirty="0">
                <a:solidFill>
                  <a:srgbClr val="0000FF"/>
                </a:solidFill>
                <a:latin typeface="Consolas" panose="020B0609020204030204" pitchFamily="49" charset="0"/>
              </a:rPr>
              <a:t>&gt;</a:t>
            </a:r>
            <a:r>
              <a:rPr lang="en-US" sz="2400" dirty="0"/>
              <a:t/>
            </a:r>
            <a:br>
              <a:rPr lang="en-US" sz="2400" dirty="0"/>
            </a:br>
            <a:r>
              <a:rPr lang="en-US" sz="2400" dirty="0">
                <a:solidFill>
                  <a:srgbClr val="0000FF"/>
                </a:solidFill>
                <a:latin typeface="Consolas" panose="020B0609020204030204" pitchFamily="49" charset="0"/>
              </a:rPr>
              <a:t>&lt;</a:t>
            </a:r>
            <a:r>
              <a:rPr lang="en-US" sz="2400" dirty="0" smtClean="0">
                <a:solidFill>
                  <a:srgbClr val="A52A2A"/>
                </a:solidFill>
                <a:latin typeface="Consolas" panose="020B0609020204030204" pitchFamily="49" charset="0"/>
              </a:rPr>
              <a:t>title</a:t>
            </a:r>
            <a:r>
              <a:rPr lang="en-US" sz="2400" dirty="0" smtClean="0">
                <a:solidFill>
                  <a:srgbClr val="0000FF"/>
                </a:solidFill>
                <a:latin typeface="Consolas" panose="020B0609020204030204" pitchFamily="49" charset="0"/>
              </a:rPr>
              <a:t>&gt;</a:t>
            </a:r>
            <a:r>
              <a:rPr lang="tr-TR" sz="2400" dirty="0" smtClean="0">
                <a:latin typeface="Consolas" panose="020B0609020204030204" pitchFamily="49" charset="0"/>
              </a:rPr>
              <a:t>Sayfa</a:t>
            </a:r>
            <a:r>
              <a:rPr lang="tr-TR" sz="2400" dirty="0" smtClean="0">
                <a:solidFill>
                  <a:srgbClr val="0000FF"/>
                </a:solidFill>
                <a:latin typeface="Consolas" panose="020B0609020204030204" pitchFamily="49" charset="0"/>
              </a:rPr>
              <a:t> </a:t>
            </a:r>
            <a:r>
              <a:rPr lang="tr-TR" sz="2400" dirty="0" smtClean="0">
                <a:solidFill>
                  <a:srgbClr val="000000"/>
                </a:solidFill>
                <a:latin typeface="Consolas" panose="020B0609020204030204" pitchFamily="49" charset="0"/>
              </a:rPr>
              <a:t>Başlığı</a:t>
            </a:r>
            <a:r>
              <a:rPr lang="en-US" sz="2400" dirty="0" smtClean="0">
                <a:solidFill>
                  <a:srgbClr val="0000FF"/>
                </a:solidFill>
                <a:latin typeface="Consolas" panose="020B0609020204030204" pitchFamily="49" charset="0"/>
              </a:rPr>
              <a:t>&lt;</a:t>
            </a:r>
            <a:r>
              <a:rPr lang="en-US" sz="2400" dirty="0" smtClean="0">
                <a:solidFill>
                  <a:srgbClr val="A52A2A"/>
                </a:solidFill>
                <a:latin typeface="Consolas" panose="020B0609020204030204" pitchFamily="49" charset="0"/>
              </a:rPr>
              <a:t>/</a:t>
            </a:r>
            <a:r>
              <a:rPr lang="en-US" sz="2400" dirty="0">
                <a:solidFill>
                  <a:srgbClr val="A52A2A"/>
                </a:solidFill>
                <a:latin typeface="Consolas" panose="020B0609020204030204" pitchFamily="49" charset="0"/>
              </a:rPr>
              <a:t>title</a:t>
            </a:r>
            <a:r>
              <a:rPr lang="en-US" sz="2400" dirty="0">
                <a:solidFill>
                  <a:srgbClr val="0000FF"/>
                </a:solidFill>
                <a:latin typeface="Consolas" panose="020B0609020204030204" pitchFamily="49" charset="0"/>
              </a:rPr>
              <a:t>&gt;</a:t>
            </a:r>
            <a:r>
              <a:rPr lang="en-US" sz="2400" dirty="0"/>
              <a:t/>
            </a:r>
            <a:br>
              <a:rPr lang="en-US" sz="2400" dirty="0"/>
            </a:br>
            <a:r>
              <a:rPr lang="en-US" sz="2400" dirty="0">
                <a:solidFill>
                  <a:srgbClr val="0000FF"/>
                </a:solidFill>
                <a:latin typeface="Consolas" panose="020B0609020204030204" pitchFamily="49" charset="0"/>
              </a:rPr>
              <a:t>&lt;</a:t>
            </a:r>
            <a:r>
              <a:rPr lang="en-US" sz="2400" dirty="0">
                <a:solidFill>
                  <a:srgbClr val="A52A2A"/>
                </a:solidFill>
                <a:latin typeface="Consolas" panose="020B0609020204030204" pitchFamily="49" charset="0"/>
              </a:rPr>
              <a:t>/head</a:t>
            </a:r>
            <a:r>
              <a:rPr lang="en-US" sz="2400" dirty="0">
                <a:solidFill>
                  <a:srgbClr val="0000FF"/>
                </a:solidFill>
                <a:latin typeface="Consolas" panose="020B0609020204030204" pitchFamily="49" charset="0"/>
              </a:rPr>
              <a:t>&gt;</a:t>
            </a:r>
            <a:r>
              <a:rPr lang="en-US" sz="2400" dirty="0"/>
              <a:t/>
            </a:r>
            <a:br>
              <a:rPr lang="en-US" sz="2400" dirty="0"/>
            </a:br>
            <a:r>
              <a:rPr lang="en-US" sz="2400" dirty="0">
                <a:solidFill>
                  <a:srgbClr val="0000FF"/>
                </a:solidFill>
                <a:latin typeface="Consolas" panose="020B0609020204030204" pitchFamily="49" charset="0"/>
              </a:rPr>
              <a:t>&lt;</a:t>
            </a:r>
            <a:r>
              <a:rPr lang="en-US" sz="2400" dirty="0">
                <a:solidFill>
                  <a:srgbClr val="A52A2A"/>
                </a:solidFill>
                <a:latin typeface="Consolas" panose="020B0609020204030204" pitchFamily="49" charset="0"/>
              </a:rPr>
              <a:t>body</a:t>
            </a:r>
            <a:r>
              <a:rPr lang="en-US" sz="2400" dirty="0">
                <a:solidFill>
                  <a:srgbClr val="0000FF"/>
                </a:solidFill>
                <a:latin typeface="Consolas" panose="020B0609020204030204" pitchFamily="49" charset="0"/>
              </a:rPr>
              <a:t>&gt;</a:t>
            </a:r>
            <a:r>
              <a:rPr lang="en-US" sz="2400" dirty="0"/>
              <a:t/>
            </a:r>
            <a:br>
              <a:rPr lang="en-US" sz="2400" dirty="0"/>
            </a:br>
            <a:r>
              <a:rPr lang="en-US" sz="2400" dirty="0"/>
              <a:t/>
            </a:r>
            <a:br>
              <a:rPr lang="en-US" sz="2400" dirty="0"/>
            </a:br>
            <a:r>
              <a:rPr lang="en-US" sz="2400" dirty="0">
                <a:solidFill>
                  <a:srgbClr val="0000FF"/>
                </a:solidFill>
                <a:latin typeface="Consolas" panose="020B0609020204030204" pitchFamily="49" charset="0"/>
              </a:rPr>
              <a:t>&lt;</a:t>
            </a:r>
            <a:r>
              <a:rPr lang="en-US" sz="2400" dirty="0" smtClean="0">
                <a:solidFill>
                  <a:srgbClr val="A52A2A"/>
                </a:solidFill>
                <a:latin typeface="Consolas" panose="020B0609020204030204" pitchFamily="49" charset="0"/>
              </a:rPr>
              <a:t>h1</a:t>
            </a:r>
            <a:r>
              <a:rPr lang="en-US" sz="2400" dirty="0" smtClean="0">
                <a:solidFill>
                  <a:srgbClr val="0000FF"/>
                </a:solidFill>
                <a:latin typeface="Consolas" panose="020B0609020204030204" pitchFamily="49" charset="0"/>
              </a:rPr>
              <a:t>&gt;</a:t>
            </a:r>
            <a:r>
              <a:rPr lang="tr-TR" sz="2400" dirty="0" smtClean="0">
                <a:solidFill>
                  <a:srgbClr val="000000"/>
                </a:solidFill>
                <a:latin typeface="Consolas" panose="020B0609020204030204" pitchFamily="49" charset="0"/>
              </a:rPr>
              <a:t>Başlık </a:t>
            </a:r>
            <a:r>
              <a:rPr lang="en-US" sz="2400" dirty="0" smtClean="0">
                <a:solidFill>
                  <a:srgbClr val="0000FF"/>
                </a:solidFill>
                <a:latin typeface="Consolas" panose="020B0609020204030204" pitchFamily="49" charset="0"/>
              </a:rPr>
              <a:t>&lt;</a:t>
            </a:r>
            <a:r>
              <a:rPr lang="en-US" sz="2400" dirty="0" smtClean="0">
                <a:solidFill>
                  <a:srgbClr val="A52A2A"/>
                </a:solidFill>
                <a:latin typeface="Consolas" panose="020B0609020204030204" pitchFamily="49" charset="0"/>
              </a:rPr>
              <a:t>/</a:t>
            </a:r>
            <a:r>
              <a:rPr lang="en-US" sz="2400" dirty="0">
                <a:solidFill>
                  <a:srgbClr val="A52A2A"/>
                </a:solidFill>
                <a:latin typeface="Consolas" panose="020B0609020204030204" pitchFamily="49" charset="0"/>
              </a:rPr>
              <a:t>h1</a:t>
            </a:r>
            <a:r>
              <a:rPr lang="en-US" sz="2400" dirty="0">
                <a:solidFill>
                  <a:srgbClr val="0000FF"/>
                </a:solidFill>
                <a:latin typeface="Consolas" panose="020B0609020204030204" pitchFamily="49" charset="0"/>
              </a:rPr>
              <a:t>&gt;</a:t>
            </a:r>
            <a:r>
              <a:rPr lang="en-US" sz="2400" dirty="0"/>
              <a:t/>
            </a:r>
            <a:br>
              <a:rPr lang="en-US" sz="2400" dirty="0"/>
            </a:br>
            <a:r>
              <a:rPr lang="en-US" sz="2400" dirty="0">
                <a:solidFill>
                  <a:srgbClr val="0000FF"/>
                </a:solidFill>
                <a:latin typeface="Consolas" panose="020B0609020204030204" pitchFamily="49" charset="0"/>
              </a:rPr>
              <a:t>&lt;</a:t>
            </a:r>
            <a:r>
              <a:rPr lang="en-US" sz="2400" dirty="0" smtClean="0">
                <a:solidFill>
                  <a:srgbClr val="A52A2A"/>
                </a:solidFill>
                <a:latin typeface="Consolas" panose="020B0609020204030204" pitchFamily="49" charset="0"/>
              </a:rPr>
              <a:t>p</a:t>
            </a:r>
            <a:r>
              <a:rPr lang="en-US" sz="2400" dirty="0" smtClean="0">
                <a:solidFill>
                  <a:srgbClr val="0000FF"/>
                </a:solidFill>
                <a:latin typeface="Consolas" panose="020B0609020204030204" pitchFamily="49" charset="0"/>
              </a:rPr>
              <a:t>&gt;</a:t>
            </a:r>
            <a:r>
              <a:rPr lang="tr-TR" sz="2400" dirty="0" smtClean="0">
                <a:solidFill>
                  <a:srgbClr val="000000"/>
                </a:solidFill>
                <a:latin typeface="Consolas" panose="020B0609020204030204" pitchFamily="49" charset="0"/>
              </a:rPr>
              <a:t>Paragraf</a:t>
            </a:r>
            <a:r>
              <a:rPr lang="en-US" sz="2400" dirty="0" smtClean="0">
                <a:solidFill>
                  <a:srgbClr val="0000FF"/>
                </a:solidFill>
                <a:latin typeface="Consolas" panose="020B0609020204030204" pitchFamily="49" charset="0"/>
              </a:rPr>
              <a:t>&lt;</a:t>
            </a:r>
            <a:r>
              <a:rPr lang="en-US" sz="2400" dirty="0" smtClean="0">
                <a:solidFill>
                  <a:srgbClr val="A52A2A"/>
                </a:solidFill>
                <a:latin typeface="Consolas" panose="020B0609020204030204" pitchFamily="49" charset="0"/>
              </a:rPr>
              <a:t>/</a:t>
            </a:r>
            <a:r>
              <a:rPr lang="en-US" sz="2400" dirty="0">
                <a:solidFill>
                  <a:srgbClr val="A52A2A"/>
                </a:solidFill>
                <a:latin typeface="Consolas" panose="020B0609020204030204" pitchFamily="49" charset="0"/>
              </a:rPr>
              <a:t>p</a:t>
            </a:r>
            <a:r>
              <a:rPr lang="en-US" sz="2400" dirty="0">
                <a:solidFill>
                  <a:srgbClr val="0000FF"/>
                </a:solidFill>
                <a:latin typeface="Consolas" panose="020B0609020204030204" pitchFamily="49" charset="0"/>
              </a:rPr>
              <a:t>&gt;</a:t>
            </a:r>
            <a:r>
              <a:rPr lang="en-US" sz="2400" dirty="0"/>
              <a:t/>
            </a:r>
            <a:br>
              <a:rPr lang="en-US" sz="2400" dirty="0"/>
            </a:br>
            <a:r>
              <a:rPr lang="en-US" sz="2400" dirty="0"/>
              <a:t/>
            </a:r>
            <a:br>
              <a:rPr lang="en-US" sz="2400" dirty="0"/>
            </a:br>
            <a:r>
              <a:rPr lang="en-US" sz="2400" dirty="0">
                <a:solidFill>
                  <a:srgbClr val="0000FF"/>
                </a:solidFill>
                <a:latin typeface="Consolas" panose="020B0609020204030204" pitchFamily="49" charset="0"/>
              </a:rPr>
              <a:t>&lt;</a:t>
            </a:r>
            <a:r>
              <a:rPr lang="en-US" sz="2400" dirty="0">
                <a:solidFill>
                  <a:srgbClr val="A52A2A"/>
                </a:solidFill>
                <a:latin typeface="Consolas" panose="020B0609020204030204" pitchFamily="49" charset="0"/>
              </a:rPr>
              <a:t>/body</a:t>
            </a:r>
            <a:r>
              <a:rPr lang="en-US" sz="2400" dirty="0">
                <a:solidFill>
                  <a:srgbClr val="0000FF"/>
                </a:solidFill>
                <a:latin typeface="Consolas" panose="020B0609020204030204" pitchFamily="49" charset="0"/>
              </a:rPr>
              <a:t>&gt;</a:t>
            </a:r>
            <a:r>
              <a:rPr lang="en-US" sz="2400" dirty="0"/>
              <a:t/>
            </a:r>
            <a:br>
              <a:rPr lang="en-US" sz="2400" dirty="0"/>
            </a:br>
            <a:r>
              <a:rPr lang="en-US" sz="2400" dirty="0">
                <a:solidFill>
                  <a:srgbClr val="0000FF"/>
                </a:solidFill>
                <a:latin typeface="Consolas" panose="020B0609020204030204" pitchFamily="49" charset="0"/>
              </a:rPr>
              <a:t>&lt;</a:t>
            </a:r>
            <a:r>
              <a:rPr lang="en-US" sz="2400" dirty="0">
                <a:solidFill>
                  <a:srgbClr val="A52A2A"/>
                </a:solidFill>
                <a:latin typeface="Consolas" panose="020B0609020204030204" pitchFamily="49" charset="0"/>
              </a:rPr>
              <a:t>/html</a:t>
            </a:r>
            <a:r>
              <a:rPr lang="en-US" sz="2400" dirty="0">
                <a:solidFill>
                  <a:srgbClr val="0000FF"/>
                </a:solidFill>
                <a:latin typeface="Consolas" panose="020B0609020204030204" pitchFamily="49" charset="0"/>
              </a:rPr>
              <a:t>&gt;</a:t>
            </a:r>
            <a:endParaRPr lang="tr-TR" sz="2400" dirty="0"/>
          </a:p>
        </p:txBody>
      </p:sp>
      <p:sp>
        <p:nvSpPr>
          <p:cNvPr id="8" name="Dikdörtgen 7"/>
          <p:cNvSpPr/>
          <p:nvPr/>
        </p:nvSpPr>
        <p:spPr>
          <a:xfrm>
            <a:off x="7219795" y="5229200"/>
            <a:ext cx="1467005" cy="369332"/>
          </a:xfrm>
          <a:prstGeom prst="rect">
            <a:avLst/>
          </a:prstGeom>
        </p:spPr>
        <p:txBody>
          <a:bodyPr wrap="none">
            <a:spAutoFit/>
          </a:bodyPr>
          <a:lstStyle/>
          <a:p>
            <a:r>
              <a:rPr lang="tr-TR" dirty="0" smtClean="0">
                <a:solidFill>
                  <a:srgbClr val="002060"/>
                </a:solidFill>
                <a:latin typeface="Verdana" panose="020B0604030504040204" pitchFamily="34" charset="0"/>
                <a:hlinkClick r:id="rId2"/>
              </a:rPr>
              <a:t>Web Çıktısı</a:t>
            </a:r>
            <a:endParaRPr lang="tr-TR" dirty="0">
              <a:solidFill>
                <a:srgbClr val="002060"/>
              </a:solidFill>
            </a:endParaRPr>
          </a:p>
        </p:txBody>
      </p:sp>
    </p:spTree>
    <p:extLst>
      <p:ext uri="{BB962C8B-B14F-4D97-AF65-F5344CB8AC3E}">
        <p14:creationId xmlns:p14="http://schemas.microsoft.com/office/powerpoint/2010/main" val="176311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Web Tarayıcısı</a:t>
            </a:r>
            <a:endParaRPr lang="tr-TR" dirty="0"/>
          </a:p>
        </p:txBody>
      </p:sp>
      <p:pic>
        <p:nvPicPr>
          <p:cNvPr id="1026" name="Picture 2" descr="View in Brow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429000"/>
            <a:ext cx="4824239" cy="2742600"/>
          </a:xfrm>
          <a:prstGeom prst="rect">
            <a:avLst/>
          </a:prstGeom>
          <a:noFill/>
          <a:extLst>
            <a:ext uri="{909E8E84-426E-40DD-AFC4-6F175D3DCCD1}">
              <a14:hiddenFill xmlns:a14="http://schemas.microsoft.com/office/drawing/2010/main">
                <a:solidFill>
                  <a:srgbClr val="FFFFFF"/>
                </a:solidFill>
              </a14:hiddenFill>
            </a:ext>
          </a:extLst>
        </p:spPr>
      </p:pic>
      <p:sp>
        <p:nvSpPr>
          <p:cNvPr id="6" name="İçerik Yer Tutucusu 2"/>
          <p:cNvSpPr>
            <a:spLocks noGrp="1"/>
          </p:cNvSpPr>
          <p:nvPr>
            <p:ph sz="quarter" idx="1"/>
          </p:nvPr>
        </p:nvSpPr>
        <p:spPr>
          <a:xfrm>
            <a:off x="457200" y="1219200"/>
            <a:ext cx="8229600" cy="2497832"/>
          </a:xfrm>
        </p:spPr>
        <p:txBody>
          <a:bodyPr>
            <a:normAutofit/>
          </a:bodyPr>
          <a:lstStyle/>
          <a:p>
            <a:r>
              <a:rPr lang="tr-TR" sz="2400" dirty="0"/>
              <a:t>Web sayfaları web tarayıcıları tarafından yorumlanarak görüntülenir.</a:t>
            </a:r>
          </a:p>
          <a:p>
            <a:r>
              <a:rPr lang="tr-TR" sz="2400" dirty="0" err="1"/>
              <a:t>Chrome</a:t>
            </a:r>
            <a:r>
              <a:rPr lang="tr-TR" sz="2400" dirty="0"/>
              <a:t>, Safari, </a:t>
            </a:r>
            <a:r>
              <a:rPr lang="tr-TR" sz="2400" dirty="0" err="1"/>
              <a:t>Firefox</a:t>
            </a:r>
            <a:r>
              <a:rPr lang="tr-TR" sz="2400" dirty="0"/>
              <a:t>, İnternet Explorer gibi.</a:t>
            </a:r>
          </a:p>
          <a:p>
            <a:r>
              <a:rPr lang="tr-TR" sz="2400" dirty="0"/>
              <a:t>Web içeriklerinin kullanıcının bilgisayarına gönderilebilmesi için de web sunucusuna ihtiyaç vardır. </a:t>
            </a:r>
          </a:p>
          <a:p>
            <a:endParaRPr lang="tr-TR" dirty="0">
              <a:latin typeface="Calibri" panose="020F0502020204030204" pitchFamily="34" charset="0"/>
            </a:endParaRPr>
          </a:p>
        </p:txBody>
      </p:sp>
    </p:spTree>
    <p:extLst>
      <p:ext uri="{BB962C8B-B14F-4D97-AF65-F5344CB8AC3E}">
        <p14:creationId xmlns:p14="http://schemas.microsoft.com/office/powerpoint/2010/main" val="21656132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HTML Sayfa Yapısı</a:t>
            </a:r>
            <a:endParaRPr lang="tr-TR" dirty="0"/>
          </a:p>
        </p:txBody>
      </p:sp>
      <p:pic>
        <p:nvPicPr>
          <p:cNvPr id="5" name="Resim 4"/>
          <p:cNvPicPr>
            <a:picLocks noChangeAspect="1"/>
          </p:cNvPicPr>
          <p:nvPr/>
        </p:nvPicPr>
        <p:blipFill>
          <a:blip r:embed="rId2"/>
          <a:stretch>
            <a:fillRect/>
          </a:stretch>
        </p:blipFill>
        <p:spPr>
          <a:xfrm>
            <a:off x="323528" y="1484784"/>
            <a:ext cx="8724900" cy="4657725"/>
          </a:xfrm>
          <a:prstGeom prst="rect">
            <a:avLst/>
          </a:prstGeom>
        </p:spPr>
      </p:pic>
    </p:spTree>
    <p:extLst>
      <p:ext uri="{BB962C8B-B14F-4D97-AF65-F5344CB8AC3E}">
        <p14:creationId xmlns:p14="http://schemas.microsoft.com/office/powerpoint/2010/main" val="2299995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t>HTML Editörleri</a:t>
            </a:r>
            <a:endParaRPr lang="tr-TR" dirty="0"/>
          </a:p>
        </p:txBody>
      </p:sp>
      <p:sp>
        <p:nvSpPr>
          <p:cNvPr id="5" name="İçerik Yer Tutucusu 2"/>
          <p:cNvSpPr>
            <a:spLocks noGrp="1"/>
          </p:cNvSpPr>
          <p:nvPr>
            <p:ph sz="quarter" idx="1"/>
          </p:nvPr>
        </p:nvSpPr>
        <p:spPr>
          <a:xfrm>
            <a:off x="457200" y="1219200"/>
            <a:ext cx="8229600" cy="4937760"/>
          </a:xfrm>
        </p:spPr>
        <p:txBody>
          <a:bodyPr>
            <a:normAutofit/>
          </a:bodyPr>
          <a:lstStyle/>
          <a:p>
            <a:r>
              <a:rPr lang="tr-TR" dirty="0" smtClean="0">
                <a:latin typeface="Calibri" panose="020F0502020204030204" pitchFamily="34" charset="0"/>
              </a:rPr>
              <a:t>HTML sayfaları basit editörler ile yazılabilir. </a:t>
            </a:r>
          </a:p>
          <a:p>
            <a:r>
              <a:rPr lang="tr-TR" dirty="0" smtClean="0">
                <a:latin typeface="Calibri" panose="020F0502020204030204" pitchFamily="34" charset="0"/>
              </a:rPr>
              <a:t>Bunlara </a:t>
            </a:r>
            <a:r>
              <a:rPr lang="tr-TR" dirty="0" err="1" smtClean="0">
                <a:latin typeface="Calibri" panose="020F0502020204030204" pitchFamily="34" charset="0"/>
              </a:rPr>
              <a:t>Notepad</a:t>
            </a:r>
            <a:r>
              <a:rPr lang="tr-TR" dirty="0" smtClean="0">
                <a:latin typeface="Calibri" panose="020F0502020204030204" pitchFamily="34" charset="0"/>
              </a:rPr>
              <a:t>, </a:t>
            </a:r>
            <a:r>
              <a:rPr lang="tr-TR" dirty="0" err="1" smtClean="0">
                <a:latin typeface="Calibri" panose="020F0502020204030204" pitchFamily="34" charset="0"/>
              </a:rPr>
              <a:t>Sublime</a:t>
            </a:r>
            <a:r>
              <a:rPr lang="tr-TR" dirty="0" smtClean="0">
                <a:latin typeface="Calibri" panose="020F0502020204030204" pitchFamily="34" charset="0"/>
              </a:rPr>
              <a:t> </a:t>
            </a:r>
            <a:r>
              <a:rPr lang="tr-TR" dirty="0" err="1" smtClean="0">
                <a:latin typeface="Calibri" panose="020F0502020204030204" pitchFamily="34" charset="0"/>
              </a:rPr>
              <a:t>Text</a:t>
            </a:r>
            <a:r>
              <a:rPr lang="tr-TR" dirty="0" smtClean="0">
                <a:latin typeface="Calibri" panose="020F0502020204030204" pitchFamily="34" charset="0"/>
              </a:rPr>
              <a:t>, </a:t>
            </a:r>
            <a:r>
              <a:rPr lang="tr-TR" dirty="0" err="1" smtClean="0">
                <a:latin typeface="Calibri" panose="020F0502020204030204" pitchFamily="34" charset="0"/>
              </a:rPr>
              <a:t>UltraEdit</a:t>
            </a:r>
            <a:r>
              <a:rPr lang="tr-TR" dirty="0" smtClean="0">
                <a:latin typeface="Calibri" panose="020F0502020204030204" pitchFamily="34" charset="0"/>
              </a:rPr>
              <a:t>, </a:t>
            </a:r>
            <a:r>
              <a:rPr lang="tr-TR" dirty="0" err="1" smtClean="0">
                <a:latin typeface="Calibri" panose="020F0502020204030204" pitchFamily="34" charset="0"/>
              </a:rPr>
              <a:t>Notepad</a:t>
            </a:r>
            <a:r>
              <a:rPr lang="tr-TR" dirty="0" smtClean="0">
                <a:latin typeface="Calibri" panose="020F0502020204030204" pitchFamily="34" charset="0"/>
              </a:rPr>
              <a:t>++, Visual </a:t>
            </a:r>
            <a:r>
              <a:rPr lang="tr-TR" dirty="0" err="1" smtClean="0">
                <a:latin typeface="Calibri" panose="020F0502020204030204" pitchFamily="34" charset="0"/>
              </a:rPr>
              <a:t>Studio</a:t>
            </a:r>
            <a:r>
              <a:rPr lang="tr-TR" dirty="0" smtClean="0">
                <a:latin typeface="Calibri" panose="020F0502020204030204" pitchFamily="34" charset="0"/>
              </a:rPr>
              <a:t> </a:t>
            </a:r>
            <a:r>
              <a:rPr lang="tr-TR" dirty="0" err="1" smtClean="0">
                <a:latin typeface="Calibri" panose="020F0502020204030204" pitchFamily="34" charset="0"/>
              </a:rPr>
              <a:t>Code</a:t>
            </a:r>
            <a:r>
              <a:rPr lang="tr-TR" dirty="0" smtClean="0">
                <a:latin typeface="Calibri" panose="020F0502020204030204" pitchFamily="34" charset="0"/>
              </a:rPr>
              <a:t> verilebilir. </a:t>
            </a:r>
          </a:p>
          <a:p>
            <a:endParaRPr lang="tr-TR" dirty="0">
              <a:latin typeface="Calibri" panose="020F0502020204030204" pitchFamily="34" charset="0"/>
            </a:endParaRPr>
          </a:p>
        </p:txBody>
      </p:sp>
      <p:pic>
        <p:nvPicPr>
          <p:cNvPr id="4" name="Resim 3"/>
          <p:cNvPicPr>
            <a:picLocks noChangeAspect="1"/>
          </p:cNvPicPr>
          <p:nvPr/>
        </p:nvPicPr>
        <p:blipFill>
          <a:blip r:embed="rId2"/>
          <a:stretch>
            <a:fillRect/>
          </a:stretch>
        </p:blipFill>
        <p:spPr>
          <a:xfrm>
            <a:off x="1115616" y="2492896"/>
            <a:ext cx="6552728" cy="3823523"/>
          </a:xfrm>
          <a:prstGeom prst="rect">
            <a:avLst/>
          </a:prstGeom>
        </p:spPr>
      </p:pic>
    </p:spTree>
    <p:extLst>
      <p:ext uri="{BB962C8B-B14F-4D97-AF65-F5344CB8AC3E}">
        <p14:creationId xmlns:p14="http://schemas.microsoft.com/office/powerpoint/2010/main" val="2698741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İçerik</a:t>
            </a:r>
            <a:endParaRPr lang="tr-TR" dirty="0"/>
          </a:p>
        </p:txBody>
      </p:sp>
      <p:sp>
        <p:nvSpPr>
          <p:cNvPr id="3" name="İçerik Yer Tutucusu 2"/>
          <p:cNvSpPr>
            <a:spLocks noGrp="1"/>
          </p:cNvSpPr>
          <p:nvPr>
            <p:ph sz="quarter" idx="1"/>
          </p:nvPr>
        </p:nvSpPr>
        <p:spPr/>
        <p:txBody>
          <a:bodyPr>
            <a:normAutofit/>
          </a:bodyPr>
          <a:lstStyle/>
          <a:p>
            <a:pPr lvl="1"/>
            <a:r>
              <a:rPr lang="tr-TR" dirty="0" smtClean="0"/>
              <a:t>Internet</a:t>
            </a:r>
            <a:endParaRPr lang="tr-TR" dirty="0" smtClean="0"/>
          </a:p>
          <a:p>
            <a:pPr lvl="1"/>
            <a:r>
              <a:rPr lang="tr-TR" dirty="0" smtClean="0"/>
              <a:t>WWW</a:t>
            </a:r>
          </a:p>
          <a:p>
            <a:pPr lvl="1"/>
            <a:r>
              <a:rPr lang="tr-TR" dirty="0" smtClean="0"/>
              <a:t> Web</a:t>
            </a:r>
          </a:p>
          <a:p>
            <a:pPr lvl="1"/>
            <a:r>
              <a:rPr lang="tr-TR" dirty="0" smtClean="0"/>
              <a:t>Web Sayfası</a:t>
            </a:r>
          </a:p>
          <a:p>
            <a:pPr lvl="1"/>
            <a:r>
              <a:rPr lang="tr-TR" dirty="0"/>
              <a:t>Web Sayfası Çalışma </a:t>
            </a:r>
            <a:r>
              <a:rPr lang="tr-TR" dirty="0" smtClean="0"/>
              <a:t>Mantığı</a:t>
            </a:r>
          </a:p>
          <a:p>
            <a:pPr lvl="1"/>
            <a:r>
              <a:rPr lang="tr-TR" dirty="0" smtClean="0"/>
              <a:t>HTML</a:t>
            </a:r>
            <a:endParaRPr lang="tr-TR" dirty="0" smtClean="0"/>
          </a:p>
          <a:p>
            <a:pPr lvl="1"/>
            <a:endParaRPr lang="tr-TR"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2</a:t>
            </a:fld>
            <a:endParaRPr lang="tr-TR"/>
          </a:p>
        </p:txBody>
      </p:sp>
    </p:spTree>
    <p:extLst>
      <p:ext uri="{BB962C8B-B14F-4D97-AF65-F5344CB8AC3E}">
        <p14:creationId xmlns:p14="http://schemas.microsoft.com/office/powerpoint/2010/main" val="220070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t>HTML Sayfalarını Kaydetmek</a:t>
            </a:r>
            <a:endParaRPr lang="tr-TR" dirty="0"/>
          </a:p>
        </p:txBody>
      </p:sp>
      <p:sp>
        <p:nvSpPr>
          <p:cNvPr id="5" name="İçerik Yer Tutucusu 2"/>
          <p:cNvSpPr>
            <a:spLocks noGrp="1"/>
          </p:cNvSpPr>
          <p:nvPr>
            <p:ph sz="quarter" idx="1"/>
          </p:nvPr>
        </p:nvSpPr>
        <p:spPr>
          <a:xfrm>
            <a:off x="457200" y="1219200"/>
            <a:ext cx="8229600" cy="4937760"/>
          </a:xfrm>
        </p:spPr>
        <p:txBody>
          <a:bodyPr>
            <a:normAutofit/>
          </a:bodyPr>
          <a:lstStyle/>
          <a:p>
            <a:r>
              <a:rPr lang="tr-TR" dirty="0" smtClean="0">
                <a:latin typeface="Calibri" panose="020F0502020204030204" pitchFamily="34" charset="0"/>
              </a:rPr>
              <a:t>Html sayfaları .html veya .</a:t>
            </a:r>
            <a:r>
              <a:rPr lang="tr-TR" dirty="0" err="1" smtClean="0">
                <a:latin typeface="Calibri" panose="020F0502020204030204" pitchFamily="34" charset="0"/>
              </a:rPr>
              <a:t>htm</a:t>
            </a:r>
            <a:r>
              <a:rPr lang="tr-TR" dirty="0" smtClean="0">
                <a:latin typeface="Calibri" panose="020F0502020204030204" pitchFamily="34" charset="0"/>
              </a:rPr>
              <a:t> uzantısı ile kaydedilir. </a:t>
            </a:r>
          </a:p>
          <a:p>
            <a:endParaRPr lang="tr-TR" dirty="0">
              <a:latin typeface="Calibri" panose="020F0502020204030204" pitchFamily="34" charset="0"/>
            </a:endParaRPr>
          </a:p>
        </p:txBody>
      </p:sp>
      <p:pic>
        <p:nvPicPr>
          <p:cNvPr id="3" name="Resim 2"/>
          <p:cNvPicPr>
            <a:picLocks noChangeAspect="1"/>
          </p:cNvPicPr>
          <p:nvPr/>
        </p:nvPicPr>
        <p:blipFill>
          <a:blip r:embed="rId2"/>
          <a:stretch>
            <a:fillRect/>
          </a:stretch>
        </p:blipFill>
        <p:spPr>
          <a:xfrm>
            <a:off x="360061" y="1988840"/>
            <a:ext cx="8423877" cy="2664296"/>
          </a:xfrm>
          <a:prstGeom prst="rect">
            <a:avLst/>
          </a:prstGeom>
        </p:spPr>
      </p:pic>
    </p:spTree>
    <p:extLst>
      <p:ext uri="{BB962C8B-B14F-4D97-AF65-F5344CB8AC3E}">
        <p14:creationId xmlns:p14="http://schemas.microsoft.com/office/powerpoint/2010/main" val="4099319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t>&lt;!</a:t>
            </a:r>
            <a:r>
              <a:rPr lang="tr-TR" dirty="0"/>
              <a:t>DOCTYPE</a:t>
            </a:r>
            <a:r>
              <a:rPr lang="tr-TR" dirty="0" smtClean="0"/>
              <a:t>&gt; </a:t>
            </a:r>
            <a:r>
              <a:rPr lang="tr-TR" dirty="0" err="1" smtClean="0"/>
              <a:t>Tagı</a:t>
            </a:r>
            <a:r>
              <a:rPr lang="tr-TR" dirty="0" smtClean="0"/>
              <a:t> </a:t>
            </a:r>
            <a:endParaRPr lang="tr-TR" dirty="0"/>
          </a:p>
        </p:txBody>
      </p:sp>
      <p:sp>
        <p:nvSpPr>
          <p:cNvPr id="4" name="İçerik Yer Tutucusu 2"/>
          <p:cNvSpPr>
            <a:spLocks noGrp="1"/>
          </p:cNvSpPr>
          <p:nvPr>
            <p:ph sz="quarter" idx="1"/>
          </p:nvPr>
        </p:nvSpPr>
        <p:spPr>
          <a:xfrm>
            <a:off x="457200" y="1219200"/>
            <a:ext cx="8229600" cy="4937760"/>
          </a:xfrm>
        </p:spPr>
        <p:txBody>
          <a:bodyPr>
            <a:normAutofit/>
          </a:bodyPr>
          <a:lstStyle/>
          <a:p>
            <a:r>
              <a:rPr lang="tr-TR" dirty="0" smtClean="0">
                <a:latin typeface="Calibri" panose="020F0502020204030204" pitchFamily="34" charset="0"/>
              </a:rPr>
              <a:t>DOCTYPE web sayfası </a:t>
            </a:r>
            <a:r>
              <a:rPr lang="tr-TR" dirty="0" err="1" smtClean="0">
                <a:latin typeface="Calibri" panose="020F0502020204030204" pitchFamily="34" charset="0"/>
              </a:rPr>
              <a:t>dökümanı</a:t>
            </a:r>
            <a:r>
              <a:rPr lang="tr-TR" dirty="0" smtClean="0">
                <a:latin typeface="Calibri" panose="020F0502020204030204" pitchFamily="34" charset="0"/>
              </a:rPr>
              <a:t> hakkında web tarayıcılarına bilgi vermek amacıyla kullanılırlar.</a:t>
            </a:r>
          </a:p>
          <a:p>
            <a:r>
              <a:rPr lang="tr-TR" dirty="0" smtClean="0">
                <a:latin typeface="Calibri" panose="020F0502020204030204" pitchFamily="34" charset="0"/>
              </a:rPr>
              <a:t>Html </a:t>
            </a:r>
            <a:r>
              <a:rPr lang="tr-TR" dirty="0" err="1" smtClean="0">
                <a:latin typeface="Calibri" panose="020F0502020204030204" pitchFamily="34" charset="0"/>
              </a:rPr>
              <a:t>taglarının</a:t>
            </a:r>
            <a:r>
              <a:rPr lang="tr-TR" dirty="0" smtClean="0">
                <a:latin typeface="Calibri" panose="020F0502020204030204" pitchFamily="34" charset="0"/>
              </a:rPr>
              <a:t> hepsinde büyük küçük harf duyarlılığı yoktur.  Ama küçük harf tercih edilir.</a:t>
            </a:r>
          </a:p>
          <a:p>
            <a:r>
              <a:rPr lang="tr-TR" dirty="0" smtClean="0">
                <a:latin typeface="Calibri" panose="020F0502020204030204" pitchFamily="34" charset="0"/>
              </a:rPr>
              <a:t>Aşağıdaki tüm kullanımlar geçerlidir.</a:t>
            </a:r>
            <a:endParaRPr lang="tr-TR" dirty="0">
              <a:latin typeface="Calibri" panose="020F0502020204030204" pitchFamily="34" charset="0"/>
            </a:endParaRPr>
          </a:p>
        </p:txBody>
      </p:sp>
      <p:sp>
        <p:nvSpPr>
          <p:cNvPr id="3" name="Dikdörtgen 2"/>
          <p:cNvSpPr/>
          <p:nvPr/>
        </p:nvSpPr>
        <p:spPr>
          <a:xfrm>
            <a:off x="465132" y="4099805"/>
            <a:ext cx="4572000" cy="2031325"/>
          </a:xfrm>
          <a:prstGeom prst="rect">
            <a:avLst/>
          </a:prstGeom>
        </p:spPr>
        <p:txBody>
          <a:bodyPr>
            <a:spAutoFit/>
          </a:bodyPr>
          <a:lstStyle/>
          <a:p>
            <a:r>
              <a:rPr lang="tr-TR" dirty="0">
                <a:solidFill>
                  <a:srgbClr val="0000FF"/>
                </a:solidFill>
                <a:latin typeface="Consolas" panose="020B0609020204030204" pitchFamily="49" charset="0"/>
              </a:rPr>
              <a:t>&lt;</a:t>
            </a:r>
            <a:r>
              <a:rPr lang="tr-TR" dirty="0">
                <a:solidFill>
                  <a:srgbClr val="A52A2A"/>
                </a:solidFill>
                <a:latin typeface="Consolas" panose="020B0609020204030204" pitchFamily="49" charset="0"/>
              </a:rPr>
              <a:t>!DOCTYPE</a:t>
            </a:r>
            <a:r>
              <a:rPr lang="tr-TR" dirty="0">
                <a:solidFill>
                  <a:srgbClr val="000000"/>
                </a:solidFill>
                <a:latin typeface="Consolas" panose="020B0609020204030204" pitchFamily="49" charset="0"/>
              </a:rPr>
              <a:t> </a:t>
            </a:r>
            <a:r>
              <a:rPr lang="tr-TR" dirty="0">
                <a:solidFill>
                  <a:srgbClr val="FF0000"/>
                </a:solidFill>
                <a:latin typeface="Consolas" panose="020B0609020204030204" pitchFamily="49" charset="0"/>
              </a:rPr>
              <a:t>html</a:t>
            </a:r>
            <a:r>
              <a:rPr lang="tr-TR" dirty="0">
                <a:solidFill>
                  <a:srgbClr val="0000FF"/>
                </a:solidFill>
                <a:latin typeface="Consolas" panose="020B0609020204030204" pitchFamily="49" charset="0"/>
              </a:rPr>
              <a:t>&gt;</a:t>
            </a:r>
            <a:r>
              <a:rPr lang="tr-TR" dirty="0"/>
              <a:t/>
            </a:r>
            <a:br>
              <a:rPr lang="tr-TR" dirty="0"/>
            </a:br>
            <a:r>
              <a:rPr lang="tr-TR" dirty="0"/>
              <a:t/>
            </a:r>
            <a:br>
              <a:rPr lang="tr-TR" dirty="0"/>
            </a:br>
            <a:r>
              <a:rPr lang="tr-TR" dirty="0">
                <a:solidFill>
                  <a:srgbClr val="0000FF"/>
                </a:solidFill>
                <a:latin typeface="Consolas" panose="020B0609020204030204" pitchFamily="49" charset="0"/>
              </a:rPr>
              <a:t>&lt;</a:t>
            </a:r>
            <a:r>
              <a:rPr lang="tr-TR" dirty="0">
                <a:solidFill>
                  <a:srgbClr val="A52A2A"/>
                </a:solidFill>
                <a:latin typeface="Consolas" panose="020B0609020204030204" pitchFamily="49" charset="0"/>
              </a:rPr>
              <a:t>!DOCTYPE</a:t>
            </a:r>
            <a:r>
              <a:rPr lang="tr-TR" dirty="0">
                <a:solidFill>
                  <a:srgbClr val="000000"/>
                </a:solidFill>
                <a:latin typeface="Consolas" panose="020B0609020204030204" pitchFamily="49" charset="0"/>
              </a:rPr>
              <a:t> </a:t>
            </a:r>
            <a:r>
              <a:rPr lang="tr-TR" dirty="0">
                <a:solidFill>
                  <a:srgbClr val="FF0000"/>
                </a:solidFill>
                <a:latin typeface="Consolas" panose="020B0609020204030204" pitchFamily="49" charset="0"/>
              </a:rPr>
              <a:t>HTML</a:t>
            </a:r>
            <a:r>
              <a:rPr lang="tr-TR" dirty="0">
                <a:solidFill>
                  <a:srgbClr val="0000FF"/>
                </a:solidFill>
                <a:latin typeface="Consolas" panose="020B0609020204030204" pitchFamily="49" charset="0"/>
              </a:rPr>
              <a:t>&gt;</a:t>
            </a:r>
            <a:r>
              <a:rPr lang="tr-TR" dirty="0"/>
              <a:t/>
            </a:r>
            <a:br>
              <a:rPr lang="tr-TR" dirty="0"/>
            </a:br>
            <a:r>
              <a:rPr lang="tr-TR" dirty="0"/>
              <a:t/>
            </a:r>
            <a:br>
              <a:rPr lang="tr-TR" dirty="0"/>
            </a:br>
            <a:r>
              <a:rPr lang="tr-TR" dirty="0">
                <a:solidFill>
                  <a:srgbClr val="0000FF"/>
                </a:solidFill>
                <a:latin typeface="Consolas" panose="020B0609020204030204" pitchFamily="49" charset="0"/>
              </a:rPr>
              <a:t>&lt;</a:t>
            </a:r>
            <a:r>
              <a:rPr lang="tr-TR" dirty="0">
                <a:solidFill>
                  <a:srgbClr val="A52A2A"/>
                </a:solidFill>
                <a:latin typeface="Consolas" panose="020B0609020204030204" pitchFamily="49" charset="0"/>
              </a:rPr>
              <a:t>!</a:t>
            </a:r>
            <a:r>
              <a:rPr lang="tr-TR" dirty="0" err="1">
                <a:solidFill>
                  <a:srgbClr val="A52A2A"/>
                </a:solidFill>
                <a:latin typeface="Consolas" panose="020B0609020204030204" pitchFamily="49" charset="0"/>
              </a:rPr>
              <a:t>doctype</a:t>
            </a:r>
            <a:r>
              <a:rPr lang="tr-TR" dirty="0">
                <a:solidFill>
                  <a:srgbClr val="000000"/>
                </a:solidFill>
                <a:latin typeface="Consolas" panose="020B0609020204030204" pitchFamily="49" charset="0"/>
              </a:rPr>
              <a:t> </a:t>
            </a:r>
            <a:r>
              <a:rPr lang="tr-TR" dirty="0">
                <a:solidFill>
                  <a:srgbClr val="FF0000"/>
                </a:solidFill>
                <a:latin typeface="Consolas" panose="020B0609020204030204" pitchFamily="49" charset="0"/>
              </a:rPr>
              <a:t>html</a:t>
            </a:r>
            <a:r>
              <a:rPr lang="tr-TR" dirty="0">
                <a:solidFill>
                  <a:srgbClr val="0000FF"/>
                </a:solidFill>
                <a:latin typeface="Consolas" panose="020B0609020204030204" pitchFamily="49" charset="0"/>
              </a:rPr>
              <a:t>&gt;</a:t>
            </a:r>
            <a:r>
              <a:rPr lang="tr-TR" dirty="0"/>
              <a:t/>
            </a:r>
            <a:br>
              <a:rPr lang="tr-TR" dirty="0"/>
            </a:br>
            <a:r>
              <a:rPr lang="tr-TR" dirty="0"/>
              <a:t/>
            </a:r>
            <a:br>
              <a:rPr lang="tr-TR" dirty="0"/>
            </a:br>
            <a:r>
              <a:rPr lang="tr-TR" dirty="0">
                <a:solidFill>
                  <a:srgbClr val="0000FF"/>
                </a:solidFill>
                <a:latin typeface="Consolas" panose="020B0609020204030204" pitchFamily="49" charset="0"/>
              </a:rPr>
              <a:t>&lt;</a:t>
            </a:r>
            <a:r>
              <a:rPr lang="tr-TR" dirty="0">
                <a:solidFill>
                  <a:srgbClr val="A52A2A"/>
                </a:solidFill>
                <a:latin typeface="Consolas" panose="020B0609020204030204" pitchFamily="49" charset="0"/>
              </a:rPr>
              <a:t>!</a:t>
            </a:r>
            <a:r>
              <a:rPr lang="tr-TR" dirty="0" err="1">
                <a:solidFill>
                  <a:srgbClr val="A52A2A"/>
                </a:solidFill>
                <a:latin typeface="Consolas" panose="020B0609020204030204" pitchFamily="49" charset="0"/>
              </a:rPr>
              <a:t>Doctype</a:t>
            </a:r>
            <a:r>
              <a:rPr lang="tr-TR" dirty="0">
                <a:solidFill>
                  <a:srgbClr val="000000"/>
                </a:solidFill>
                <a:latin typeface="Consolas" panose="020B0609020204030204" pitchFamily="49" charset="0"/>
              </a:rPr>
              <a:t> </a:t>
            </a:r>
            <a:r>
              <a:rPr lang="tr-TR" dirty="0">
                <a:solidFill>
                  <a:srgbClr val="FF0000"/>
                </a:solidFill>
                <a:latin typeface="Consolas" panose="020B0609020204030204" pitchFamily="49" charset="0"/>
              </a:rPr>
              <a:t>Html</a:t>
            </a:r>
            <a:r>
              <a:rPr lang="tr-TR" dirty="0">
                <a:solidFill>
                  <a:srgbClr val="0000FF"/>
                </a:solidFill>
                <a:latin typeface="Consolas" panose="020B0609020204030204" pitchFamily="49" charset="0"/>
              </a:rPr>
              <a:t>&gt;</a:t>
            </a:r>
            <a:endParaRPr lang="tr-TR" dirty="0"/>
          </a:p>
        </p:txBody>
      </p:sp>
    </p:spTree>
    <p:extLst>
      <p:ext uri="{BB962C8B-B14F-4D97-AF65-F5344CB8AC3E}">
        <p14:creationId xmlns:p14="http://schemas.microsoft.com/office/powerpoint/2010/main" val="42785329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t>&lt;!</a:t>
            </a:r>
            <a:r>
              <a:rPr lang="tr-TR" dirty="0"/>
              <a:t>DOCTYPE</a:t>
            </a:r>
            <a:r>
              <a:rPr lang="tr-TR" dirty="0" smtClean="0"/>
              <a:t>&gt; </a:t>
            </a:r>
            <a:r>
              <a:rPr lang="tr-TR" dirty="0" err="1" smtClean="0"/>
              <a:t>Tagı</a:t>
            </a:r>
            <a:r>
              <a:rPr lang="tr-TR" dirty="0" smtClean="0"/>
              <a:t> </a:t>
            </a:r>
            <a:endParaRPr lang="tr-TR" dirty="0"/>
          </a:p>
        </p:txBody>
      </p:sp>
      <p:pic>
        <p:nvPicPr>
          <p:cNvPr id="8" name="Resim 7"/>
          <p:cNvPicPr>
            <a:picLocks noChangeAspect="1"/>
          </p:cNvPicPr>
          <p:nvPr/>
        </p:nvPicPr>
        <p:blipFill>
          <a:blip r:embed="rId2"/>
          <a:stretch>
            <a:fillRect/>
          </a:stretch>
        </p:blipFill>
        <p:spPr>
          <a:xfrm>
            <a:off x="457200" y="1340768"/>
            <a:ext cx="8229600" cy="5039328"/>
          </a:xfrm>
          <a:prstGeom prst="rect">
            <a:avLst/>
          </a:prstGeom>
        </p:spPr>
      </p:pic>
    </p:spTree>
    <p:extLst>
      <p:ext uri="{BB962C8B-B14F-4D97-AF65-F5344CB8AC3E}">
        <p14:creationId xmlns:p14="http://schemas.microsoft.com/office/powerpoint/2010/main" val="1827848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t>HTML Başlangıç ve Bitiş </a:t>
            </a:r>
            <a:r>
              <a:rPr lang="tr-TR" dirty="0" err="1" smtClean="0"/>
              <a:t>Tagları</a:t>
            </a:r>
            <a:endParaRPr lang="tr-TR" dirty="0"/>
          </a:p>
        </p:txBody>
      </p:sp>
      <p:sp>
        <p:nvSpPr>
          <p:cNvPr id="5" name="İçerik Yer Tutucusu 2"/>
          <p:cNvSpPr>
            <a:spLocks noGrp="1"/>
          </p:cNvSpPr>
          <p:nvPr>
            <p:ph sz="quarter" idx="1"/>
          </p:nvPr>
        </p:nvSpPr>
        <p:spPr>
          <a:xfrm>
            <a:off x="457200" y="1219200"/>
            <a:ext cx="8229600" cy="4937760"/>
          </a:xfrm>
        </p:spPr>
        <p:txBody>
          <a:bodyPr>
            <a:normAutofit/>
          </a:bodyPr>
          <a:lstStyle/>
          <a:p>
            <a:r>
              <a:rPr lang="tr-TR" dirty="0" smtClean="0">
                <a:latin typeface="Calibri" panose="020F0502020204030204" pitchFamily="34" charset="0"/>
              </a:rPr>
              <a:t>HTML sayfalarında her içerik başlangıç ve bitiş </a:t>
            </a:r>
            <a:r>
              <a:rPr lang="tr-TR" dirty="0" err="1" smtClean="0">
                <a:latin typeface="Calibri" panose="020F0502020204030204" pitchFamily="34" charset="0"/>
              </a:rPr>
              <a:t>tagları</a:t>
            </a:r>
            <a:r>
              <a:rPr lang="tr-TR" dirty="0" smtClean="0">
                <a:latin typeface="Calibri" panose="020F0502020204030204" pitchFamily="34" charset="0"/>
              </a:rPr>
              <a:t> arasında gösterilir.</a:t>
            </a:r>
          </a:p>
          <a:p>
            <a:r>
              <a:rPr lang="tr-TR" dirty="0" smtClean="0">
                <a:latin typeface="Calibri" panose="020F0502020204030204" pitchFamily="34" charset="0"/>
              </a:rPr>
              <a:t>Bazı </a:t>
            </a:r>
            <a:r>
              <a:rPr lang="tr-TR" dirty="0" err="1" smtClean="0">
                <a:latin typeface="Calibri" panose="020F0502020204030204" pitchFamily="34" charset="0"/>
              </a:rPr>
              <a:t>taglar</a:t>
            </a:r>
            <a:r>
              <a:rPr lang="tr-TR" dirty="0" smtClean="0">
                <a:latin typeface="Calibri" panose="020F0502020204030204" pitchFamily="34" charset="0"/>
              </a:rPr>
              <a:t> bitiş </a:t>
            </a:r>
            <a:r>
              <a:rPr lang="tr-TR" dirty="0" err="1" smtClean="0">
                <a:latin typeface="Calibri" panose="020F0502020204030204" pitchFamily="34" charset="0"/>
              </a:rPr>
              <a:t>tagı</a:t>
            </a:r>
            <a:r>
              <a:rPr lang="tr-TR" dirty="0" smtClean="0">
                <a:latin typeface="Calibri" panose="020F0502020204030204" pitchFamily="34" charset="0"/>
              </a:rPr>
              <a:t> içermez.  Örnek &lt;</a:t>
            </a:r>
            <a:r>
              <a:rPr lang="tr-TR" dirty="0" err="1" smtClean="0">
                <a:latin typeface="Calibri" panose="020F0502020204030204" pitchFamily="34" charset="0"/>
              </a:rPr>
              <a:t>br</a:t>
            </a:r>
            <a:r>
              <a:rPr lang="tr-TR" dirty="0" smtClean="0">
                <a:latin typeface="Calibri" panose="020F0502020204030204" pitchFamily="34" charset="0"/>
              </a:rPr>
              <a:t>&gt;</a:t>
            </a:r>
            <a:endParaRPr lang="tr-TR" dirty="0">
              <a:latin typeface="Calibri" panose="020F0502020204030204" pitchFamily="34" charset="0"/>
            </a:endParaRPr>
          </a:p>
        </p:txBody>
      </p:sp>
      <p:pic>
        <p:nvPicPr>
          <p:cNvPr id="4" name="Resim 3"/>
          <p:cNvPicPr>
            <a:picLocks noChangeAspect="1"/>
          </p:cNvPicPr>
          <p:nvPr/>
        </p:nvPicPr>
        <p:blipFill>
          <a:blip r:embed="rId3"/>
          <a:stretch>
            <a:fillRect/>
          </a:stretch>
        </p:blipFill>
        <p:spPr>
          <a:xfrm>
            <a:off x="539552" y="3234358"/>
            <a:ext cx="8017431" cy="1922834"/>
          </a:xfrm>
          <a:prstGeom prst="rect">
            <a:avLst/>
          </a:prstGeom>
        </p:spPr>
      </p:pic>
      <p:sp>
        <p:nvSpPr>
          <p:cNvPr id="7" name="Dikdörtgen 6"/>
          <p:cNvSpPr/>
          <p:nvPr/>
        </p:nvSpPr>
        <p:spPr>
          <a:xfrm>
            <a:off x="2051720" y="2649002"/>
            <a:ext cx="4251805" cy="369332"/>
          </a:xfrm>
          <a:prstGeom prst="rect">
            <a:avLst/>
          </a:prstGeom>
        </p:spPr>
        <p:txBody>
          <a:bodyPr wrap="none">
            <a:spAutoFit/>
          </a:bodyPr>
          <a:lstStyle/>
          <a:p>
            <a:r>
              <a:rPr lang="tr-TR" dirty="0">
                <a:solidFill>
                  <a:srgbClr val="0000FF"/>
                </a:solidFill>
                <a:latin typeface="Verdana" panose="020B0604030504040204" pitchFamily="34" charset="0"/>
              </a:rPr>
              <a:t>&lt; </a:t>
            </a:r>
            <a:r>
              <a:rPr lang="tr-TR" dirty="0" err="1">
                <a:solidFill>
                  <a:srgbClr val="A52A2A"/>
                </a:solidFill>
                <a:latin typeface="Verdana" panose="020B0604030504040204" pitchFamily="34" charset="0"/>
              </a:rPr>
              <a:t>Etiketadı</a:t>
            </a:r>
            <a:r>
              <a:rPr lang="tr-TR" dirty="0">
                <a:solidFill>
                  <a:srgbClr val="A52A2A"/>
                </a:solidFill>
                <a:latin typeface="Verdana" panose="020B0604030504040204" pitchFamily="34" charset="0"/>
              </a:rPr>
              <a:t> </a:t>
            </a:r>
            <a:r>
              <a:rPr lang="tr-TR" dirty="0">
                <a:solidFill>
                  <a:srgbClr val="0000FF"/>
                </a:solidFill>
                <a:latin typeface="Verdana" panose="020B0604030504040204" pitchFamily="34" charset="0"/>
              </a:rPr>
              <a:t>&gt;</a:t>
            </a:r>
            <a:r>
              <a:rPr lang="tr-TR" dirty="0">
                <a:solidFill>
                  <a:srgbClr val="000000"/>
                </a:solidFill>
                <a:latin typeface="Verdana" panose="020B0604030504040204" pitchFamily="34" charset="0"/>
              </a:rPr>
              <a:t> içerik </a:t>
            </a:r>
            <a:r>
              <a:rPr lang="tr-TR" dirty="0">
                <a:solidFill>
                  <a:srgbClr val="0000FF"/>
                </a:solidFill>
                <a:latin typeface="Verdana" panose="020B0604030504040204" pitchFamily="34" charset="0"/>
              </a:rPr>
              <a:t>&lt; </a:t>
            </a:r>
            <a:r>
              <a:rPr lang="tr-TR" dirty="0">
                <a:solidFill>
                  <a:srgbClr val="A52A2A"/>
                </a:solidFill>
                <a:latin typeface="Verdana" panose="020B0604030504040204" pitchFamily="34" charset="0"/>
              </a:rPr>
              <a:t>/ </a:t>
            </a:r>
            <a:r>
              <a:rPr lang="tr-TR" dirty="0" err="1">
                <a:solidFill>
                  <a:srgbClr val="A52A2A"/>
                </a:solidFill>
                <a:latin typeface="Verdana" panose="020B0604030504040204" pitchFamily="34" charset="0"/>
              </a:rPr>
              <a:t>etiketadı</a:t>
            </a:r>
            <a:r>
              <a:rPr lang="tr-TR" dirty="0">
                <a:solidFill>
                  <a:srgbClr val="A52A2A"/>
                </a:solidFill>
                <a:latin typeface="Verdana" panose="020B0604030504040204" pitchFamily="34" charset="0"/>
              </a:rPr>
              <a:t> </a:t>
            </a:r>
            <a:r>
              <a:rPr lang="tr-TR" dirty="0">
                <a:solidFill>
                  <a:srgbClr val="0000FF"/>
                </a:solidFill>
                <a:latin typeface="Verdana" panose="020B0604030504040204" pitchFamily="34" charset="0"/>
              </a:rPr>
              <a:t>&gt;</a:t>
            </a:r>
            <a:endParaRPr lang="tr-TR" dirty="0"/>
          </a:p>
        </p:txBody>
      </p:sp>
    </p:spTree>
    <p:extLst>
      <p:ext uri="{BB962C8B-B14F-4D97-AF65-F5344CB8AC3E}">
        <p14:creationId xmlns:p14="http://schemas.microsoft.com/office/powerpoint/2010/main" val="7785387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t>HTML Nitelikleri</a:t>
            </a:r>
            <a:endParaRPr lang="tr-TR" dirty="0"/>
          </a:p>
        </p:txBody>
      </p:sp>
      <p:sp>
        <p:nvSpPr>
          <p:cNvPr id="5" name="İçerik Yer Tutucusu 2"/>
          <p:cNvSpPr>
            <a:spLocks noGrp="1"/>
          </p:cNvSpPr>
          <p:nvPr>
            <p:ph sz="quarter" idx="1"/>
          </p:nvPr>
        </p:nvSpPr>
        <p:spPr>
          <a:xfrm>
            <a:off x="457200" y="1219200"/>
            <a:ext cx="8229600" cy="4937760"/>
          </a:xfrm>
        </p:spPr>
        <p:txBody>
          <a:bodyPr>
            <a:normAutofit/>
          </a:bodyPr>
          <a:lstStyle/>
          <a:p>
            <a:r>
              <a:rPr lang="en-US" dirty="0"/>
              <a:t>HTML </a:t>
            </a:r>
            <a:r>
              <a:rPr lang="tr-TR" dirty="0" smtClean="0"/>
              <a:t>elementleri niteliklere sahiptir.</a:t>
            </a:r>
            <a:endParaRPr lang="en-US" dirty="0"/>
          </a:p>
          <a:p>
            <a:r>
              <a:rPr lang="tr-TR" dirty="0" smtClean="0"/>
              <a:t>Nitelikler HTML etiketlerine ek bilgiler sağlar.</a:t>
            </a:r>
            <a:endParaRPr lang="en-US" dirty="0"/>
          </a:p>
          <a:p>
            <a:r>
              <a:rPr lang="tr-TR" dirty="0" smtClean="0"/>
              <a:t>Nitelikler her zaman başlangıç </a:t>
            </a:r>
            <a:r>
              <a:rPr lang="tr-TR" dirty="0" err="1" smtClean="0"/>
              <a:t>tagına</a:t>
            </a:r>
            <a:r>
              <a:rPr lang="tr-TR" dirty="0" smtClean="0"/>
              <a:t> yazılır.</a:t>
            </a:r>
            <a:endParaRPr lang="en-US" dirty="0"/>
          </a:p>
          <a:p>
            <a:r>
              <a:rPr lang="tr-TR" dirty="0" smtClean="0"/>
              <a:t>Nitelikler </a:t>
            </a:r>
            <a:r>
              <a:rPr lang="en-US" b="1" dirty="0" smtClean="0"/>
              <a:t>name</a:t>
            </a:r>
            <a:r>
              <a:rPr lang="en-US" b="1" dirty="0"/>
              <a:t>="</a:t>
            </a:r>
            <a:r>
              <a:rPr lang="en-US" b="1" dirty="0" smtClean="0"/>
              <a:t>value"</a:t>
            </a:r>
            <a:r>
              <a:rPr lang="tr-TR" dirty="0" smtClean="0"/>
              <a:t>  şeklinde verilir.</a:t>
            </a:r>
          </a:p>
          <a:p>
            <a:r>
              <a:rPr lang="tr-TR" dirty="0" smtClean="0"/>
              <a:t>Örneğin </a:t>
            </a:r>
            <a:r>
              <a:rPr lang="tr-TR" dirty="0" err="1" smtClean="0"/>
              <a:t>lang</a:t>
            </a:r>
            <a:r>
              <a:rPr lang="tr-TR" dirty="0" smtClean="0"/>
              <a:t> niteliği sayfanın dilini bildirmek için kullanılır.</a:t>
            </a:r>
          </a:p>
          <a:p>
            <a:r>
              <a:rPr lang="tr-TR" dirty="0" smtClean="0"/>
              <a:t>İlk iki harf dili gösterirken ikinci iki harf </a:t>
            </a:r>
            <a:r>
              <a:rPr lang="tr-TR" dirty="0"/>
              <a:t>ü</a:t>
            </a:r>
            <a:r>
              <a:rPr lang="tr-TR" dirty="0" smtClean="0"/>
              <a:t>lkeyi gösterir. </a:t>
            </a:r>
          </a:p>
          <a:p>
            <a:pPr marL="0" indent="0">
              <a:buNone/>
            </a:pPr>
            <a:endParaRPr lang="en-US" dirty="0"/>
          </a:p>
        </p:txBody>
      </p:sp>
      <p:sp>
        <p:nvSpPr>
          <p:cNvPr id="3" name="Dikdörtgen 2"/>
          <p:cNvSpPr/>
          <p:nvPr/>
        </p:nvSpPr>
        <p:spPr>
          <a:xfrm>
            <a:off x="3203848" y="4201835"/>
            <a:ext cx="4572000" cy="2031325"/>
          </a:xfrm>
          <a:prstGeom prst="rect">
            <a:avLst/>
          </a:prstGeom>
        </p:spPr>
        <p:txBody>
          <a:bodyPr>
            <a:spAutoFit/>
          </a:bodyPr>
          <a:lstStyle/>
          <a:p>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!DOCTYPE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html</a:t>
            </a:r>
            <a:r>
              <a:rPr lang="en-US" dirty="0">
                <a:solidFill>
                  <a:srgbClr val="0000FF"/>
                </a:solidFill>
                <a:latin typeface="Consolas" panose="020B0609020204030204" pitchFamily="49" charset="0"/>
              </a:rPr>
              <a:t>&gt;</a:t>
            </a:r>
            <a:r>
              <a:rPr lang="en-US" dirty="0"/>
              <a:t/>
            </a:r>
            <a:br>
              <a:rPr lang="en-US" dirty="0"/>
            </a:br>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lang</a:t>
            </a:r>
            <a:r>
              <a:rPr lang="en-US" dirty="0" smtClean="0">
                <a:solidFill>
                  <a:srgbClr val="FF0000"/>
                </a:solidFill>
                <a:latin typeface="Consolas" panose="020B0609020204030204" pitchFamily="49" charset="0"/>
              </a:rPr>
              <a:t>=</a:t>
            </a:r>
            <a:r>
              <a:rPr lang="en-US" dirty="0" smtClean="0">
                <a:solidFill>
                  <a:srgbClr val="0000CD"/>
                </a:solidFill>
                <a:latin typeface="Consolas" panose="020B0609020204030204" pitchFamily="49" charset="0"/>
              </a:rPr>
              <a:t>"</a:t>
            </a:r>
            <a:r>
              <a:rPr lang="tr-TR" dirty="0" smtClean="0">
                <a:solidFill>
                  <a:srgbClr val="0000CD"/>
                </a:solidFill>
                <a:latin typeface="Consolas" panose="020B0609020204030204" pitchFamily="49" charset="0"/>
              </a:rPr>
              <a:t>tr</a:t>
            </a:r>
            <a:r>
              <a:rPr lang="en-US" dirty="0" smtClean="0">
                <a:solidFill>
                  <a:srgbClr val="0000CD"/>
                </a:solidFill>
                <a:latin typeface="Consolas" panose="020B0609020204030204" pitchFamily="49" charset="0"/>
              </a:rPr>
              <a:t>-</a:t>
            </a:r>
            <a:r>
              <a:rPr lang="tr-TR" dirty="0" smtClean="0">
                <a:solidFill>
                  <a:srgbClr val="0000CD"/>
                </a:solidFill>
                <a:latin typeface="Consolas" panose="020B0609020204030204" pitchFamily="49" charset="0"/>
              </a:rPr>
              <a:t>TR</a:t>
            </a:r>
            <a:r>
              <a:rPr lang="en-US" dirty="0" smtClean="0">
                <a:solidFill>
                  <a:srgbClr val="0000CD"/>
                </a:solidFill>
                <a:latin typeface="Consolas" panose="020B0609020204030204" pitchFamily="49" charset="0"/>
              </a:rPr>
              <a:t>"</a:t>
            </a:r>
            <a:r>
              <a:rPr lang="en-US" dirty="0" smtClean="0">
                <a:solidFill>
                  <a:srgbClr val="0000FF"/>
                </a:solidFill>
                <a:latin typeface="Consolas" panose="020B0609020204030204" pitchFamily="49" charset="0"/>
              </a:rPr>
              <a:t>&gt;</a:t>
            </a:r>
            <a:r>
              <a:rPr lang="en-US" dirty="0"/>
              <a:t/>
            </a:r>
            <a:br>
              <a:rPr lang="en-US" dirty="0"/>
            </a:br>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smtClean="0">
                <a:solidFill>
                  <a:srgbClr val="0000FF"/>
                </a:solidFill>
                <a:latin typeface="Consolas" panose="020B0609020204030204" pitchFamily="49" charset="0"/>
              </a:rPr>
              <a:t>&gt;</a:t>
            </a:r>
            <a:r>
              <a:rPr lang="en-US" dirty="0"/>
              <a:t/>
            </a:r>
            <a:br>
              <a:rPr lang="en-US" dirty="0"/>
            </a:br>
            <a:r>
              <a:rPr lang="en-US" dirty="0">
                <a:solidFill>
                  <a:srgbClr val="0000FF"/>
                </a:solidFill>
                <a:latin typeface="Consolas" panose="020B0609020204030204" pitchFamily="49" charset="0"/>
              </a:rPr>
              <a:t>&lt;</a:t>
            </a:r>
            <a:r>
              <a:rPr lang="en-US" dirty="0" smtClean="0">
                <a:solidFill>
                  <a:srgbClr val="A52A2A"/>
                </a:solidFill>
                <a:latin typeface="Consolas" panose="020B0609020204030204" pitchFamily="49" charset="0"/>
              </a:rPr>
              <a:t>h1</a:t>
            </a:r>
            <a:r>
              <a:rPr lang="en-US" dirty="0" smtClean="0">
                <a:solidFill>
                  <a:srgbClr val="0000FF"/>
                </a:solidFill>
                <a:latin typeface="Consolas" panose="020B0609020204030204" pitchFamily="49" charset="0"/>
              </a:rPr>
              <a:t>&gt;</a:t>
            </a:r>
            <a:r>
              <a:rPr lang="tr-TR" dirty="0" smtClean="0">
                <a:solidFill>
                  <a:srgbClr val="000000"/>
                </a:solidFill>
                <a:latin typeface="Consolas" panose="020B0609020204030204" pitchFamily="49" charset="0"/>
              </a:rPr>
              <a:t>İlk Başlık</a:t>
            </a:r>
            <a:r>
              <a:rPr lang="en-US" dirty="0" smtClean="0">
                <a:solidFill>
                  <a:srgbClr val="0000FF"/>
                </a:solidFill>
                <a:latin typeface="Consolas" panose="020B0609020204030204" pitchFamily="49" charset="0"/>
              </a:rPr>
              <a:t>&lt;</a:t>
            </a:r>
            <a:r>
              <a:rPr lang="en-US" dirty="0" smtClean="0">
                <a:solidFill>
                  <a:srgbClr val="A52A2A"/>
                </a:solidFill>
                <a:latin typeface="Consolas" panose="020B0609020204030204" pitchFamily="49" charset="0"/>
              </a:rPr>
              <a:t>/</a:t>
            </a:r>
            <a:r>
              <a:rPr lang="en-US" dirty="0">
                <a:solidFill>
                  <a:srgbClr val="A52A2A"/>
                </a:solidFill>
                <a:latin typeface="Consolas" panose="020B0609020204030204" pitchFamily="49" charset="0"/>
              </a:rPr>
              <a:t>h1</a:t>
            </a:r>
            <a:r>
              <a:rPr lang="en-US" dirty="0">
                <a:solidFill>
                  <a:srgbClr val="0000FF"/>
                </a:solidFill>
                <a:latin typeface="Consolas" panose="020B0609020204030204" pitchFamily="49" charset="0"/>
              </a:rPr>
              <a:t>&gt;</a:t>
            </a:r>
            <a:r>
              <a:rPr lang="en-US" dirty="0"/>
              <a:t/>
            </a:r>
            <a:br>
              <a:rPr lang="en-US" dirty="0"/>
            </a:br>
            <a:r>
              <a:rPr lang="en-US" dirty="0">
                <a:solidFill>
                  <a:srgbClr val="0000FF"/>
                </a:solidFill>
                <a:latin typeface="Consolas" panose="020B0609020204030204" pitchFamily="49" charset="0"/>
              </a:rPr>
              <a:t>&lt;</a:t>
            </a:r>
            <a:r>
              <a:rPr lang="en-US" dirty="0" smtClean="0">
                <a:solidFill>
                  <a:srgbClr val="A52A2A"/>
                </a:solidFill>
                <a:latin typeface="Consolas" panose="020B0609020204030204" pitchFamily="49" charset="0"/>
              </a:rPr>
              <a:t>p</a:t>
            </a:r>
            <a:r>
              <a:rPr lang="en-US" dirty="0" smtClean="0">
                <a:solidFill>
                  <a:srgbClr val="0000FF"/>
                </a:solidFill>
                <a:latin typeface="Consolas" panose="020B0609020204030204" pitchFamily="49" charset="0"/>
              </a:rPr>
              <a:t>&gt;</a:t>
            </a:r>
            <a:r>
              <a:rPr lang="tr-TR" dirty="0" smtClean="0">
                <a:solidFill>
                  <a:srgbClr val="000000"/>
                </a:solidFill>
                <a:latin typeface="Consolas" panose="020B0609020204030204" pitchFamily="49" charset="0"/>
              </a:rPr>
              <a:t>İlk paragraf</a:t>
            </a:r>
            <a:r>
              <a:rPr lang="en-US" dirty="0" smtClean="0">
                <a:solidFill>
                  <a:srgbClr val="000000"/>
                </a:solidFill>
                <a:latin typeface="Consolas" panose="020B0609020204030204" pitchFamily="49" charset="0"/>
              </a:rPr>
              <a:t>.</a:t>
            </a:r>
            <a:r>
              <a:rPr lang="en-US" dirty="0" smtClean="0">
                <a:solidFill>
                  <a:srgbClr val="0000FF"/>
                </a:solidFill>
                <a:latin typeface="Consolas" panose="020B0609020204030204" pitchFamily="49" charset="0"/>
              </a:rPr>
              <a:t>&lt;</a:t>
            </a:r>
            <a:r>
              <a:rPr lang="en-US" dirty="0" smtClean="0">
                <a:solidFill>
                  <a:srgbClr val="A52A2A"/>
                </a:solidFill>
                <a:latin typeface="Consolas" panose="020B0609020204030204" pitchFamily="49" charset="0"/>
              </a:rPr>
              <a:t>/</a:t>
            </a:r>
            <a:r>
              <a:rPr lang="en-US" dirty="0">
                <a:solidFill>
                  <a:srgbClr val="A52A2A"/>
                </a:solidFill>
                <a:latin typeface="Consolas" panose="020B0609020204030204" pitchFamily="49" charset="0"/>
              </a:rPr>
              <a:t>p</a:t>
            </a:r>
            <a:r>
              <a:rPr lang="en-US" dirty="0">
                <a:solidFill>
                  <a:srgbClr val="0000FF"/>
                </a:solidFill>
                <a:latin typeface="Consolas" panose="020B0609020204030204" pitchFamily="49" charset="0"/>
              </a:rPr>
              <a:t>&gt;</a:t>
            </a:r>
            <a:r>
              <a:rPr lang="en-US" dirty="0"/>
              <a:t/>
            </a:r>
            <a:br>
              <a:rPr lang="en-US" dirty="0"/>
            </a:br>
            <a:r>
              <a:rPr lang="en-US" dirty="0" smtClean="0">
                <a:solidFill>
                  <a:srgbClr val="0000FF"/>
                </a:solidFill>
                <a:latin typeface="Consolas" panose="020B0609020204030204" pitchFamily="49" charset="0"/>
              </a:rPr>
              <a:t>&lt;</a:t>
            </a:r>
            <a:r>
              <a:rPr lang="en-US" dirty="0" smtClean="0">
                <a:solidFill>
                  <a:srgbClr val="A52A2A"/>
                </a:solidFill>
                <a:latin typeface="Consolas" panose="020B0609020204030204" pitchFamily="49" charset="0"/>
              </a:rPr>
              <a:t>/</a:t>
            </a:r>
            <a:r>
              <a:rPr lang="en-US" dirty="0">
                <a:solidFill>
                  <a:srgbClr val="A52A2A"/>
                </a:solidFill>
                <a:latin typeface="Consolas" panose="020B0609020204030204" pitchFamily="49" charset="0"/>
              </a:rPr>
              <a:t>body</a:t>
            </a:r>
            <a:r>
              <a:rPr lang="en-US" dirty="0">
                <a:solidFill>
                  <a:srgbClr val="0000FF"/>
                </a:solidFill>
                <a:latin typeface="Consolas" panose="020B0609020204030204" pitchFamily="49" charset="0"/>
              </a:rPr>
              <a:t>&gt;</a:t>
            </a:r>
            <a:r>
              <a:rPr lang="en-US" dirty="0"/>
              <a:t/>
            </a:r>
            <a:br>
              <a:rPr lang="en-US" dirty="0"/>
            </a:br>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FF"/>
                </a:solidFill>
                <a:latin typeface="Consolas" panose="020B0609020204030204" pitchFamily="49" charset="0"/>
              </a:rPr>
              <a:t>&gt;</a:t>
            </a:r>
            <a:endParaRPr lang="tr-TR" dirty="0"/>
          </a:p>
        </p:txBody>
      </p:sp>
    </p:spTree>
    <p:extLst>
      <p:ext uri="{BB962C8B-B14F-4D97-AF65-F5344CB8AC3E}">
        <p14:creationId xmlns:p14="http://schemas.microsoft.com/office/powerpoint/2010/main" val="3430335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t>&lt;h&gt; Başlık </a:t>
            </a:r>
            <a:r>
              <a:rPr lang="tr-TR" dirty="0" err="1" smtClean="0"/>
              <a:t>Tagı</a:t>
            </a:r>
            <a:endParaRPr lang="tr-TR" dirty="0"/>
          </a:p>
        </p:txBody>
      </p:sp>
      <p:sp>
        <p:nvSpPr>
          <p:cNvPr id="5" name="İçerik Yer Tutucusu 2"/>
          <p:cNvSpPr>
            <a:spLocks noGrp="1"/>
          </p:cNvSpPr>
          <p:nvPr>
            <p:ph sz="quarter" idx="1"/>
          </p:nvPr>
        </p:nvSpPr>
        <p:spPr>
          <a:xfrm>
            <a:off x="457200" y="1219200"/>
            <a:ext cx="8229600" cy="4937760"/>
          </a:xfrm>
        </p:spPr>
        <p:txBody>
          <a:bodyPr>
            <a:normAutofit/>
          </a:bodyPr>
          <a:lstStyle/>
          <a:p>
            <a:r>
              <a:rPr lang="tr-TR" dirty="0" smtClean="0">
                <a:latin typeface="Calibri" panose="020F0502020204030204" pitchFamily="34" charset="0"/>
              </a:rPr>
              <a:t>Html sayfalarında başlık verebilmek için &lt;h&gt; </a:t>
            </a:r>
            <a:r>
              <a:rPr lang="tr-TR" dirty="0" err="1" smtClean="0">
                <a:latin typeface="Calibri" panose="020F0502020204030204" pitchFamily="34" charset="0"/>
              </a:rPr>
              <a:t>tagları</a:t>
            </a:r>
            <a:r>
              <a:rPr lang="tr-TR" dirty="0" smtClean="0">
                <a:latin typeface="Calibri" panose="020F0502020204030204" pitchFamily="34" charset="0"/>
              </a:rPr>
              <a:t> kullanılır.  </a:t>
            </a:r>
          </a:p>
          <a:p>
            <a:r>
              <a:rPr lang="tr-TR" dirty="0" smtClean="0">
                <a:latin typeface="Calibri" panose="020F0502020204030204" pitchFamily="34" charset="0"/>
              </a:rPr>
              <a:t>&lt;h&gt; </a:t>
            </a:r>
            <a:r>
              <a:rPr lang="tr-TR" dirty="0" err="1" smtClean="0">
                <a:latin typeface="Calibri" panose="020F0502020204030204" pitchFamily="34" charset="0"/>
              </a:rPr>
              <a:t>tagı</a:t>
            </a:r>
            <a:r>
              <a:rPr lang="tr-TR" dirty="0" smtClean="0">
                <a:latin typeface="Calibri" panose="020F0502020204030204" pitchFamily="34" charset="0"/>
              </a:rPr>
              <a:t> 1-6 arasında farklı boyutlarda başlık vermek için kullanılır.</a:t>
            </a:r>
          </a:p>
          <a:p>
            <a:endParaRPr lang="tr-TR" dirty="0">
              <a:latin typeface="Calibri" panose="020F0502020204030204" pitchFamily="34" charset="0"/>
            </a:endParaRPr>
          </a:p>
        </p:txBody>
      </p:sp>
      <p:sp>
        <p:nvSpPr>
          <p:cNvPr id="4" name="Dikdörtgen 3"/>
          <p:cNvSpPr/>
          <p:nvPr/>
        </p:nvSpPr>
        <p:spPr>
          <a:xfrm>
            <a:off x="428351" y="3356992"/>
            <a:ext cx="4572000" cy="923330"/>
          </a:xfrm>
          <a:prstGeom prst="rect">
            <a:avLst/>
          </a:prstGeom>
        </p:spPr>
        <p:txBody>
          <a:bodyPr>
            <a:spAutoFit/>
          </a:bodyPr>
          <a:lstStyle/>
          <a:p>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This is a heading</a:t>
            </a:r>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FF"/>
                </a:solidFill>
                <a:latin typeface="Consolas" panose="020B0609020204030204" pitchFamily="49" charset="0"/>
              </a:rPr>
              <a:t>&gt;</a:t>
            </a:r>
            <a:r>
              <a:rPr lang="en-US" dirty="0"/>
              <a:t/>
            </a:r>
            <a:br>
              <a:rPr lang="en-US" dirty="0"/>
            </a:br>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h2</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This is a heading</a:t>
            </a:r>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/h2</a:t>
            </a:r>
            <a:r>
              <a:rPr lang="en-US" dirty="0">
                <a:solidFill>
                  <a:srgbClr val="0000FF"/>
                </a:solidFill>
                <a:latin typeface="Consolas" panose="020B0609020204030204" pitchFamily="49" charset="0"/>
              </a:rPr>
              <a:t>&gt;</a:t>
            </a:r>
            <a:r>
              <a:rPr lang="en-US" dirty="0"/>
              <a:t/>
            </a:r>
            <a:br>
              <a:rPr lang="en-US" dirty="0"/>
            </a:br>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h3</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This is a heading</a:t>
            </a:r>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/h3</a:t>
            </a:r>
            <a:r>
              <a:rPr lang="en-US" dirty="0">
                <a:solidFill>
                  <a:srgbClr val="0000FF"/>
                </a:solidFill>
                <a:latin typeface="Consolas" panose="020B0609020204030204" pitchFamily="49" charset="0"/>
              </a:rPr>
              <a:t>&gt;</a:t>
            </a:r>
            <a:endParaRPr lang="tr-TR" dirty="0"/>
          </a:p>
        </p:txBody>
      </p:sp>
      <p:sp>
        <p:nvSpPr>
          <p:cNvPr id="6" name="Dikdörtgen 5">
            <a:hlinkClick r:id="rId2"/>
          </p:cNvPr>
          <p:cNvSpPr/>
          <p:nvPr/>
        </p:nvSpPr>
        <p:spPr>
          <a:xfrm>
            <a:off x="7219795" y="5229200"/>
            <a:ext cx="1467005" cy="369332"/>
          </a:xfrm>
          <a:prstGeom prst="rect">
            <a:avLst/>
          </a:prstGeom>
        </p:spPr>
        <p:txBody>
          <a:bodyPr wrap="none">
            <a:spAutoFit/>
          </a:bodyPr>
          <a:lstStyle/>
          <a:p>
            <a:r>
              <a:rPr lang="tr-TR" dirty="0" smtClean="0">
                <a:solidFill>
                  <a:srgbClr val="002060"/>
                </a:solidFill>
                <a:latin typeface="Verdana" panose="020B0604030504040204" pitchFamily="34" charset="0"/>
                <a:hlinkClick r:id="rId2"/>
              </a:rPr>
              <a:t>Web Çıktısı</a:t>
            </a:r>
            <a:endParaRPr lang="tr-TR" dirty="0">
              <a:solidFill>
                <a:srgbClr val="002060"/>
              </a:solidFill>
            </a:endParaRPr>
          </a:p>
        </p:txBody>
      </p:sp>
    </p:spTree>
    <p:extLst>
      <p:ext uri="{BB962C8B-B14F-4D97-AF65-F5344CB8AC3E}">
        <p14:creationId xmlns:p14="http://schemas.microsoft.com/office/powerpoint/2010/main" val="17678827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t>&lt;p&gt; Paragraf </a:t>
            </a:r>
            <a:r>
              <a:rPr lang="tr-TR" dirty="0" err="1" smtClean="0"/>
              <a:t>Tagı</a:t>
            </a:r>
            <a:endParaRPr lang="tr-TR" dirty="0"/>
          </a:p>
        </p:txBody>
      </p:sp>
      <p:sp>
        <p:nvSpPr>
          <p:cNvPr id="5" name="İçerik Yer Tutucusu 2"/>
          <p:cNvSpPr>
            <a:spLocks noGrp="1"/>
          </p:cNvSpPr>
          <p:nvPr>
            <p:ph sz="quarter" idx="1"/>
          </p:nvPr>
        </p:nvSpPr>
        <p:spPr>
          <a:xfrm>
            <a:off x="457200" y="1219200"/>
            <a:ext cx="8229600" cy="4937760"/>
          </a:xfrm>
        </p:spPr>
        <p:txBody>
          <a:bodyPr>
            <a:normAutofit/>
          </a:bodyPr>
          <a:lstStyle/>
          <a:p>
            <a:r>
              <a:rPr lang="tr-TR" dirty="0" smtClean="0">
                <a:latin typeface="Calibri" panose="020F0502020204030204" pitchFamily="34" charset="0"/>
              </a:rPr>
              <a:t>Html sayfalarında paragraflar &lt;p&gt; </a:t>
            </a:r>
            <a:r>
              <a:rPr lang="tr-TR" dirty="0" err="1" smtClean="0">
                <a:latin typeface="Calibri" panose="020F0502020204030204" pitchFamily="34" charset="0"/>
              </a:rPr>
              <a:t>tagı</a:t>
            </a:r>
            <a:r>
              <a:rPr lang="tr-TR" dirty="0" smtClean="0">
                <a:latin typeface="Calibri" panose="020F0502020204030204" pitchFamily="34" charset="0"/>
              </a:rPr>
              <a:t> ile verilir.</a:t>
            </a:r>
            <a:endParaRPr lang="tr-TR" dirty="0">
              <a:latin typeface="Calibri" panose="020F0502020204030204" pitchFamily="34" charset="0"/>
            </a:endParaRPr>
          </a:p>
        </p:txBody>
      </p:sp>
      <p:sp>
        <p:nvSpPr>
          <p:cNvPr id="6" name="Dikdörtgen 5">
            <a:hlinkClick r:id="rId2"/>
          </p:cNvPr>
          <p:cNvSpPr/>
          <p:nvPr/>
        </p:nvSpPr>
        <p:spPr>
          <a:xfrm>
            <a:off x="7219795" y="5229200"/>
            <a:ext cx="1467005" cy="369332"/>
          </a:xfrm>
          <a:prstGeom prst="rect">
            <a:avLst/>
          </a:prstGeom>
        </p:spPr>
        <p:txBody>
          <a:bodyPr wrap="none">
            <a:spAutoFit/>
          </a:bodyPr>
          <a:lstStyle/>
          <a:p>
            <a:r>
              <a:rPr lang="tr-TR" dirty="0" smtClean="0">
                <a:solidFill>
                  <a:srgbClr val="002060"/>
                </a:solidFill>
                <a:latin typeface="Verdana" panose="020B0604030504040204" pitchFamily="34" charset="0"/>
                <a:hlinkClick r:id="rId3"/>
              </a:rPr>
              <a:t>Web Çıktısı</a:t>
            </a:r>
            <a:endParaRPr lang="tr-TR" dirty="0">
              <a:solidFill>
                <a:srgbClr val="002060"/>
              </a:solidFill>
            </a:endParaRPr>
          </a:p>
        </p:txBody>
      </p:sp>
      <p:sp>
        <p:nvSpPr>
          <p:cNvPr id="3" name="Dikdörtgen 2"/>
          <p:cNvSpPr/>
          <p:nvPr/>
        </p:nvSpPr>
        <p:spPr>
          <a:xfrm>
            <a:off x="457200" y="1916832"/>
            <a:ext cx="4572000" cy="646331"/>
          </a:xfrm>
          <a:prstGeom prst="rect">
            <a:avLst/>
          </a:prstGeom>
        </p:spPr>
        <p:txBody>
          <a:bodyPr>
            <a:spAutoFit/>
          </a:bodyPr>
          <a:lstStyle/>
          <a:p>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This is a paragraph.</a:t>
            </a:r>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FF"/>
                </a:solidFill>
                <a:latin typeface="Consolas" panose="020B0609020204030204" pitchFamily="49" charset="0"/>
              </a:rPr>
              <a:t>&gt;</a:t>
            </a:r>
            <a:r>
              <a:rPr lang="en-US" dirty="0"/>
              <a:t/>
            </a:r>
            <a:br>
              <a:rPr lang="en-US" dirty="0"/>
            </a:br>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This is another paragraph.</a:t>
            </a:r>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FF"/>
                </a:solidFill>
                <a:latin typeface="Consolas" panose="020B0609020204030204" pitchFamily="49" charset="0"/>
              </a:rPr>
              <a:t>&gt;</a:t>
            </a:r>
            <a:endParaRPr lang="tr-TR" dirty="0"/>
          </a:p>
        </p:txBody>
      </p:sp>
    </p:spTree>
    <p:extLst>
      <p:ext uri="{BB962C8B-B14F-4D97-AF65-F5344CB8AC3E}">
        <p14:creationId xmlns:p14="http://schemas.microsoft.com/office/powerpoint/2010/main" val="1854659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t>&lt;a&gt; Bağlantı </a:t>
            </a:r>
            <a:r>
              <a:rPr lang="tr-TR" dirty="0" err="1" smtClean="0"/>
              <a:t>Tagı</a:t>
            </a:r>
            <a:endParaRPr lang="tr-TR" dirty="0"/>
          </a:p>
        </p:txBody>
      </p:sp>
      <p:sp>
        <p:nvSpPr>
          <p:cNvPr id="5" name="İçerik Yer Tutucusu 2"/>
          <p:cNvSpPr>
            <a:spLocks noGrp="1"/>
          </p:cNvSpPr>
          <p:nvPr>
            <p:ph sz="quarter" idx="1"/>
          </p:nvPr>
        </p:nvSpPr>
        <p:spPr>
          <a:xfrm>
            <a:off x="471487" y="1143000"/>
            <a:ext cx="8229600" cy="4937760"/>
          </a:xfrm>
        </p:spPr>
        <p:txBody>
          <a:bodyPr>
            <a:normAutofit/>
          </a:bodyPr>
          <a:lstStyle/>
          <a:p>
            <a:r>
              <a:rPr lang="tr-TR" dirty="0" smtClean="0">
                <a:latin typeface="Calibri" panose="020F0502020204030204" pitchFamily="34" charset="0"/>
              </a:rPr>
              <a:t>Html sayfalar arasında bağlantı kurabilmek için &lt;a&gt; </a:t>
            </a:r>
            <a:r>
              <a:rPr lang="tr-TR" dirty="0" err="1" smtClean="0">
                <a:latin typeface="Calibri" panose="020F0502020204030204" pitchFamily="34" charset="0"/>
              </a:rPr>
              <a:t>tagı</a:t>
            </a:r>
            <a:r>
              <a:rPr lang="tr-TR" dirty="0" smtClean="0">
                <a:latin typeface="Calibri" panose="020F0502020204030204" pitchFamily="34" charset="0"/>
              </a:rPr>
              <a:t> kullanılır.</a:t>
            </a:r>
          </a:p>
          <a:p>
            <a:endParaRPr lang="tr-TR" dirty="0">
              <a:latin typeface="Calibri" panose="020F0502020204030204" pitchFamily="34" charset="0"/>
            </a:endParaRPr>
          </a:p>
          <a:p>
            <a:endParaRPr lang="tr-TR" dirty="0" smtClean="0">
              <a:latin typeface="Calibri" panose="020F0502020204030204" pitchFamily="34" charset="0"/>
            </a:endParaRPr>
          </a:p>
          <a:p>
            <a:endParaRPr lang="tr-TR" dirty="0">
              <a:latin typeface="Calibri" panose="020F0502020204030204" pitchFamily="34" charset="0"/>
            </a:endParaRPr>
          </a:p>
          <a:p>
            <a:r>
              <a:rPr lang="tr-TR" dirty="0" smtClean="0">
                <a:latin typeface="Calibri" panose="020F0502020204030204" pitchFamily="34" charset="0"/>
              </a:rPr>
              <a:t>Sayfa içerisinde </a:t>
            </a:r>
            <a:r>
              <a:rPr lang="tr-TR" dirty="0" err="1" smtClean="0">
                <a:latin typeface="Calibri" panose="020F0502020204030204" pitchFamily="34" charset="0"/>
              </a:rPr>
              <a:t>id</a:t>
            </a:r>
            <a:r>
              <a:rPr lang="tr-TR" dirty="0" smtClean="0">
                <a:latin typeface="Calibri" panose="020F0502020204030204" pitchFamily="34" charset="0"/>
              </a:rPr>
              <a:t> verilmiş belirli bir noktaya ulaşmak için</a:t>
            </a:r>
          </a:p>
          <a:p>
            <a:endParaRPr lang="tr-TR" dirty="0">
              <a:latin typeface="Calibri" panose="020F0502020204030204" pitchFamily="34" charset="0"/>
            </a:endParaRPr>
          </a:p>
          <a:p>
            <a:endParaRPr lang="tr-TR" dirty="0" smtClean="0">
              <a:latin typeface="Calibri" panose="020F0502020204030204" pitchFamily="34" charset="0"/>
            </a:endParaRPr>
          </a:p>
          <a:p>
            <a:endParaRPr lang="tr-TR" dirty="0">
              <a:latin typeface="Calibri" panose="020F0502020204030204" pitchFamily="34" charset="0"/>
            </a:endParaRPr>
          </a:p>
          <a:p>
            <a:endParaRPr lang="tr-TR" dirty="0" smtClean="0">
              <a:latin typeface="Calibri" panose="020F0502020204030204" pitchFamily="34" charset="0"/>
            </a:endParaRPr>
          </a:p>
          <a:p>
            <a:endParaRPr lang="tr-TR" dirty="0">
              <a:latin typeface="Calibri" panose="020F0502020204030204" pitchFamily="34" charset="0"/>
            </a:endParaRPr>
          </a:p>
          <a:p>
            <a:endParaRPr lang="tr-TR" dirty="0">
              <a:latin typeface="Calibri" panose="020F0502020204030204" pitchFamily="34" charset="0"/>
            </a:endParaRPr>
          </a:p>
        </p:txBody>
      </p:sp>
      <p:sp>
        <p:nvSpPr>
          <p:cNvPr id="6" name="Dikdörtgen 5">
            <a:hlinkClick r:id="rId3"/>
          </p:cNvPr>
          <p:cNvSpPr/>
          <p:nvPr/>
        </p:nvSpPr>
        <p:spPr>
          <a:xfrm>
            <a:off x="7060601" y="2902014"/>
            <a:ext cx="1467005" cy="369332"/>
          </a:xfrm>
          <a:prstGeom prst="rect">
            <a:avLst/>
          </a:prstGeom>
        </p:spPr>
        <p:txBody>
          <a:bodyPr wrap="none">
            <a:spAutoFit/>
          </a:bodyPr>
          <a:lstStyle/>
          <a:p>
            <a:r>
              <a:rPr lang="tr-TR" dirty="0" smtClean="0">
                <a:solidFill>
                  <a:srgbClr val="002060"/>
                </a:solidFill>
                <a:latin typeface="Verdana" panose="020B0604030504040204" pitchFamily="34" charset="0"/>
                <a:hlinkClick r:id="rId4"/>
              </a:rPr>
              <a:t>Web Çıktısı</a:t>
            </a:r>
            <a:endParaRPr lang="tr-TR" dirty="0">
              <a:solidFill>
                <a:srgbClr val="002060"/>
              </a:solidFill>
            </a:endParaRPr>
          </a:p>
        </p:txBody>
      </p:sp>
      <p:sp>
        <p:nvSpPr>
          <p:cNvPr id="7" name="Dikdörtgen 6"/>
          <p:cNvSpPr/>
          <p:nvPr/>
        </p:nvSpPr>
        <p:spPr>
          <a:xfrm>
            <a:off x="611560" y="2420888"/>
            <a:ext cx="7182544" cy="369332"/>
          </a:xfrm>
          <a:prstGeom prst="rect">
            <a:avLst/>
          </a:prstGeom>
        </p:spPr>
        <p:txBody>
          <a:bodyPr wrap="square">
            <a:spAutoFit/>
          </a:bodyPr>
          <a:lstStyle/>
          <a:p>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a</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href</a:t>
            </a:r>
            <a:r>
              <a:rPr lang="en-US" dirty="0">
                <a:solidFill>
                  <a:srgbClr val="FF0000"/>
                </a:solidFill>
                <a:latin typeface="Consolas" panose="020B0609020204030204" pitchFamily="49" charset="0"/>
              </a:rPr>
              <a:t>=</a:t>
            </a:r>
            <a:r>
              <a:rPr lang="en-US" dirty="0">
                <a:solidFill>
                  <a:srgbClr val="0000CD"/>
                </a:solidFill>
                <a:latin typeface="Consolas" panose="020B0609020204030204" pitchFamily="49" charset="0"/>
              </a:rPr>
              <a:t>"http://www.w3schools.com"</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This is a link</a:t>
            </a:r>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/a</a:t>
            </a:r>
            <a:r>
              <a:rPr lang="en-US" dirty="0">
                <a:solidFill>
                  <a:srgbClr val="0000FF"/>
                </a:solidFill>
                <a:latin typeface="Consolas" panose="020B0609020204030204" pitchFamily="49" charset="0"/>
              </a:rPr>
              <a:t>&gt;</a:t>
            </a:r>
            <a:endParaRPr lang="tr-TR" dirty="0"/>
          </a:p>
        </p:txBody>
      </p:sp>
      <p:sp>
        <p:nvSpPr>
          <p:cNvPr id="8" name="Dikdörtgen 7"/>
          <p:cNvSpPr/>
          <p:nvPr/>
        </p:nvSpPr>
        <p:spPr>
          <a:xfrm>
            <a:off x="611560" y="4549234"/>
            <a:ext cx="7182544" cy="369332"/>
          </a:xfrm>
          <a:prstGeom prst="rect">
            <a:avLst/>
          </a:prstGeom>
        </p:spPr>
        <p:txBody>
          <a:bodyPr wrap="square">
            <a:spAutoFit/>
          </a:bodyPr>
          <a:lstStyle/>
          <a:p>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a</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href</a:t>
            </a:r>
            <a:r>
              <a:rPr lang="en-US" dirty="0" smtClean="0">
                <a:solidFill>
                  <a:srgbClr val="FF0000"/>
                </a:solidFill>
                <a:latin typeface="Consolas" panose="020B0609020204030204" pitchFamily="49" charset="0"/>
              </a:rPr>
              <a:t>=</a:t>
            </a:r>
            <a:r>
              <a:rPr lang="en-US" dirty="0" smtClean="0">
                <a:solidFill>
                  <a:srgbClr val="0000CD"/>
                </a:solidFill>
                <a:latin typeface="Consolas" panose="020B0609020204030204" pitchFamily="49" charset="0"/>
              </a:rPr>
              <a:t>"</a:t>
            </a:r>
            <a:r>
              <a:rPr lang="tr-TR" dirty="0" smtClean="0">
                <a:solidFill>
                  <a:srgbClr val="0000CD"/>
                </a:solidFill>
                <a:latin typeface="Consolas" panose="020B0609020204030204" pitchFamily="49" charset="0"/>
              </a:rPr>
              <a:t>deneme1#orta</a:t>
            </a:r>
            <a:r>
              <a:rPr lang="en-US" dirty="0" smtClean="0">
                <a:solidFill>
                  <a:srgbClr val="0000CD"/>
                </a:solidFill>
                <a:latin typeface="Consolas" panose="020B0609020204030204" pitchFamily="49" charset="0"/>
              </a:rPr>
              <a:t>"</a:t>
            </a:r>
            <a:r>
              <a:rPr lang="en-US" dirty="0" smtClean="0">
                <a:solidFill>
                  <a:srgbClr val="0000FF"/>
                </a:solidFill>
                <a:latin typeface="Consolas" panose="020B0609020204030204" pitchFamily="49" charset="0"/>
              </a:rPr>
              <a:t>&gt;</a:t>
            </a:r>
            <a:r>
              <a:rPr lang="tr-TR" dirty="0" smtClean="0">
                <a:solidFill>
                  <a:srgbClr val="000000"/>
                </a:solidFill>
                <a:latin typeface="Consolas" panose="020B0609020204030204" pitchFamily="49" charset="0"/>
              </a:rPr>
              <a:t>Burası sayfanın ortasıdır</a:t>
            </a:r>
            <a:r>
              <a:rPr lang="en-US" dirty="0" smtClean="0">
                <a:solidFill>
                  <a:srgbClr val="0000FF"/>
                </a:solidFill>
                <a:latin typeface="Consolas" panose="020B0609020204030204" pitchFamily="49" charset="0"/>
              </a:rPr>
              <a:t>&lt;</a:t>
            </a:r>
            <a:r>
              <a:rPr lang="en-US" dirty="0" smtClean="0">
                <a:solidFill>
                  <a:srgbClr val="A52A2A"/>
                </a:solidFill>
                <a:latin typeface="Consolas" panose="020B0609020204030204" pitchFamily="49" charset="0"/>
              </a:rPr>
              <a:t>/</a:t>
            </a:r>
            <a:r>
              <a:rPr lang="en-US" dirty="0">
                <a:solidFill>
                  <a:srgbClr val="A52A2A"/>
                </a:solidFill>
                <a:latin typeface="Consolas" panose="020B0609020204030204" pitchFamily="49" charset="0"/>
              </a:rPr>
              <a:t>a</a:t>
            </a:r>
            <a:r>
              <a:rPr lang="en-US" dirty="0">
                <a:solidFill>
                  <a:srgbClr val="0000FF"/>
                </a:solidFill>
                <a:latin typeface="Consolas" panose="020B0609020204030204" pitchFamily="49" charset="0"/>
              </a:rPr>
              <a:t>&gt;</a:t>
            </a:r>
            <a:endParaRPr lang="tr-TR" dirty="0"/>
          </a:p>
        </p:txBody>
      </p:sp>
    </p:spTree>
    <p:extLst>
      <p:ext uri="{BB962C8B-B14F-4D97-AF65-F5344CB8AC3E}">
        <p14:creationId xmlns:p14="http://schemas.microsoft.com/office/powerpoint/2010/main" val="3216191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t>&lt;</a:t>
            </a:r>
            <a:r>
              <a:rPr lang="tr-TR" dirty="0" err="1" smtClean="0"/>
              <a:t>img</a:t>
            </a:r>
            <a:r>
              <a:rPr lang="tr-TR" dirty="0" smtClean="0"/>
              <a:t>&gt; Resim </a:t>
            </a:r>
            <a:r>
              <a:rPr lang="tr-TR" dirty="0" err="1" smtClean="0"/>
              <a:t>Tagı</a:t>
            </a:r>
            <a:endParaRPr lang="tr-TR" dirty="0"/>
          </a:p>
        </p:txBody>
      </p:sp>
      <p:sp>
        <p:nvSpPr>
          <p:cNvPr id="5" name="İçerik Yer Tutucusu 2"/>
          <p:cNvSpPr>
            <a:spLocks noGrp="1"/>
          </p:cNvSpPr>
          <p:nvPr>
            <p:ph sz="quarter" idx="1"/>
          </p:nvPr>
        </p:nvSpPr>
        <p:spPr>
          <a:xfrm>
            <a:off x="457200" y="1219200"/>
            <a:ext cx="8229600" cy="4937760"/>
          </a:xfrm>
        </p:spPr>
        <p:txBody>
          <a:bodyPr>
            <a:normAutofit/>
          </a:bodyPr>
          <a:lstStyle/>
          <a:p>
            <a:r>
              <a:rPr lang="tr-TR" dirty="0" smtClean="0">
                <a:latin typeface="Calibri" panose="020F0502020204030204" pitchFamily="34" charset="0"/>
              </a:rPr>
              <a:t>Html sayfalarda resim görüntüleyebilmek için &lt;</a:t>
            </a:r>
            <a:r>
              <a:rPr lang="tr-TR" dirty="0" err="1" smtClean="0">
                <a:latin typeface="Calibri" panose="020F0502020204030204" pitchFamily="34" charset="0"/>
              </a:rPr>
              <a:t>img</a:t>
            </a:r>
            <a:r>
              <a:rPr lang="tr-TR" dirty="0" smtClean="0">
                <a:latin typeface="Calibri" panose="020F0502020204030204" pitchFamily="34" charset="0"/>
              </a:rPr>
              <a:t>&gt; </a:t>
            </a:r>
            <a:r>
              <a:rPr lang="tr-TR" dirty="0" err="1" smtClean="0">
                <a:latin typeface="Calibri" panose="020F0502020204030204" pitchFamily="34" charset="0"/>
              </a:rPr>
              <a:t>tagı</a:t>
            </a:r>
            <a:r>
              <a:rPr lang="tr-TR" dirty="0" smtClean="0">
                <a:latin typeface="Calibri" panose="020F0502020204030204" pitchFamily="34" charset="0"/>
              </a:rPr>
              <a:t> kullanılır.</a:t>
            </a:r>
            <a:r>
              <a:rPr lang="tr-TR" dirty="0"/>
              <a:t> </a:t>
            </a:r>
            <a:endParaRPr lang="tr-TR" dirty="0">
              <a:latin typeface="Calibri" panose="020F0502020204030204" pitchFamily="34" charset="0"/>
            </a:endParaRPr>
          </a:p>
        </p:txBody>
      </p:sp>
      <p:sp>
        <p:nvSpPr>
          <p:cNvPr id="6" name="Dikdörtgen 5">
            <a:hlinkClick r:id="rId3"/>
          </p:cNvPr>
          <p:cNvSpPr/>
          <p:nvPr/>
        </p:nvSpPr>
        <p:spPr>
          <a:xfrm>
            <a:off x="7219795" y="5229200"/>
            <a:ext cx="1467005" cy="369332"/>
          </a:xfrm>
          <a:prstGeom prst="rect">
            <a:avLst/>
          </a:prstGeom>
        </p:spPr>
        <p:txBody>
          <a:bodyPr wrap="none">
            <a:spAutoFit/>
          </a:bodyPr>
          <a:lstStyle/>
          <a:p>
            <a:r>
              <a:rPr lang="tr-TR" dirty="0" smtClean="0">
                <a:solidFill>
                  <a:srgbClr val="002060"/>
                </a:solidFill>
                <a:latin typeface="Verdana" panose="020B0604030504040204" pitchFamily="34" charset="0"/>
                <a:hlinkClick r:id="rId4"/>
              </a:rPr>
              <a:t>Web Çıktısı</a:t>
            </a:r>
            <a:endParaRPr lang="tr-TR" dirty="0">
              <a:solidFill>
                <a:srgbClr val="002060"/>
              </a:solidFill>
            </a:endParaRPr>
          </a:p>
        </p:txBody>
      </p:sp>
      <p:sp>
        <p:nvSpPr>
          <p:cNvPr id="3" name="Dikdörtgen 2"/>
          <p:cNvSpPr/>
          <p:nvPr/>
        </p:nvSpPr>
        <p:spPr>
          <a:xfrm>
            <a:off x="143000" y="2483604"/>
            <a:ext cx="9001000" cy="369332"/>
          </a:xfrm>
          <a:prstGeom prst="rect">
            <a:avLst/>
          </a:prstGeom>
        </p:spPr>
        <p:txBody>
          <a:bodyPr wrap="square">
            <a:spAutoFit/>
          </a:bodyPr>
          <a:lstStyle/>
          <a:p>
            <a:r>
              <a:rPr lang="tr-TR" dirty="0">
                <a:solidFill>
                  <a:srgbClr val="0000FF"/>
                </a:solidFill>
                <a:latin typeface="Consolas" panose="020B0609020204030204" pitchFamily="49" charset="0"/>
              </a:rPr>
              <a:t>&lt;</a:t>
            </a:r>
            <a:r>
              <a:rPr lang="tr-TR" dirty="0" err="1">
                <a:solidFill>
                  <a:srgbClr val="A52A2A"/>
                </a:solidFill>
                <a:latin typeface="Consolas" panose="020B0609020204030204" pitchFamily="49" charset="0"/>
              </a:rPr>
              <a:t>img</a:t>
            </a:r>
            <a:r>
              <a:rPr lang="tr-TR" dirty="0">
                <a:solidFill>
                  <a:srgbClr val="000000"/>
                </a:solidFill>
                <a:latin typeface="Consolas" panose="020B0609020204030204" pitchFamily="49" charset="0"/>
              </a:rPr>
              <a:t> </a:t>
            </a:r>
            <a:r>
              <a:rPr lang="tr-TR" dirty="0" err="1">
                <a:solidFill>
                  <a:srgbClr val="FF0000"/>
                </a:solidFill>
                <a:latin typeface="Consolas" panose="020B0609020204030204" pitchFamily="49" charset="0"/>
              </a:rPr>
              <a:t>src</a:t>
            </a:r>
            <a:r>
              <a:rPr lang="tr-TR" dirty="0">
                <a:solidFill>
                  <a:srgbClr val="FF0000"/>
                </a:solidFill>
                <a:latin typeface="Consolas" panose="020B0609020204030204" pitchFamily="49" charset="0"/>
              </a:rPr>
              <a:t>=</a:t>
            </a:r>
            <a:r>
              <a:rPr lang="tr-TR" dirty="0">
                <a:solidFill>
                  <a:srgbClr val="0000CD"/>
                </a:solidFill>
                <a:latin typeface="Consolas" panose="020B0609020204030204" pitchFamily="49" charset="0"/>
              </a:rPr>
              <a:t>"w3schools.jpg"</a:t>
            </a:r>
            <a:r>
              <a:rPr lang="tr-TR" dirty="0">
                <a:solidFill>
                  <a:srgbClr val="000000"/>
                </a:solidFill>
                <a:latin typeface="Consolas" panose="020B0609020204030204" pitchFamily="49" charset="0"/>
              </a:rPr>
              <a:t> </a:t>
            </a:r>
            <a:r>
              <a:rPr lang="tr-TR" dirty="0">
                <a:solidFill>
                  <a:srgbClr val="FF0000"/>
                </a:solidFill>
                <a:latin typeface="Consolas" panose="020B0609020204030204" pitchFamily="49" charset="0"/>
              </a:rPr>
              <a:t>alt=</a:t>
            </a:r>
            <a:r>
              <a:rPr lang="tr-TR" dirty="0">
                <a:solidFill>
                  <a:srgbClr val="0000CD"/>
                </a:solidFill>
                <a:latin typeface="Consolas" panose="020B0609020204030204" pitchFamily="49" charset="0"/>
              </a:rPr>
              <a:t>"W3Schools.com"</a:t>
            </a:r>
            <a:r>
              <a:rPr lang="tr-TR" dirty="0">
                <a:solidFill>
                  <a:srgbClr val="000000"/>
                </a:solidFill>
                <a:latin typeface="Consolas" panose="020B0609020204030204" pitchFamily="49" charset="0"/>
              </a:rPr>
              <a:t> </a:t>
            </a:r>
            <a:r>
              <a:rPr lang="tr-TR" dirty="0" err="1" smtClean="0">
                <a:solidFill>
                  <a:srgbClr val="FF0000"/>
                </a:solidFill>
                <a:latin typeface="Consolas" panose="020B0609020204030204" pitchFamily="49" charset="0"/>
              </a:rPr>
              <a:t>width</a:t>
            </a:r>
            <a:r>
              <a:rPr lang="tr-TR" dirty="0">
                <a:solidFill>
                  <a:srgbClr val="FF0000"/>
                </a:solidFill>
                <a:latin typeface="Consolas" panose="020B0609020204030204" pitchFamily="49" charset="0"/>
              </a:rPr>
              <a:t>=</a:t>
            </a:r>
            <a:r>
              <a:rPr lang="tr-TR" dirty="0">
                <a:solidFill>
                  <a:srgbClr val="0000CD"/>
                </a:solidFill>
                <a:latin typeface="Consolas" panose="020B0609020204030204" pitchFamily="49" charset="0"/>
              </a:rPr>
              <a:t>"104"</a:t>
            </a:r>
            <a:r>
              <a:rPr lang="tr-TR" dirty="0">
                <a:solidFill>
                  <a:srgbClr val="000000"/>
                </a:solidFill>
                <a:latin typeface="Consolas" panose="020B0609020204030204" pitchFamily="49" charset="0"/>
              </a:rPr>
              <a:t> </a:t>
            </a:r>
            <a:r>
              <a:rPr lang="tr-TR" dirty="0" err="1">
                <a:solidFill>
                  <a:srgbClr val="FF0000"/>
                </a:solidFill>
                <a:latin typeface="Consolas" panose="020B0609020204030204" pitchFamily="49" charset="0"/>
              </a:rPr>
              <a:t>height</a:t>
            </a:r>
            <a:r>
              <a:rPr lang="tr-TR" dirty="0">
                <a:solidFill>
                  <a:srgbClr val="FF0000"/>
                </a:solidFill>
                <a:latin typeface="Consolas" panose="020B0609020204030204" pitchFamily="49" charset="0"/>
              </a:rPr>
              <a:t>=</a:t>
            </a:r>
            <a:r>
              <a:rPr lang="tr-TR" dirty="0">
                <a:solidFill>
                  <a:srgbClr val="0000CD"/>
                </a:solidFill>
                <a:latin typeface="Consolas" panose="020B0609020204030204" pitchFamily="49" charset="0"/>
              </a:rPr>
              <a:t>"142"</a:t>
            </a:r>
            <a:r>
              <a:rPr lang="tr-TR" dirty="0">
                <a:solidFill>
                  <a:srgbClr val="0000FF"/>
                </a:solidFill>
                <a:latin typeface="Consolas" panose="020B0609020204030204" pitchFamily="49" charset="0"/>
              </a:rPr>
              <a:t>&gt;</a:t>
            </a:r>
            <a:endParaRPr lang="tr-TR" dirty="0"/>
          </a:p>
        </p:txBody>
      </p:sp>
    </p:spTree>
    <p:extLst>
      <p:ext uri="{BB962C8B-B14F-4D97-AF65-F5344CB8AC3E}">
        <p14:creationId xmlns:p14="http://schemas.microsoft.com/office/powerpoint/2010/main" val="20697003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err="1" smtClean="0"/>
              <a:t>title</a:t>
            </a:r>
            <a:r>
              <a:rPr lang="tr-TR" dirty="0" smtClean="0"/>
              <a:t> Niteliği</a:t>
            </a:r>
            <a:endParaRPr lang="tr-TR" dirty="0"/>
          </a:p>
        </p:txBody>
      </p:sp>
      <p:sp>
        <p:nvSpPr>
          <p:cNvPr id="5" name="İçerik Yer Tutucusu 2"/>
          <p:cNvSpPr>
            <a:spLocks noGrp="1"/>
          </p:cNvSpPr>
          <p:nvPr>
            <p:ph sz="quarter" idx="1"/>
          </p:nvPr>
        </p:nvSpPr>
        <p:spPr>
          <a:xfrm>
            <a:off x="457200" y="1219200"/>
            <a:ext cx="8229600" cy="4937760"/>
          </a:xfrm>
        </p:spPr>
        <p:txBody>
          <a:bodyPr>
            <a:normAutofit/>
          </a:bodyPr>
          <a:lstStyle/>
          <a:p>
            <a:r>
              <a:rPr lang="tr-TR" dirty="0" err="1" smtClean="0">
                <a:latin typeface="Calibri" panose="020F0502020204030204" pitchFamily="34" charset="0"/>
              </a:rPr>
              <a:t>title</a:t>
            </a:r>
            <a:r>
              <a:rPr lang="tr-TR" dirty="0" smtClean="0">
                <a:latin typeface="Calibri" panose="020F0502020204030204" pitchFamily="34" charset="0"/>
              </a:rPr>
              <a:t> niteliği eklendiği </a:t>
            </a:r>
            <a:r>
              <a:rPr lang="tr-TR" dirty="0" err="1" smtClean="0">
                <a:latin typeface="Calibri" panose="020F0502020204030204" pitchFamily="34" charset="0"/>
              </a:rPr>
              <a:t>tagın</a:t>
            </a:r>
            <a:r>
              <a:rPr lang="tr-TR" dirty="0" smtClean="0">
                <a:latin typeface="Calibri" panose="020F0502020204030204" pitchFamily="34" charset="0"/>
              </a:rPr>
              <a:t> içeriği hakkında kullanıcıya bilgi vermek için kullanılır.  </a:t>
            </a:r>
            <a:endParaRPr lang="en-US" dirty="0">
              <a:latin typeface="Calibri" panose="020F0502020204030204" pitchFamily="34" charset="0"/>
            </a:endParaRPr>
          </a:p>
        </p:txBody>
      </p:sp>
      <p:sp>
        <p:nvSpPr>
          <p:cNvPr id="4" name="Dikdörtgen 3"/>
          <p:cNvSpPr/>
          <p:nvPr/>
        </p:nvSpPr>
        <p:spPr>
          <a:xfrm>
            <a:off x="827584" y="2348880"/>
            <a:ext cx="4572000" cy="3139321"/>
          </a:xfrm>
          <a:prstGeom prst="rect">
            <a:avLst/>
          </a:prstGeom>
        </p:spPr>
        <p:txBody>
          <a:bodyPr>
            <a:spAutoFit/>
          </a:bodyPr>
          <a:lstStyle/>
          <a:p>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title=</a:t>
            </a:r>
            <a:r>
              <a:rPr lang="en-US" dirty="0">
                <a:solidFill>
                  <a:srgbClr val="0000CD"/>
                </a:solidFill>
                <a:latin typeface="Consolas" panose="020B0609020204030204" pitchFamily="49" charset="0"/>
              </a:rPr>
              <a:t>"About W3Schools"</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W3Schools is a web developer's site.</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It provides tutorials and references covering</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many aspects of web programming,</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including HTML, CSS, JavaScript, XML, SQL, PHP, ASP, etc.</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FFFFFF"/>
                </a:solidFill>
                <a:latin typeface="Verdana" panose="020B0604030504040204" pitchFamily="34" charset="0"/>
                <a:hlinkClick r:id="rId3"/>
              </a:rPr>
              <a:t/>
            </a:r>
            <a:br>
              <a:rPr lang="en-US" dirty="0">
                <a:solidFill>
                  <a:srgbClr val="FFFFFF"/>
                </a:solidFill>
                <a:latin typeface="Verdana" panose="020B0604030504040204" pitchFamily="34" charset="0"/>
                <a:hlinkClick r:id="rId3"/>
              </a:rPr>
            </a:br>
            <a:endParaRPr lang="tr-TR" dirty="0"/>
          </a:p>
        </p:txBody>
      </p:sp>
      <p:sp>
        <p:nvSpPr>
          <p:cNvPr id="6" name="Dikdörtgen 5">
            <a:hlinkClick r:id="rId4"/>
          </p:cNvPr>
          <p:cNvSpPr/>
          <p:nvPr/>
        </p:nvSpPr>
        <p:spPr>
          <a:xfrm>
            <a:off x="7219795" y="5229200"/>
            <a:ext cx="1467005" cy="369332"/>
          </a:xfrm>
          <a:prstGeom prst="rect">
            <a:avLst/>
          </a:prstGeom>
        </p:spPr>
        <p:txBody>
          <a:bodyPr wrap="none">
            <a:spAutoFit/>
          </a:bodyPr>
          <a:lstStyle/>
          <a:p>
            <a:r>
              <a:rPr lang="tr-TR" dirty="0" smtClean="0">
                <a:solidFill>
                  <a:srgbClr val="002060"/>
                </a:solidFill>
                <a:latin typeface="Verdana" panose="020B0604030504040204" pitchFamily="34" charset="0"/>
                <a:hlinkClick r:id="rId3"/>
              </a:rPr>
              <a:t>Web Çıktısı</a:t>
            </a:r>
            <a:endParaRPr lang="tr-TR" dirty="0">
              <a:solidFill>
                <a:srgbClr val="002060"/>
              </a:solidFill>
            </a:endParaRPr>
          </a:p>
        </p:txBody>
      </p:sp>
    </p:spTree>
    <p:extLst>
      <p:ext uri="{BB962C8B-B14F-4D97-AF65-F5344CB8AC3E}">
        <p14:creationId xmlns:p14="http://schemas.microsoft.com/office/powerpoint/2010/main" val="4149056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Internet</a:t>
            </a:r>
            <a:endParaRPr lang="tr-TR" dirty="0"/>
          </a:p>
        </p:txBody>
      </p:sp>
      <p:sp>
        <p:nvSpPr>
          <p:cNvPr id="3" name="İçerik Yer Tutucusu 2"/>
          <p:cNvSpPr>
            <a:spLocks noGrp="1"/>
          </p:cNvSpPr>
          <p:nvPr>
            <p:ph sz="quarter" idx="1"/>
          </p:nvPr>
        </p:nvSpPr>
        <p:spPr/>
        <p:txBody>
          <a:bodyPr>
            <a:normAutofit/>
          </a:bodyPr>
          <a:lstStyle/>
          <a:p>
            <a:pPr>
              <a:buFont typeface="Arial" panose="020B0604020202020204" pitchFamily="34" charset="0"/>
              <a:buChar char="•"/>
            </a:pPr>
            <a:r>
              <a:rPr lang="tr-TR" dirty="0" smtClean="0"/>
              <a:t>Günümüzde hemen hemen dünyadaki tüm ülkeler Internet ağına bağlıdır. </a:t>
            </a:r>
          </a:p>
          <a:p>
            <a:pPr>
              <a:buFont typeface="Arial" panose="020B0604020202020204" pitchFamily="34" charset="0"/>
              <a:buChar char="•"/>
            </a:pPr>
            <a:r>
              <a:rPr lang="tr-TR" dirty="0" smtClean="0"/>
              <a:t>Internet ağında resmi kurumlar, özel kuruluşlar, kişisel bağlantılar </a:t>
            </a:r>
            <a:r>
              <a:rPr lang="tr-TR" dirty="0" err="1" smtClean="0"/>
              <a:t>v.b</a:t>
            </a:r>
            <a:r>
              <a:rPr lang="tr-TR" dirty="0" smtClean="0"/>
              <a:t>. </a:t>
            </a:r>
            <a:r>
              <a:rPr lang="tr-TR" dirty="0"/>
              <a:t>y</a:t>
            </a:r>
            <a:r>
              <a:rPr lang="tr-TR" dirty="0" smtClean="0"/>
              <a:t>er almaktadır.</a:t>
            </a:r>
          </a:p>
          <a:p>
            <a:pPr>
              <a:buFont typeface="Arial" panose="020B0604020202020204" pitchFamily="34" charset="0"/>
              <a:buChar char="•"/>
            </a:pPr>
            <a:r>
              <a:rPr lang="tr-TR" dirty="0" smtClean="0"/>
              <a:t> Günümüzde bu akıllı cihazlarına Internet Ağına bağlı 15 </a:t>
            </a:r>
            <a:r>
              <a:rPr lang="tr-TR" dirty="0" smtClean="0"/>
              <a:t>milyardan fazla </a:t>
            </a:r>
            <a:r>
              <a:rPr lang="tr-TR" dirty="0" smtClean="0"/>
              <a:t>cihaz bulunmaktadır.</a:t>
            </a:r>
          </a:p>
          <a:p>
            <a:pPr>
              <a:buFont typeface="Arial" panose="020B0604020202020204" pitchFamily="34" charset="0"/>
              <a:buChar char="•"/>
            </a:pPr>
            <a:r>
              <a:rPr lang="tr-TR" dirty="0" err="1" smtClean="0"/>
              <a:t>Ağ’da</a:t>
            </a:r>
            <a:r>
              <a:rPr lang="tr-TR" dirty="0" smtClean="0"/>
              <a:t> </a:t>
            </a:r>
            <a:r>
              <a:rPr lang="tr-TR" dirty="0" err="1" smtClean="0"/>
              <a:t>TerraByte</a:t>
            </a:r>
            <a:r>
              <a:rPr lang="tr-TR" dirty="0"/>
              <a:t> </a:t>
            </a:r>
            <a:r>
              <a:rPr lang="tr-TR" dirty="0" smtClean="0"/>
              <a:t>‘dan daha fazla bağlantı </a:t>
            </a:r>
            <a:r>
              <a:rPr lang="tr-TR" dirty="0" smtClean="0"/>
              <a:t>gerçekleştirilmiştir</a:t>
            </a:r>
            <a:r>
              <a:rPr lang="tr-TR" dirty="0" smtClean="0"/>
              <a:t>.</a:t>
            </a:r>
          </a:p>
          <a:p>
            <a:pPr>
              <a:buFont typeface="Arial" panose="020B0604020202020204" pitchFamily="34" charset="0"/>
              <a:buChar char="•"/>
            </a:pPr>
            <a:r>
              <a:rPr lang="tr-TR" dirty="0" smtClean="0"/>
              <a:t>Sosyal Ağlara bağlantıların %60’dan fazlası akıllı cihazlarla gerçekleştirilmiştir.</a:t>
            </a:r>
            <a:endParaRPr lang="tr-TR"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3</a:t>
            </a:fld>
            <a:endParaRPr lang="tr-TR"/>
          </a:p>
        </p:txBody>
      </p:sp>
    </p:spTree>
    <p:extLst>
      <p:ext uri="{BB962C8B-B14F-4D97-AF65-F5344CB8AC3E}">
        <p14:creationId xmlns:p14="http://schemas.microsoft.com/office/powerpoint/2010/main" val="2943494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err="1"/>
              <a:t>h</a:t>
            </a:r>
            <a:r>
              <a:rPr lang="tr-TR" dirty="0" err="1" smtClean="0"/>
              <a:t>ref</a:t>
            </a:r>
            <a:r>
              <a:rPr lang="tr-TR" dirty="0" smtClean="0"/>
              <a:t> Niteliği</a:t>
            </a:r>
            <a:endParaRPr lang="tr-TR" dirty="0"/>
          </a:p>
        </p:txBody>
      </p:sp>
      <p:sp>
        <p:nvSpPr>
          <p:cNvPr id="5" name="İçerik Yer Tutucusu 2"/>
          <p:cNvSpPr>
            <a:spLocks noGrp="1"/>
          </p:cNvSpPr>
          <p:nvPr>
            <p:ph sz="quarter" idx="1"/>
          </p:nvPr>
        </p:nvSpPr>
        <p:spPr>
          <a:xfrm>
            <a:off x="457200" y="1219200"/>
            <a:ext cx="8229600" cy="4937760"/>
          </a:xfrm>
        </p:spPr>
        <p:txBody>
          <a:bodyPr>
            <a:normAutofit/>
          </a:bodyPr>
          <a:lstStyle/>
          <a:p>
            <a:r>
              <a:rPr lang="tr-TR" dirty="0" smtClean="0">
                <a:latin typeface="Calibri" panose="020F0502020204030204" pitchFamily="34" charset="0"/>
              </a:rPr>
              <a:t>Html link bağlantıları &lt;a&gt; </a:t>
            </a:r>
            <a:r>
              <a:rPr lang="tr-TR" dirty="0" err="1" smtClean="0">
                <a:latin typeface="Calibri" panose="020F0502020204030204" pitchFamily="34" charset="0"/>
              </a:rPr>
              <a:t>tagı</a:t>
            </a:r>
            <a:r>
              <a:rPr lang="tr-TR" dirty="0" smtClean="0">
                <a:latin typeface="Calibri" panose="020F0502020204030204" pitchFamily="34" charset="0"/>
              </a:rPr>
              <a:t> ile tanımlanır. </a:t>
            </a:r>
            <a:r>
              <a:rPr lang="tr-TR" dirty="0" err="1" smtClean="0">
                <a:latin typeface="Calibri" panose="020F0502020204030204" pitchFamily="34" charset="0"/>
              </a:rPr>
              <a:t>href</a:t>
            </a:r>
            <a:r>
              <a:rPr lang="tr-TR" dirty="0" smtClean="0">
                <a:latin typeface="Calibri" panose="020F0502020204030204" pitchFamily="34" charset="0"/>
              </a:rPr>
              <a:t> niteliği ise bağlantının adresini bildirmek için kullanılır.</a:t>
            </a:r>
            <a:endParaRPr lang="en-US" dirty="0">
              <a:latin typeface="Calibri" panose="020F0502020204030204" pitchFamily="34" charset="0"/>
            </a:endParaRPr>
          </a:p>
        </p:txBody>
      </p:sp>
      <p:sp>
        <p:nvSpPr>
          <p:cNvPr id="6" name="Dikdörtgen 5">
            <a:hlinkClick r:id="rId3"/>
          </p:cNvPr>
          <p:cNvSpPr/>
          <p:nvPr/>
        </p:nvSpPr>
        <p:spPr>
          <a:xfrm>
            <a:off x="7219795" y="5229200"/>
            <a:ext cx="1467005" cy="369332"/>
          </a:xfrm>
          <a:prstGeom prst="rect">
            <a:avLst/>
          </a:prstGeom>
        </p:spPr>
        <p:txBody>
          <a:bodyPr wrap="none">
            <a:spAutoFit/>
          </a:bodyPr>
          <a:lstStyle/>
          <a:p>
            <a:r>
              <a:rPr lang="tr-TR" dirty="0" smtClean="0">
                <a:solidFill>
                  <a:srgbClr val="002060"/>
                </a:solidFill>
                <a:latin typeface="Verdana" panose="020B0604030504040204" pitchFamily="34" charset="0"/>
                <a:hlinkClick r:id="rId4"/>
              </a:rPr>
              <a:t>Web Çıktısı</a:t>
            </a:r>
            <a:endParaRPr lang="tr-TR" dirty="0">
              <a:solidFill>
                <a:srgbClr val="002060"/>
              </a:solidFill>
            </a:endParaRPr>
          </a:p>
        </p:txBody>
      </p:sp>
      <p:sp>
        <p:nvSpPr>
          <p:cNvPr id="3" name="Dikdörtgen 2"/>
          <p:cNvSpPr/>
          <p:nvPr/>
        </p:nvSpPr>
        <p:spPr>
          <a:xfrm>
            <a:off x="611560" y="2420888"/>
            <a:ext cx="6966520" cy="369332"/>
          </a:xfrm>
          <a:prstGeom prst="rect">
            <a:avLst/>
          </a:prstGeom>
        </p:spPr>
        <p:txBody>
          <a:bodyPr wrap="square">
            <a:spAutoFit/>
          </a:bodyPr>
          <a:lstStyle/>
          <a:p>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a</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href</a:t>
            </a:r>
            <a:r>
              <a:rPr lang="en-US" dirty="0">
                <a:solidFill>
                  <a:srgbClr val="FF0000"/>
                </a:solidFill>
                <a:latin typeface="Consolas" panose="020B0609020204030204" pitchFamily="49" charset="0"/>
              </a:rPr>
              <a:t>=</a:t>
            </a:r>
            <a:r>
              <a:rPr lang="en-US" dirty="0">
                <a:solidFill>
                  <a:srgbClr val="0000CD"/>
                </a:solidFill>
                <a:latin typeface="Consolas" panose="020B0609020204030204" pitchFamily="49" charset="0"/>
              </a:rPr>
              <a:t>"http://www.w3schools.com"</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This is a link</a:t>
            </a:r>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/a</a:t>
            </a:r>
            <a:r>
              <a:rPr lang="en-US" dirty="0">
                <a:solidFill>
                  <a:srgbClr val="0000FF"/>
                </a:solidFill>
                <a:latin typeface="Consolas" panose="020B0609020204030204" pitchFamily="49" charset="0"/>
              </a:rPr>
              <a:t>&gt;</a:t>
            </a:r>
            <a:endParaRPr lang="tr-TR" dirty="0"/>
          </a:p>
        </p:txBody>
      </p:sp>
    </p:spTree>
    <p:extLst>
      <p:ext uri="{BB962C8B-B14F-4D97-AF65-F5344CB8AC3E}">
        <p14:creationId xmlns:p14="http://schemas.microsoft.com/office/powerpoint/2010/main" val="7452268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t>Kaynak, Boyut ve Açıklama Nitelikleri</a:t>
            </a:r>
            <a:endParaRPr lang="tr-TR" dirty="0"/>
          </a:p>
        </p:txBody>
      </p:sp>
      <p:sp>
        <p:nvSpPr>
          <p:cNvPr id="5" name="İçerik Yer Tutucusu 2"/>
          <p:cNvSpPr>
            <a:spLocks noGrp="1"/>
          </p:cNvSpPr>
          <p:nvPr>
            <p:ph sz="quarter" idx="1"/>
          </p:nvPr>
        </p:nvSpPr>
        <p:spPr>
          <a:xfrm>
            <a:off x="457200" y="1219200"/>
            <a:ext cx="8229600" cy="4937760"/>
          </a:xfrm>
        </p:spPr>
        <p:txBody>
          <a:bodyPr>
            <a:normAutofit/>
          </a:bodyPr>
          <a:lstStyle/>
          <a:p>
            <a:r>
              <a:rPr lang="tr-TR" dirty="0" smtClean="0">
                <a:latin typeface="Calibri" panose="020F0502020204030204" pitchFamily="34" charset="0"/>
              </a:rPr>
              <a:t>Resimler web sayfalarında &lt;</a:t>
            </a:r>
            <a:r>
              <a:rPr lang="tr-TR" dirty="0" err="1" smtClean="0">
                <a:latin typeface="Calibri" panose="020F0502020204030204" pitchFamily="34" charset="0"/>
              </a:rPr>
              <a:t>img</a:t>
            </a:r>
            <a:r>
              <a:rPr lang="tr-TR" dirty="0" smtClean="0">
                <a:latin typeface="Calibri" panose="020F0502020204030204" pitchFamily="34" charset="0"/>
              </a:rPr>
              <a:t>&gt; </a:t>
            </a:r>
            <a:r>
              <a:rPr lang="tr-TR" dirty="0" err="1" smtClean="0">
                <a:latin typeface="Calibri" panose="020F0502020204030204" pitchFamily="34" charset="0"/>
              </a:rPr>
              <a:t>tagı</a:t>
            </a:r>
            <a:r>
              <a:rPr lang="tr-TR" dirty="0" smtClean="0">
                <a:latin typeface="Calibri" panose="020F0502020204030204" pitchFamily="34" charset="0"/>
              </a:rPr>
              <a:t> ile tanımlanır.</a:t>
            </a:r>
          </a:p>
          <a:p>
            <a:r>
              <a:rPr lang="tr-TR" dirty="0" err="1" smtClean="0">
                <a:latin typeface="Calibri" panose="020F0502020204030204" pitchFamily="34" charset="0"/>
              </a:rPr>
              <a:t>src</a:t>
            </a:r>
            <a:r>
              <a:rPr lang="tr-TR" dirty="0" smtClean="0">
                <a:latin typeface="Calibri" panose="020F0502020204030204" pitchFamily="34" charset="0"/>
              </a:rPr>
              <a:t> </a:t>
            </a:r>
            <a:r>
              <a:rPr lang="tr-TR" dirty="0" err="1" smtClean="0">
                <a:latin typeface="Calibri" panose="020F0502020204030204" pitchFamily="34" charset="0"/>
              </a:rPr>
              <a:t>tagı</a:t>
            </a:r>
            <a:r>
              <a:rPr lang="tr-TR" dirty="0" smtClean="0">
                <a:latin typeface="Calibri" panose="020F0502020204030204" pitchFamily="34" charset="0"/>
              </a:rPr>
              <a:t> resmin kaynak yolunu verir.</a:t>
            </a:r>
          </a:p>
          <a:p>
            <a:r>
              <a:rPr lang="tr-TR" dirty="0" err="1">
                <a:latin typeface="Calibri" panose="020F0502020204030204" pitchFamily="34" charset="0"/>
              </a:rPr>
              <a:t>w</a:t>
            </a:r>
            <a:r>
              <a:rPr lang="tr-TR" dirty="0" err="1" smtClean="0">
                <a:latin typeface="Calibri" panose="020F0502020204030204" pitchFamily="34" charset="0"/>
              </a:rPr>
              <a:t>idth</a:t>
            </a:r>
            <a:r>
              <a:rPr lang="tr-TR" dirty="0" smtClean="0">
                <a:latin typeface="Calibri" panose="020F0502020204030204" pitchFamily="34" charset="0"/>
              </a:rPr>
              <a:t> resmin genişliğini </a:t>
            </a:r>
            <a:r>
              <a:rPr lang="tr-TR" dirty="0" err="1" smtClean="0">
                <a:latin typeface="Calibri" panose="020F0502020204030204" pitchFamily="34" charset="0"/>
              </a:rPr>
              <a:t>pixel</a:t>
            </a:r>
            <a:r>
              <a:rPr lang="tr-TR" dirty="0" smtClean="0">
                <a:latin typeface="Calibri" panose="020F0502020204030204" pitchFamily="34" charset="0"/>
              </a:rPr>
              <a:t> cinsinden tanımlar.</a:t>
            </a:r>
          </a:p>
          <a:p>
            <a:r>
              <a:rPr lang="tr-TR" dirty="0" err="1">
                <a:latin typeface="Calibri" panose="020F0502020204030204" pitchFamily="34" charset="0"/>
              </a:rPr>
              <a:t>h</a:t>
            </a:r>
            <a:r>
              <a:rPr lang="tr-TR" dirty="0" err="1" smtClean="0">
                <a:latin typeface="Calibri" panose="020F0502020204030204" pitchFamily="34" charset="0"/>
              </a:rPr>
              <a:t>eight</a:t>
            </a:r>
            <a:r>
              <a:rPr lang="tr-TR" dirty="0" smtClean="0">
                <a:latin typeface="Calibri" panose="020F0502020204030204" pitchFamily="34" charset="0"/>
              </a:rPr>
              <a:t> ise resmin yüksekliğini tanımlar.  </a:t>
            </a:r>
          </a:p>
          <a:p>
            <a:r>
              <a:rPr lang="tr-TR" dirty="0" smtClean="0">
                <a:latin typeface="Calibri" panose="020F0502020204030204" pitchFamily="34" charset="0"/>
              </a:rPr>
              <a:t>alt niteliği resim hakkında bilgi vermek için kullanılır. Örneğin görme engelli ziyaretçiler tarafından resmin içeriği hakkında bilgi vermek için kullanılmaktadır.  </a:t>
            </a:r>
            <a:endParaRPr lang="en-US" dirty="0">
              <a:latin typeface="Calibri" panose="020F0502020204030204" pitchFamily="34" charset="0"/>
            </a:endParaRPr>
          </a:p>
        </p:txBody>
      </p:sp>
      <p:sp>
        <p:nvSpPr>
          <p:cNvPr id="6" name="Dikdörtgen 5">
            <a:hlinkClick r:id="rId3"/>
          </p:cNvPr>
          <p:cNvSpPr/>
          <p:nvPr/>
        </p:nvSpPr>
        <p:spPr>
          <a:xfrm>
            <a:off x="7219795" y="5229200"/>
            <a:ext cx="1467005" cy="369332"/>
          </a:xfrm>
          <a:prstGeom prst="rect">
            <a:avLst/>
          </a:prstGeom>
        </p:spPr>
        <p:txBody>
          <a:bodyPr wrap="none">
            <a:spAutoFit/>
          </a:bodyPr>
          <a:lstStyle/>
          <a:p>
            <a:r>
              <a:rPr lang="tr-TR" dirty="0" smtClean="0">
                <a:solidFill>
                  <a:srgbClr val="002060"/>
                </a:solidFill>
                <a:latin typeface="Verdana" panose="020B0604030504040204" pitchFamily="34" charset="0"/>
                <a:hlinkClick r:id="rId4"/>
              </a:rPr>
              <a:t>Web Çıktısı</a:t>
            </a:r>
            <a:endParaRPr lang="tr-TR" dirty="0">
              <a:solidFill>
                <a:srgbClr val="002060"/>
              </a:solidFill>
            </a:endParaRPr>
          </a:p>
        </p:txBody>
      </p:sp>
      <p:sp>
        <p:nvSpPr>
          <p:cNvPr id="4" name="Dikdörtgen 3"/>
          <p:cNvSpPr/>
          <p:nvPr/>
        </p:nvSpPr>
        <p:spPr>
          <a:xfrm>
            <a:off x="107504" y="4670772"/>
            <a:ext cx="9263626" cy="369332"/>
          </a:xfrm>
          <a:prstGeom prst="rect">
            <a:avLst/>
          </a:prstGeom>
        </p:spPr>
        <p:txBody>
          <a:bodyPr wrap="square">
            <a:spAutoFit/>
          </a:bodyPr>
          <a:lstStyle/>
          <a:p>
            <a:r>
              <a:rPr lang="en-US" dirty="0">
                <a:solidFill>
                  <a:srgbClr val="0000FF"/>
                </a:solidFill>
                <a:latin typeface="Consolas" panose="020B0609020204030204" pitchFamily="49" charset="0"/>
              </a:rPr>
              <a:t>&lt;</a:t>
            </a:r>
            <a:r>
              <a:rPr lang="en-US" dirty="0" err="1">
                <a:solidFill>
                  <a:srgbClr val="A52A2A"/>
                </a:solidFill>
                <a:latin typeface="Consolas" panose="020B0609020204030204" pitchFamily="49" charset="0"/>
              </a:rPr>
              <a:t>img</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src</a:t>
            </a:r>
            <a:r>
              <a:rPr lang="en-US" dirty="0">
                <a:solidFill>
                  <a:srgbClr val="FF0000"/>
                </a:solidFill>
                <a:latin typeface="Consolas" panose="020B0609020204030204" pitchFamily="49" charset="0"/>
              </a:rPr>
              <a:t>=</a:t>
            </a:r>
            <a:r>
              <a:rPr lang="en-US" dirty="0">
                <a:solidFill>
                  <a:srgbClr val="0000CD"/>
                </a:solidFill>
                <a:latin typeface="Consolas" panose="020B0609020204030204" pitchFamily="49" charset="0"/>
              </a:rPr>
              <a:t>"w3schools.jpg"</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width=</a:t>
            </a:r>
            <a:r>
              <a:rPr lang="en-US" dirty="0">
                <a:solidFill>
                  <a:srgbClr val="0000CD"/>
                </a:solidFill>
                <a:latin typeface="Consolas" panose="020B0609020204030204" pitchFamily="49" charset="0"/>
              </a:rPr>
              <a:t>"104"</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height=</a:t>
            </a:r>
            <a:r>
              <a:rPr lang="en-US" dirty="0">
                <a:solidFill>
                  <a:srgbClr val="0000CD"/>
                </a:solidFill>
                <a:latin typeface="Consolas" panose="020B0609020204030204" pitchFamily="49" charset="0"/>
              </a:rPr>
              <a:t>"</a:t>
            </a:r>
            <a:r>
              <a:rPr lang="en-US" dirty="0" smtClean="0">
                <a:solidFill>
                  <a:srgbClr val="0000CD"/>
                </a:solidFill>
                <a:latin typeface="Consolas" panose="020B0609020204030204" pitchFamily="49" charset="0"/>
              </a:rPr>
              <a:t>142"</a:t>
            </a:r>
            <a:r>
              <a:rPr lang="tr-TR" dirty="0" smtClean="0">
                <a:solidFill>
                  <a:srgbClr val="0000CD"/>
                </a:solidFill>
                <a:latin typeface="Consolas" panose="020B0609020204030204" pitchFamily="49" charset="0"/>
              </a:rPr>
              <a:t> alt=</a:t>
            </a:r>
            <a:r>
              <a:rPr lang="en-US" dirty="0">
                <a:solidFill>
                  <a:srgbClr val="0000CD"/>
                </a:solidFill>
                <a:latin typeface="Consolas" panose="020B0609020204030204" pitchFamily="49" charset="0"/>
              </a:rPr>
              <a:t>"</a:t>
            </a:r>
            <a:r>
              <a:rPr lang="tr-TR" dirty="0" smtClean="0">
                <a:solidFill>
                  <a:srgbClr val="0000CD"/>
                </a:solidFill>
                <a:latin typeface="Consolas" panose="020B0609020204030204" pitchFamily="49" charset="0"/>
              </a:rPr>
              <a:t>W3schools </a:t>
            </a:r>
            <a:r>
              <a:rPr lang="tr-TR" dirty="0" err="1" smtClean="0">
                <a:solidFill>
                  <a:srgbClr val="0000CD"/>
                </a:solidFill>
                <a:latin typeface="Consolas" panose="020B0609020204030204" pitchFamily="49" charset="0"/>
              </a:rPr>
              <a:t>Page</a:t>
            </a:r>
            <a:r>
              <a:rPr lang="en-US" dirty="0" smtClean="0">
                <a:solidFill>
                  <a:srgbClr val="0000CD"/>
                </a:solidFill>
                <a:latin typeface="Consolas" panose="020B0609020204030204" pitchFamily="49" charset="0"/>
              </a:rPr>
              <a:t>"</a:t>
            </a:r>
            <a:r>
              <a:rPr lang="en-US" dirty="0" smtClean="0">
                <a:solidFill>
                  <a:srgbClr val="0000FF"/>
                </a:solidFill>
                <a:latin typeface="Consolas" panose="020B0609020204030204" pitchFamily="49" charset="0"/>
              </a:rPr>
              <a:t>&gt;</a:t>
            </a:r>
            <a:endParaRPr lang="tr-TR" dirty="0"/>
          </a:p>
        </p:txBody>
      </p:sp>
    </p:spTree>
    <p:extLst>
      <p:ext uri="{BB962C8B-B14F-4D97-AF65-F5344CB8AC3E}">
        <p14:creationId xmlns:p14="http://schemas.microsoft.com/office/powerpoint/2010/main" val="37761339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t>Nitelikler</a:t>
            </a:r>
            <a:endParaRPr lang="tr-TR" dirty="0"/>
          </a:p>
        </p:txBody>
      </p:sp>
      <p:sp>
        <p:nvSpPr>
          <p:cNvPr id="5" name="İçerik Yer Tutucusu 2"/>
          <p:cNvSpPr>
            <a:spLocks noGrp="1"/>
          </p:cNvSpPr>
          <p:nvPr>
            <p:ph sz="quarter" idx="1"/>
          </p:nvPr>
        </p:nvSpPr>
        <p:spPr>
          <a:xfrm>
            <a:off x="457200" y="1219200"/>
            <a:ext cx="8229600" cy="4937760"/>
          </a:xfrm>
        </p:spPr>
        <p:txBody>
          <a:bodyPr>
            <a:normAutofit/>
          </a:bodyPr>
          <a:lstStyle/>
          <a:p>
            <a:r>
              <a:rPr lang="tr-TR" dirty="0" smtClean="0">
                <a:latin typeface="Calibri" panose="020F0502020204030204" pitchFamily="34" charset="0"/>
              </a:rPr>
              <a:t>Bütün nitelik içerikleri tırnak işaretleri arasında verilir. </a:t>
            </a:r>
          </a:p>
          <a:p>
            <a:r>
              <a:rPr lang="tr-TR" dirty="0" smtClean="0">
                <a:latin typeface="Calibri" panose="020F0502020204030204" pitchFamily="34" charset="0"/>
              </a:rPr>
              <a:t>Eğer tırnak işareti kullanılmazsa doğru olarak gösterilemeyebilir. </a:t>
            </a:r>
          </a:p>
          <a:p>
            <a:r>
              <a:rPr lang="tr-TR" dirty="0" smtClean="0">
                <a:latin typeface="Calibri" panose="020F0502020204030204" pitchFamily="34" charset="0"/>
              </a:rPr>
              <a:t>Aşağıdaki iki örnekten ikincisi boşluk içerdiği için sadece  boşluktan önceki kelime gösterilecektir. </a:t>
            </a:r>
          </a:p>
          <a:p>
            <a:r>
              <a:rPr lang="tr-TR" dirty="0" smtClean="0">
                <a:latin typeface="Calibri" panose="020F0502020204030204" pitchFamily="34" charset="0"/>
              </a:rPr>
              <a:t>Çünkü boşluktan sonraki kelime yeni bir nitelik olarak yorumlanacaktır.</a:t>
            </a:r>
          </a:p>
          <a:p>
            <a:endParaRPr lang="en-US" dirty="0">
              <a:latin typeface="Calibri" panose="020F0502020204030204" pitchFamily="34" charset="0"/>
            </a:endParaRPr>
          </a:p>
        </p:txBody>
      </p:sp>
      <p:sp>
        <p:nvSpPr>
          <p:cNvPr id="6" name="Dikdörtgen 5">
            <a:hlinkClick r:id="rId3"/>
          </p:cNvPr>
          <p:cNvSpPr/>
          <p:nvPr/>
        </p:nvSpPr>
        <p:spPr>
          <a:xfrm>
            <a:off x="5220072" y="5363924"/>
            <a:ext cx="1467005" cy="369332"/>
          </a:xfrm>
          <a:prstGeom prst="rect">
            <a:avLst/>
          </a:prstGeom>
        </p:spPr>
        <p:txBody>
          <a:bodyPr wrap="none">
            <a:spAutoFit/>
          </a:bodyPr>
          <a:lstStyle/>
          <a:p>
            <a:r>
              <a:rPr lang="tr-TR" dirty="0" smtClean="0">
                <a:solidFill>
                  <a:srgbClr val="002060"/>
                </a:solidFill>
                <a:latin typeface="Verdana" panose="020B0604030504040204" pitchFamily="34" charset="0"/>
                <a:hlinkClick r:id="rId4"/>
              </a:rPr>
              <a:t>Web Çıktısı</a:t>
            </a:r>
            <a:endParaRPr lang="tr-TR" dirty="0">
              <a:solidFill>
                <a:srgbClr val="002060"/>
              </a:solidFill>
            </a:endParaRPr>
          </a:p>
        </p:txBody>
      </p:sp>
      <p:sp>
        <p:nvSpPr>
          <p:cNvPr id="3" name="Dikdörtgen 2"/>
          <p:cNvSpPr/>
          <p:nvPr/>
        </p:nvSpPr>
        <p:spPr>
          <a:xfrm>
            <a:off x="755576" y="4499828"/>
            <a:ext cx="4363695" cy="369332"/>
          </a:xfrm>
          <a:prstGeom prst="rect">
            <a:avLst/>
          </a:prstGeom>
        </p:spPr>
        <p:txBody>
          <a:bodyPr wrap="none">
            <a:spAutoFit/>
          </a:bodyPr>
          <a:lstStyle/>
          <a:p>
            <a:r>
              <a:rPr lang="tr-TR" dirty="0">
                <a:solidFill>
                  <a:srgbClr val="0000FF"/>
                </a:solidFill>
                <a:latin typeface="Consolas" panose="020B0609020204030204" pitchFamily="49" charset="0"/>
              </a:rPr>
              <a:t>&lt;</a:t>
            </a:r>
            <a:r>
              <a:rPr lang="tr-TR" dirty="0">
                <a:solidFill>
                  <a:srgbClr val="A52A2A"/>
                </a:solidFill>
                <a:latin typeface="Consolas" panose="020B0609020204030204" pitchFamily="49" charset="0"/>
              </a:rPr>
              <a:t>a</a:t>
            </a:r>
            <a:r>
              <a:rPr lang="tr-TR" dirty="0">
                <a:solidFill>
                  <a:srgbClr val="000000"/>
                </a:solidFill>
                <a:latin typeface="Consolas" panose="020B0609020204030204" pitchFamily="49" charset="0"/>
              </a:rPr>
              <a:t> </a:t>
            </a:r>
            <a:r>
              <a:rPr lang="tr-TR" dirty="0" err="1">
                <a:solidFill>
                  <a:srgbClr val="FF0000"/>
                </a:solidFill>
                <a:latin typeface="Consolas" panose="020B0609020204030204" pitchFamily="49" charset="0"/>
              </a:rPr>
              <a:t>href</a:t>
            </a:r>
            <a:r>
              <a:rPr lang="tr-TR" dirty="0">
                <a:solidFill>
                  <a:srgbClr val="FF0000"/>
                </a:solidFill>
                <a:latin typeface="Consolas" panose="020B0609020204030204" pitchFamily="49" charset="0"/>
              </a:rPr>
              <a:t>=</a:t>
            </a:r>
            <a:r>
              <a:rPr lang="tr-TR" dirty="0">
                <a:solidFill>
                  <a:srgbClr val="0000CD"/>
                </a:solidFill>
                <a:latin typeface="Consolas" panose="020B0609020204030204" pitchFamily="49" charset="0"/>
              </a:rPr>
              <a:t>http://www.w3schools.com&gt;</a:t>
            </a:r>
            <a:endParaRPr lang="tr-TR" dirty="0"/>
          </a:p>
        </p:txBody>
      </p:sp>
      <p:sp>
        <p:nvSpPr>
          <p:cNvPr id="7" name="Dikdörtgen 6"/>
          <p:cNvSpPr/>
          <p:nvPr/>
        </p:nvSpPr>
        <p:spPr>
          <a:xfrm>
            <a:off x="782357" y="5363924"/>
            <a:ext cx="3350597" cy="369332"/>
          </a:xfrm>
          <a:prstGeom prst="rect">
            <a:avLst/>
          </a:prstGeom>
        </p:spPr>
        <p:txBody>
          <a:bodyPr wrap="none">
            <a:spAutoFit/>
          </a:bodyPr>
          <a:lstStyle/>
          <a:p>
            <a:r>
              <a:rPr lang="tr-TR" dirty="0">
                <a:solidFill>
                  <a:srgbClr val="0000FF"/>
                </a:solidFill>
                <a:latin typeface="Consolas" panose="020B0609020204030204" pitchFamily="49" charset="0"/>
              </a:rPr>
              <a:t>&lt;</a:t>
            </a:r>
            <a:r>
              <a:rPr lang="tr-TR" dirty="0">
                <a:solidFill>
                  <a:srgbClr val="A52A2A"/>
                </a:solidFill>
                <a:latin typeface="Consolas" panose="020B0609020204030204" pitchFamily="49" charset="0"/>
              </a:rPr>
              <a:t>p</a:t>
            </a:r>
            <a:r>
              <a:rPr lang="tr-TR" dirty="0">
                <a:solidFill>
                  <a:srgbClr val="000000"/>
                </a:solidFill>
                <a:latin typeface="Consolas" panose="020B0609020204030204" pitchFamily="49" charset="0"/>
              </a:rPr>
              <a:t> </a:t>
            </a:r>
            <a:r>
              <a:rPr lang="tr-TR" dirty="0" err="1">
                <a:solidFill>
                  <a:srgbClr val="FF0000"/>
                </a:solidFill>
                <a:latin typeface="Consolas" panose="020B0609020204030204" pitchFamily="49" charset="0"/>
              </a:rPr>
              <a:t>title</a:t>
            </a:r>
            <a:r>
              <a:rPr lang="tr-TR" dirty="0">
                <a:solidFill>
                  <a:srgbClr val="FF0000"/>
                </a:solidFill>
                <a:latin typeface="Consolas" panose="020B0609020204030204" pitchFamily="49" charset="0"/>
              </a:rPr>
              <a:t>=</a:t>
            </a:r>
            <a:r>
              <a:rPr lang="tr-TR" dirty="0" err="1">
                <a:solidFill>
                  <a:srgbClr val="0000CD"/>
                </a:solidFill>
                <a:latin typeface="Consolas" panose="020B0609020204030204" pitchFamily="49" charset="0"/>
              </a:rPr>
              <a:t>About</a:t>
            </a:r>
            <a:r>
              <a:rPr lang="tr-TR" dirty="0">
                <a:solidFill>
                  <a:srgbClr val="0000CD"/>
                </a:solidFill>
                <a:latin typeface="Consolas" panose="020B0609020204030204" pitchFamily="49" charset="0"/>
              </a:rPr>
              <a:t> W3Schools&gt;</a:t>
            </a:r>
            <a:endParaRPr lang="tr-TR" dirty="0"/>
          </a:p>
        </p:txBody>
      </p:sp>
      <p:sp>
        <p:nvSpPr>
          <p:cNvPr id="8" name="Dikdörtgen 7">
            <a:hlinkClick r:id="rId3"/>
          </p:cNvPr>
          <p:cNvSpPr/>
          <p:nvPr/>
        </p:nvSpPr>
        <p:spPr>
          <a:xfrm>
            <a:off x="5193227" y="4509120"/>
            <a:ext cx="1467005" cy="369332"/>
          </a:xfrm>
          <a:prstGeom prst="rect">
            <a:avLst/>
          </a:prstGeom>
        </p:spPr>
        <p:txBody>
          <a:bodyPr wrap="none">
            <a:spAutoFit/>
          </a:bodyPr>
          <a:lstStyle/>
          <a:p>
            <a:r>
              <a:rPr lang="tr-TR" dirty="0" smtClean="0">
                <a:solidFill>
                  <a:srgbClr val="002060"/>
                </a:solidFill>
                <a:latin typeface="Verdana" panose="020B0604030504040204" pitchFamily="34" charset="0"/>
                <a:hlinkClick r:id="rId5"/>
              </a:rPr>
              <a:t>Web Çıktısı</a:t>
            </a:r>
            <a:endParaRPr lang="tr-TR" dirty="0">
              <a:solidFill>
                <a:srgbClr val="002060"/>
              </a:solidFill>
            </a:endParaRPr>
          </a:p>
        </p:txBody>
      </p:sp>
    </p:spTree>
    <p:extLst>
      <p:ext uri="{BB962C8B-B14F-4D97-AF65-F5344CB8AC3E}">
        <p14:creationId xmlns:p14="http://schemas.microsoft.com/office/powerpoint/2010/main" val="2093300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HMTL Metin Biçimlendirme		</a:t>
            </a:r>
            <a:endParaRPr lang="tr-TR" dirty="0"/>
          </a:p>
        </p:txBody>
      </p:sp>
      <p:sp>
        <p:nvSpPr>
          <p:cNvPr id="3" name="İçerik Yer Tutucusu 2"/>
          <p:cNvSpPr>
            <a:spLocks noGrp="1"/>
          </p:cNvSpPr>
          <p:nvPr>
            <p:ph sz="quarter" idx="1"/>
          </p:nvPr>
        </p:nvSpPr>
        <p:spPr/>
        <p:txBody>
          <a:bodyPr>
            <a:normAutofit/>
          </a:bodyPr>
          <a:lstStyle/>
          <a:p>
            <a:r>
              <a:rPr lang="tr-TR" dirty="0" smtClean="0">
                <a:latin typeface="Calibri" panose="020F0502020204030204" pitchFamily="34" charset="0"/>
              </a:rPr>
              <a:t>&lt;b&gt; veya &lt;</a:t>
            </a:r>
            <a:r>
              <a:rPr lang="tr-TR" dirty="0" err="1" smtClean="0">
                <a:latin typeface="Calibri" panose="020F0502020204030204" pitchFamily="34" charset="0"/>
              </a:rPr>
              <a:t>strong</a:t>
            </a:r>
            <a:r>
              <a:rPr lang="tr-TR" dirty="0" smtClean="0">
                <a:latin typeface="Calibri" panose="020F0502020204030204" pitchFamily="34" charset="0"/>
              </a:rPr>
              <a:t>&gt; metni koyu yazmak için kullanılır.</a:t>
            </a:r>
          </a:p>
          <a:p>
            <a:endParaRPr lang="tr-TR" dirty="0" smtClean="0">
              <a:latin typeface="Calibri" panose="020F0502020204030204" pitchFamily="34" charset="0"/>
            </a:endParaRPr>
          </a:p>
          <a:p>
            <a:endParaRPr lang="tr-TR" dirty="0">
              <a:latin typeface="Calibri" panose="020F0502020204030204" pitchFamily="34" charset="0"/>
            </a:endParaRPr>
          </a:p>
          <a:p>
            <a:endParaRPr lang="tr-TR" dirty="0" smtClean="0">
              <a:latin typeface="Calibri" panose="020F0502020204030204" pitchFamily="34" charset="0"/>
            </a:endParaRPr>
          </a:p>
          <a:p>
            <a:r>
              <a:rPr lang="tr-TR" dirty="0" smtClean="0">
                <a:latin typeface="Calibri" panose="020F0502020204030204" pitchFamily="34" charset="0"/>
              </a:rPr>
              <a:t>&lt;i&gt; metni yatay yazdırır.</a:t>
            </a:r>
            <a:endParaRPr lang="tr-TR" dirty="0">
              <a:latin typeface="Calibri" panose="020F0502020204030204" pitchFamily="34" charset="0"/>
            </a:endParaRPr>
          </a:p>
        </p:txBody>
      </p:sp>
      <p:sp>
        <p:nvSpPr>
          <p:cNvPr id="4" name="Dikdörtgen 3"/>
          <p:cNvSpPr/>
          <p:nvPr/>
        </p:nvSpPr>
        <p:spPr>
          <a:xfrm>
            <a:off x="2051720" y="1844824"/>
            <a:ext cx="4572000" cy="923330"/>
          </a:xfrm>
          <a:prstGeom prst="rect">
            <a:avLst/>
          </a:prstGeom>
        </p:spPr>
        <p:txBody>
          <a:bodyPr>
            <a:spAutoFit/>
          </a:bodyPr>
          <a:lstStyle/>
          <a:p>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This text is normal.</a:t>
            </a:r>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FF"/>
                </a:solidFill>
                <a:latin typeface="Consolas" panose="020B0609020204030204" pitchFamily="49" charset="0"/>
              </a:rPr>
              <a:t>&gt;</a:t>
            </a:r>
            <a:r>
              <a:rPr lang="en-US" dirty="0"/>
              <a:t/>
            </a:r>
            <a:br>
              <a:rPr lang="en-US" dirty="0"/>
            </a:br>
            <a:r>
              <a:rPr lang="en-US" dirty="0"/>
              <a:t/>
            </a:r>
            <a:br>
              <a:rPr lang="en-US" dirty="0"/>
            </a:br>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FF"/>
                </a:solidFill>
                <a:latin typeface="Consolas" panose="020B0609020204030204" pitchFamily="49" charset="0"/>
              </a:rPr>
              <a:t>&gt;&lt;</a:t>
            </a:r>
            <a:r>
              <a:rPr lang="en-US" dirty="0">
                <a:solidFill>
                  <a:srgbClr val="A52A2A"/>
                </a:solidFill>
                <a:latin typeface="Consolas" panose="020B0609020204030204" pitchFamily="49" charset="0"/>
              </a:rPr>
              <a:t>b</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This text is bold</a:t>
            </a:r>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/b</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FF"/>
                </a:solidFill>
                <a:latin typeface="Consolas" panose="020B0609020204030204" pitchFamily="49" charset="0"/>
              </a:rPr>
              <a:t>&gt;</a:t>
            </a:r>
            <a:endParaRPr lang="tr-TR" dirty="0"/>
          </a:p>
        </p:txBody>
      </p:sp>
      <p:sp>
        <p:nvSpPr>
          <p:cNvPr id="5" name="Dikdörtgen 4"/>
          <p:cNvSpPr/>
          <p:nvPr/>
        </p:nvSpPr>
        <p:spPr>
          <a:xfrm>
            <a:off x="6759416" y="2768154"/>
            <a:ext cx="1467005" cy="369332"/>
          </a:xfrm>
          <a:prstGeom prst="rect">
            <a:avLst/>
          </a:prstGeom>
        </p:spPr>
        <p:txBody>
          <a:bodyPr wrap="none">
            <a:spAutoFit/>
          </a:bodyPr>
          <a:lstStyle/>
          <a:p>
            <a:r>
              <a:rPr lang="tr-TR" dirty="0" smtClean="0">
                <a:solidFill>
                  <a:srgbClr val="002060"/>
                </a:solidFill>
                <a:latin typeface="Verdana" panose="020B0604030504040204" pitchFamily="34" charset="0"/>
                <a:hlinkClick r:id="rId2"/>
              </a:rPr>
              <a:t>Web Çıktısı</a:t>
            </a:r>
            <a:endParaRPr lang="tr-TR" dirty="0">
              <a:solidFill>
                <a:srgbClr val="002060"/>
              </a:solidFill>
            </a:endParaRPr>
          </a:p>
        </p:txBody>
      </p:sp>
      <p:sp>
        <p:nvSpPr>
          <p:cNvPr id="6" name="Dikdörtgen 5"/>
          <p:cNvSpPr/>
          <p:nvPr/>
        </p:nvSpPr>
        <p:spPr>
          <a:xfrm>
            <a:off x="2036125" y="4000892"/>
            <a:ext cx="4572000" cy="923330"/>
          </a:xfrm>
          <a:prstGeom prst="rect">
            <a:avLst/>
          </a:prstGeom>
        </p:spPr>
        <p:txBody>
          <a:bodyPr>
            <a:spAutoFit/>
          </a:bodyPr>
          <a:lstStyle/>
          <a:p>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This text is normal.</a:t>
            </a:r>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FF"/>
                </a:solidFill>
                <a:latin typeface="Consolas" panose="020B0609020204030204" pitchFamily="49" charset="0"/>
              </a:rPr>
              <a:t>&gt;</a:t>
            </a:r>
            <a:r>
              <a:rPr lang="en-US" dirty="0"/>
              <a:t/>
            </a:r>
            <a:br>
              <a:rPr lang="en-US" dirty="0"/>
            </a:br>
            <a:r>
              <a:rPr lang="en-US" dirty="0"/>
              <a:t/>
            </a:r>
            <a:br>
              <a:rPr lang="en-US" dirty="0"/>
            </a:br>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FF"/>
                </a:solidFill>
                <a:latin typeface="Consolas" panose="020B0609020204030204" pitchFamily="49" charset="0"/>
              </a:rPr>
              <a:t>&gt;&lt;</a:t>
            </a:r>
            <a:r>
              <a:rPr lang="en-US" dirty="0" err="1">
                <a:solidFill>
                  <a:srgbClr val="A52A2A"/>
                </a:solidFill>
                <a:latin typeface="Consolas" panose="020B0609020204030204" pitchFamily="49" charset="0"/>
              </a:rPr>
              <a:t>i</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This text is italic</a:t>
            </a:r>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i</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FF"/>
                </a:solidFill>
                <a:latin typeface="Consolas" panose="020B0609020204030204" pitchFamily="49" charset="0"/>
              </a:rPr>
              <a:t>&gt;</a:t>
            </a:r>
            <a:endParaRPr lang="tr-TR" dirty="0"/>
          </a:p>
        </p:txBody>
      </p:sp>
      <p:sp>
        <p:nvSpPr>
          <p:cNvPr id="7" name="Dikdörtgen 6"/>
          <p:cNvSpPr/>
          <p:nvPr/>
        </p:nvSpPr>
        <p:spPr>
          <a:xfrm>
            <a:off x="6623720" y="5157192"/>
            <a:ext cx="1467005" cy="369332"/>
          </a:xfrm>
          <a:prstGeom prst="rect">
            <a:avLst/>
          </a:prstGeom>
        </p:spPr>
        <p:txBody>
          <a:bodyPr wrap="none">
            <a:spAutoFit/>
          </a:bodyPr>
          <a:lstStyle/>
          <a:p>
            <a:r>
              <a:rPr lang="tr-TR" dirty="0" smtClean="0">
                <a:solidFill>
                  <a:srgbClr val="002060"/>
                </a:solidFill>
                <a:latin typeface="Verdana" panose="020B0604030504040204" pitchFamily="34" charset="0"/>
                <a:hlinkClick r:id="rId3"/>
              </a:rPr>
              <a:t>Web Çıktısı</a:t>
            </a:r>
            <a:endParaRPr lang="tr-TR" dirty="0">
              <a:solidFill>
                <a:srgbClr val="002060"/>
              </a:solidFill>
            </a:endParaRPr>
          </a:p>
        </p:txBody>
      </p:sp>
    </p:spTree>
    <p:extLst>
      <p:ext uri="{BB962C8B-B14F-4D97-AF65-F5344CB8AC3E}">
        <p14:creationId xmlns:p14="http://schemas.microsoft.com/office/powerpoint/2010/main" val="42280522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smtClean="0"/>
              <a:t>Renklendirme </a:t>
            </a:r>
            <a:r>
              <a:rPr lang="tr-TR" dirty="0"/>
              <a:t>RGB (</a:t>
            </a:r>
            <a:r>
              <a:rPr lang="tr-TR" dirty="0" err="1"/>
              <a:t>Red</a:t>
            </a:r>
            <a:r>
              <a:rPr lang="tr-TR" dirty="0"/>
              <a:t>, </a:t>
            </a:r>
            <a:r>
              <a:rPr lang="tr-TR" dirty="0" err="1"/>
              <a:t>Green</a:t>
            </a:r>
            <a:r>
              <a:rPr lang="tr-TR" dirty="0"/>
              <a:t>, Blue)</a:t>
            </a:r>
            <a:br>
              <a:rPr lang="tr-TR" dirty="0"/>
            </a:br>
            <a:r>
              <a:rPr lang="tr-TR" dirty="0" smtClean="0"/>
              <a:t>	</a:t>
            </a:r>
            <a:endParaRPr lang="tr-TR" dirty="0"/>
          </a:p>
        </p:txBody>
      </p:sp>
      <p:pic>
        <p:nvPicPr>
          <p:cNvPr id="12" name="Resim 11"/>
          <p:cNvPicPr>
            <a:picLocks noChangeAspect="1"/>
          </p:cNvPicPr>
          <p:nvPr/>
        </p:nvPicPr>
        <p:blipFill>
          <a:blip r:embed="rId2"/>
          <a:stretch>
            <a:fillRect/>
          </a:stretch>
        </p:blipFill>
        <p:spPr>
          <a:xfrm>
            <a:off x="371121" y="3140968"/>
            <a:ext cx="8763000" cy="2066925"/>
          </a:xfrm>
          <a:prstGeom prst="rect">
            <a:avLst/>
          </a:prstGeom>
        </p:spPr>
      </p:pic>
      <p:sp>
        <p:nvSpPr>
          <p:cNvPr id="13" name="Dikdörtgen 12"/>
          <p:cNvSpPr/>
          <p:nvPr/>
        </p:nvSpPr>
        <p:spPr>
          <a:xfrm>
            <a:off x="3829131" y="5303367"/>
            <a:ext cx="1846980" cy="369332"/>
          </a:xfrm>
          <a:prstGeom prst="rect">
            <a:avLst/>
          </a:prstGeom>
        </p:spPr>
        <p:txBody>
          <a:bodyPr wrap="none">
            <a:spAutoFit/>
          </a:bodyPr>
          <a:lstStyle/>
          <a:p>
            <a:r>
              <a:rPr lang="tr-TR" dirty="0" err="1">
                <a:solidFill>
                  <a:srgbClr val="000000"/>
                </a:solidFill>
                <a:latin typeface="Verdana" panose="020B0604030504040204" pitchFamily="34" charset="0"/>
              </a:rPr>
              <a:t>rgb</a:t>
            </a:r>
            <a:r>
              <a:rPr lang="tr-TR" dirty="0">
                <a:solidFill>
                  <a:srgbClr val="000000"/>
                </a:solidFill>
                <a:latin typeface="Verdana" panose="020B0604030504040204" pitchFamily="34" charset="0"/>
              </a:rPr>
              <a:t>(255, 0, 0)</a:t>
            </a:r>
            <a:endParaRPr lang="tr-TR" dirty="0"/>
          </a:p>
        </p:txBody>
      </p:sp>
      <p:sp>
        <p:nvSpPr>
          <p:cNvPr id="16" name="İçerik Yer Tutucusu 2"/>
          <p:cNvSpPr>
            <a:spLocks noGrp="1"/>
          </p:cNvSpPr>
          <p:nvPr>
            <p:ph sz="quarter" idx="1"/>
          </p:nvPr>
        </p:nvSpPr>
        <p:spPr>
          <a:xfrm>
            <a:off x="457200" y="1219200"/>
            <a:ext cx="8229600" cy="4937760"/>
          </a:xfrm>
        </p:spPr>
        <p:txBody>
          <a:bodyPr>
            <a:normAutofit/>
          </a:bodyPr>
          <a:lstStyle/>
          <a:p>
            <a:r>
              <a:rPr lang="tr-TR" dirty="0" smtClean="0">
                <a:latin typeface="Calibri" panose="020F0502020204030204" pitchFamily="34" charset="0"/>
              </a:rPr>
              <a:t>Renkler üç ana rengin birleşmesiyle oluşur.</a:t>
            </a:r>
          </a:p>
          <a:p>
            <a:r>
              <a:rPr lang="tr-TR" dirty="0" smtClean="0">
                <a:latin typeface="Calibri" panose="020F0502020204030204" pitchFamily="34" charset="0"/>
              </a:rPr>
              <a:t>Bunlar kırmızı, yeşil ve mavidir.</a:t>
            </a:r>
          </a:p>
          <a:p>
            <a:r>
              <a:rPr lang="tr-TR" dirty="0" smtClean="0">
                <a:latin typeface="Calibri" panose="020F0502020204030204" pitchFamily="34" charset="0"/>
              </a:rPr>
              <a:t>Sarı rengi kırmızıdan maksimum yani 255, yeşil 255 ve maviden 0 oranında karıştırılarak oluşturulur.</a:t>
            </a:r>
            <a:endParaRPr lang="tr-TR" dirty="0">
              <a:latin typeface="Calibri" panose="020F0502020204030204" pitchFamily="34" charset="0"/>
            </a:endParaRPr>
          </a:p>
        </p:txBody>
      </p:sp>
      <p:sp>
        <p:nvSpPr>
          <p:cNvPr id="17" name="Dikdörtgen 16"/>
          <p:cNvSpPr/>
          <p:nvPr/>
        </p:nvSpPr>
        <p:spPr>
          <a:xfrm>
            <a:off x="7020272" y="5787628"/>
            <a:ext cx="1467005" cy="369332"/>
          </a:xfrm>
          <a:prstGeom prst="rect">
            <a:avLst/>
          </a:prstGeom>
        </p:spPr>
        <p:txBody>
          <a:bodyPr wrap="none">
            <a:spAutoFit/>
          </a:bodyPr>
          <a:lstStyle/>
          <a:p>
            <a:r>
              <a:rPr lang="tr-TR" dirty="0" smtClean="0">
                <a:solidFill>
                  <a:srgbClr val="002060"/>
                </a:solidFill>
                <a:latin typeface="Verdana" panose="020B0604030504040204" pitchFamily="34" charset="0"/>
                <a:hlinkClick r:id="rId3"/>
              </a:rPr>
              <a:t>Web Çıktısı</a:t>
            </a:r>
            <a:endParaRPr lang="tr-TR" dirty="0">
              <a:solidFill>
                <a:srgbClr val="002060"/>
              </a:solidFill>
            </a:endParaRPr>
          </a:p>
        </p:txBody>
      </p:sp>
    </p:spTree>
    <p:extLst>
      <p:ext uri="{BB962C8B-B14F-4D97-AF65-F5344CB8AC3E}">
        <p14:creationId xmlns:p14="http://schemas.microsoft.com/office/powerpoint/2010/main" val="9679522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type="title"/>
          </p:nvPr>
        </p:nvSpPr>
        <p:spPr>
          <a:xfrm>
            <a:off x="495300" y="28146"/>
            <a:ext cx="8226425" cy="1143000"/>
          </a:xfrm>
        </p:spPr>
        <p:txBody>
          <a:bodyPr/>
          <a:lstStyle/>
          <a:p>
            <a:pPr eaLnBrk="1" hangingPunct="1">
              <a:defRPr/>
            </a:pPr>
            <a:r>
              <a:rPr lang="tr-TR" sz="4000" b="1" dirty="0" smtClean="0"/>
              <a:t>Renkler</a:t>
            </a:r>
            <a:endParaRPr lang="tr-TR" sz="4800" b="1" dirty="0" smtClean="0"/>
          </a:p>
        </p:txBody>
      </p:sp>
      <p:sp>
        <p:nvSpPr>
          <p:cNvPr id="190466" name="Rectangle 2"/>
          <p:cNvSpPr>
            <a:spLocks noGrp="1" noChangeArrowheads="1"/>
          </p:cNvSpPr>
          <p:nvPr>
            <p:ph type="body" sz="half" idx="1"/>
          </p:nvPr>
        </p:nvSpPr>
        <p:spPr/>
        <p:txBody>
          <a:bodyPr/>
          <a:lstStyle/>
          <a:p>
            <a:pPr eaLnBrk="1" hangingPunct="1">
              <a:buFont typeface="Wingdings" pitchFamily="2" charset="2"/>
              <a:buNone/>
              <a:defRPr/>
            </a:pPr>
            <a:r>
              <a:rPr lang="tr-TR" sz="1800" smtClean="0"/>
              <a:t>	</a:t>
            </a:r>
            <a:endParaRPr lang="tr-TR" sz="2800" smtClean="0"/>
          </a:p>
        </p:txBody>
      </p:sp>
      <p:graphicFrame>
        <p:nvGraphicFramePr>
          <p:cNvPr id="1026" name="Object 12"/>
          <p:cNvGraphicFramePr>
            <a:graphicFrameLocks noGrp="1" noChangeAspect="1"/>
          </p:cNvGraphicFramePr>
          <p:nvPr>
            <p:ph sz="half" idx="2"/>
          </p:nvPr>
        </p:nvGraphicFramePr>
        <p:xfrm>
          <a:off x="1187450" y="2781300"/>
          <a:ext cx="6769100" cy="3071813"/>
        </p:xfrm>
        <a:graphic>
          <a:graphicData uri="http://schemas.openxmlformats.org/presentationml/2006/ole">
            <mc:AlternateContent xmlns:mc="http://schemas.openxmlformats.org/markup-compatibility/2006">
              <mc:Choice xmlns:v="urn:schemas-microsoft-com:vml" Requires="v">
                <p:oleObj spid="_x0000_s3086" name="Bit Eşlem Resmi" r:id="rId4" imgW="4114286" imgH="1867161" progId="Paint.Picture">
                  <p:embed/>
                </p:oleObj>
              </mc:Choice>
              <mc:Fallback>
                <p:oleObj name="Bit Eşlem Resmi" r:id="rId4" imgW="4114286" imgH="1867161" progId="Paint.Picture">
                  <p:embed/>
                  <p:pic>
                    <p:nvPicPr>
                      <p:cNvPr id="1026"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2781300"/>
                        <a:ext cx="6769100" cy="307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14"/>
          <p:cNvSpPr>
            <a:spLocks noChangeArrowheads="1"/>
          </p:cNvSpPr>
          <p:nvPr/>
        </p:nvSpPr>
        <p:spPr bwMode="auto">
          <a:xfrm>
            <a:off x="2484438" y="1614488"/>
            <a:ext cx="424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tr-TR" altLang="tr-TR" sz="2000"/>
              <a:t>#000000 siyah, #FFFFFF beyaz'dır</a:t>
            </a:r>
            <a:r>
              <a:rPr lang="tr-TR" altLang="tr-TR"/>
              <a:t> </a:t>
            </a:r>
          </a:p>
        </p:txBody>
      </p:sp>
    </p:spTree>
    <p:extLst>
      <p:ext uri="{BB962C8B-B14F-4D97-AF65-F5344CB8AC3E}">
        <p14:creationId xmlns:p14="http://schemas.microsoft.com/office/powerpoint/2010/main" val="89194718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t>Egzersizler</a:t>
            </a:r>
            <a:endParaRPr lang="tr-TR" dirty="0"/>
          </a:p>
        </p:txBody>
      </p:sp>
      <p:sp>
        <p:nvSpPr>
          <p:cNvPr id="16" name="İçerik Yer Tutucusu 2"/>
          <p:cNvSpPr>
            <a:spLocks noGrp="1"/>
          </p:cNvSpPr>
          <p:nvPr>
            <p:ph sz="quarter" idx="1"/>
          </p:nvPr>
        </p:nvSpPr>
        <p:spPr>
          <a:xfrm>
            <a:off x="457200" y="1219200"/>
            <a:ext cx="8229600" cy="4937760"/>
          </a:xfrm>
        </p:spPr>
        <p:txBody>
          <a:bodyPr>
            <a:normAutofit/>
          </a:bodyPr>
          <a:lstStyle/>
          <a:p>
            <a:r>
              <a:rPr lang="tr-TR" dirty="0" smtClean="0">
                <a:latin typeface="Calibri" panose="020F0502020204030204" pitchFamily="34" charset="0"/>
              </a:rPr>
              <a:t>Egzersizleri çözünüz.</a:t>
            </a:r>
            <a:endParaRPr lang="tr-TR" dirty="0">
              <a:latin typeface="Calibri" panose="020F0502020204030204" pitchFamily="34" charset="0"/>
            </a:endParaRPr>
          </a:p>
        </p:txBody>
      </p:sp>
      <p:sp>
        <p:nvSpPr>
          <p:cNvPr id="7" name="Dikdörtgen 6">
            <a:hlinkClick r:id="rId2"/>
          </p:cNvPr>
          <p:cNvSpPr/>
          <p:nvPr/>
        </p:nvSpPr>
        <p:spPr>
          <a:xfrm>
            <a:off x="2987824" y="2348880"/>
            <a:ext cx="2130199" cy="523220"/>
          </a:xfrm>
          <a:prstGeom prst="rect">
            <a:avLst/>
          </a:prstGeom>
        </p:spPr>
        <p:txBody>
          <a:bodyPr wrap="none">
            <a:spAutoFit/>
          </a:bodyPr>
          <a:lstStyle/>
          <a:p>
            <a:r>
              <a:rPr lang="tr-TR" sz="2800" dirty="0" smtClean="0">
                <a:solidFill>
                  <a:srgbClr val="002060"/>
                </a:solidFill>
                <a:latin typeface="Verdana" panose="020B0604030504040204" pitchFamily="34" charset="0"/>
                <a:hlinkClick r:id="rId3"/>
              </a:rPr>
              <a:t>Egzersizler</a:t>
            </a:r>
            <a:endParaRPr lang="tr-TR" sz="2800" dirty="0">
              <a:solidFill>
                <a:srgbClr val="002060"/>
              </a:solidFill>
            </a:endParaRPr>
          </a:p>
        </p:txBody>
      </p:sp>
    </p:spTree>
    <p:extLst>
      <p:ext uri="{BB962C8B-B14F-4D97-AF65-F5344CB8AC3E}">
        <p14:creationId xmlns:p14="http://schemas.microsoft.com/office/powerpoint/2010/main" val="3166336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Web</a:t>
            </a:r>
            <a:endParaRPr lang="tr-TR"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4</a:t>
            </a:fld>
            <a:endParaRPr lang="tr-TR"/>
          </a:p>
        </p:txBody>
      </p:sp>
      <p:pic>
        <p:nvPicPr>
          <p:cNvPr id="6"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58025"/>
            <a:ext cx="5076056" cy="3775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http://img03.blogcu.com/images/s/a/d/sadikbabadag/new_picture__3__thumb_1__124104540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3371879"/>
            <a:ext cx="4464496" cy="3486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2970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HTML</a:t>
            </a:r>
            <a:endParaRPr lang="tr-TR" dirty="0"/>
          </a:p>
        </p:txBody>
      </p:sp>
      <p:sp>
        <p:nvSpPr>
          <p:cNvPr id="3" name="İçerik Yer Tutucusu 2"/>
          <p:cNvSpPr>
            <a:spLocks noGrp="1"/>
          </p:cNvSpPr>
          <p:nvPr>
            <p:ph sz="quarter" idx="1"/>
          </p:nvPr>
        </p:nvSpPr>
        <p:spPr/>
        <p:txBody>
          <a:bodyPr>
            <a:normAutofit/>
          </a:bodyPr>
          <a:lstStyle/>
          <a:p>
            <a:pPr>
              <a:defRPr/>
            </a:pPr>
            <a:r>
              <a:rPr lang="tr-TR" sz="2800" dirty="0"/>
              <a:t>1994 yılında Tim </a:t>
            </a:r>
            <a:r>
              <a:rPr lang="tr-TR" sz="2800" dirty="0" err="1"/>
              <a:t>Berners</a:t>
            </a:r>
            <a:r>
              <a:rPr lang="tr-TR" sz="2800" dirty="0"/>
              <a:t>-Lee, World </a:t>
            </a:r>
            <a:r>
              <a:rPr lang="tr-TR" sz="2800" dirty="0" err="1"/>
              <a:t>Wide</a:t>
            </a:r>
            <a:r>
              <a:rPr lang="tr-TR" sz="2800" dirty="0"/>
              <a:t> Web </a:t>
            </a:r>
            <a:r>
              <a:rPr lang="tr-TR" sz="2800" dirty="0" err="1"/>
              <a:t>Consortium</a:t>
            </a:r>
            <a:r>
              <a:rPr lang="tr-TR" sz="2800" dirty="0"/>
              <a:t> (W3C) isminde bir organizasyon kurdu. Vizyonu, </a:t>
            </a:r>
            <a:r>
              <a:rPr lang="tr-TR" sz="2800" dirty="0" err="1"/>
              <a:t>web’i</a:t>
            </a:r>
            <a:r>
              <a:rPr lang="tr-TR" sz="2800" dirty="0"/>
              <a:t> oluşturan protokol ve teknolojilerin standardizasyonuydu. </a:t>
            </a:r>
          </a:p>
          <a:p>
            <a:pPr>
              <a:defRPr/>
            </a:pPr>
            <a:r>
              <a:rPr lang="tr-TR" sz="2800" dirty="0" smtClean="0"/>
              <a:t>1993’de HTML </a:t>
            </a:r>
            <a:r>
              <a:rPr lang="tr-TR" sz="2800" dirty="0"/>
              <a:t>standardı ortaya </a:t>
            </a:r>
            <a:r>
              <a:rPr lang="tr-TR" sz="2800" dirty="0" smtClean="0"/>
              <a:t>çıkmıştır. </a:t>
            </a:r>
          </a:p>
          <a:p>
            <a:pPr>
              <a:defRPr/>
            </a:pPr>
            <a:r>
              <a:rPr lang="tr-TR" sz="2800" dirty="0" smtClean="0"/>
              <a:t>1995’de </a:t>
            </a:r>
            <a:r>
              <a:rPr lang="tr-TR" sz="2800" dirty="0"/>
              <a:t>HTML 2.0 yayınlandı. </a:t>
            </a:r>
            <a:endParaRPr lang="tr-TR" sz="2800" dirty="0" smtClean="0"/>
          </a:p>
          <a:p>
            <a:pPr>
              <a:defRPr/>
            </a:pPr>
            <a:r>
              <a:rPr lang="tr-TR" sz="2800" dirty="0" smtClean="0"/>
              <a:t>1997’de </a:t>
            </a:r>
            <a:r>
              <a:rPr lang="tr-TR" sz="2800" dirty="0"/>
              <a:t>HTML 4.0 yayınlandı. </a:t>
            </a:r>
            <a:endParaRPr lang="tr-TR" sz="2800" dirty="0" smtClean="0"/>
          </a:p>
          <a:p>
            <a:pPr>
              <a:defRPr/>
            </a:pPr>
            <a:r>
              <a:rPr lang="tr-TR" sz="2800" dirty="0" smtClean="0"/>
              <a:t>1999’da </a:t>
            </a:r>
            <a:r>
              <a:rPr lang="tr-TR" sz="2800" dirty="0"/>
              <a:t>HTML 4.01 yayınlandı. </a:t>
            </a:r>
            <a:endParaRPr lang="tr-TR" sz="2800" dirty="0" smtClean="0"/>
          </a:p>
          <a:p>
            <a:pPr>
              <a:defRPr/>
            </a:pPr>
            <a:r>
              <a:rPr lang="tr-TR" sz="2800" dirty="0" smtClean="0"/>
              <a:t>2000’de </a:t>
            </a:r>
            <a:r>
              <a:rPr lang="tr-TR" sz="2800" dirty="0"/>
              <a:t>XHTML 1.0 yayınlandı. </a:t>
            </a:r>
            <a:endParaRPr lang="tr-TR" sz="2800" dirty="0" smtClean="0"/>
          </a:p>
          <a:p>
            <a:pPr>
              <a:defRPr/>
            </a:pPr>
            <a:r>
              <a:rPr lang="tr-TR" sz="2800" dirty="0" smtClean="0"/>
              <a:t>2014’de </a:t>
            </a:r>
            <a:r>
              <a:rPr lang="tr-TR" sz="2800" dirty="0"/>
              <a:t>HTML 5 </a:t>
            </a:r>
            <a:r>
              <a:rPr lang="tr-TR" sz="2800" dirty="0" smtClean="0"/>
              <a:t>yayınlandı.</a:t>
            </a:r>
            <a:endParaRPr lang="tr-TR" sz="2800"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5</a:t>
            </a:fld>
            <a:endParaRPr lang="tr-TR"/>
          </a:p>
        </p:txBody>
      </p:sp>
    </p:spTree>
    <p:extLst>
      <p:ext uri="{BB962C8B-B14F-4D97-AF65-F5344CB8AC3E}">
        <p14:creationId xmlns:p14="http://schemas.microsoft.com/office/powerpoint/2010/main" val="370422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Web</a:t>
            </a:r>
            <a:endParaRPr lang="tr-TR" dirty="0"/>
          </a:p>
        </p:txBody>
      </p:sp>
      <p:sp>
        <p:nvSpPr>
          <p:cNvPr id="3" name="İçerik Yer Tutucusu 2"/>
          <p:cNvSpPr>
            <a:spLocks noGrp="1"/>
          </p:cNvSpPr>
          <p:nvPr>
            <p:ph sz="quarter" idx="1"/>
          </p:nvPr>
        </p:nvSpPr>
        <p:spPr/>
        <p:txBody>
          <a:bodyPr>
            <a:normAutofit/>
          </a:bodyPr>
          <a:lstStyle/>
          <a:p>
            <a:pPr>
              <a:defRPr/>
            </a:pPr>
            <a:r>
              <a:rPr lang="tr-TR" sz="2800" dirty="0" smtClean="0"/>
              <a:t>Html işaretleme dili programlama dili değildir. </a:t>
            </a:r>
          </a:p>
          <a:p>
            <a:pPr>
              <a:defRPr/>
            </a:pPr>
            <a:endParaRPr lang="tr-TR" sz="2800" dirty="0" smtClean="0"/>
          </a:p>
          <a:p>
            <a:pPr>
              <a:defRPr/>
            </a:pPr>
            <a:r>
              <a:rPr lang="tr-TR" sz="2800" dirty="0" smtClean="0"/>
              <a:t>Html içeriğinin görüntülenebilmesi için web tarayıcısına ihtiyaç vardır.</a:t>
            </a:r>
          </a:p>
          <a:p>
            <a:pPr marL="0" indent="0">
              <a:buNone/>
              <a:defRPr/>
            </a:pPr>
            <a:endParaRPr lang="tr-TR" sz="2800" dirty="0" smtClean="0"/>
          </a:p>
          <a:p>
            <a:pPr>
              <a:defRPr/>
            </a:pPr>
            <a:r>
              <a:rPr lang="tr-TR" sz="2800" dirty="0" smtClean="0"/>
              <a:t>Web içeriklerinin kullanıcının bilgisayarına gönderilebilmesi için de web sunucusuna ihtiyaç vardır. </a:t>
            </a:r>
            <a:endParaRPr lang="tr-TR" sz="2800"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6</a:t>
            </a:fld>
            <a:endParaRPr lang="tr-TR"/>
          </a:p>
        </p:txBody>
      </p:sp>
    </p:spTree>
    <p:extLst>
      <p:ext uri="{BB962C8B-B14F-4D97-AF65-F5344CB8AC3E}">
        <p14:creationId xmlns:p14="http://schemas.microsoft.com/office/powerpoint/2010/main" val="343623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Web Sayfası</a:t>
            </a:r>
            <a:endParaRPr lang="tr-TR" dirty="0"/>
          </a:p>
        </p:txBody>
      </p:sp>
      <p:sp>
        <p:nvSpPr>
          <p:cNvPr id="3" name="İçerik Yer Tutucusu 2"/>
          <p:cNvSpPr>
            <a:spLocks noGrp="1"/>
          </p:cNvSpPr>
          <p:nvPr>
            <p:ph sz="quarter" idx="1"/>
          </p:nvPr>
        </p:nvSpPr>
        <p:spPr/>
        <p:txBody>
          <a:bodyPr>
            <a:normAutofit lnSpcReduction="10000"/>
          </a:bodyPr>
          <a:lstStyle/>
          <a:p>
            <a:pPr>
              <a:defRPr/>
            </a:pPr>
            <a:r>
              <a:rPr lang="tr-TR" sz="2800" dirty="0"/>
              <a:t>Web sayfaları, yapılarına göre statik ve dinamik web sayfaları olmak üzere ikiye ayrılırlar.</a:t>
            </a:r>
          </a:p>
          <a:p>
            <a:pPr>
              <a:buNone/>
              <a:defRPr/>
            </a:pPr>
            <a:endParaRPr lang="tr-TR" sz="2800" dirty="0"/>
          </a:p>
          <a:p>
            <a:pPr>
              <a:defRPr/>
            </a:pPr>
            <a:r>
              <a:rPr lang="tr-TR" sz="2800" dirty="0"/>
              <a:t>Statik web sayfaları sunucu tarafından dosyadan okunarak işlenmeden direk olarak istemciye gönderilir. Bildiğimiz </a:t>
            </a:r>
            <a:r>
              <a:rPr lang="tr-TR" sz="2800" dirty="0" err="1"/>
              <a:t>htm</a:t>
            </a:r>
            <a:r>
              <a:rPr lang="tr-TR" sz="2800" dirty="0"/>
              <a:t> ya da html uzantıya sahip sayfalar -</a:t>
            </a:r>
            <a:r>
              <a:rPr lang="tr-TR" sz="2800" i="1" dirty="0"/>
              <a:t>özel durumlar hariç</a:t>
            </a:r>
            <a:r>
              <a:rPr lang="tr-TR" sz="2800" dirty="0"/>
              <a:t>- statik sayfalardır. </a:t>
            </a:r>
            <a:endParaRPr lang="tr-TR" sz="2800" dirty="0" smtClean="0"/>
          </a:p>
          <a:p>
            <a:pPr>
              <a:defRPr/>
            </a:pPr>
            <a:endParaRPr lang="tr-TR" sz="2800" dirty="0" smtClean="0"/>
          </a:p>
          <a:p>
            <a:pPr>
              <a:defRPr/>
            </a:pPr>
            <a:r>
              <a:rPr lang="tr-TR" sz="2800" dirty="0" smtClean="0"/>
              <a:t>Dinamik web sayfaları sunucu taraflı ve istemci taraflı dinamik web sayfaları olmak üzere iki şekilde gerçekleştirilebilir.</a:t>
            </a:r>
            <a:endParaRPr lang="tr-TR" sz="2800"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7</a:t>
            </a:fld>
            <a:endParaRPr lang="tr-TR"/>
          </a:p>
        </p:txBody>
      </p:sp>
    </p:spTree>
    <p:extLst>
      <p:ext uri="{BB962C8B-B14F-4D97-AF65-F5344CB8AC3E}">
        <p14:creationId xmlns:p14="http://schemas.microsoft.com/office/powerpoint/2010/main" val="3179551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Web Sayfası Çalışma Mantığı</a:t>
            </a:r>
            <a:endParaRPr lang="tr-TR" dirty="0"/>
          </a:p>
        </p:txBody>
      </p:sp>
      <p:sp>
        <p:nvSpPr>
          <p:cNvPr id="3" name="İçerik Yer Tutucusu 2"/>
          <p:cNvSpPr>
            <a:spLocks noGrp="1"/>
          </p:cNvSpPr>
          <p:nvPr>
            <p:ph sz="quarter" idx="1"/>
          </p:nvPr>
        </p:nvSpPr>
        <p:spPr/>
        <p:txBody>
          <a:bodyPr>
            <a:normAutofit/>
          </a:bodyPr>
          <a:lstStyle/>
          <a:p>
            <a:pPr>
              <a:defRPr/>
            </a:pPr>
            <a:r>
              <a:rPr lang="tr-TR" sz="2800" dirty="0" smtClean="0"/>
              <a:t>Web sayfaları web tarayıcılarında(Browser) görüntülenir. </a:t>
            </a:r>
          </a:p>
          <a:p>
            <a:pPr>
              <a:defRPr/>
            </a:pPr>
            <a:r>
              <a:rPr lang="tr-TR" sz="2800" dirty="0" smtClean="0"/>
              <a:t>Web sayfaları HTML dili kullanılarak oluşturulur.</a:t>
            </a:r>
          </a:p>
          <a:p>
            <a:pPr>
              <a:defRPr/>
            </a:pPr>
            <a:r>
              <a:rPr lang="tr-TR" sz="2800" dirty="0" smtClean="0"/>
              <a:t>Web sayfalarının transfer edilmesi için HTTP (</a:t>
            </a:r>
            <a:r>
              <a:rPr lang="tr-TR" sz="2800" dirty="0" err="1" smtClean="0"/>
              <a:t>Hyper</a:t>
            </a:r>
            <a:r>
              <a:rPr lang="tr-TR" sz="2800" dirty="0" err="1"/>
              <a:t>t</a:t>
            </a:r>
            <a:r>
              <a:rPr lang="tr-TR" sz="2800" dirty="0" err="1" smtClean="0"/>
              <a:t>ext</a:t>
            </a:r>
            <a:r>
              <a:rPr lang="tr-TR" sz="2800" dirty="0" smtClean="0"/>
              <a:t> Transfer Protocol) ortak protokolü kullanılarak gerçekleştirilir. </a:t>
            </a:r>
          </a:p>
          <a:p>
            <a:pPr>
              <a:defRPr/>
            </a:pPr>
            <a:r>
              <a:rPr lang="tr-TR" sz="2800" dirty="0" smtClean="0"/>
              <a:t>Web sayfaları Web sunucularında tutulur.</a:t>
            </a:r>
          </a:p>
          <a:p>
            <a:pPr>
              <a:defRPr/>
            </a:pPr>
            <a:r>
              <a:rPr lang="tr-TR" sz="2800" dirty="0" smtClean="0"/>
              <a:t>Her sayfanın bir adresi vardır.</a:t>
            </a:r>
          </a:p>
          <a:p>
            <a:pPr>
              <a:defRPr/>
            </a:pPr>
            <a:r>
              <a:rPr lang="tr-TR" sz="2800" dirty="0" smtClean="0"/>
              <a:t>İstenilen sayfa sunucu tarafından istemciye gönderilir.</a:t>
            </a:r>
            <a:endParaRPr lang="tr-TR" sz="2800"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8</a:t>
            </a:fld>
            <a:endParaRPr lang="tr-TR"/>
          </a:p>
        </p:txBody>
      </p:sp>
    </p:spTree>
    <p:extLst>
      <p:ext uri="{BB962C8B-B14F-4D97-AF65-F5344CB8AC3E}">
        <p14:creationId xmlns:p14="http://schemas.microsoft.com/office/powerpoint/2010/main" val="3549550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Web Sayfası Çalışma Mantığı</a:t>
            </a:r>
            <a:endParaRPr lang="tr-TR" dirty="0"/>
          </a:p>
        </p:txBody>
      </p:sp>
      <p:sp>
        <p:nvSpPr>
          <p:cNvPr id="3" name="İçerik Yer Tutucusu 2"/>
          <p:cNvSpPr>
            <a:spLocks noGrp="1"/>
          </p:cNvSpPr>
          <p:nvPr>
            <p:ph sz="quarter" idx="1"/>
          </p:nvPr>
        </p:nvSpPr>
        <p:spPr>
          <a:xfrm>
            <a:off x="457200" y="1219200"/>
            <a:ext cx="8229600" cy="3299012"/>
          </a:xfrm>
        </p:spPr>
        <p:txBody>
          <a:bodyPr>
            <a:normAutofit/>
          </a:bodyPr>
          <a:lstStyle/>
          <a:p>
            <a:pPr>
              <a:defRPr/>
            </a:pPr>
            <a:r>
              <a:rPr lang="tr-TR" sz="2800" dirty="0" smtClean="0"/>
              <a:t>Web Tarayıcısının adres çubuğuna görüntülenmesi istenilen sayfanın URL adresi yazılıp </a:t>
            </a:r>
            <a:r>
              <a:rPr lang="tr-TR" sz="2800" dirty="0" err="1" smtClean="0"/>
              <a:t>Enter</a:t>
            </a:r>
            <a:r>
              <a:rPr lang="tr-TR" sz="2800" dirty="0" smtClean="0"/>
              <a:t> tuşuna basıldığında (Örnek olarak </a:t>
            </a:r>
            <a:r>
              <a:rPr lang="tr-TR" sz="2800" dirty="0" smtClean="0">
                <a:hlinkClick r:id="rId3"/>
              </a:rPr>
              <a:t>www.sakarya.edu.tr</a:t>
            </a:r>
            <a:r>
              <a:rPr lang="tr-TR" sz="2800" dirty="0" smtClean="0"/>
              <a:t>) DNS isimli sunucular bu adresin IP adresini bulur (Sakarya </a:t>
            </a:r>
            <a:r>
              <a:rPr lang="tr-TR" sz="2800" dirty="0"/>
              <a:t>Ü</a:t>
            </a:r>
            <a:r>
              <a:rPr lang="tr-TR" sz="2800" dirty="0" smtClean="0"/>
              <a:t>niversitesi IP adresi:193.140.253.140 ). Yapılan istek Web Sunucusuna iletilir.</a:t>
            </a:r>
            <a:endParaRPr lang="tr-TR" sz="2800"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9</a:t>
            </a:fld>
            <a:endParaRPr lang="tr-TR"/>
          </a:p>
        </p:txBody>
      </p:sp>
      <p:sp>
        <p:nvSpPr>
          <p:cNvPr id="5" name="İçerik Yer Tutucusu 2"/>
          <p:cNvSpPr txBox="1">
            <a:spLocks/>
          </p:cNvSpPr>
          <p:nvPr/>
        </p:nvSpPr>
        <p:spPr>
          <a:xfrm>
            <a:off x="717177" y="4509120"/>
            <a:ext cx="8229600" cy="1586753"/>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defRPr/>
            </a:pPr>
            <a:r>
              <a:rPr lang="tr-TR" sz="2000" dirty="0" smtClean="0"/>
              <a:t>URL:Uniform Resource </a:t>
            </a:r>
            <a:r>
              <a:rPr lang="tr-TR" sz="2000" dirty="0" err="1" smtClean="0"/>
              <a:t>Locator</a:t>
            </a:r>
            <a:r>
              <a:rPr lang="tr-TR" sz="2000" dirty="0" smtClean="0"/>
              <a:t> </a:t>
            </a:r>
          </a:p>
          <a:p>
            <a:pPr>
              <a:defRPr/>
            </a:pPr>
            <a:r>
              <a:rPr lang="tr-TR" sz="2000" dirty="0" smtClean="0"/>
              <a:t>DNS: Domain Name Server İnternetteki tüm sayfaların IP adresini saklar. </a:t>
            </a:r>
          </a:p>
          <a:p>
            <a:pPr>
              <a:defRPr/>
            </a:pPr>
            <a:r>
              <a:rPr lang="tr-TR" sz="2000" dirty="0" err="1" smtClean="0"/>
              <a:t>IP:Internet</a:t>
            </a:r>
            <a:r>
              <a:rPr lang="tr-TR" sz="2000" dirty="0" smtClean="0"/>
              <a:t> Protocol İnternette her bilgisayarın bir IP adresi vardır.  Bilgisayarlar Bu IP adresleri ile haberleşirler.</a:t>
            </a:r>
            <a:endParaRPr lang="tr-TR" sz="2000" dirty="0"/>
          </a:p>
        </p:txBody>
      </p:sp>
    </p:spTree>
    <p:extLst>
      <p:ext uri="{BB962C8B-B14F-4D97-AF65-F5344CB8AC3E}">
        <p14:creationId xmlns:p14="http://schemas.microsoft.com/office/powerpoint/2010/main" val="4248771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aynak">
  <a:themeElements>
    <a:clrScheme name="Kaynak">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Kaynak">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ynak">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880</TotalTime>
  <Words>1182</Words>
  <Application>Microsoft Office PowerPoint</Application>
  <PresentationFormat>Ekran Gösterisi (4:3)</PresentationFormat>
  <Paragraphs>214</Paragraphs>
  <Slides>36</Slides>
  <Notes>21</Notes>
  <HiddenSlides>0</HiddenSlides>
  <MMClips>0</MMClips>
  <ScaleCrop>false</ScaleCrop>
  <HeadingPairs>
    <vt:vector size="8" baseType="variant">
      <vt:variant>
        <vt:lpstr>Kullanılan Yazı Tipleri</vt:lpstr>
      </vt:variant>
      <vt:variant>
        <vt:i4>8</vt:i4>
      </vt:variant>
      <vt:variant>
        <vt:lpstr>Tema</vt:lpstr>
      </vt:variant>
      <vt:variant>
        <vt:i4>1</vt:i4>
      </vt:variant>
      <vt:variant>
        <vt:lpstr>Eklenmiş OLE Hizmet Programları</vt:lpstr>
      </vt:variant>
      <vt:variant>
        <vt:i4>1</vt:i4>
      </vt:variant>
      <vt:variant>
        <vt:lpstr>Slayt Başlıkları</vt:lpstr>
      </vt:variant>
      <vt:variant>
        <vt:i4>36</vt:i4>
      </vt:variant>
    </vt:vector>
  </HeadingPairs>
  <TitlesOfParts>
    <vt:vector size="46" baseType="lpstr">
      <vt:lpstr>Arial</vt:lpstr>
      <vt:lpstr>Bookman Old Style</vt:lpstr>
      <vt:lpstr>Calibri</vt:lpstr>
      <vt:lpstr>Consolas</vt:lpstr>
      <vt:lpstr>Gill Sans MT</vt:lpstr>
      <vt:lpstr>Verdana</vt:lpstr>
      <vt:lpstr>Wingdings</vt:lpstr>
      <vt:lpstr>Wingdings 3</vt:lpstr>
      <vt:lpstr>Kaynak</vt:lpstr>
      <vt:lpstr>Bit Eşlem Resmi</vt:lpstr>
      <vt:lpstr>Web Teknolojileri</vt:lpstr>
      <vt:lpstr>İçerik</vt:lpstr>
      <vt:lpstr>Internet</vt:lpstr>
      <vt:lpstr>Web</vt:lpstr>
      <vt:lpstr>HTML</vt:lpstr>
      <vt:lpstr>Web</vt:lpstr>
      <vt:lpstr>Web Sayfası</vt:lpstr>
      <vt:lpstr>Web Sayfası Çalışma Mantığı</vt:lpstr>
      <vt:lpstr>Web Sayfası Çalışma Mantığı</vt:lpstr>
      <vt:lpstr>Web Sayfası Çalışma Mantığı</vt:lpstr>
      <vt:lpstr>Web Sayfası Çalışma Mantığı</vt:lpstr>
      <vt:lpstr>HTML</vt:lpstr>
      <vt:lpstr>HTML Nedir </vt:lpstr>
      <vt:lpstr>HTML'in özellikleri </vt:lpstr>
      <vt:lpstr>HTML Dokümanlarının Yapısı </vt:lpstr>
      <vt:lpstr>İlk HTML Örneği</vt:lpstr>
      <vt:lpstr>Web Tarayıcısı</vt:lpstr>
      <vt:lpstr>HTML Sayfa Yapısı</vt:lpstr>
      <vt:lpstr>HTML Editörleri</vt:lpstr>
      <vt:lpstr>HTML Sayfalarını Kaydetmek</vt:lpstr>
      <vt:lpstr>&lt;!DOCTYPE&gt; Tagı </vt:lpstr>
      <vt:lpstr>&lt;!DOCTYPE&gt; Tagı </vt:lpstr>
      <vt:lpstr>HTML Başlangıç ve Bitiş Tagları</vt:lpstr>
      <vt:lpstr>HTML Nitelikleri</vt:lpstr>
      <vt:lpstr>&lt;h&gt; Başlık Tagı</vt:lpstr>
      <vt:lpstr>&lt;p&gt; Paragraf Tagı</vt:lpstr>
      <vt:lpstr>&lt;a&gt; Bağlantı Tagı</vt:lpstr>
      <vt:lpstr>&lt;img&gt; Resim Tagı</vt:lpstr>
      <vt:lpstr>title Niteliği</vt:lpstr>
      <vt:lpstr>href Niteliği</vt:lpstr>
      <vt:lpstr>Kaynak, Boyut ve Açıklama Nitelikleri</vt:lpstr>
      <vt:lpstr>Nitelikler</vt:lpstr>
      <vt:lpstr>HMTL Metin Biçimlendirme  </vt:lpstr>
      <vt:lpstr>Renklendirme RGB (Red, Green, Blue)  </vt:lpstr>
      <vt:lpstr>Renkler</vt:lpstr>
      <vt:lpstr>Egzersizler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Teknolojileri</dc:title>
  <dc:creator>Admin</dc:creator>
  <cp:lastModifiedBy>Nevzat TAŞBAŞI</cp:lastModifiedBy>
  <cp:revision>57</cp:revision>
  <dcterms:created xsi:type="dcterms:W3CDTF">2016-02-14T06:12:05Z</dcterms:created>
  <dcterms:modified xsi:type="dcterms:W3CDTF">2018-02-04T13:14:45Z</dcterms:modified>
</cp:coreProperties>
</file>