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2" r:id="rId11"/>
    <p:sldId id="423" r:id="rId12"/>
    <p:sldId id="427" r:id="rId13"/>
    <p:sldId id="424" r:id="rId14"/>
    <p:sldId id="425" r:id="rId15"/>
    <p:sldId id="426" r:id="rId16"/>
    <p:sldId id="258" r:id="rId17"/>
    <p:sldId id="352" r:id="rId18"/>
    <p:sldId id="353" r:id="rId19"/>
    <p:sldId id="354" r:id="rId20"/>
    <p:sldId id="359" r:id="rId21"/>
    <p:sldId id="355" r:id="rId22"/>
    <p:sldId id="360" r:id="rId23"/>
    <p:sldId id="361" r:id="rId24"/>
    <p:sldId id="356" r:id="rId25"/>
    <p:sldId id="357" r:id="rId26"/>
    <p:sldId id="358" r:id="rId27"/>
    <p:sldId id="362" r:id="rId28"/>
    <p:sldId id="363" r:id="rId29"/>
    <p:sldId id="364" r:id="rId30"/>
    <p:sldId id="365" r:id="rId31"/>
    <p:sldId id="411" r:id="rId32"/>
    <p:sldId id="412" r:id="rId33"/>
    <p:sldId id="413" r:id="rId34"/>
    <p:sldId id="421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8470" autoAdjust="0"/>
  </p:normalViewPr>
  <p:slideViewPr>
    <p:cSldViewPr>
      <p:cViewPr varScale="1">
        <p:scale>
          <a:sx n="54" d="100"/>
          <a:sy n="54" d="100"/>
        </p:scale>
        <p:origin x="17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4.02.2018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38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456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524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04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778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68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3433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55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57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34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18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53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70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04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628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235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4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4.02.2018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4.02.2018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4.02.2018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4.02.2018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4.02.2018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4.02.2018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4.02.2018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4.02.2018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4.02.2018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4.02.2018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4.02.2018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4.02.2018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lists_ordered_uca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lists_ordered_uc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head_tit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head_met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table_heading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exercise.asp?filename=exercise_lists1" TargetMode="External"/><Relationship Id="rId2" Type="http://schemas.openxmlformats.org/officeDocument/2006/relationships/hyperlink" Target="http://www.w3schools.com/html/exercise.asp?filename=exercise_tables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table_colsp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table_rowsp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lists_unordered_no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lists_unordered_circ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lists_order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lists_ordered_uc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Hafta 2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iframe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824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Bir web sayfasının içerisinde belli bir kısmında başka bir web sayfası gösterilmek isteniyorsa </a:t>
            </a:r>
            <a:r>
              <a:rPr lang="tr-TR" dirty="0" err="1" smtClean="0">
                <a:latin typeface="Calibri" panose="020F0502020204030204" pitchFamily="34" charset="0"/>
              </a:rPr>
              <a:t>iframe</a:t>
            </a:r>
            <a:r>
              <a:rPr lang="tr-TR" dirty="0" smtClean="0">
                <a:latin typeface="Calibri" panose="020F0502020204030204" pitchFamily="34" charset="0"/>
              </a:rPr>
              <a:t> kullanılır. 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Sayfanın gösterileceği kısmın yüksekliği ve genişliği, </a:t>
            </a:r>
            <a:r>
              <a:rPr lang="tr-TR" dirty="0" err="1" smtClean="0">
                <a:latin typeface="Calibri" panose="020F0502020204030204" pitchFamily="34" charset="0"/>
              </a:rPr>
              <a:t>height</a:t>
            </a:r>
            <a:r>
              <a:rPr lang="tr-TR" dirty="0" smtClean="0">
                <a:latin typeface="Calibri" panose="020F0502020204030204" pitchFamily="34" charset="0"/>
              </a:rPr>
              <a:t> ve </a:t>
            </a:r>
            <a:r>
              <a:rPr lang="tr-TR" dirty="0" err="1" smtClean="0">
                <a:latin typeface="Calibri" panose="020F0502020204030204" pitchFamily="34" charset="0"/>
              </a:rPr>
              <a:t>width</a:t>
            </a:r>
            <a:r>
              <a:rPr lang="tr-TR" dirty="0" smtClean="0">
                <a:latin typeface="Calibri" panose="020F0502020204030204" pitchFamily="34" charset="0"/>
              </a:rPr>
              <a:t> ile belirlenir.  Gösterilecek sayfanın adresi </a:t>
            </a:r>
            <a:r>
              <a:rPr lang="tr-TR" dirty="0" err="1" smtClean="0">
                <a:latin typeface="Calibri" panose="020F0502020204030204" pitchFamily="34" charset="0"/>
              </a:rPr>
              <a:t>src</a:t>
            </a:r>
            <a:r>
              <a:rPr lang="tr-TR" dirty="0" smtClean="0">
                <a:latin typeface="Calibri" panose="020F0502020204030204" pitchFamily="34" charset="0"/>
              </a:rPr>
              <a:t> niteliğine yazılır. </a:t>
            </a:r>
          </a:p>
          <a:p>
            <a:pPr marL="0" indent="0">
              <a:buNone/>
            </a:pP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286000" y="3750150"/>
            <a:ext cx="509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&lt;</a:t>
            </a:r>
            <a:r>
              <a:rPr lang="tr-TR" dirty="0" err="1"/>
              <a:t>iframe</a:t>
            </a:r>
            <a:r>
              <a:rPr lang="tr-TR" dirty="0"/>
              <a:t> </a:t>
            </a:r>
            <a:r>
              <a:rPr lang="tr-TR" dirty="0" err="1"/>
              <a:t>src</a:t>
            </a:r>
            <a:r>
              <a:rPr lang="tr-TR" dirty="0"/>
              <a:t>="http://www.sakarya.edu.tr/" </a:t>
            </a:r>
            <a:r>
              <a:rPr lang="tr-TR" dirty="0" err="1"/>
              <a:t>width</a:t>
            </a:r>
            <a:r>
              <a:rPr lang="tr-TR" dirty="0"/>
              <a:t>="600" </a:t>
            </a:r>
            <a:r>
              <a:rPr lang="tr-TR" dirty="0" err="1"/>
              <a:t>height</a:t>
            </a:r>
            <a:r>
              <a:rPr lang="tr-TR" dirty="0"/>
              <a:t>="450</a:t>
            </a:r>
            <a:r>
              <a:rPr lang="tr-TR" dirty="0" smtClean="0"/>
              <a:t>"&gt;&lt;/</a:t>
            </a:r>
            <a:r>
              <a:rPr lang="tr-TR" dirty="0" err="1"/>
              <a:t>iframe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05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iframe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824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Google </a:t>
            </a:r>
            <a:r>
              <a:rPr lang="tr-TR" dirty="0" err="1" smtClean="0">
                <a:latin typeface="Calibri" panose="020F0502020204030204" pitchFamily="34" charset="0"/>
              </a:rPr>
              <a:t>map</a:t>
            </a:r>
            <a:r>
              <a:rPr lang="tr-TR" dirty="0" smtClean="0">
                <a:latin typeface="Calibri" panose="020F0502020204030204" pitchFamily="34" charset="0"/>
              </a:rPr>
              <a:t> üzerindeki bir adresi </a:t>
            </a:r>
            <a:r>
              <a:rPr lang="tr-TR" dirty="0" err="1" smtClean="0">
                <a:latin typeface="Calibri" panose="020F0502020204030204" pitchFamily="34" charset="0"/>
              </a:rPr>
              <a:t>iframe</a:t>
            </a:r>
            <a:r>
              <a:rPr lang="tr-TR" dirty="0" smtClean="0">
                <a:latin typeface="Calibri" panose="020F0502020204030204" pitchFamily="34" charset="0"/>
              </a:rPr>
              <a:t> ile göstermek için harita üzerinde bulunan paylaş sekmesinden Haritayı yerleştir seçeneğinde açılan html etiketi sayfaya kopyalanır. 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62426" y="2996952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iframe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google.com/maps/embed?pb=!1m18!1m12!1m3!1d12083.119343158885!2d30.39719923164421!3d40.78885411917557!2m3!1f0!2f0!3f0!3m2!1i1024!2i768!4f13.1!3m3!1m2!1s0x409df633dbfb5ae7%3A0x9dab4f3c21ca722a!2sAdapazari%2C+Karaosman+Mahallesi%2C+54100+Adapazar%C4%B1%2FSakarya!5e0!3m2!1str!2str!4v1517751745315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width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="600"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height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="450"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frameborder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="0"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style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="border:0"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allowfullscreen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&gt;&lt;/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iframe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21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iframe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824"/>
          </a:xfrm>
        </p:spPr>
        <p:txBody>
          <a:bodyPr>
            <a:normAutofit/>
          </a:bodyPr>
          <a:lstStyle/>
          <a:p>
            <a:r>
              <a:rPr lang="tr-TR" dirty="0" err="1" smtClean="0">
                <a:latin typeface="Calibri" panose="020F0502020204030204" pitchFamily="34" charset="0"/>
              </a:rPr>
              <a:t>Youtupe</a:t>
            </a:r>
            <a:r>
              <a:rPr lang="tr-TR" dirty="0" smtClean="0">
                <a:latin typeface="Calibri" panose="020F0502020204030204" pitchFamily="34" charset="0"/>
              </a:rPr>
              <a:t> videolarını </a:t>
            </a:r>
            <a:r>
              <a:rPr lang="tr-TR" dirty="0" err="1" smtClean="0">
                <a:latin typeface="Calibri" panose="020F0502020204030204" pitchFamily="34" charset="0"/>
              </a:rPr>
              <a:t>iframe</a:t>
            </a:r>
            <a:r>
              <a:rPr lang="tr-TR" dirty="0" smtClean="0">
                <a:latin typeface="Calibri" panose="020F0502020204030204" pitchFamily="34" charset="0"/>
              </a:rPr>
              <a:t> </a:t>
            </a:r>
            <a:r>
              <a:rPr lang="tr-TR" dirty="0" smtClean="0">
                <a:latin typeface="Calibri" panose="020F0502020204030204" pitchFamily="34" charset="0"/>
              </a:rPr>
              <a:t>ile göstermek için </a:t>
            </a:r>
            <a:r>
              <a:rPr lang="tr-TR" dirty="0" smtClean="0">
                <a:latin typeface="Calibri" panose="020F0502020204030204" pitchFamily="34" charset="0"/>
              </a:rPr>
              <a:t>video altında </a:t>
            </a:r>
            <a:r>
              <a:rPr lang="tr-TR" dirty="0" smtClean="0">
                <a:latin typeface="Calibri" panose="020F0502020204030204" pitchFamily="34" charset="0"/>
              </a:rPr>
              <a:t>bulunan </a:t>
            </a:r>
            <a:r>
              <a:rPr lang="tr-TR" dirty="0" smtClean="0">
                <a:latin typeface="Calibri" panose="020F0502020204030204" pitchFamily="34" charset="0"/>
              </a:rPr>
              <a:t>paylaş sekmesinden </a:t>
            </a:r>
            <a:r>
              <a:rPr lang="tr-TR" dirty="0" smtClean="0">
                <a:latin typeface="Calibri" panose="020F0502020204030204" pitchFamily="34" charset="0"/>
              </a:rPr>
              <a:t>yerleştir </a:t>
            </a:r>
            <a:r>
              <a:rPr lang="tr-TR" dirty="0" smtClean="0">
                <a:latin typeface="Calibri" panose="020F0502020204030204" pitchFamily="34" charset="0"/>
              </a:rPr>
              <a:t>seçeneğinde açılan html etiketi sayfaya kopyalanır. 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62426" y="2996952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iframe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width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="560"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height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="315"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="https://www.youtube.com/embed/QAeQVDfLa6w"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frameborder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="0"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allow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autoplay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;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encrypted-media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allowfullscreen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&gt;&lt;/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iframe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01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ead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824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Sayfanın içerisinde gösterilecek olanlar body kısmında yazılır. Tarayıcıya ve sayfayı tarayacak sistemlere verilecek bilgi </a:t>
            </a:r>
            <a:r>
              <a:rPr lang="tr-TR" dirty="0" err="1" smtClean="0">
                <a:latin typeface="Calibri" panose="020F0502020204030204" pitchFamily="34" charset="0"/>
              </a:rPr>
              <a:t>head</a:t>
            </a:r>
            <a:r>
              <a:rPr lang="tr-TR" dirty="0" smtClean="0">
                <a:latin typeface="Calibri" panose="020F0502020204030204" pitchFamily="34" charset="0"/>
              </a:rPr>
              <a:t> kısmında yazılır.</a:t>
            </a:r>
          </a:p>
          <a:p>
            <a:endParaRPr lang="tr-TR" dirty="0">
              <a:latin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</a:rPr>
              <a:t>Bunlar; </a:t>
            </a:r>
            <a:r>
              <a:rPr lang="tr-TR" dirty="0" err="1" smtClean="0">
                <a:latin typeface="Calibri" panose="020F0502020204030204" pitchFamily="34" charset="0"/>
              </a:rPr>
              <a:t>title</a:t>
            </a:r>
            <a:r>
              <a:rPr lang="tr-TR" dirty="0" smtClean="0">
                <a:latin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</a:rPr>
              <a:t>style</a:t>
            </a:r>
            <a:r>
              <a:rPr lang="tr-TR" dirty="0" smtClean="0">
                <a:latin typeface="Calibri" panose="020F0502020204030204" pitchFamily="34" charset="0"/>
              </a:rPr>
              <a:t>, meta, link, </a:t>
            </a:r>
            <a:r>
              <a:rPr lang="tr-TR" dirty="0" err="1" smtClean="0">
                <a:latin typeface="Calibri" panose="020F0502020204030204" pitchFamily="34" charset="0"/>
              </a:rPr>
              <a:t>script</a:t>
            </a:r>
            <a:r>
              <a:rPr lang="tr-TR" dirty="0" smtClean="0">
                <a:latin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</a:rPr>
              <a:t>base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8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title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Tarayıcının başlık kısmında sayfa ile ilgili gözükecek bilgi </a:t>
            </a:r>
            <a:r>
              <a:rPr lang="tr-TR" dirty="0" err="1" smtClean="0">
                <a:latin typeface="Calibri" panose="020F0502020204030204" pitchFamily="34" charset="0"/>
              </a:rPr>
              <a:t>title</a:t>
            </a:r>
            <a:r>
              <a:rPr lang="tr-TR" dirty="0" smtClean="0">
                <a:latin typeface="Calibri" panose="020F0502020204030204" pitchFamily="34" charset="0"/>
              </a:rPr>
              <a:t> etiketleri arasında yazılacaktır.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22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meta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25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Calibri" panose="020F0502020204030204" pitchFamily="34" charset="0"/>
              </a:rPr>
              <a:t>Meta etiketleri arasında nitelikler kullanılarak sayfaların karakter setleri, sayfaya ait anahtar kelimeler, sayfa yenileme sıklığı gibi değerler belirlenebilir. 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89048" y="2708920"/>
            <a:ext cx="8635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&lt;</a:t>
            </a:r>
            <a:r>
              <a:rPr lang="tr-TR" dirty="0" err="1">
                <a:latin typeface="Consolas" panose="020B0609020204030204" pitchFamily="49" charset="0"/>
              </a:rPr>
              <a:t>head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	&lt;</a:t>
            </a:r>
            <a:r>
              <a:rPr lang="tr-TR" dirty="0" err="1">
                <a:latin typeface="Consolas" panose="020B0609020204030204" pitchFamily="49" charset="0"/>
              </a:rPr>
              <a:t>title</a:t>
            </a:r>
            <a:r>
              <a:rPr lang="tr-TR" dirty="0">
                <a:latin typeface="Consolas" panose="020B0609020204030204" pitchFamily="49" charset="0"/>
              </a:rPr>
              <a:t>&gt;İlk Sayfamız&lt;/</a:t>
            </a:r>
            <a:r>
              <a:rPr lang="tr-TR" dirty="0" err="1">
                <a:latin typeface="Consolas" panose="020B0609020204030204" pitchFamily="49" charset="0"/>
              </a:rPr>
              <a:t>title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	&lt;</a:t>
            </a:r>
            <a:r>
              <a:rPr lang="tr-TR" dirty="0">
                <a:latin typeface="Consolas" panose="020B0609020204030204" pitchFamily="49" charset="0"/>
              </a:rPr>
              <a:t>meta </a:t>
            </a:r>
            <a:r>
              <a:rPr lang="tr-TR" dirty="0" err="1">
                <a:latin typeface="Consolas" panose="020B0609020204030204" pitchFamily="49" charset="0"/>
              </a:rPr>
              <a:t>charset</a:t>
            </a:r>
            <a:r>
              <a:rPr lang="tr-TR" dirty="0">
                <a:latin typeface="Consolas" panose="020B0609020204030204" pitchFamily="49" charset="0"/>
              </a:rPr>
              <a:t>="UTF-8"&gt;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	&lt;</a:t>
            </a:r>
            <a:r>
              <a:rPr lang="tr-TR" dirty="0">
                <a:latin typeface="Consolas" panose="020B0609020204030204" pitchFamily="49" charset="0"/>
              </a:rPr>
              <a:t>meta name="</a:t>
            </a:r>
            <a:r>
              <a:rPr lang="tr-TR" dirty="0" err="1">
                <a:latin typeface="Consolas" panose="020B0609020204030204" pitchFamily="49" charset="0"/>
              </a:rPr>
              <a:t>description</a:t>
            </a:r>
            <a:r>
              <a:rPr lang="tr-TR" dirty="0">
                <a:latin typeface="Consolas" panose="020B0609020204030204" pitchFamily="49" charset="0"/>
              </a:rPr>
              <a:t>" </a:t>
            </a:r>
            <a:r>
              <a:rPr lang="tr-TR" dirty="0" err="1">
                <a:latin typeface="Consolas" panose="020B0609020204030204" pitchFamily="49" charset="0"/>
              </a:rPr>
              <a:t>content</a:t>
            </a:r>
            <a:r>
              <a:rPr lang="tr-TR" dirty="0">
                <a:latin typeface="Consolas" panose="020B0609020204030204" pitchFamily="49" charset="0"/>
              </a:rPr>
              <a:t>="Web Teknolojileri"&gt;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	&lt;</a:t>
            </a:r>
            <a:r>
              <a:rPr lang="tr-TR" dirty="0">
                <a:latin typeface="Consolas" panose="020B0609020204030204" pitchFamily="49" charset="0"/>
              </a:rPr>
              <a:t>meta name="</a:t>
            </a:r>
            <a:r>
              <a:rPr lang="tr-TR" dirty="0" err="1">
                <a:latin typeface="Consolas" panose="020B0609020204030204" pitchFamily="49" charset="0"/>
              </a:rPr>
              <a:t>keywords</a:t>
            </a:r>
            <a:r>
              <a:rPr lang="tr-TR" dirty="0">
                <a:latin typeface="Consolas" panose="020B0609020204030204" pitchFamily="49" charset="0"/>
              </a:rPr>
              <a:t>" </a:t>
            </a:r>
            <a:r>
              <a:rPr lang="tr-TR" dirty="0" err="1">
                <a:latin typeface="Consolas" panose="020B0609020204030204" pitchFamily="49" charset="0"/>
              </a:rPr>
              <a:t>content</a:t>
            </a:r>
            <a:r>
              <a:rPr lang="tr-TR" dirty="0">
                <a:latin typeface="Consolas" panose="020B0609020204030204" pitchFamily="49" charset="0"/>
              </a:rPr>
              <a:t>="HTML, CSS, XML, </a:t>
            </a:r>
            <a:r>
              <a:rPr lang="tr-TR" dirty="0" err="1">
                <a:latin typeface="Consolas" panose="020B0609020204030204" pitchFamily="49" charset="0"/>
              </a:rPr>
              <a:t>JavaScript</a:t>
            </a:r>
            <a:r>
              <a:rPr lang="tr-TR" dirty="0">
                <a:latin typeface="Consolas" panose="020B0609020204030204" pitchFamily="49" charset="0"/>
              </a:rPr>
              <a:t>"&gt;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	&lt;</a:t>
            </a:r>
            <a:r>
              <a:rPr lang="tr-TR" dirty="0">
                <a:latin typeface="Consolas" panose="020B0609020204030204" pitchFamily="49" charset="0"/>
              </a:rPr>
              <a:t>meta name="</a:t>
            </a:r>
            <a:r>
              <a:rPr lang="tr-TR" dirty="0" err="1">
                <a:latin typeface="Consolas" panose="020B0609020204030204" pitchFamily="49" charset="0"/>
              </a:rPr>
              <a:t>author</a:t>
            </a:r>
            <a:r>
              <a:rPr lang="tr-TR" dirty="0">
                <a:latin typeface="Consolas" panose="020B0609020204030204" pitchFamily="49" charset="0"/>
              </a:rPr>
              <a:t>" </a:t>
            </a:r>
            <a:r>
              <a:rPr lang="tr-TR" dirty="0" err="1">
                <a:latin typeface="Consolas" panose="020B0609020204030204" pitchFamily="49" charset="0"/>
              </a:rPr>
              <a:t>content</a:t>
            </a:r>
            <a:r>
              <a:rPr lang="tr-TR" dirty="0">
                <a:latin typeface="Consolas" panose="020B0609020204030204" pitchFamily="49" charset="0"/>
              </a:rPr>
              <a:t>="Nevzat TAŞBAŞI"&gt;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	&lt;</a:t>
            </a:r>
            <a:r>
              <a:rPr lang="tr-TR" dirty="0">
                <a:latin typeface="Consolas" panose="020B0609020204030204" pitchFamily="49" charset="0"/>
              </a:rPr>
              <a:t>meta http-</a:t>
            </a:r>
            <a:r>
              <a:rPr lang="tr-TR" dirty="0" err="1">
                <a:latin typeface="Consolas" panose="020B0609020204030204" pitchFamily="49" charset="0"/>
              </a:rPr>
              <a:t>equiv</a:t>
            </a:r>
            <a:r>
              <a:rPr lang="tr-TR" dirty="0">
                <a:latin typeface="Consolas" panose="020B0609020204030204" pitchFamily="49" charset="0"/>
              </a:rPr>
              <a:t>="</a:t>
            </a:r>
            <a:r>
              <a:rPr lang="tr-TR" dirty="0" err="1">
                <a:latin typeface="Consolas" panose="020B0609020204030204" pitchFamily="49" charset="0"/>
              </a:rPr>
              <a:t>refresh</a:t>
            </a:r>
            <a:r>
              <a:rPr lang="tr-TR" dirty="0">
                <a:latin typeface="Consolas" panose="020B0609020204030204" pitchFamily="49" charset="0"/>
              </a:rPr>
              <a:t>" </a:t>
            </a:r>
            <a:r>
              <a:rPr lang="tr-TR" dirty="0" err="1">
                <a:latin typeface="Consolas" panose="020B0609020204030204" pitchFamily="49" charset="0"/>
              </a:rPr>
              <a:t>content</a:t>
            </a:r>
            <a:r>
              <a:rPr lang="tr-TR" dirty="0">
                <a:latin typeface="Consolas" panose="020B0609020204030204" pitchFamily="49" charset="0"/>
              </a:rPr>
              <a:t>="30"&gt;</a:t>
            </a:r>
          </a:p>
          <a:p>
            <a:r>
              <a:rPr lang="tr-TR" dirty="0">
                <a:latin typeface="Consolas" panose="020B0609020204030204" pitchFamily="49" charset="0"/>
              </a:rPr>
              <a:t>&lt;/</a:t>
            </a:r>
            <a:r>
              <a:rPr lang="tr-TR" dirty="0" err="1">
                <a:latin typeface="Consolas" panose="020B0609020204030204" pitchFamily="49" charset="0"/>
              </a:rPr>
              <a:t>head</a:t>
            </a:r>
            <a:r>
              <a:rPr lang="tr-TR" dirty="0">
                <a:latin typeface="Consolas" panose="020B0609020204030204" pitchFamily="49" charset="0"/>
              </a:rPr>
              <a:t>&gt;</a:t>
            </a:r>
            <a:endParaRPr lang="tr-T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formlar kullanıcıdan veya web sayfasından bilgi almak amacıyla kullanılan html elemanlarıdır.</a:t>
            </a:r>
          </a:p>
          <a:p>
            <a:endParaRPr lang="tr-TR" dirty="0" smtClean="0"/>
          </a:p>
          <a:p>
            <a:r>
              <a:rPr lang="tr-TR" dirty="0" smtClean="0"/>
              <a:t>Basit bir form tanımı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755576" y="32129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dirty="0"/>
              <a:t/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form </a:t>
            </a:r>
            <a:r>
              <a:rPr lang="tr-T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elements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2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formlar form elemanlarını içerir.</a:t>
            </a:r>
          </a:p>
          <a:p>
            <a:endParaRPr lang="tr-TR" dirty="0" smtClean="0"/>
          </a:p>
          <a:p>
            <a:r>
              <a:rPr lang="tr-TR" dirty="0" smtClean="0"/>
              <a:t>Form elemanları </a:t>
            </a:r>
            <a:r>
              <a:rPr lang="tr-TR" dirty="0" err="1" smtClean="0"/>
              <a:t>input</a:t>
            </a:r>
            <a:r>
              <a:rPr lang="tr-TR" dirty="0" smtClean="0"/>
              <a:t> elemanının farklı şekilleridir.</a:t>
            </a:r>
            <a:r>
              <a:rPr lang="en-US" dirty="0" smtClean="0"/>
              <a:t> </a:t>
            </a:r>
            <a:r>
              <a:rPr lang="en-US" dirty="0"/>
              <a:t>checkboxes, radio buttons, submit buttons, </a:t>
            </a:r>
            <a:r>
              <a:rPr lang="tr-TR" dirty="0" err="1" smtClean="0"/>
              <a:t>text</a:t>
            </a:r>
            <a:r>
              <a:rPr lang="tr-TR" dirty="0" smtClean="0"/>
              <a:t> ve diğerleri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1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type="text"&gt;</a:t>
            </a:r>
            <a:r>
              <a:rPr lang="en-US" dirty="0"/>
              <a:t> </a:t>
            </a:r>
            <a:r>
              <a:rPr lang="tr-TR" dirty="0" smtClean="0"/>
              <a:t>tek satırlı metin girişi elemanı tanımlar.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755576" y="2492896"/>
            <a:ext cx="6983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416278"/>
            <a:ext cx="31242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Radio</a:t>
            </a:r>
            <a:r>
              <a:rPr lang="tr-TR" dirty="0" smtClean="0"/>
              <a:t> </a:t>
            </a:r>
            <a:r>
              <a:rPr lang="tr-TR" dirty="0" err="1" smtClean="0"/>
              <a:t>Button</a:t>
            </a:r>
            <a:r>
              <a:rPr lang="tr-TR" dirty="0" smtClean="0"/>
              <a:t> </a:t>
            </a:r>
            <a:r>
              <a:rPr lang="tr-TR" dirty="0" err="1" smtClean="0"/>
              <a:t>İnput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type="radio</a:t>
            </a:r>
            <a:r>
              <a:rPr lang="en-US" b="1" dirty="0" smtClean="0"/>
              <a:t>"&gt;</a:t>
            </a:r>
            <a:r>
              <a:rPr lang="tr-TR" dirty="0" smtClean="0"/>
              <a:t> </a:t>
            </a:r>
            <a:r>
              <a:rPr lang="tr-TR" dirty="0" err="1" smtClean="0"/>
              <a:t>radio</a:t>
            </a:r>
            <a:r>
              <a:rPr lang="tr-TR" dirty="0" smtClean="0"/>
              <a:t> </a:t>
            </a:r>
            <a:r>
              <a:rPr lang="tr-TR" dirty="0" err="1" smtClean="0"/>
              <a:t>button</a:t>
            </a:r>
            <a:r>
              <a:rPr lang="tr-TR" dirty="0" smtClean="0"/>
              <a:t> tanımlar</a:t>
            </a:r>
          </a:p>
          <a:p>
            <a:r>
              <a:rPr lang="en-US" dirty="0"/>
              <a:t>Radio </a:t>
            </a:r>
            <a:r>
              <a:rPr lang="en-US" dirty="0" err="1" smtClean="0"/>
              <a:t>buton</a:t>
            </a:r>
            <a:r>
              <a:rPr lang="tr-TR" dirty="0" err="1" smtClean="0"/>
              <a:t>lar</a:t>
            </a:r>
            <a:r>
              <a:rPr lang="tr-TR" dirty="0" smtClean="0"/>
              <a:t> ile sadece bir seçeneği seçebilirsiniz.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566936" y="2706369"/>
            <a:ext cx="8442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radio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gender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male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radio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gender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female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radio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gender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other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81" y="4365104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800" dirty="0"/>
              <a:t>Tablolar, Listeler </a:t>
            </a:r>
          </a:p>
          <a:p>
            <a:r>
              <a:rPr lang="tr-TR" sz="2800" dirty="0" smtClean="0"/>
              <a:t>Html Formlar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CheckBox</a:t>
            </a:r>
            <a:r>
              <a:rPr lang="tr-TR" dirty="0" smtClean="0"/>
              <a:t> </a:t>
            </a:r>
            <a:r>
              <a:rPr lang="tr-TR" dirty="0" err="1" smtClean="0"/>
              <a:t>Button</a:t>
            </a:r>
            <a:r>
              <a:rPr lang="tr-TR" dirty="0" smtClean="0"/>
              <a:t> </a:t>
            </a:r>
            <a:r>
              <a:rPr lang="tr-TR" dirty="0" err="1" smtClean="0"/>
              <a:t>İnput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</a:t>
            </a:r>
            <a:r>
              <a:rPr lang="en-US" b="1" dirty="0" smtClean="0"/>
              <a:t>type=</a:t>
            </a:r>
            <a:r>
              <a:rPr lang="en-US" b="1" dirty="0"/>
              <a:t>"</a:t>
            </a:r>
            <a:r>
              <a:rPr lang="tr-TR" b="1" dirty="0" err="1" smtClean="0"/>
              <a:t>checkbox</a:t>
            </a:r>
            <a:r>
              <a:rPr lang="en-US" b="1" dirty="0" smtClean="0"/>
              <a:t>"&gt;</a:t>
            </a:r>
            <a:r>
              <a:rPr lang="en-US" dirty="0"/>
              <a:t> </a:t>
            </a:r>
            <a:r>
              <a:rPr lang="tr-TR" dirty="0" smtClean="0"/>
              <a:t>onay kutularını tanımlar</a:t>
            </a:r>
          </a:p>
          <a:p>
            <a:r>
              <a:rPr lang="tr-TR" dirty="0" smtClean="0"/>
              <a:t>Onay kutuları ile ya hiç yada tüm seçenekler seçilebilir.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179512" y="2636912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"vehicle1"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"Bike"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 have a bike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"checkbox"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"vehicle2"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"Car"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I have a car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10" y="4190440"/>
            <a:ext cx="2114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Submit</a:t>
            </a:r>
            <a:r>
              <a:rPr lang="tr-TR" dirty="0" smtClean="0"/>
              <a:t> </a:t>
            </a:r>
            <a:r>
              <a:rPr lang="tr-TR" dirty="0" err="1" smtClean="0"/>
              <a:t>Button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type="submit</a:t>
            </a:r>
            <a:r>
              <a:rPr lang="en-US" b="1" dirty="0" smtClean="0"/>
              <a:t>"&gt;</a:t>
            </a:r>
            <a:r>
              <a:rPr lang="tr-TR" dirty="0" smtClean="0"/>
              <a:t> formu göndermek için kullanılan butondur.</a:t>
            </a:r>
          </a:p>
          <a:p>
            <a:r>
              <a:rPr lang="tr-TR" dirty="0" err="1" smtClean="0"/>
              <a:t>Submit</a:t>
            </a:r>
            <a:r>
              <a:rPr lang="tr-TR" dirty="0" smtClean="0"/>
              <a:t> butonuna tıklanınca </a:t>
            </a:r>
            <a:r>
              <a:rPr lang="tr-TR" dirty="0" err="1" smtClean="0"/>
              <a:t>action</a:t>
            </a:r>
            <a:r>
              <a:rPr lang="tr-TR" dirty="0" smtClean="0"/>
              <a:t> özelliği ile belirtilen yere sayfa yönlenir.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37688" y="2996952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"Mickey"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"Mouse"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4491454"/>
            <a:ext cx="3143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Button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</a:t>
            </a:r>
            <a:r>
              <a:rPr lang="en-US" b="1" dirty="0" smtClean="0"/>
              <a:t>=</a:t>
            </a:r>
            <a:r>
              <a:rPr lang="en-US" b="1" dirty="0"/>
              <a:t>"</a:t>
            </a:r>
            <a:r>
              <a:rPr lang="tr-TR" b="1" dirty="0" err="1" smtClean="0"/>
              <a:t>button</a:t>
            </a:r>
            <a:r>
              <a:rPr lang="en-US" b="1" dirty="0" smtClean="0"/>
              <a:t>"&gt;</a:t>
            </a:r>
            <a:r>
              <a:rPr lang="en-US" dirty="0"/>
              <a:t> </a:t>
            </a:r>
            <a:r>
              <a:rPr lang="tr-TR" dirty="0" smtClean="0"/>
              <a:t>buton tanımı yapılır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457200" y="2208996"/>
            <a:ext cx="843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"Click Me!"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291899"/>
            <a:ext cx="1343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Şifre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&lt;input type</a:t>
            </a:r>
            <a:r>
              <a:rPr lang="en-US" b="1" dirty="0" smtClean="0"/>
              <a:t>=</a:t>
            </a:r>
            <a:r>
              <a:rPr lang="en-US" b="1" dirty="0"/>
              <a:t>"</a:t>
            </a:r>
            <a:r>
              <a:rPr lang="tr-TR" b="1" dirty="0" err="1" smtClean="0"/>
              <a:t>password</a:t>
            </a:r>
            <a:r>
              <a:rPr lang="en-US" b="1" dirty="0" smtClean="0"/>
              <a:t>"&gt;</a:t>
            </a:r>
            <a:r>
              <a:rPr lang="en-US" dirty="0"/>
              <a:t> </a:t>
            </a:r>
            <a:r>
              <a:rPr lang="tr-TR" dirty="0" smtClean="0"/>
              <a:t>şifre metin kutusu tanımı yapılır.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57200" y="2274838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User name: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username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User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password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psw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269149"/>
            <a:ext cx="3219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Select </a:t>
            </a:r>
            <a:r>
              <a:rPr lang="tr-TR" dirty="0" err="1" smtClean="0"/>
              <a:t>Drop-Down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&lt;select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tr-TR" dirty="0" err="1" smtClean="0"/>
              <a:t>tagı</a:t>
            </a:r>
            <a:r>
              <a:rPr lang="tr-TR" dirty="0" smtClean="0"/>
              <a:t> ile seçmeli liste tanımlanır.</a:t>
            </a:r>
          </a:p>
          <a:p>
            <a:r>
              <a:rPr lang="tr-TR" dirty="0" err="1" smtClean="0"/>
              <a:t>selected</a:t>
            </a:r>
            <a:r>
              <a:rPr lang="tr-TR" dirty="0" smtClean="0"/>
              <a:t> özelliği kullanıldığı seçeneği otomatik seçili olarak ge</a:t>
            </a:r>
            <a:r>
              <a:rPr lang="tr-TR" i="1" dirty="0" smtClean="0"/>
              <a:t>tirir.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40341" y="2924944"/>
            <a:ext cx="6408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cars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volvo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Volvo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saab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Saab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fiat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«  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selected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Fiat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audi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Audi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option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4170680"/>
            <a:ext cx="12192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 Çoklu Metin Girişi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 </a:t>
            </a:r>
            <a:r>
              <a:rPr lang="tr-TR" dirty="0" smtClean="0"/>
              <a:t>çok satırlı metin girişini tanımlar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1056928" y="2564904"/>
            <a:ext cx="696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rows=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"30"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cat was playing in the garden.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40" y="3300230"/>
            <a:ext cx="3855656" cy="28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</a:t>
            </a:r>
            <a:r>
              <a:rPr lang="en-US" b="1" dirty="0" err="1" smtClean="0"/>
              <a:t>alue</a:t>
            </a:r>
            <a:r>
              <a:rPr lang="en-US" dirty="0"/>
              <a:t> </a:t>
            </a:r>
            <a:r>
              <a:rPr lang="tr-TR" dirty="0" smtClean="0"/>
              <a:t>özelliği form elemanının içeriğini belirler.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436533"/>
            <a:ext cx="3009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Readonly</a:t>
            </a:r>
            <a:r>
              <a:rPr lang="tr-TR" dirty="0" smtClean="0"/>
              <a:t> özniteliği kullanıldığı yerde form elemanını sadece okunabilir yapar.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readonly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436533"/>
            <a:ext cx="3009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disabled</a:t>
            </a:r>
            <a:r>
              <a:rPr lang="tr-TR" dirty="0"/>
              <a:t> </a:t>
            </a:r>
            <a:r>
              <a:rPr lang="en-US" dirty="0"/>
              <a:t> </a:t>
            </a:r>
            <a:r>
              <a:rPr lang="tr-TR" dirty="0" smtClean="0"/>
              <a:t>özelliği kullanıldığı yerde elemanı pasif yapar.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disabled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240381"/>
            <a:ext cx="2933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size </a:t>
            </a:r>
            <a:r>
              <a:rPr lang="tr-TR" dirty="0" smtClean="0"/>
              <a:t>özelliği form elemanının boyutunu belirler.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59" y="4092502"/>
            <a:ext cx="3629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Tablolar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Tablolar </a:t>
            </a:r>
            <a:r>
              <a:rPr lang="tr-TR" b="1" dirty="0" smtClean="0">
                <a:latin typeface="Calibri" panose="020F0502020204030204" pitchFamily="34" charset="0"/>
              </a:rPr>
              <a:t>&lt;</a:t>
            </a:r>
            <a:r>
              <a:rPr lang="tr-TR" b="1" dirty="0" err="1" smtClean="0">
                <a:latin typeface="Calibri" panose="020F0502020204030204" pitchFamily="34" charset="0"/>
              </a:rPr>
              <a:t>table</a:t>
            </a:r>
            <a:r>
              <a:rPr lang="tr-TR" b="1" dirty="0" smtClean="0">
                <a:latin typeface="Calibri" panose="020F0502020204030204" pitchFamily="34" charset="0"/>
              </a:rPr>
              <a:t>&gt;</a:t>
            </a:r>
            <a:r>
              <a:rPr lang="tr-TR" dirty="0" smtClean="0">
                <a:latin typeface="Calibri" panose="020F0502020204030204" pitchFamily="34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 </a:t>
            </a:r>
            <a:endParaRPr lang="tr-TR" dirty="0">
              <a:latin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</a:rPr>
              <a:t>Tablodaki satırlar </a:t>
            </a:r>
            <a:r>
              <a:rPr lang="tr-TR" b="1" dirty="0" smtClean="0">
                <a:latin typeface="Calibri" panose="020F0502020204030204" pitchFamily="34" charset="0"/>
              </a:rPr>
              <a:t>&lt;tr&gt;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Tablodaki sütunlar </a:t>
            </a:r>
            <a:r>
              <a:rPr lang="tr-TR" b="1" dirty="0" smtClean="0">
                <a:latin typeface="Calibri" panose="020F0502020204030204" pitchFamily="34" charset="0"/>
              </a:rPr>
              <a:t>&lt;</a:t>
            </a:r>
            <a:r>
              <a:rPr lang="tr-TR" b="1" dirty="0" err="1" smtClean="0">
                <a:latin typeface="Calibri" panose="020F0502020204030204" pitchFamily="34" charset="0"/>
              </a:rPr>
              <a:t>td</a:t>
            </a:r>
            <a:r>
              <a:rPr lang="tr-TR" b="1" dirty="0" smtClean="0">
                <a:latin typeface="Calibri" panose="020F0502020204030204" pitchFamily="34" charset="0"/>
              </a:rPr>
              <a:t>&gt;</a:t>
            </a:r>
            <a:r>
              <a:rPr lang="tr-TR" dirty="0" smtClean="0">
                <a:latin typeface="Calibri" panose="020F0502020204030204" pitchFamily="34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 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Tablodaki sütün başlıkları </a:t>
            </a:r>
            <a:r>
              <a:rPr lang="tr-TR" b="1" dirty="0" smtClean="0">
                <a:latin typeface="Calibri" panose="020F0502020204030204" pitchFamily="34" charset="0"/>
              </a:rPr>
              <a:t>&lt;</a:t>
            </a:r>
            <a:r>
              <a:rPr lang="tr-TR" b="1" dirty="0" err="1" smtClean="0">
                <a:latin typeface="Calibri" panose="020F0502020204030204" pitchFamily="34" charset="0"/>
              </a:rPr>
              <a:t>th</a:t>
            </a:r>
            <a:r>
              <a:rPr lang="tr-TR" b="1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368152" y="299695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94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77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id</a:t>
            </a:r>
            <a:r>
              <a:rPr lang="tr-TR" dirty="0" smtClean="0"/>
              <a:t> özelliği form elemanına </a:t>
            </a:r>
            <a:r>
              <a:rPr lang="tr-TR" dirty="0" err="1" smtClean="0"/>
              <a:t>javascript</a:t>
            </a:r>
            <a:r>
              <a:rPr lang="tr-TR" dirty="0" smtClean="0"/>
              <a:t> kodu ile erişilebilmesini sağlar.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755576" y="213285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action=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John"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size=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19" y="4837420"/>
            <a:ext cx="3629025" cy="13525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416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55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Form </a:t>
            </a:r>
            <a:r>
              <a:rPr lang="tr-TR" b="1" dirty="0" smtClean="0"/>
              <a:t>Action</a:t>
            </a:r>
            <a:r>
              <a:rPr lang="tr-TR" dirty="0" smtClean="0"/>
              <a:t> özelliği form gönderildiği zaman web sayfasının yönleneceği URL adresini gösterir.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41634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57200" y="2413337"/>
            <a:ext cx="8507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formaction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"demo_admin.asp"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as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admin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1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formenctype</a:t>
            </a:r>
            <a:r>
              <a:rPr lang="tr-TR" b="1" dirty="0" smtClean="0"/>
              <a:t> </a:t>
            </a:r>
            <a:r>
              <a:rPr lang="tr-TR" dirty="0" smtClean="0"/>
              <a:t>özelliği formun gönderilme şeklini belirtir.</a:t>
            </a:r>
          </a:p>
          <a:p>
            <a:r>
              <a:rPr lang="tr-TR" dirty="0" smtClean="0"/>
              <a:t>Bu şekilde form ile bir dosya verisi gönderilebilir.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41634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57200" y="2413337"/>
            <a:ext cx="8507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formenctype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multipart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/form-data</a:t>
            </a:r>
            <a:r>
              <a:rPr lang="tr-TR" dirty="0">
                <a:solidFill>
                  <a:srgbClr val="0033CC"/>
                </a:solidFill>
              </a:rPr>
              <a:t>"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17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Method</a:t>
            </a:r>
            <a:r>
              <a:rPr lang="tr-TR" b="1" dirty="0" smtClean="0"/>
              <a:t> </a:t>
            </a:r>
            <a:r>
              <a:rPr lang="tr-TR" dirty="0" smtClean="0"/>
              <a:t>özelliği formun gönderdiği bilginin gönderilme yöntemini belirtir.</a:t>
            </a:r>
          </a:p>
          <a:p>
            <a:r>
              <a:rPr lang="tr-TR" dirty="0" err="1" smtClean="0"/>
              <a:t>Get</a:t>
            </a:r>
            <a:r>
              <a:rPr lang="tr-TR" dirty="0" smtClean="0"/>
              <a:t> ve Post olmak üzere iki yöntem vardır.</a:t>
            </a:r>
          </a:p>
          <a:p>
            <a:r>
              <a:rPr lang="tr-TR" dirty="0" err="1" smtClean="0"/>
              <a:t>Get</a:t>
            </a:r>
            <a:r>
              <a:rPr lang="tr-TR" dirty="0" smtClean="0"/>
              <a:t> açık bir şekilde form verilerini gönderir.</a:t>
            </a:r>
          </a:p>
          <a:p>
            <a:r>
              <a:rPr lang="tr-TR" dirty="0" smtClean="0"/>
              <a:t>Post kapalı bir şekilde form verilerini gönderir.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441634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57200" y="3811560"/>
            <a:ext cx="90730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get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First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name: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name=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formmethod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post" 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formaction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"demo_post.asp"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Submit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POST"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47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Egzersizler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Egzersizleri çözünüz.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187624" y="2852936"/>
            <a:ext cx="2184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Tablo Egzersizleri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364088" y="2860735"/>
            <a:ext cx="212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3"/>
              </a:rPr>
              <a:t>Liste Egzersizleri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Sütun Birleştirme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İki veya daha fazla sütunu birleştirmek için </a:t>
            </a:r>
            <a:r>
              <a:rPr lang="tr-TR" b="1" dirty="0" err="1" smtClean="0">
                <a:latin typeface="Calibri" panose="020F0502020204030204" pitchFamily="34" charset="0"/>
              </a:rPr>
              <a:t>colspan</a:t>
            </a:r>
            <a:r>
              <a:rPr lang="tr-TR" dirty="0" smtClean="0">
                <a:latin typeface="Calibri" panose="020F0502020204030204" pitchFamily="34" charset="0"/>
              </a:rPr>
              <a:t> niteliği kullanılır.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123728" y="227687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Telephone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Bill Gates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555 77 854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555 77 855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2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Satır Birleştirme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İki veya daha fazla satırı birleştirmek için </a:t>
            </a:r>
            <a:r>
              <a:rPr lang="tr-TR" b="1" dirty="0" err="1" smtClean="0">
                <a:latin typeface="Calibri" panose="020F0502020204030204" pitchFamily="34" charset="0"/>
              </a:rPr>
              <a:t>rowspan</a:t>
            </a:r>
            <a:r>
              <a:rPr lang="tr-TR" b="1" dirty="0" smtClean="0">
                <a:latin typeface="Calibri" panose="020F0502020204030204" pitchFamily="34" charset="0"/>
              </a:rPr>
              <a:t> </a:t>
            </a:r>
            <a:r>
              <a:rPr lang="tr-TR" dirty="0" smtClean="0">
                <a:latin typeface="Calibri" panose="020F0502020204030204" pitchFamily="34" charset="0"/>
              </a:rPr>
              <a:t>niteliği kullanılır.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286000" y="2168992"/>
            <a:ext cx="49502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"width:100%"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Bill Gates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rowspan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Telephone: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555 77 854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555 77 855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53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Sırasız Listeler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Sırasız listeler &lt;</a:t>
            </a:r>
            <a:r>
              <a:rPr lang="tr-TR" dirty="0" err="1" smtClean="0">
                <a:latin typeface="Calibri" panose="020F0502020204030204" pitchFamily="34" charset="0"/>
              </a:rPr>
              <a:t>ul</a:t>
            </a:r>
            <a:r>
              <a:rPr lang="tr-TR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başlatılır.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Her liste elemanı &lt;</a:t>
            </a:r>
            <a:r>
              <a:rPr lang="tr-TR" dirty="0" err="1" smtClean="0">
                <a:latin typeface="Calibri" panose="020F0502020204030204" pitchFamily="34" charset="0"/>
              </a:rPr>
              <a:t>li</a:t>
            </a:r>
            <a:r>
              <a:rPr lang="tr-TR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 smtClean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Sırasız Listeler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>
                <a:latin typeface="Calibri" panose="020F0502020204030204" pitchFamily="34" charset="0"/>
              </a:rPr>
              <a:t>Style </a:t>
            </a:r>
            <a:r>
              <a:rPr lang="tr-TR" dirty="0" smtClean="0">
                <a:latin typeface="Calibri" panose="020F0502020204030204" pitchFamily="34" charset="0"/>
              </a:rPr>
              <a:t>niteliğinin </a:t>
            </a:r>
            <a:r>
              <a:rPr lang="tr-TR" dirty="0" err="1">
                <a:latin typeface="Calibri" panose="020F0502020204030204" pitchFamily="34" charset="0"/>
              </a:rPr>
              <a:t>list-style-type</a:t>
            </a:r>
            <a:r>
              <a:rPr lang="tr-TR" dirty="0" smtClean="0">
                <a:latin typeface="Calibri" panose="020F0502020204030204" pitchFamily="34" charset="0"/>
              </a:rPr>
              <a:t> özellik değeri </a:t>
            </a:r>
            <a:r>
              <a:rPr lang="tr-TR" dirty="0" err="1" smtClean="0">
                <a:latin typeface="Calibri" panose="020F0502020204030204" pitchFamily="34" charset="0"/>
              </a:rPr>
              <a:t>disc</a:t>
            </a:r>
            <a:r>
              <a:rPr lang="tr-TR" dirty="0" smtClean="0">
                <a:latin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</a:rPr>
              <a:t>circle</a:t>
            </a:r>
            <a:r>
              <a:rPr lang="tr-TR" dirty="0" smtClean="0">
                <a:latin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</a:rPr>
              <a:t>square</a:t>
            </a:r>
            <a:r>
              <a:rPr lang="tr-TR" dirty="0" smtClean="0">
                <a:latin typeface="Calibri" panose="020F0502020204030204" pitchFamily="34" charset="0"/>
              </a:rPr>
              <a:t> değerlerinden biri ile ayarlanabilir.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051720" y="2708920"/>
            <a:ext cx="5544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 smtClean="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style="list-style-type:circle"</a:t>
            </a: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37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Sıralı Listeler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Sıralı listeler &lt;</a:t>
            </a:r>
            <a:r>
              <a:rPr lang="tr-TR" dirty="0">
                <a:latin typeface="Calibri" panose="020F0502020204030204" pitchFamily="34" charset="0"/>
              </a:rPr>
              <a:t>o</a:t>
            </a:r>
            <a:r>
              <a:rPr lang="tr-TR" dirty="0" smtClean="0">
                <a:latin typeface="Calibri" panose="020F0502020204030204" pitchFamily="34" charset="0"/>
              </a:rPr>
              <a:t>l&gt;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başlatılır.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Her liste elemanı &lt;</a:t>
            </a:r>
            <a:r>
              <a:rPr lang="tr-TR" dirty="0" err="1" smtClean="0">
                <a:latin typeface="Calibri" panose="020F0502020204030204" pitchFamily="34" charset="0"/>
              </a:rPr>
              <a:t>li</a:t>
            </a:r>
            <a:r>
              <a:rPr lang="tr-TR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94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Sıralı Listeler</a:t>
            </a:r>
            <a:endParaRPr lang="tr-TR" dirty="0"/>
          </a:p>
        </p:txBody>
      </p:sp>
      <p:sp>
        <p:nvSpPr>
          <p:cNvPr id="1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err="1" smtClean="0">
                <a:latin typeface="Calibri" panose="020F0502020204030204" pitchFamily="34" charset="0"/>
              </a:rPr>
              <a:t>Type</a:t>
            </a:r>
            <a:r>
              <a:rPr lang="tr-TR" dirty="0" smtClean="0">
                <a:latin typeface="Calibri" panose="020F0502020204030204" pitchFamily="34" charset="0"/>
              </a:rPr>
              <a:t> niteliğinin değeri 1, i, a, I, A değerleri ile numaralandırma değeri belirlenebilir. Start niteliği ile numaralandırma değerinin başlangıç değeri belirlenir.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020272" y="5787628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 smtClean="0">
                <a:solidFill>
                  <a:srgbClr val="A52A2A"/>
                </a:solidFill>
                <a:latin typeface="Consolas" panose="020B0609020204030204" pitchFamily="49" charset="0"/>
              </a:rPr>
              <a:t>ol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="</a:t>
            </a:r>
            <a:r>
              <a:rPr lang="tr-TR" dirty="0" smtClean="0">
                <a:solidFill>
                  <a:srgbClr val="A52A2A"/>
                </a:solidFill>
                <a:latin typeface="Consolas" panose="020B0609020204030204" pitchFamily="49" charset="0"/>
              </a:rPr>
              <a:t>A" start=3</a:t>
            </a: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A52A2A"/>
                </a:solidFill>
                <a:latin typeface="Consolas" panose="020B0609020204030204" pitchFamily="49" charset="0"/>
              </a:rPr>
              <a:t>/ol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03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2404</TotalTime>
  <Words>777</Words>
  <Application>Microsoft Office PowerPoint</Application>
  <PresentationFormat>Ekran Gösterisi (4:3)</PresentationFormat>
  <Paragraphs>178</Paragraphs>
  <Slides>34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3" baseType="lpstr">
      <vt:lpstr>Arial</vt:lpstr>
      <vt:lpstr>Bookman Old Style</vt:lpstr>
      <vt:lpstr>Calibri</vt:lpstr>
      <vt:lpstr>Consolas</vt:lpstr>
      <vt:lpstr>Gill Sans MT</vt:lpstr>
      <vt:lpstr>Verdana</vt:lpstr>
      <vt:lpstr>Wingdings</vt:lpstr>
      <vt:lpstr>Wingdings 3</vt:lpstr>
      <vt:lpstr>Kaynak</vt:lpstr>
      <vt:lpstr>Web Teknolojileri</vt:lpstr>
      <vt:lpstr>İçerik</vt:lpstr>
      <vt:lpstr>Tablolar</vt:lpstr>
      <vt:lpstr>Sütun Birleştirme</vt:lpstr>
      <vt:lpstr>Satır Birleştirme</vt:lpstr>
      <vt:lpstr>Sırasız Listeler</vt:lpstr>
      <vt:lpstr>Sırasız Listeler</vt:lpstr>
      <vt:lpstr>Sıralı Listeler</vt:lpstr>
      <vt:lpstr>Sıralı Listeler</vt:lpstr>
      <vt:lpstr>iframe</vt:lpstr>
      <vt:lpstr>iframe</vt:lpstr>
      <vt:lpstr>iframe</vt:lpstr>
      <vt:lpstr>head</vt:lpstr>
      <vt:lpstr>title</vt:lpstr>
      <vt:lpstr>meta</vt:lpstr>
      <vt:lpstr>Html Formlar</vt:lpstr>
      <vt:lpstr>Html Formlar</vt:lpstr>
      <vt:lpstr>Text Input</vt:lpstr>
      <vt:lpstr>Radio Button İnput</vt:lpstr>
      <vt:lpstr>CheckBox Button İnput</vt:lpstr>
      <vt:lpstr>Submit Button</vt:lpstr>
      <vt:lpstr>Button</vt:lpstr>
      <vt:lpstr>Şifre</vt:lpstr>
      <vt:lpstr>Select Drop-Down List</vt:lpstr>
      <vt:lpstr>Text Area Çoklu Metin Girişi</vt:lpstr>
      <vt:lpstr>Input Özellikleri</vt:lpstr>
      <vt:lpstr>Input Özellikleri</vt:lpstr>
      <vt:lpstr>Input Özellikleri</vt:lpstr>
      <vt:lpstr>Input Özellikleri</vt:lpstr>
      <vt:lpstr>Input Özellikleri</vt:lpstr>
      <vt:lpstr>Form Özellikleri</vt:lpstr>
      <vt:lpstr>Form Özellikleri</vt:lpstr>
      <vt:lpstr>Form Özellikleri</vt:lpstr>
      <vt:lpstr>Egzersizler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Nevzat TAŞBAŞI</cp:lastModifiedBy>
  <cp:revision>135</cp:revision>
  <dcterms:created xsi:type="dcterms:W3CDTF">2016-02-14T06:12:05Z</dcterms:created>
  <dcterms:modified xsi:type="dcterms:W3CDTF">2018-02-04T15:29:57Z</dcterms:modified>
</cp:coreProperties>
</file>