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Lst>
  <p:notesMasterIdLst>
    <p:notesMasterId r:id="rId51"/>
  </p:notesMasterIdLst>
  <p:handoutMasterIdLst>
    <p:handoutMasterId r:id="rId52"/>
  </p:handoutMasterIdLst>
  <p:sldIdLst>
    <p:sldId id="340" r:id="rId3"/>
    <p:sldId id="259" r:id="rId4"/>
    <p:sldId id="390" r:id="rId5"/>
    <p:sldId id="391" r:id="rId6"/>
    <p:sldId id="392" r:id="rId7"/>
    <p:sldId id="394" r:id="rId8"/>
    <p:sldId id="395" r:id="rId9"/>
    <p:sldId id="397" r:id="rId10"/>
    <p:sldId id="435" r:id="rId11"/>
    <p:sldId id="398" r:id="rId12"/>
    <p:sldId id="437" r:id="rId13"/>
    <p:sldId id="400" r:id="rId14"/>
    <p:sldId id="401" r:id="rId15"/>
    <p:sldId id="402" r:id="rId16"/>
    <p:sldId id="403" r:id="rId17"/>
    <p:sldId id="404" r:id="rId18"/>
    <p:sldId id="405" r:id="rId19"/>
    <p:sldId id="406" r:id="rId20"/>
    <p:sldId id="407" r:id="rId21"/>
    <p:sldId id="408" r:id="rId22"/>
    <p:sldId id="409" r:id="rId23"/>
    <p:sldId id="410" r:id="rId24"/>
    <p:sldId id="411" r:id="rId25"/>
    <p:sldId id="412" r:id="rId26"/>
    <p:sldId id="413" r:id="rId27"/>
    <p:sldId id="414" r:id="rId28"/>
    <p:sldId id="415" r:id="rId29"/>
    <p:sldId id="416" r:id="rId30"/>
    <p:sldId id="417" r:id="rId31"/>
    <p:sldId id="418" r:id="rId32"/>
    <p:sldId id="419" r:id="rId33"/>
    <p:sldId id="420" r:id="rId34"/>
    <p:sldId id="421" r:id="rId35"/>
    <p:sldId id="422" r:id="rId36"/>
    <p:sldId id="423" r:id="rId37"/>
    <p:sldId id="424" r:id="rId38"/>
    <p:sldId id="425" r:id="rId39"/>
    <p:sldId id="426" r:id="rId40"/>
    <p:sldId id="427" r:id="rId41"/>
    <p:sldId id="428" r:id="rId42"/>
    <p:sldId id="438" r:id="rId43"/>
    <p:sldId id="431" r:id="rId44"/>
    <p:sldId id="439" r:id="rId45"/>
    <p:sldId id="432" r:id="rId46"/>
    <p:sldId id="433" r:id="rId47"/>
    <p:sldId id="441" r:id="rId48"/>
    <p:sldId id="440" r:id="rId49"/>
    <p:sldId id="436" r:id="rId50"/>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392"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9D92011-80F3-416C-A4E6-DC258354ED27}" type="datetimeFigureOut">
              <a:rPr lang="tr-TR" smtClean="0"/>
              <a:pPr/>
              <a:t>20.02.2018</a:t>
            </a:fld>
            <a:endParaRPr lang="tr-TR"/>
          </a:p>
        </p:txBody>
      </p:sp>
      <p:sp>
        <p:nvSpPr>
          <p:cNvPr id="4" name="3 Altbilgi Yer Tutucusu"/>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5" name="4 Slayt Numarası Yer Tutucusu"/>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85CCD8F-EE12-4831-9F93-21C6B97F7A4C}" type="slidenum">
              <a:rPr lang="tr-TR" smtClean="0"/>
              <a:pPr/>
              <a:t>‹#›</a:t>
            </a:fld>
            <a:endParaRPr lang="tr-T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00E6A1-830D-4C29-9D2C-9B28226A27E6}" type="datetimeFigureOut">
              <a:rPr lang="tr-TR" smtClean="0"/>
              <a:pPr/>
              <a:t>20.02.2018</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A9AC84-81BD-442C-8608-DAE8E5CF2363}"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2</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11</a:t>
            </a:fld>
            <a:endParaRPr lang="tr-TR"/>
          </a:p>
        </p:txBody>
      </p:sp>
    </p:spTree>
    <p:extLst>
      <p:ext uri="{BB962C8B-B14F-4D97-AF65-F5344CB8AC3E}">
        <p14:creationId xmlns:p14="http://schemas.microsoft.com/office/powerpoint/2010/main" val="1578940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12</a:t>
            </a:fld>
            <a:endParaRPr lang="tr-TR"/>
          </a:p>
        </p:txBody>
      </p:sp>
    </p:spTree>
    <p:extLst>
      <p:ext uri="{BB962C8B-B14F-4D97-AF65-F5344CB8AC3E}">
        <p14:creationId xmlns:p14="http://schemas.microsoft.com/office/powerpoint/2010/main" val="466667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13</a:t>
            </a:fld>
            <a:endParaRPr lang="tr-TR"/>
          </a:p>
        </p:txBody>
      </p:sp>
    </p:spTree>
    <p:extLst>
      <p:ext uri="{BB962C8B-B14F-4D97-AF65-F5344CB8AC3E}">
        <p14:creationId xmlns:p14="http://schemas.microsoft.com/office/powerpoint/2010/main" val="993757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14</a:t>
            </a:fld>
            <a:endParaRPr lang="tr-TR"/>
          </a:p>
        </p:txBody>
      </p:sp>
    </p:spTree>
    <p:extLst>
      <p:ext uri="{BB962C8B-B14F-4D97-AF65-F5344CB8AC3E}">
        <p14:creationId xmlns:p14="http://schemas.microsoft.com/office/powerpoint/2010/main" val="1015964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15</a:t>
            </a:fld>
            <a:endParaRPr lang="tr-TR"/>
          </a:p>
        </p:txBody>
      </p:sp>
    </p:spTree>
    <p:extLst>
      <p:ext uri="{BB962C8B-B14F-4D97-AF65-F5344CB8AC3E}">
        <p14:creationId xmlns:p14="http://schemas.microsoft.com/office/powerpoint/2010/main" val="3579003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16</a:t>
            </a:fld>
            <a:endParaRPr lang="tr-TR"/>
          </a:p>
        </p:txBody>
      </p:sp>
    </p:spTree>
    <p:extLst>
      <p:ext uri="{BB962C8B-B14F-4D97-AF65-F5344CB8AC3E}">
        <p14:creationId xmlns:p14="http://schemas.microsoft.com/office/powerpoint/2010/main" val="554148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17</a:t>
            </a:fld>
            <a:endParaRPr lang="tr-TR"/>
          </a:p>
        </p:txBody>
      </p:sp>
    </p:spTree>
    <p:extLst>
      <p:ext uri="{BB962C8B-B14F-4D97-AF65-F5344CB8AC3E}">
        <p14:creationId xmlns:p14="http://schemas.microsoft.com/office/powerpoint/2010/main" val="1964045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18</a:t>
            </a:fld>
            <a:endParaRPr lang="tr-TR"/>
          </a:p>
        </p:txBody>
      </p:sp>
    </p:spTree>
    <p:extLst>
      <p:ext uri="{BB962C8B-B14F-4D97-AF65-F5344CB8AC3E}">
        <p14:creationId xmlns:p14="http://schemas.microsoft.com/office/powerpoint/2010/main" val="3219478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19</a:t>
            </a:fld>
            <a:endParaRPr lang="tr-TR"/>
          </a:p>
        </p:txBody>
      </p:sp>
    </p:spTree>
    <p:extLst>
      <p:ext uri="{BB962C8B-B14F-4D97-AF65-F5344CB8AC3E}">
        <p14:creationId xmlns:p14="http://schemas.microsoft.com/office/powerpoint/2010/main" val="2192763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20</a:t>
            </a:fld>
            <a:endParaRPr lang="tr-TR"/>
          </a:p>
        </p:txBody>
      </p:sp>
    </p:spTree>
    <p:extLst>
      <p:ext uri="{BB962C8B-B14F-4D97-AF65-F5344CB8AC3E}">
        <p14:creationId xmlns:p14="http://schemas.microsoft.com/office/powerpoint/2010/main" val="257244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3</a:t>
            </a:fld>
            <a:endParaRPr lang="tr-TR"/>
          </a:p>
        </p:txBody>
      </p:sp>
    </p:spTree>
    <p:extLst>
      <p:ext uri="{BB962C8B-B14F-4D97-AF65-F5344CB8AC3E}">
        <p14:creationId xmlns:p14="http://schemas.microsoft.com/office/powerpoint/2010/main" val="594516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21</a:t>
            </a:fld>
            <a:endParaRPr lang="tr-TR"/>
          </a:p>
        </p:txBody>
      </p:sp>
    </p:spTree>
    <p:extLst>
      <p:ext uri="{BB962C8B-B14F-4D97-AF65-F5344CB8AC3E}">
        <p14:creationId xmlns:p14="http://schemas.microsoft.com/office/powerpoint/2010/main" val="2017534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22</a:t>
            </a:fld>
            <a:endParaRPr lang="tr-TR"/>
          </a:p>
        </p:txBody>
      </p:sp>
    </p:spTree>
    <p:extLst>
      <p:ext uri="{BB962C8B-B14F-4D97-AF65-F5344CB8AC3E}">
        <p14:creationId xmlns:p14="http://schemas.microsoft.com/office/powerpoint/2010/main" val="28748563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23</a:t>
            </a:fld>
            <a:endParaRPr lang="tr-TR"/>
          </a:p>
        </p:txBody>
      </p:sp>
    </p:spTree>
    <p:extLst>
      <p:ext uri="{BB962C8B-B14F-4D97-AF65-F5344CB8AC3E}">
        <p14:creationId xmlns:p14="http://schemas.microsoft.com/office/powerpoint/2010/main" val="23365276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24</a:t>
            </a:fld>
            <a:endParaRPr lang="tr-TR"/>
          </a:p>
        </p:txBody>
      </p:sp>
    </p:spTree>
    <p:extLst>
      <p:ext uri="{BB962C8B-B14F-4D97-AF65-F5344CB8AC3E}">
        <p14:creationId xmlns:p14="http://schemas.microsoft.com/office/powerpoint/2010/main" val="3297284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25</a:t>
            </a:fld>
            <a:endParaRPr lang="tr-TR"/>
          </a:p>
        </p:txBody>
      </p:sp>
    </p:spTree>
    <p:extLst>
      <p:ext uri="{BB962C8B-B14F-4D97-AF65-F5344CB8AC3E}">
        <p14:creationId xmlns:p14="http://schemas.microsoft.com/office/powerpoint/2010/main" val="15858679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26</a:t>
            </a:fld>
            <a:endParaRPr lang="tr-TR"/>
          </a:p>
        </p:txBody>
      </p:sp>
    </p:spTree>
    <p:extLst>
      <p:ext uri="{BB962C8B-B14F-4D97-AF65-F5344CB8AC3E}">
        <p14:creationId xmlns:p14="http://schemas.microsoft.com/office/powerpoint/2010/main" val="4164878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27</a:t>
            </a:fld>
            <a:endParaRPr lang="tr-TR"/>
          </a:p>
        </p:txBody>
      </p:sp>
    </p:spTree>
    <p:extLst>
      <p:ext uri="{BB962C8B-B14F-4D97-AF65-F5344CB8AC3E}">
        <p14:creationId xmlns:p14="http://schemas.microsoft.com/office/powerpoint/2010/main" val="18190437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28</a:t>
            </a:fld>
            <a:endParaRPr lang="tr-TR"/>
          </a:p>
        </p:txBody>
      </p:sp>
    </p:spTree>
    <p:extLst>
      <p:ext uri="{BB962C8B-B14F-4D97-AF65-F5344CB8AC3E}">
        <p14:creationId xmlns:p14="http://schemas.microsoft.com/office/powerpoint/2010/main" val="39175707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29</a:t>
            </a:fld>
            <a:endParaRPr lang="tr-TR"/>
          </a:p>
        </p:txBody>
      </p:sp>
    </p:spTree>
    <p:extLst>
      <p:ext uri="{BB962C8B-B14F-4D97-AF65-F5344CB8AC3E}">
        <p14:creationId xmlns:p14="http://schemas.microsoft.com/office/powerpoint/2010/main" val="758743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30</a:t>
            </a:fld>
            <a:endParaRPr lang="tr-TR"/>
          </a:p>
        </p:txBody>
      </p:sp>
    </p:spTree>
    <p:extLst>
      <p:ext uri="{BB962C8B-B14F-4D97-AF65-F5344CB8AC3E}">
        <p14:creationId xmlns:p14="http://schemas.microsoft.com/office/powerpoint/2010/main" val="4049107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4</a:t>
            </a:fld>
            <a:endParaRPr lang="tr-TR"/>
          </a:p>
        </p:txBody>
      </p:sp>
    </p:spTree>
    <p:extLst>
      <p:ext uri="{BB962C8B-B14F-4D97-AF65-F5344CB8AC3E}">
        <p14:creationId xmlns:p14="http://schemas.microsoft.com/office/powerpoint/2010/main" val="15534504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31</a:t>
            </a:fld>
            <a:endParaRPr lang="tr-TR"/>
          </a:p>
        </p:txBody>
      </p:sp>
    </p:spTree>
    <p:extLst>
      <p:ext uri="{BB962C8B-B14F-4D97-AF65-F5344CB8AC3E}">
        <p14:creationId xmlns:p14="http://schemas.microsoft.com/office/powerpoint/2010/main" val="11846954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32</a:t>
            </a:fld>
            <a:endParaRPr lang="tr-TR"/>
          </a:p>
        </p:txBody>
      </p:sp>
    </p:spTree>
    <p:extLst>
      <p:ext uri="{BB962C8B-B14F-4D97-AF65-F5344CB8AC3E}">
        <p14:creationId xmlns:p14="http://schemas.microsoft.com/office/powerpoint/2010/main" val="31132400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33</a:t>
            </a:fld>
            <a:endParaRPr lang="tr-TR"/>
          </a:p>
        </p:txBody>
      </p:sp>
    </p:spTree>
    <p:extLst>
      <p:ext uri="{BB962C8B-B14F-4D97-AF65-F5344CB8AC3E}">
        <p14:creationId xmlns:p14="http://schemas.microsoft.com/office/powerpoint/2010/main" val="12910029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34</a:t>
            </a:fld>
            <a:endParaRPr lang="tr-TR"/>
          </a:p>
        </p:txBody>
      </p:sp>
    </p:spTree>
    <p:extLst>
      <p:ext uri="{BB962C8B-B14F-4D97-AF65-F5344CB8AC3E}">
        <p14:creationId xmlns:p14="http://schemas.microsoft.com/office/powerpoint/2010/main" val="40809187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35</a:t>
            </a:fld>
            <a:endParaRPr lang="tr-TR"/>
          </a:p>
        </p:txBody>
      </p:sp>
    </p:spTree>
    <p:extLst>
      <p:ext uri="{BB962C8B-B14F-4D97-AF65-F5344CB8AC3E}">
        <p14:creationId xmlns:p14="http://schemas.microsoft.com/office/powerpoint/2010/main" val="3195017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36</a:t>
            </a:fld>
            <a:endParaRPr lang="tr-TR"/>
          </a:p>
        </p:txBody>
      </p:sp>
    </p:spTree>
    <p:extLst>
      <p:ext uri="{BB962C8B-B14F-4D97-AF65-F5344CB8AC3E}">
        <p14:creationId xmlns:p14="http://schemas.microsoft.com/office/powerpoint/2010/main" val="40965219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37</a:t>
            </a:fld>
            <a:endParaRPr lang="tr-TR"/>
          </a:p>
        </p:txBody>
      </p:sp>
    </p:spTree>
    <p:extLst>
      <p:ext uri="{BB962C8B-B14F-4D97-AF65-F5344CB8AC3E}">
        <p14:creationId xmlns:p14="http://schemas.microsoft.com/office/powerpoint/2010/main" val="11091977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38</a:t>
            </a:fld>
            <a:endParaRPr lang="tr-TR"/>
          </a:p>
        </p:txBody>
      </p:sp>
    </p:spTree>
    <p:extLst>
      <p:ext uri="{BB962C8B-B14F-4D97-AF65-F5344CB8AC3E}">
        <p14:creationId xmlns:p14="http://schemas.microsoft.com/office/powerpoint/2010/main" val="12006587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39</a:t>
            </a:fld>
            <a:endParaRPr lang="tr-TR"/>
          </a:p>
        </p:txBody>
      </p:sp>
    </p:spTree>
    <p:extLst>
      <p:ext uri="{BB962C8B-B14F-4D97-AF65-F5344CB8AC3E}">
        <p14:creationId xmlns:p14="http://schemas.microsoft.com/office/powerpoint/2010/main" val="27780682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40</a:t>
            </a:fld>
            <a:endParaRPr lang="tr-TR"/>
          </a:p>
        </p:txBody>
      </p:sp>
    </p:spTree>
    <p:extLst>
      <p:ext uri="{BB962C8B-B14F-4D97-AF65-F5344CB8AC3E}">
        <p14:creationId xmlns:p14="http://schemas.microsoft.com/office/powerpoint/2010/main" val="2473621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5</a:t>
            </a:fld>
            <a:endParaRPr lang="tr-TR"/>
          </a:p>
        </p:txBody>
      </p:sp>
    </p:spTree>
    <p:extLst>
      <p:ext uri="{BB962C8B-B14F-4D97-AF65-F5344CB8AC3E}">
        <p14:creationId xmlns:p14="http://schemas.microsoft.com/office/powerpoint/2010/main" val="38856445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41</a:t>
            </a:fld>
            <a:endParaRPr lang="tr-TR"/>
          </a:p>
        </p:txBody>
      </p:sp>
    </p:spTree>
    <p:extLst>
      <p:ext uri="{BB962C8B-B14F-4D97-AF65-F5344CB8AC3E}">
        <p14:creationId xmlns:p14="http://schemas.microsoft.com/office/powerpoint/2010/main" val="14494336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42</a:t>
            </a:fld>
            <a:endParaRPr lang="tr-TR"/>
          </a:p>
        </p:txBody>
      </p:sp>
    </p:spTree>
    <p:extLst>
      <p:ext uri="{BB962C8B-B14F-4D97-AF65-F5344CB8AC3E}">
        <p14:creationId xmlns:p14="http://schemas.microsoft.com/office/powerpoint/2010/main" val="32429140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43</a:t>
            </a:fld>
            <a:endParaRPr lang="tr-TR"/>
          </a:p>
        </p:txBody>
      </p:sp>
    </p:spTree>
    <p:extLst>
      <p:ext uri="{BB962C8B-B14F-4D97-AF65-F5344CB8AC3E}">
        <p14:creationId xmlns:p14="http://schemas.microsoft.com/office/powerpoint/2010/main" val="36886038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44</a:t>
            </a:fld>
            <a:endParaRPr lang="tr-TR"/>
          </a:p>
        </p:txBody>
      </p:sp>
    </p:spTree>
    <p:extLst>
      <p:ext uri="{BB962C8B-B14F-4D97-AF65-F5344CB8AC3E}">
        <p14:creationId xmlns:p14="http://schemas.microsoft.com/office/powerpoint/2010/main" val="22346274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45</a:t>
            </a:fld>
            <a:endParaRPr lang="tr-TR"/>
          </a:p>
        </p:txBody>
      </p:sp>
    </p:spTree>
    <p:extLst>
      <p:ext uri="{BB962C8B-B14F-4D97-AF65-F5344CB8AC3E}">
        <p14:creationId xmlns:p14="http://schemas.microsoft.com/office/powerpoint/2010/main" val="4403668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46</a:t>
            </a:fld>
            <a:endParaRPr lang="tr-TR"/>
          </a:p>
        </p:txBody>
      </p:sp>
    </p:spTree>
    <p:extLst>
      <p:ext uri="{BB962C8B-B14F-4D97-AF65-F5344CB8AC3E}">
        <p14:creationId xmlns:p14="http://schemas.microsoft.com/office/powerpoint/2010/main" val="35817161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47</a:t>
            </a:fld>
            <a:endParaRPr lang="tr-TR"/>
          </a:p>
        </p:txBody>
      </p:sp>
    </p:spTree>
    <p:extLst>
      <p:ext uri="{BB962C8B-B14F-4D97-AF65-F5344CB8AC3E}">
        <p14:creationId xmlns:p14="http://schemas.microsoft.com/office/powerpoint/2010/main" val="34568662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48</a:t>
            </a:fld>
            <a:endParaRPr lang="tr-TR"/>
          </a:p>
        </p:txBody>
      </p:sp>
    </p:spTree>
    <p:extLst>
      <p:ext uri="{BB962C8B-B14F-4D97-AF65-F5344CB8AC3E}">
        <p14:creationId xmlns:p14="http://schemas.microsoft.com/office/powerpoint/2010/main" val="3766283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6</a:t>
            </a:fld>
            <a:endParaRPr lang="tr-TR"/>
          </a:p>
        </p:txBody>
      </p:sp>
    </p:spTree>
    <p:extLst>
      <p:ext uri="{BB962C8B-B14F-4D97-AF65-F5344CB8AC3E}">
        <p14:creationId xmlns:p14="http://schemas.microsoft.com/office/powerpoint/2010/main" val="443935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7</a:t>
            </a:fld>
            <a:endParaRPr lang="tr-TR"/>
          </a:p>
        </p:txBody>
      </p:sp>
    </p:spTree>
    <p:extLst>
      <p:ext uri="{BB962C8B-B14F-4D97-AF65-F5344CB8AC3E}">
        <p14:creationId xmlns:p14="http://schemas.microsoft.com/office/powerpoint/2010/main" val="2702155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8</a:t>
            </a:fld>
            <a:endParaRPr lang="tr-TR"/>
          </a:p>
        </p:txBody>
      </p:sp>
    </p:spTree>
    <p:extLst>
      <p:ext uri="{BB962C8B-B14F-4D97-AF65-F5344CB8AC3E}">
        <p14:creationId xmlns:p14="http://schemas.microsoft.com/office/powerpoint/2010/main" val="1076920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9</a:t>
            </a:fld>
            <a:endParaRPr lang="tr-TR"/>
          </a:p>
        </p:txBody>
      </p:sp>
    </p:spTree>
    <p:extLst>
      <p:ext uri="{BB962C8B-B14F-4D97-AF65-F5344CB8AC3E}">
        <p14:creationId xmlns:p14="http://schemas.microsoft.com/office/powerpoint/2010/main" val="2884377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0AA9AC84-81BD-442C-8608-DAE8E5CF2363}" type="slidenum">
              <a:rPr lang="tr-TR" smtClean="0"/>
              <a:pPr/>
              <a:t>10</a:t>
            </a:fld>
            <a:endParaRPr lang="tr-TR"/>
          </a:p>
        </p:txBody>
      </p:sp>
    </p:spTree>
    <p:extLst>
      <p:ext uri="{BB962C8B-B14F-4D97-AF65-F5344CB8AC3E}">
        <p14:creationId xmlns:p14="http://schemas.microsoft.com/office/powerpoint/2010/main" val="2297294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lvl1pPr>
              <a:defRPr/>
            </a:lvl1pPr>
          </a:lstStyle>
          <a:p>
            <a:pPr>
              <a:defRPr/>
            </a:pPr>
            <a:fld id="{BB3085B0-2C59-4DED-8C48-E1E77CF27983}" type="datetimeFigureOut">
              <a:rPr lang="tr-TR" smtClean="0"/>
              <a:pPr>
                <a:defRPr/>
              </a:pPr>
              <a:t>20.02.2018</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pPr>
              <a:defRPr/>
            </a:pPr>
            <a:fld id="{C1CC7129-E796-42F1-AB6E-175AE70EDB47}" type="slidenum">
              <a:rPr lang="tr-TR" smtClean="0"/>
              <a:pPr>
                <a:defRPr/>
              </a:pPr>
              <a:t>‹#›</a:t>
            </a:fld>
            <a:endParaRPr lang="tr-T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endParaRPr lang="tr-TR" noProof="0"/>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3"/>
          <p:cNvSpPr>
            <a:spLocks noGrp="1"/>
          </p:cNvSpPr>
          <p:nvPr>
            <p:ph type="dt" sz="half" idx="10"/>
          </p:nvPr>
        </p:nvSpPr>
        <p:spPr/>
        <p:txBody>
          <a:bodyPr/>
          <a:lstStyle>
            <a:lvl1pPr>
              <a:defRPr/>
            </a:lvl1pPr>
          </a:lstStyle>
          <a:p>
            <a:pPr>
              <a:defRPr/>
            </a:pPr>
            <a:fld id="{702561BD-1BBA-422F-B47B-11093D376C13}" type="datetimeFigureOut">
              <a:rPr lang="tr-TR" smtClean="0"/>
              <a:pPr>
                <a:defRPr/>
              </a:pPr>
              <a:t>20.02.2018</a:t>
            </a:fld>
            <a:endParaRPr lang="tr-TR"/>
          </a:p>
        </p:txBody>
      </p:sp>
      <p:sp>
        <p:nvSpPr>
          <p:cNvPr id="6" name="Altbilgi Yer Tutucusu 4"/>
          <p:cNvSpPr>
            <a:spLocks noGrp="1"/>
          </p:cNvSpPr>
          <p:nvPr>
            <p:ph type="ftr" sz="quarter" idx="11"/>
          </p:nvPr>
        </p:nvSpPr>
        <p:spPr/>
        <p:txBody>
          <a:bodyPr/>
          <a:lstStyle>
            <a:lvl1pPr>
              <a:defRPr/>
            </a:lvl1pPr>
          </a:lstStyle>
          <a:p>
            <a:pPr>
              <a:defRPr/>
            </a:pPr>
            <a:endParaRPr lang="tr-TR"/>
          </a:p>
        </p:txBody>
      </p:sp>
      <p:sp>
        <p:nvSpPr>
          <p:cNvPr id="7" name="Slayt Numarası Yer Tutucusu 5"/>
          <p:cNvSpPr>
            <a:spLocks noGrp="1"/>
          </p:cNvSpPr>
          <p:nvPr>
            <p:ph type="sldNum" sz="quarter" idx="12"/>
          </p:nvPr>
        </p:nvSpPr>
        <p:spPr/>
        <p:txBody>
          <a:bodyPr/>
          <a:lstStyle>
            <a:lvl1pPr>
              <a:defRPr/>
            </a:lvl1pPr>
          </a:lstStyle>
          <a:p>
            <a:pPr>
              <a:defRPr/>
            </a:pPr>
            <a:fld id="{20521831-CFBB-4EA3-A3F2-B56F219C3EB7}" type="slidenum">
              <a:rPr lang="tr-TR" smtClean="0"/>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pPr>
              <a:defRPr/>
            </a:pPr>
            <a:fld id="{B9CBB59B-F74B-4AC9-861F-3E50EFA5640F}" type="datetimeFigureOut">
              <a:rPr lang="tr-TR" smtClean="0"/>
              <a:pPr>
                <a:defRPr/>
              </a:pPr>
              <a:t>20.02.2018</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pPr>
              <a:defRPr/>
            </a:pPr>
            <a:fld id="{6C16C9F8-D0F0-47BD-A751-B1F8D6B998A3}" type="slidenum">
              <a:rPr lang="tr-TR" smtClean="0"/>
              <a:pPr>
                <a:defRP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pPr>
              <a:defRPr/>
            </a:pPr>
            <a:fld id="{4AAE9C0C-0D89-46A8-B0FE-73D555CA8C55}" type="datetimeFigureOut">
              <a:rPr lang="tr-TR" smtClean="0"/>
              <a:pPr>
                <a:defRPr/>
              </a:pPr>
              <a:t>20.02.2018</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pPr>
              <a:defRPr/>
            </a:pPr>
            <a:fld id="{AD4475FD-5597-4A34-A660-E628784B8721}" type="slidenum">
              <a:rPr lang="tr-TR" smtClean="0"/>
              <a:pPr>
                <a:defRPr/>
              </a:pP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Özel Düze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pPr>
              <a:defRPr/>
            </a:pPr>
            <a:fld id="{E2935E1B-8509-4132-9F8A-B3B42A2363F2}" type="datetimeFigureOut">
              <a:rPr lang="tr-TR" smtClean="0"/>
              <a:pPr>
                <a:defRPr/>
              </a:pPr>
              <a:t>20.02.2018</a:t>
            </a:fld>
            <a:endParaRPr lang="tr-TR"/>
          </a:p>
        </p:txBody>
      </p:sp>
      <p:sp>
        <p:nvSpPr>
          <p:cNvPr id="4" name="3 Altbilgi Yer Tutucusu"/>
          <p:cNvSpPr>
            <a:spLocks noGrp="1"/>
          </p:cNvSpPr>
          <p:nvPr>
            <p:ph type="ftr" sz="quarter" idx="11"/>
          </p:nvPr>
        </p:nvSpPr>
        <p:spPr/>
        <p:txBody>
          <a:bodyPr/>
          <a:lstStyle/>
          <a:p>
            <a:pPr>
              <a:defRPr/>
            </a:pPr>
            <a:endParaRPr lang="tr-TR"/>
          </a:p>
        </p:txBody>
      </p:sp>
      <p:sp>
        <p:nvSpPr>
          <p:cNvPr id="5" name="4 Slayt Numarası Yer Tutucusu"/>
          <p:cNvSpPr>
            <a:spLocks noGrp="1"/>
          </p:cNvSpPr>
          <p:nvPr>
            <p:ph type="sldNum" sz="quarter" idx="12"/>
          </p:nvPr>
        </p:nvSpPr>
        <p:spPr/>
        <p:txBody>
          <a:bodyPr/>
          <a:lstStyle/>
          <a:p>
            <a:pPr>
              <a:defRPr/>
            </a:pPr>
            <a:fld id="{DFCE732A-A61D-4E95-B25A-8234F68BD996}" type="slidenum">
              <a:rPr lang="tr-TR" smtClean="0"/>
              <a:pPr>
                <a:defRPr/>
              </a:pPr>
              <a:t>‹#›</a:t>
            </a:fld>
            <a:endParaRPr lang="tr-T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ş">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704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neme">
    <p:spTree>
      <p:nvGrpSpPr>
        <p:cNvPr id="1" name=""/>
        <p:cNvGrpSpPr/>
        <p:nvPr/>
      </p:nvGrpSpPr>
      <p:grpSpPr>
        <a:xfrm>
          <a:off x="0" y="0"/>
          <a:ext cx="0" cy="0"/>
          <a:chOff x="0" y="0"/>
          <a:chExt cx="0" cy="0"/>
        </a:xfrm>
      </p:grpSpPr>
      <p:grpSp>
        <p:nvGrpSpPr>
          <p:cNvPr id="3" name="Grup 3"/>
          <p:cNvGrpSpPr>
            <a:grpSpLocks/>
          </p:cNvGrpSpPr>
          <p:nvPr userDrawn="1"/>
        </p:nvGrpSpPr>
        <p:grpSpPr bwMode="auto">
          <a:xfrm>
            <a:off x="0" y="6145217"/>
            <a:ext cx="9144000" cy="548522"/>
            <a:chOff x="0" y="5719432"/>
            <a:chExt cx="9144000" cy="1034319"/>
          </a:xfrm>
        </p:grpSpPr>
        <p:pic>
          <p:nvPicPr>
            <p:cNvPr id="4" name="Resim 4"/>
            <p:cNvPicPr>
              <a:picLocks noChangeAspect="1"/>
            </p:cNvPicPr>
            <p:nvPr/>
          </p:nvPicPr>
          <p:blipFill>
            <a:blip r:embed="rId2" cstate="print"/>
            <a:srcRect/>
            <a:stretch>
              <a:fillRect/>
            </a:stretch>
          </p:blipFill>
          <p:spPr bwMode="auto">
            <a:xfrm>
              <a:off x="0" y="5719432"/>
              <a:ext cx="9144000" cy="346009"/>
            </a:xfrm>
            <a:prstGeom prst="rect">
              <a:avLst/>
            </a:prstGeom>
            <a:noFill/>
            <a:ln w="9525">
              <a:noFill/>
              <a:miter lim="800000"/>
              <a:headEnd/>
              <a:tailEnd/>
            </a:ln>
          </p:spPr>
        </p:pic>
        <p:sp>
          <p:nvSpPr>
            <p:cNvPr id="5"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6" name="İçerik Yer Tutucusu 10"/>
          <p:cNvPicPr>
            <a:picLocks noChangeAspect="1"/>
          </p:cNvPicPr>
          <p:nvPr userDrawn="1"/>
        </p:nvPicPr>
        <p:blipFill>
          <a:blip r:embed="rId3" cstate="print"/>
          <a:srcRect/>
          <a:stretch>
            <a:fillRect/>
          </a:stretch>
        </p:blipFill>
        <p:spPr bwMode="auto">
          <a:xfrm>
            <a:off x="414338" y="6329363"/>
            <a:ext cx="2011362" cy="463550"/>
          </a:xfrm>
          <a:prstGeom prst="rect">
            <a:avLst/>
          </a:prstGeom>
          <a:noFill/>
          <a:ln w="9525">
            <a:noFill/>
            <a:miter lim="800000"/>
            <a:headEnd/>
            <a:tailEnd/>
          </a:ln>
        </p:spPr>
      </p:pic>
      <p:pic>
        <p:nvPicPr>
          <p:cNvPr id="7" name="Resim 4"/>
          <p:cNvPicPr>
            <a:picLocks noChangeAspect="1"/>
          </p:cNvPicPr>
          <p:nvPr userDrawn="1"/>
        </p:nvPicPr>
        <p:blipFill>
          <a:blip r:embed="rId2" cstate="print"/>
          <a:srcRect/>
          <a:stretch>
            <a:fillRect/>
          </a:stretch>
        </p:blipFill>
        <p:spPr bwMode="auto">
          <a:xfrm>
            <a:off x="-416" y="908720"/>
            <a:ext cx="9144000" cy="183496"/>
          </a:xfrm>
          <a:prstGeom prst="rect">
            <a:avLst/>
          </a:prstGeom>
          <a:noFill/>
          <a:ln w="9525">
            <a:noFill/>
            <a:miter lim="800000"/>
            <a:headEnd/>
            <a:tailEnd/>
          </a:ln>
        </p:spPr>
      </p:pic>
    </p:spTree>
    <p:extLst>
      <p:ext uri="{BB962C8B-B14F-4D97-AF65-F5344CB8AC3E}">
        <p14:creationId xmlns:p14="http://schemas.microsoft.com/office/powerpoint/2010/main" val="3477240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lvl1pPr>
              <a:defRPr/>
            </a:lvl1pPr>
          </a:lstStyle>
          <a:p>
            <a:pPr>
              <a:defRPr/>
            </a:pPr>
            <a:fld id="{3D03B584-4923-4A86-9704-CC215055113B}" type="datetimeFigureOut">
              <a:rPr lang="tr-TR" smtClean="0"/>
              <a:pPr>
                <a:defRPr/>
              </a:pPr>
              <a:t>20.02.2018</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pPr>
              <a:defRPr/>
            </a:pPr>
            <a:fld id="{A4971776-7564-4797-B611-E641185BF234}" type="slidenum">
              <a:rPr lang="tr-TR" smtClean="0"/>
              <a:pPr>
                <a:defRPr/>
              </a:pPr>
              <a:t>‹#›</a:t>
            </a:fld>
            <a:endParaRPr lang="tr-T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lvl1pPr>
              <a:defRPr/>
            </a:lvl1pPr>
          </a:lstStyle>
          <a:p>
            <a:pPr>
              <a:defRPr/>
            </a:pPr>
            <a:fld id="{B30E6961-A921-43FE-8598-31B14676E109}" type="datetimeFigureOut">
              <a:rPr lang="tr-TR" smtClean="0"/>
              <a:pPr>
                <a:defRPr/>
              </a:pPr>
              <a:t>20.02.2018</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pPr>
              <a:defRPr/>
            </a:pPr>
            <a:fld id="{CDCC180B-A068-4E2B-8CAA-08903E42A7C2}" type="slidenum">
              <a:rPr lang="tr-TR" smtClean="0"/>
              <a:pPr>
                <a:defRPr/>
              </a:pPr>
              <a:t>‹#›</a:t>
            </a:fld>
            <a:endParaRPr lang="tr-T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3"/>
          <p:cNvSpPr>
            <a:spLocks noGrp="1"/>
          </p:cNvSpPr>
          <p:nvPr>
            <p:ph type="dt" sz="half" idx="10"/>
          </p:nvPr>
        </p:nvSpPr>
        <p:spPr/>
        <p:txBody>
          <a:bodyPr/>
          <a:lstStyle>
            <a:lvl1pPr>
              <a:defRPr/>
            </a:lvl1pPr>
          </a:lstStyle>
          <a:p>
            <a:pPr>
              <a:defRPr/>
            </a:pPr>
            <a:fld id="{B6E11966-ECC0-4184-85BF-A764B6992FAA}" type="datetimeFigureOut">
              <a:rPr lang="tr-TR" smtClean="0"/>
              <a:pPr>
                <a:defRPr/>
              </a:pPr>
              <a:t>20.02.2018</a:t>
            </a:fld>
            <a:endParaRPr lang="tr-TR"/>
          </a:p>
        </p:txBody>
      </p:sp>
      <p:sp>
        <p:nvSpPr>
          <p:cNvPr id="6" name="Altbilgi Yer Tutucusu 4"/>
          <p:cNvSpPr>
            <a:spLocks noGrp="1"/>
          </p:cNvSpPr>
          <p:nvPr>
            <p:ph type="ftr" sz="quarter" idx="11"/>
          </p:nvPr>
        </p:nvSpPr>
        <p:spPr/>
        <p:txBody>
          <a:bodyPr/>
          <a:lstStyle>
            <a:lvl1pPr>
              <a:defRPr/>
            </a:lvl1pPr>
          </a:lstStyle>
          <a:p>
            <a:pPr>
              <a:defRPr/>
            </a:pPr>
            <a:endParaRPr lang="tr-TR"/>
          </a:p>
        </p:txBody>
      </p:sp>
      <p:sp>
        <p:nvSpPr>
          <p:cNvPr id="7" name="Slayt Numarası Yer Tutucusu 5"/>
          <p:cNvSpPr>
            <a:spLocks noGrp="1"/>
          </p:cNvSpPr>
          <p:nvPr>
            <p:ph type="sldNum" sz="quarter" idx="12"/>
          </p:nvPr>
        </p:nvSpPr>
        <p:spPr/>
        <p:txBody>
          <a:bodyPr/>
          <a:lstStyle>
            <a:lvl1pPr>
              <a:defRPr/>
            </a:lvl1pPr>
          </a:lstStyle>
          <a:p>
            <a:pPr>
              <a:defRPr/>
            </a:pPr>
            <a:fld id="{6F1B4FFA-B9C2-48FF-B259-9F8603C992F9}" type="slidenum">
              <a:rPr lang="tr-TR" smtClean="0"/>
              <a:pPr>
                <a:defRPr/>
              </a:pPr>
              <a:t>‹#›</a:t>
            </a:fld>
            <a:endParaRPr lang="tr-T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3"/>
          <p:cNvSpPr>
            <a:spLocks noGrp="1"/>
          </p:cNvSpPr>
          <p:nvPr>
            <p:ph type="dt" sz="half" idx="10"/>
          </p:nvPr>
        </p:nvSpPr>
        <p:spPr/>
        <p:txBody>
          <a:bodyPr/>
          <a:lstStyle>
            <a:lvl1pPr>
              <a:defRPr/>
            </a:lvl1pPr>
          </a:lstStyle>
          <a:p>
            <a:pPr>
              <a:defRPr/>
            </a:pPr>
            <a:fld id="{D02199C3-1F67-42D3-B6ED-73061C3C3F65}" type="datetimeFigureOut">
              <a:rPr lang="tr-TR" smtClean="0"/>
              <a:pPr>
                <a:defRPr/>
              </a:pPr>
              <a:t>20.02.2018</a:t>
            </a:fld>
            <a:endParaRPr lang="tr-TR"/>
          </a:p>
        </p:txBody>
      </p:sp>
      <p:sp>
        <p:nvSpPr>
          <p:cNvPr id="8" name="Altbilgi Yer Tutucusu 4"/>
          <p:cNvSpPr>
            <a:spLocks noGrp="1"/>
          </p:cNvSpPr>
          <p:nvPr>
            <p:ph type="ftr" sz="quarter" idx="11"/>
          </p:nvPr>
        </p:nvSpPr>
        <p:spPr/>
        <p:txBody>
          <a:bodyPr/>
          <a:lstStyle>
            <a:lvl1pPr>
              <a:defRPr/>
            </a:lvl1pPr>
          </a:lstStyle>
          <a:p>
            <a:pPr>
              <a:defRPr/>
            </a:pPr>
            <a:endParaRPr lang="tr-TR"/>
          </a:p>
        </p:txBody>
      </p:sp>
      <p:sp>
        <p:nvSpPr>
          <p:cNvPr id="9" name="Slayt Numarası Yer Tutucusu 5"/>
          <p:cNvSpPr>
            <a:spLocks noGrp="1"/>
          </p:cNvSpPr>
          <p:nvPr>
            <p:ph type="sldNum" sz="quarter" idx="12"/>
          </p:nvPr>
        </p:nvSpPr>
        <p:spPr/>
        <p:txBody>
          <a:bodyPr/>
          <a:lstStyle>
            <a:lvl1pPr>
              <a:defRPr/>
            </a:lvl1pPr>
          </a:lstStyle>
          <a:p>
            <a:pPr>
              <a:defRPr/>
            </a:pPr>
            <a:fld id="{4AC14A26-8FC7-4466-90C1-A68B44635883}" type="slidenum">
              <a:rPr lang="tr-TR" smtClean="0"/>
              <a:pPr>
                <a:defRPr/>
              </a:pPr>
              <a:t>‹#›</a:t>
            </a:fld>
            <a:endParaRPr lang="tr-T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Özel Düze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pPr>
              <a:defRPr/>
            </a:pPr>
            <a:fld id="{E2935E1B-8509-4132-9F8A-B3B42A2363F2}" type="datetimeFigureOut">
              <a:rPr lang="tr-TR" smtClean="0"/>
              <a:pPr>
                <a:defRPr/>
              </a:pPr>
              <a:t>20.02.2018</a:t>
            </a:fld>
            <a:endParaRPr lang="tr-TR"/>
          </a:p>
        </p:txBody>
      </p:sp>
      <p:sp>
        <p:nvSpPr>
          <p:cNvPr id="4" name="3 Altbilgi Yer Tutucusu"/>
          <p:cNvSpPr>
            <a:spLocks noGrp="1"/>
          </p:cNvSpPr>
          <p:nvPr>
            <p:ph type="ftr" sz="quarter" idx="11"/>
          </p:nvPr>
        </p:nvSpPr>
        <p:spPr/>
        <p:txBody>
          <a:bodyPr/>
          <a:lstStyle/>
          <a:p>
            <a:pPr>
              <a:defRPr/>
            </a:pPr>
            <a:endParaRPr lang="tr-TR"/>
          </a:p>
        </p:txBody>
      </p:sp>
      <p:sp>
        <p:nvSpPr>
          <p:cNvPr id="5" name="4 Slayt Numarası Yer Tutucusu"/>
          <p:cNvSpPr>
            <a:spLocks noGrp="1"/>
          </p:cNvSpPr>
          <p:nvPr>
            <p:ph type="sldNum" sz="quarter" idx="12"/>
          </p:nvPr>
        </p:nvSpPr>
        <p:spPr/>
        <p:txBody>
          <a:bodyPr/>
          <a:lstStyle/>
          <a:p>
            <a:pPr>
              <a:defRPr/>
            </a:pPr>
            <a:fld id="{DFCE732A-A61D-4E95-B25A-8234F68BD996}" type="slidenum">
              <a:rPr lang="tr-TR" smtClean="0"/>
              <a:pPr>
                <a:defRPr/>
              </a:pPr>
              <a:t>‹#›</a:t>
            </a:fld>
            <a:endParaRPr lang="tr-T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3"/>
          <p:cNvSpPr>
            <a:spLocks noGrp="1"/>
          </p:cNvSpPr>
          <p:nvPr>
            <p:ph type="dt" sz="half" idx="10"/>
          </p:nvPr>
        </p:nvSpPr>
        <p:spPr/>
        <p:txBody>
          <a:bodyPr/>
          <a:lstStyle>
            <a:lvl1pPr>
              <a:defRPr/>
            </a:lvl1pPr>
          </a:lstStyle>
          <a:p>
            <a:pPr>
              <a:defRPr/>
            </a:pPr>
            <a:fld id="{4D5836A6-47FB-45E3-8618-8B0A29CA1501}" type="datetimeFigureOut">
              <a:rPr lang="tr-TR" smtClean="0"/>
              <a:pPr>
                <a:defRPr/>
              </a:pPr>
              <a:t>20.02.2018</a:t>
            </a:fld>
            <a:endParaRPr lang="tr-TR"/>
          </a:p>
        </p:txBody>
      </p:sp>
      <p:sp>
        <p:nvSpPr>
          <p:cNvPr id="4" name="Altbilgi Yer Tutucusu 4"/>
          <p:cNvSpPr>
            <a:spLocks noGrp="1"/>
          </p:cNvSpPr>
          <p:nvPr>
            <p:ph type="ftr" sz="quarter" idx="11"/>
          </p:nvPr>
        </p:nvSpPr>
        <p:spPr/>
        <p:txBody>
          <a:bodyPr/>
          <a:lstStyle>
            <a:lvl1pPr>
              <a:defRPr/>
            </a:lvl1pPr>
          </a:lstStyle>
          <a:p>
            <a:pPr>
              <a:defRPr/>
            </a:pPr>
            <a:endParaRPr lang="tr-TR"/>
          </a:p>
        </p:txBody>
      </p:sp>
      <p:sp>
        <p:nvSpPr>
          <p:cNvPr id="5" name="Slayt Numarası Yer Tutucusu 5"/>
          <p:cNvSpPr>
            <a:spLocks noGrp="1"/>
          </p:cNvSpPr>
          <p:nvPr>
            <p:ph type="sldNum" sz="quarter" idx="12"/>
          </p:nvPr>
        </p:nvSpPr>
        <p:spPr/>
        <p:txBody>
          <a:bodyPr/>
          <a:lstStyle>
            <a:lvl1pPr>
              <a:defRPr/>
            </a:lvl1pPr>
          </a:lstStyle>
          <a:p>
            <a:pPr>
              <a:defRPr/>
            </a:pPr>
            <a:fld id="{A273D6FA-B3EF-407B-B203-65E8476E2F4C}" type="slidenum">
              <a:rPr lang="tr-TR" smtClean="0"/>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3"/>
          <p:cNvSpPr>
            <a:spLocks noGrp="1"/>
          </p:cNvSpPr>
          <p:nvPr>
            <p:ph type="dt" sz="half" idx="10"/>
          </p:nvPr>
        </p:nvSpPr>
        <p:spPr/>
        <p:txBody>
          <a:bodyPr/>
          <a:lstStyle>
            <a:lvl1pPr>
              <a:defRPr/>
            </a:lvl1pPr>
          </a:lstStyle>
          <a:p>
            <a:pPr>
              <a:defRPr/>
            </a:pPr>
            <a:fld id="{1670B04A-851E-46D5-BD87-4337A2B542B9}" type="datetimeFigureOut">
              <a:rPr lang="tr-TR" smtClean="0"/>
              <a:pPr>
                <a:defRPr/>
              </a:pPr>
              <a:t>20.02.2018</a:t>
            </a:fld>
            <a:endParaRPr lang="tr-TR"/>
          </a:p>
        </p:txBody>
      </p:sp>
      <p:sp>
        <p:nvSpPr>
          <p:cNvPr id="3" name="Altbilgi Yer Tutucusu 4"/>
          <p:cNvSpPr>
            <a:spLocks noGrp="1"/>
          </p:cNvSpPr>
          <p:nvPr>
            <p:ph type="ftr" sz="quarter" idx="11"/>
          </p:nvPr>
        </p:nvSpPr>
        <p:spPr/>
        <p:txBody>
          <a:bodyPr/>
          <a:lstStyle>
            <a:lvl1pPr>
              <a:defRPr/>
            </a:lvl1pPr>
          </a:lstStyle>
          <a:p>
            <a:pPr>
              <a:defRPr/>
            </a:pPr>
            <a:endParaRPr lang="tr-TR"/>
          </a:p>
        </p:txBody>
      </p:sp>
      <p:sp>
        <p:nvSpPr>
          <p:cNvPr id="4" name="Slayt Numarası Yer Tutucusu 5"/>
          <p:cNvSpPr>
            <a:spLocks noGrp="1"/>
          </p:cNvSpPr>
          <p:nvPr>
            <p:ph type="sldNum" sz="quarter" idx="12"/>
          </p:nvPr>
        </p:nvSpPr>
        <p:spPr/>
        <p:txBody>
          <a:bodyPr/>
          <a:lstStyle>
            <a:lvl1pPr>
              <a:defRPr/>
            </a:lvl1pPr>
          </a:lstStyle>
          <a:p>
            <a:pPr>
              <a:defRPr/>
            </a:pPr>
            <a:fld id="{D83DFD76-7578-421E-BBD1-96E761E065A7}" type="slidenum">
              <a:rPr lang="tr-TR" smtClean="0"/>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3"/>
          <p:cNvSpPr>
            <a:spLocks noGrp="1"/>
          </p:cNvSpPr>
          <p:nvPr>
            <p:ph type="dt" sz="half" idx="10"/>
          </p:nvPr>
        </p:nvSpPr>
        <p:spPr/>
        <p:txBody>
          <a:bodyPr/>
          <a:lstStyle>
            <a:lvl1pPr>
              <a:defRPr/>
            </a:lvl1pPr>
          </a:lstStyle>
          <a:p>
            <a:pPr>
              <a:defRPr/>
            </a:pPr>
            <a:fld id="{4F4E6223-4733-4C07-9BF1-7FD1E84B1A60}" type="datetimeFigureOut">
              <a:rPr lang="tr-TR" smtClean="0"/>
              <a:pPr>
                <a:defRPr/>
              </a:pPr>
              <a:t>20.02.2018</a:t>
            </a:fld>
            <a:endParaRPr lang="tr-TR"/>
          </a:p>
        </p:txBody>
      </p:sp>
      <p:sp>
        <p:nvSpPr>
          <p:cNvPr id="6" name="Altbilgi Yer Tutucusu 4"/>
          <p:cNvSpPr>
            <a:spLocks noGrp="1"/>
          </p:cNvSpPr>
          <p:nvPr>
            <p:ph type="ftr" sz="quarter" idx="11"/>
          </p:nvPr>
        </p:nvSpPr>
        <p:spPr/>
        <p:txBody>
          <a:bodyPr/>
          <a:lstStyle>
            <a:lvl1pPr>
              <a:defRPr/>
            </a:lvl1pPr>
          </a:lstStyle>
          <a:p>
            <a:pPr>
              <a:defRPr/>
            </a:pPr>
            <a:endParaRPr lang="tr-TR"/>
          </a:p>
        </p:txBody>
      </p:sp>
      <p:sp>
        <p:nvSpPr>
          <p:cNvPr id="7" name="Slayt Numarası Yer Tutucusu 5"/>
          <p:cNvSpPr>
            <a:spLocks noGrp="1"/>
          </p:cNvSpPr>
          <p:nvPr>
            <p:ph type="sldNum" sz="quarter" idx="12"/>
          </p:nvPr>
        </p:nvSpPr>
        <p:spPr/>
        <p:txBody>
          <a:bodyPr/>
          <a:lstStyle>
            <a:lvl1pPr>
              <a:defRPr/>
            </a:lvl1pPr>
          </a:lstStyle>
          <a:p>
            <a:pPr>
              <a:defRPr/>
            </a:pPr>
            <a:fld id="{8561761B-90EE-44EF-AE9D-5DF4B2A7D583}" type="slidenum">
              <a:rPr lang="tr-TR" smtClean="0"/>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Başlık Yer Tutucusu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7" name="Metin Yer Tutucusu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2935E1B-8509-4132-9F8A-B3B42A2363F2}" type="datetimeFigureOut">
              <a:rPr lang="tr-TR" smtClean="0"/>
              <a:pPr>
                <a:defRPr/>
              </a:pPr>
              <a:t>20.02.2018</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FCE732A-A61D-4E95-B25A-8234F68BD996}" type="slidenum">
              <a:rPr lang="tr-TR" smtClean="0"/>
              <a:pPr>
                <a:defRPr/>
              </a:pPr>
              <a:t>‹#›</a:t>
            </a:fld>
            <a:endParaRPr lang="tr-T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60" r:id="rId13"/>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8355099"/>
      </p:ext>
    </p:extLst>
  </p:cSld>
  <p:clrMap bg1="lt1" tx1="dk1" bg2="lt2" tx2="dk2" accent1="accent1" accent2="accent2" accent3="accent3" accent4="accent4" accent5="accent5" accent6="accent6" hlink="hlink" folHlink="folHlink"/>
  <p:sldLayoutIdLst>
    <p:sldLayoutId id="2147483675" r:id="rId1"/>
    <p:sldLayoutId id="214748367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jpe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jpe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jpe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jpe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2.jpe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jpe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jpe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jpe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jpe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jpeg"/></Relationships>
</file>

<file path=ppt/slides/_rels/slide3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jpe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jpeg"/></Relationships>
</file>

<file path=ppt/slides/_rels/slide3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jpe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jpeg"/><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jpe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395536" y="1700808"/>
            <a:ext cx="8352928" cy="1875551"/>
          </a:xfrm>
        </p:spPr>
        <p:txBody>
          <a:bodyPr rtlCol="0">
            <a:noAutofit/>
          </a:bodyPr>
          <a:lstStyle/>
          <a:p>
            <a:pPr fontAlgn="auto">
              <a:spcAft>
                <a:spcPts val="0"/>
              </a:spcAft>
              <a:defRPr/>
            </a:pPr>
            <a:r>
              <a:rPr lang="tr-TR" sz="4000" b="1" dirty="0" smtClean="0">
                <a:solidFill>
                  <a:schemeClr val="tx1">
                    <a:lumMod val="65000"/>
                    <a:lumOff val="35000"/>
                  </a:schemeClr>
                </a:solidFill>
                <a:cs typeface="Arial" pitchFamily="34" charset="0"/>
              </a:rPr>
              <a:t>Web Teknolojileri</a:t>
            </a:r>
            <a:br>
              <a:rPr lang="tr-TR" sz="4000" b="1" dirty="0" smtClean="0">
                <a:solidFill>
                  <a:schemeClr val="tx1">
                    <a:lumMod val="65000"/>
                    <a:lumOff val="35000"/>
                  </a:schemeClr>
                </a:solidFill>
                <a:cs typeface="Arial" pitchFamily="34" charset="0"/>
              </a:rPr>
            </a:br>
            <a:r>
              <a:rPr lang="tr-TR" sz="4000" b="1" dirty="0" smtClean="0">
                <a:solidFill>
                  <a:srgbClr val="C00000"/>
                </a:solidFill>
                <a:cs typeface="Arial" pitchFamily="34" charset="0"/>
              </a:rPr>
              <a:t>CSS </a:t>
            </a:r>
            <a:br>
              <a:rPr lang="tr-TR" sz="4000" b="1" dirty="0" smtClean="0">
                <a:solidFill>
                  <a:srgbClr val="C00000"/>
                </a:solidFill>
                <a:cs typeface="Arial" pitchFamily="34" charset="0"/>
              </a:rPr>
            </a:br>
            <a:r>
              <a:rPr lang="tr-TR" sz="4000" b="1" dirty="0" smtClean="0">
                <a:solidFill>
                  <a:srgbClr val="C00000"/>
                </a:solidFill>
                <a:cs typeface="Arial" pitchFamily="34" charset="0"/>
              </a:rPr>
              <a:t>(1/2)</a:t>
            </a:r>
            <a:r>
              <a:rPr lang="tr-TR" sz="4000" b="1" dirty="0" smtClean="0">
                <a:solidFill>
                  <a:schemeClr val="tx1">
                    <a:lumMod val="65000"/>
                    <a:lumOff val="35000"/>
                  </a:schemeClr>
                </a:solidFill>
                <a:cs typeface="Arial" pitchFamily="34" charset="0"/>
              </a:rPr>
              <a:t/>
            </a:r>
            <a:br>
              <a:rPr lang="tr-TR" sz="4000" b="1" dirty="0" smtClean="0">
                <a:solidFill>
                  <a:schemeClr val="tx1">
                    <a:lumMod val="65000"/>
                    <a:lumOff val="35000"/>
                  </a:schemeClr>
                </a:solidFill>
                <a:cs typeface="Arial" pitchFamily="34" charset="0"/>
              </a:rPr>
            </a:br>
            <a:endParaRPr lang="tr-TR" sz="3600" b="1" dirty="0">
              <a:solidFill>
                <a:schemeClr val="tx1">
                  <a:lumMod val="65000"/>
                  <a:lumOff val="35000"/>
                </a:schemeClr>
              </a:solidFill>
              <a:latin typeface="Times New Roman" pitchFamily="18" charset="0"/>
              <a:cs typeface="Times New Roman" pitchFamily="18" charset="0"/>
            </a:endParaRPr>
          </a:p>
        </p:txBody>
      </p:sp>
      <p:sp>
        <p:nvSpPr>
          <p:cNvPr id="3" name="Alt Başlık 2"/>
          <p:cNvSpPr>
            <a:spLocks noGrp="1"/>
          </p:cNvSpPr>
          <p:nvPr>
            <p:ph type="subTitle" idx="1"/>
          </p:nvPr>
        </p:nvSpPr>
        <p:spPr>
          <a:xfrm>
            <a:off x="179512" y="3789363"/>
            <a:ext cx="8784976" cy="1439837"/>
          </a:xfrm>
        </p:spPr>
        <p:txBody>
          <a:bodyPr rtlCol="0">
            <a:noAutofit/>
          </a:bodyPr>
          <a:lstStyle/>
          <a:p>
            <a:pPr fontAlgn="auto">
              <a:spcAft>
                <a:spcPts val="0"/>
              </a:spcAft>
              <a:buFont typeface="Arial" pitchFamily="34" charset="0"/>
              <a:buNone/>
              <a:defRPr/>
            </a:pPr>
            <a:r>
              <a:rPr lang="tr-TR" sz="2000" b="1" dirty="0" smtClean="0">
                <a:solidFill>
                  <a:schemeClr val="tx1">
                    <a:lumMod val="75000"/>
                    <a:lumOff val="25000"/>
                  </a:schemeClr>
                </a:solidFill>
                <a:latin typeface="Arial" pitchFamily="34" charset="0"/>
                <a:cs typeface="Arial" pitchFamily="34" charset="0"/>
              </a:rPr>
              <a:t>Prof. Dr. Ümit KOCABIÇAK</a:t>
            </a:r>
          </a:p>
          <a:p>
            <a:pPr fontAlgn="auto">
              <a:spcAft>
                <a:spcPts val="0"/>
              </a:spcAft>
              <a:buFont typeface="Arial" pitchFamily="34" charset="0"/>
              <a:buNone/>
              <a:defRPr/>
            </a:pPr>
            <a:r>
              <a:rPr lang="tr-TR" sz="2000" b="1" dirty="0" err="1" smtClean="0">
                <a:solidFill>
                  <a:schemeClr val="tx1">
                    <a:lumMod val="75000"/>
                    <a:lumOff val="25000"/>
                  </a:schemeClr>
                </a:solidFill>
                <a:latin typeface="Arial" pitchFamily="34" charset="0"/>
                <a:cs typeface="Arial" pitchFamily="34" charset="0"/>
              </a:rPr>
              <a:t>Öğr</a:t>
            </a:r>
            <a:r>
              <a:rPr lang="tr-TR" sz="2000" b="1" dirty="0" smtClean="0">
                <a:solidFill>
                  <a:schemeClr val="tx1">
                    <a:lumMod val="75000"/>
                    <a:lumOff val="25000"/>
                  </a:schemeClr>
                </a:solidFill>
                <a:latin typeface="Arial" pitchFamily="34" charset="0"/>
                <a:cs typeface="Arial" pitchFamily="34" charset="0"/>
              </a:rPr>
              <a:t>. Gör. Nevzat TAŞBAŞI</a:t>
            </a:r>
          </a:p>
          <a:p>
            <a:pPr fontAlgn="auto">
              <a:spcAft>
                <a:spcPts val="0"/>
              </a:spcAft>
              <a:buFont typeface="Arial" pitchFamily="34" charset="0"/>
              <a:buNone/>
              <a:defRPr/>
            </a:pPr>
            <a:r>
              <a:rPr lang="tr-TR" sz="2000" b="1" dirty="0" smtClean="0">
                <a:solidFill>
                  <a:schemeClr val="tx1">
                    <a:lumMod val="75000"/>
                    <a:lumOff val="25000"/>
                  </a:schemeClr>
                </a:solidFill>
                <a:latin typeface="Arial" pitchFamily="34" charset="0"/>
                <a:cs typeface="Arial" pitchFamily="34" charset="0"/>
              </a:rPr>
              <a:t>Arş. Gör. Dr. </a:t>
            </a:r>
            <a:r>
              <a:rPr lang="tr-TR" sz="2000" b="1" dirty="0" err="1" smtClean="0">
                <a:solidFill>
                  <a:schemeClr val="tx1">
                    <a:lumMod val="75000"/>
                    <a:lumOff val="25000"/>
                  </a:schemeClr>
                </a:solidFill>
                <a:latin typeface="Arial" pitchFamily="34" charset="0"/>
                <a:cs typeface="Arial" pitchFamily="34" charset="0"/>
              </a:rPr>
              <a:t>Gülüzar</a:t>
            </a:r>
            <a:r>
              <a:rPr lang="tr-TR" sz="2000" b="1" dirty="0" smtClean="0">
                <a:solidFill>
                  <a:schemeClr val="tx1">
                    <a:lumMod val="75000"/>
                    <a:lumOff val="25000"/>
                  </a:schemeClr>
                </a:solidFill>
                <a:latin typeface="Arial" pitchFamily="34" charset="0"/>
                <a:cs typeface="Arial" pitchFamily="34" charset="0"/>
              </a:rPr>
              <a:t> ÇİT</a:t>
            </a:r>
          </a:p>
          <a:p>
            <a:pPr fontAlgn="auto">
              <a:spcAft>
                <a:spcPts val="0"/>
              </a:spcAft>
              <a:buFont typeface="Arial" pitchFamily="34" charset="0"/>
              <a:buNone/>
              <a:defRPr/>
            </a:pPr>
            <a:endParaRPr lang="tr-TR" sz="1600" dirty="0">
              <a:solidFill>
                <a:schemeClr val="tx1">
                  <a:lumMod val="75000"/>
                  <a:lumOff val="25000"/>
                </a:schemeClr>
              </a:solidFill>
              <a:latin typeface="Arial" pitchFamily="34" charset="0"/>
              <a:cs typeface="Arial" pitchFamily="34" charset="0"/>
            </a:endParaRPr>
          </a:p>
        </p:txBody>
      </p:sp>
      <p:pic>
        <p:nvPicPr>
          <p:cNvPr id="3076" name="Resim 5"/>
          <p:cNvPicPr>
            <a:picLocks noChangeAspect="1"/>
          </p:cNvPicPr>
          <p:nvPr/>
        </p:nvPicPr>
        <p:blipFill>
          <a:blip r:embed="rId2" cstate="print"/>
          <a:srcRect/>
          <a:stretch>
            <a:fillRect/>
          </a:stretch>
        </p:blipFill>
        <p:spPr bwMode="auto">
          <a:xfrm>
            <a:off x="3203575" y="332656"/>
            <a:ext cx="2736850" cy="990600"/>
          </a:xfrm>
          <a:prstGeom prst="rect">
            <a:avLst/>
          </a:prstGeom>
          <a:noFill/>
          <a:ln w="9525">
            <a:noFill/>
            <a:miter lim="800000"/>
            <a:headEnd/>
            <a:tailEnd/>
          </a:ln>
        </p:spPr>
      </p:pic>
      <p:grpSp>
        <p:nvGrpSpPr>
          <p:cNvPr id="3077" name="Grup 9"/>
          <p:cNvGrpSpPr>
            <a:grpSpLocks/>
          </p:cNvGrpSpPr>
          <p:nvPr/>
        </p:nvGrpSpPr>
        <p:grpSpPr bwMode="auto">
          <a:xfrm>
            <a:off x="0" y="5719762"/>
            <a:ext cx="9144000" cy="836359"/>
            <a:chOff x="0" y="5719432"/>
            <a:chExt cx="9144000" cy="836874"/>
          </a:xfrm>
        </p:grpSpPr>
        <p:pic>
          <p:nvPicPr>
            <p:cNvPr id="3078" name="Resim 7"/>
            <p:cNvPicPr>
              <a:picLocks noChangeAspect="1"/>
            </p:cNvPicPr>
            <p:nvPr/>
          </p:nvPicPr>
          <p:blipFill>
            <a:blip r:embed="rId3" cstate="print"/>
            <a:srcRect/>
            <a:stretch>
              <a:fillRect/>
            </a:stretch>
          </p:blipFill>
          <p:spPr bwMode="auto">
            <a:xfrm>
              <a:off x="0" y="5719432"/>
              <a:ext cx="9144000" cy="346009"/>
            </a:xfrm>
            <a:prstGeom prst="rect">
              <a:avLst/>
            </a:prstGeom>
            <a:noFill/>
            <a:ln w="9525">
              <a:noFill/>
              <a:miter lim="800000"/>
              <a:headEnd/>
              <a:tailEnd/>
            </a:ln>
          </p:spPr>
        </p:pic>
        <p:sp>
          <p:nvSpPr>
            <p:cNvPr id="9" name="Alt Başlık 2"/>
            <p:cNvSpPr txBox="1">
              <a:spLocks/>
            </p:cNvSpPr>
            <p:nvPr/>
          </p:nvSpPr>
          <p:spPr>
            <a:xfrm>
              <a:off x="5220072" y="6278576"/>
              <a:ext cx="3915991" cy="277730"/>
            </a:xfrm>
            <a:prstGeom prst="rect">
              <a:avLst/>
            </a:prstGeom>
          </p:spPr>
          <p:txBody>
            <a:bodyPr>
              <a:normAutofit fontScale="70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dirty="0">
                  <a:solidFill>
                    <a:srgbClr val="898989"/>
                  </a:solidFill>
                </a:rPr>
                <a:t>BSM 104 Web Teknolojileri 2017-2018 Bahar</a:t>
              </a:r>
            </a:p>
          </p:txBody>
        </p:sp>
      </p:grpSp>
    </p:spTree>
    <p:extLst>
      <p:ext uri="{BB962C8B-B14F-4D97-AF65-F5344CB8AC3E}">
        <p14:creationId xmlns:p14="http://schemas.microsoft.com/office/powerpoint/2010/main" val="987834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smtClean="0">
                <a:solidFill>
                  <a:schemeClr val="tx2">
                    <a:lumMod val="50000"/>
                  </a:schemeClr>
                </a:solidFill>
              </a:rPr>
              <a:t>Stil Tanımlama </a:t>
            </a:r>
          </a:p>
        </p:txBody>
      </p:sp>
      <p:sp>
        <p:nvSpPr>
          <p:cNvPr id="4099" name="İçerik Yer Tutucusu 2"/>
          <p:cNvSpPr>
            <a:spLocks noGrp="1"/>
          </p:cNvSpPr>
          <p:nvPr>
            <p:ph idx="1"/>
          </p:nvPr>
        </p:nvSpPr>
        <p:spPr>
          <a:xfrm>
            <a:off x="457200" y="1196752"/>
            <a:ext cx="8650864" cy="4824536"/>
          </a:xfrm>
        </p:spPr>
        <p:txBody>
          <a:bodyPr/>
          <a:lstStyle/>
          <a:p>
            <a:pPr>
              <a:buBlip>
                <a:blip r:embed="rId3"/>
              </a:buBlip>
            </a:pPr>
            <a:r>
              <a:rPr lang="tr-TR" sz="2400" dirty="0" smtClean="0"/>
              <a:t>Stil tanımlaması, bir seçici ve bir tanımlama bloğu kullanılarak yapılır.</a:t>
            </a:r>
          </a:p>
          <a:p>
            <a:pPr marL="342900" lvl="1" indent="-342900">
              <a:buBlip>
                <a:blip r:embed="rId3"/>
              </a:buBlip>
            </a:pPr>
            <a:r>
              <a:rPr lang="tr-TR" sz="2400" dirty="0"/>
              <a:t>Seçici, biçimlendirmek istediğiniz HTML elemanına işaret eder</a:t>
            </a:r>
            <a:r>
              <a:rPr lang="tr-TR" sz="2400" dirty="0" smtClean="0"/>
              <a:t>.</a:t>
            </a:r>
          </a:p>
          <a:p>
            <a:pPr marL="342900" lvl="1" indent="-342900">
              <a:buBlip>
                <a:blip r:embed="rId3"/>
              </a:buBlip>
            </a:pPr>
            <a:r>
              <a:rPr lang="tr-TR" sz="2400" dirty="0" smtClean="0"/>
              <a:t>Tanımlama bloğu süslü parantezler ("</a:t>
            </a:r>
            <a:r>
              <a:rPr lang="tr-TR" sz="2400" b="1" dirty="0" smtClean="0">
                <a:solidFill>
                  <a:srgbClr val="C00000"/>
                </a:solidFill>
                <a:effectLst>
                  <a:outerShdw blurRad="38100" dist="38100" dir="2700000" algn="tl">
                    <a:srgbClr val="000000">
                      <a:alpha val="43137"/>
                    </a:srgbClr>
                  </a:outerShdw>
                </a:effectLst>
              </a:rPr>
              <a:t>{</a:t>
            </a:r>
            <a:r>
              <a:rPr lang="tr-TR" sz="2400" dirty="0" smtClean="0"/>
              <a:t>" ve</a:t>
            </a:r>
            <a:r>
              <a:rPr lang="tr-TR" sz="2400" dirty="0"/>
              <a:t> "</a:t>
            </a:r>
            <a:r>
              <a:rPr lang="tr-TR" sz="2400" b="1" dirty="0">
                <a:solidFill>
                  <a:srgbClr val="C00000"/>
                </a:solidFill>
                <a:effectLst>
                  <a:outerShdw blurRad="38100" dist="38100" dir="2700000" algn="tl">
                    <a:srgbClr val="000000">
                      <a:alpha val="43137"/>
                    </a:srgbClr>
                  </a:outerShdw>
                </a:effectLst>
              </a:rPr>
              <a:t>}</a:t>
            </a:r>
            <a:r>
              <a:rPr lang="tr-TR" sz="2400" dirty="0"/>
              <a:t>"</a:t>
            </a:r>
            <a:r>
              <a:rPr lang="tr-TR" sz="2400" dirty="0" smtClean="0"/>
              <a:t> )içerisinde  yer alır.</a:t>
            </a:r>
            <a:endParaRPr lang="tr-TR" sz="2400" dirty="0"/>
          </a:p>
          <a:p>
            <a:pPr>
              <a:buBlip>
                <a:blip r:embed="rId3"/>
              </a:buBlip>
            </a:pPr>
            <a:r>
              <a:rPr lang="tr-TR" sz="2400" dirty="0" smtClean="0"/>
              <a:t>"</a:t>
            </a:r>
            <a:r>
              <a:rPr lang="tr-TR" sz="2400" b="1" dirty="0" smtClean="0">
                <a:solidFill>
                  <a:srgbClr val="C00000"/>
                </a:solidFill>
                <a:effectLst>
                  <a:outerShdw blurRad="38100" dist="38100" dir="2700000" algn="tl">
                    <a:srgbClr val="000000">
                      <a:alpha val="43137"/>
                    </a:srgbClr>
                  </a:outerShdw>
                </a:effectLst>
              </a:rPr>
              <a:t>{</a:t>
            </a:r>
            <a:r>
              <a:rPr lang="tr-TR" sz="2400" dirty="0" smtClean="0"/>
              <a:t>" </a:t>
            </a:r>
            <a:r>
              <a:rPr lang="tr-TR" sz="2400" dirty="0"/>
              <a:t>sembolünden sonra seçici üzerine etki edecek stilin özelliği "</a:t>
            </a:r>
            <a:r>
              <a:rPr lang="tr-TR" sz="2400" b="1" dirty="0">
                <a:solidFill>
                  <a:srgbClr val="C00000"/>
                </a:solidFill>
                <a:effectLst>
                  <a:outerShdw blurRad="38100" dist="38100" dir="2700000" algn="tl">
                    <a:srgbClr val="000000">
                      <a:alpha val="43137"/>
                    </a:srgbClr>
                  </a:outerShdw>
                </a:effectLst>
              </a:rPr>
              <a:t>:</a:t>
            </a:r>
            <a:r>
              <a:rPr lang="tr-TR" sz="2400" dirty="0"/>
              <a:t>" sembolünden sonra değeri </a:t>
            </a:r>
            <a:r>
              <a:rPr lang="tr-TR" sz="2400" dirty="0" smtClean="0"/>
              <a:t>belirlenir.</a:t>
            </a:r>
          </a:p>
          <a:p>
            <a:pPr>
              <a:buBlip>
                <a:blip r:embed="rId3"/>
              </a:buBlip>
            </a:pPr>
            <a:r>
              <a:rPr lang="tr-TR" sz="2400" dirty="0" smtClean="0"/>
              <a:t>Birden </a:t>
            </a:r>
            <a:r>
              <a:rPr lang="tr-TR" sz="2400" dirty="0"/>
              <a:t>fazla özellik kullanılacağı zaman </a:t>
            </a:r>
            <a:r>
              <a:rPr lang="tr-TR" sz="2400" dirty="0" smtClean="0"/>
              <a:t>"</a:t>
            </a:r>
            <a:r>
              <a:rPr lang="tr-TR" sz="2400" b="1" dirty="0" smtClean="0">
                <a:solidFill>
                  <a:srgbClr val="C00000"/>
                </a:solidFill>
                <a:effectLst>
                  <a:outerShdw blurRad="38100" dist="38100" dir="2700000" algn="tl">
                    <a:srgbClr val="000000">
                      <a:alpha val="43137"/>
                    </a:srgbClr>
                  </a:outerShdw>
                </a:effectLst>
              </a:rPr>
              <a:t>;</a:t>
            </a:r>
            <a:r>
              <a:rPr lang="tr-TR" sz="2400" dirty="0" smtClean="0"/>
              <a:t>"  kullanılır.</a:t>
            </a:r>
          </a:p>
          <a:p>
            <a:pPr marL="0" indent="0">
              <a:buNone/>
            </a:pPr>
            <a:endParaRPr lang="tr-TR" sz="2000" dirty="0" smtClean="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sp>
        <p:nvSpPr>
          <p:cNvPr id="2" name="Dikdörtgen 1"/>
          <p:cNvSpPr/>
          <p:nvPr/>
        </p:nvSpPr>
        <p:spPr>
          <a:xfrm>
            <a:off x="1475656" y="4293096"/>
            <a:ext cx="2016224" cy="1368152"/>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tr-TR" dirty="0">
                <a:solidFill>
                  <a:schemeClr val="tx1"/>
                </a:solidFill>
              </a:rPr>
              <a:t>seçici{</a:t>
            </a:r>
          </a:p>
          <a:p>
            <a:pPr marL="0" indent="0">
              <a:buNone/>
            </a:pPr>
            <a:r>
              <a:rPr lang="tr-TR" dirty="0" smtClean="0">
                <a:solidFill>
                  <a:schemeClr val="tx1"/>
                </a:solidFill>
              </a:rPr>
              <a:t>    özellik1:deger1</a:t>
            </a:r>
            <a:r>
              <a:rPr lang="tr-TR" dirty="0">
                <a:solidFill>
                  <a:schemeClr val="tx1"/>
                </a:solidFill>
              </a:rPr>
              <a:t>; </a:t>
            </a:r>
          </a:p>
          <a:p>
            <a:pPr marL="0" indent="0">
              <a:buNone/>
            </a:pPr>
            <a:r>
              <a:rPr lang="tr-TR" dirty="0" smtClean="0">
                <a:solidFill>
                  <a:schemeClr val="tx1"/>
                </a:solidFill>
              </a:rPr>
              <a:t>    özellik2:deger2</a:t>
            </a:r>
            <a:r>
              <a:rPr lang="tr-TR" dirty="0">
                <a:solidFill>
                  <a:schemeClr val="tx1"/>
                </a:solidFill>
              </a:rPr>
              <a:t>;</a:t>
            </a:r>
          </a:p>
          <a:p>
            <a:pPr marL="0" indent="0">
              <a:buNone/>
            </a:pPr>
            <a:r>
              <a:rPr lang="tr-TR" dirty="0">
                <a:solidFill>
                  <a:schemeClr val="tx1"/>
                </a:solidFill>
              </a:rPr>
              <a:t> </a:t>
            </a:r>
            <a:r>
              <a:rPr lang="tr-TR" dirty="0" smtClean="0">
                <a:solidFill>
                  <a:schemeClr val="tx1"/>
                </a:solidFill>
              </a:rPr>
              <a:t>    …..</a:t>
            </a:r>
            <a:endParaRPr lang="tr-TR" dirty="0">
              <a:solidFill>
                <a:schemeClr val="tx1"/>
              </a:solidFill>
            </a:endParaRPr>
          </a:p>
          <a:p>
            <a:pPr marL="0" indent="0">
              <a:buNone/>
            </a:pPr>
            <a:r>
              <a:rPr lang="tr-TR" dirty="0" smtClean="0">
                <a:solidFill>
                  <a:schemeClr val="tx1"/>
                </a:solidFill>
              </a:rPr>
              <a:t>}</a:t>
            </a:r>
            <a:endParaRPr lang="tr-TR" dirty="0">
              <a:solidFill>
                <a:schemeClr val="tx1"/>
              </a:solidFill>
            </a:endParaRPr>
          </a:p>
        </p:txBody>
      </p:sp>
      <p:sp>
        <p:nvSpPr>
          <p:cNvPr id="11" name="Dikdörtgen 10"/>
          <p:cNvSpPr/>
          <p:nvPr/>
        </p:nvSpPr>
        <p:spPr>
          <a:xfrm>
            <a:off x="4211960" y="4149080"/>
            <a:ext cx="2160240" cy="1707454"/>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tr-TR" dirty="0">
                <a:solidFill>
                  <a:schemeClr val="tx1"/>
                </a:solidFill>
              </a:rPr>
              <a:t>p{</a:t>
            </a:r>
          </a:p>
          <a:p>
            <a:pPr marL="0" indent="0">
              <a:buNone/>
            </a:pPr>
            <a:r>
              <a:rPr lang="tr-TR" dirty="0" smtClean="0">
                <a:solidFill>
                  <a:schemeClr val="tx1"/>
                </a:solidFill>
              </a:rPr>
              <a:t>    font-size:18pt</a:t>
            </a:r>
            <a:r>
              <a:rPr lang="tr-TR" dirty="0">
                <a:solidFill>
                  <a:schemeClr val="tx1"/>
                </a:solidFill>
              </a:rPr>
              <a:t>; </a:t>
            </a:r>
          </a:p>
          <a:p>
            <a:pPr marL="0" indent="0">
              <a:buNone/>
            </a:pPr>
            <a:r>
              <a:rPr lang="tr-TR" dirty="0" smtClean="0">
                <a:solidFill>
                  <a:schemeClr val="tx1"/>
                </a:solidFill>
              </a:rPr>
              <a:t>    </a:t>
            </a:r>
            <a:r>
              <a:rPr lang="tr-TR" dirty="0" err="1" smtClean="0">
                <a:solidFill>
                  <a:schemeClr val="tx1"/>
                </a:solidFill>
              </a:rPr>
              <a:t>color</a:t>
            </a:r>
            <a:r>
              <a:rPr lang="tr-TR" dirty="0">
                <a:solidFill>
                  <a:schemeClr val="tx1"/>
                </a:solidFill>
              </a:rPr>
              <a:t>:#C4A9A9;</a:t>
            </a:r>
          </a:p>
          <a:p>
            <a:pPr marL="0" indent="0">
              <a:buNone/>
            </a:pPr>
            <a:r>
              <a:rPr lang="tr-TR" dirty="0" smtClean="0">
                <a:solidFill>
                  <a:schemeClr val="tx1"/>
                </a:solidFill>
              </a:rPr>
              <a:t>    </a:t>
            </a:r>
            <a:r>
              <a:rPr lang="tr-TR" dirty="0" err="1" smtClean="0">
                <a:solidFill>
                  <a:schemeClr val="tx1"/>
                </a:solidFill>
              </a:rPr>
              <a:t>text-align</a:t>
            </a:r>
            <a:r>
              <a:rPr lang="tr-TR" dirty="0">
                <a:solidFill>
                  <a:schemeClr val="tx1"/>
                </a:solidFill>
              </a:rPr>
              <a:t>: </a:t>
            </a:r>
            <a:r>
              <a:rPr lang="tr-TR" dirty="0" err="1">
                <a:solidFill>
                  <a:schemeClr val="tx1"/>
                </a:solidFill>
              </a:rPr>
              <a:t>center</a:t>
            </a:r>
            <a:r>
              <a:rPr lang="tr-TR" dirty="0">
                <a:solidFill>
                  <a:schemeClr val="tx1"/>
                </a:solidFill>
              </a:rPr>
              <a:t>;</a:t>
            </a:r>
          </a:p>
          <a:p>
            <a:pPr marL="0" indent="0">
              <a:buNone/>
            </a:pPr>
            <a:r>
              <a:rPr lang="tr-TR" dirty="0" smtClean="0">
                <a:solidFill>
                  <a:schemeClr val="tx1"/>
                </a:solidFill>
              </a:rPr>
              <a:t>    </a:t>
            </a:r>
            <a:r>
              <a:rPr lang="tr-TR" dirty="0" err="1" smtClean="0">
                <a:solidFill>
                  <a:schemeClr val="tx1"/>
                </a:solidFill>
              </a:rPr>
              <a:t>color</a:t>
            </a:r>
            <a:r>
              <a:rPr lang="tr-TR" dirty="0">
                <a:solidFill>
                  <a:schemeClr val="tx1"/>
                </a:solidFill>
              </a:rPr>
              <a:t>: </a:t>
            </a:r>
            <a:r>
              <a:rPr lang="tr-TR" dirty="0" err="1">
                <a:solidFill>
                  <a:schemeClr val="tx1"/>
                </a:solidFill>
              </a:rPr>
              <a:t>red</a:t>
            </a:r>
            <a:r>
              <a:rPr lang="tr-TR" dirty="0">
                <a:solidFill>
                  <a:schemeClr val="tx1"/>
                </a:solidFill>
              </a:rPr>
              <a:t>;</a:t>
            </a:r>
          </a:p>
          <a:p>
            <a:pPr marL="0" indent="0">
              <a:buNone/>
            </a:pPr>
            <a:r>
              <a:rPr lang="tr-TR" dirty="0">
                <a:solidFill>
                  <a:schemeClr val="tx1"/>
                </a:solidFill>
              </a:rPr>
              <a:t>}</a:t>
            </a:r>
          </a:p>
        </p:txBody>
      </p:sp>
    </p:spTree>
    <p:extLst>
      <p:ext uri="{BB962C8B-B14F-4D97-AF65-F5344CB8AC3E}">
        <p14:creationId xmlns:p14="http://schemas.microsoft.com/office/powerpoint/2010/main" val="2149149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smtClean="0">
                <a:solidFill>
                  <a:schemeClr val="tx2">
                    <a:lumMod val="50000"/>
                  </a:schemeClr>
                </a:solidFill>
              </a:rPr>
              <a:t>Stil Tanımlama… </a:t>
            </a:r>
          </a:p>
        </p:txBody>
      </p:sp>
      <p:sp>
        <p:nvSpPr>
          <p:cNvPr id="4099" name="İçerik Yer Tutucusu 2"/>
          <p:cNvSpPr>
            <a:spLocks noGrp="1"/>
          </p:cNvSpPr>
          <p:nvPr>
            <p:ph idx="1"/>
          </p:nvPr>
        </p:nvSpPr>
        <p:spPr>
          <a:xfrm>
            <a:off x="457200" y="1196752"/>
            <a:ext cx="8650864" cy="4824536"/>
          </a:xfrm>
        </p:spPr>
        <p:txBody>
          <a:bodyPr/>
          <a:lstStyle/>
          <a:p>
            <a:pPr marL="342900" lvl="1" indent="-342900">
              <a:buBlip>
                <a:blip r:embed="rId3"/>
              </a:buBlip>
            </a:pPr>
            <a:r>
              <a:rPr lang="tr-TR" sz="2400" dirty="0"/>
              <a:t>Seçici, biçimlendirmek istediğiniz HTML elemanına işaret </a:t>
            </a:r>
            <a:r>
              <a:rPr lang="tr-TR" sz="2400" dirty="0" smtClean="0"/>
              <a:t>eder</a:t>
            </a:r>
            <a:r>
              <a:rPr lang="tr-TR" sz="2400" dirty="0"/>
              <a:t>.</a:t>
            </a:r>
          </a:p>
          <a:p>
            <a:pPr>
              <a:buBlip>
                <a:blip r:embed="rId3"/>
              </a:buBlip>
            </a:pPr>
            <a:r>
              <a:rPr lang="tr-TR" sz="2400" dirty="0" smtClean="0"/>
              <a:t>Seçiciler, ilgili HTML elemanlarını isimlerine, kimliklerine (</a:t>
            </a:r>
            <a:r>
              <a:rPr lang="tr-TR" sz="2400" dirty="0" err="1" smtClean="0"/>
              <a:t>id</a:t>
            </a:r>
            <a:r>
              <a:rPr lang="tr-TR" sz="2400" dirty="0" smtClean="0"/>
              <a:t>), sınıflarına, özelliklerine, vs. bakarak bulmak için kullanılırlar</a:t>
            </a:r>
          </a:p>
          <a:p>
            <a:pPr>
              <a:buBlip>
                <a:blip r:embed="rId3"/>
              </a:buBlip>
            </a:pPr>
            <a:r>
              <a:rPr lang="tr-TR" sz="2400" dirty="0" smtClean="0"/>
              <a:t>Eleman Seçicisi Kullanarak Stil Tanımlama</a:t>
            </a:r>
          </a:p>
          <a:p>
            <a:pPr lvl="1">
              <a:buBlip>
                <a:blip r:embed="rId3"/>
              </a:buBlip>
            </a:pPr>
            <a:r>
              <a:rPr lang="tr-TR" sz="2000" dirty="0" smtClean="0"/>
              <a:t>Stili tanımlanacak olan HTML elemanının ismi kullanılır</a:t>
            </a:r>
          </a:p>
          <a:p>
            <a:pPr marL="0" indent="0">
              <a:buNone/>
            </a:pPr>
            <a:endParaRPr lang="tr-TR" sz="2000" dirty="0" smtClean="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sp>
        <p:nvSpPr>
          <p:cNvPr id="11" name="Dikdörtgen 10"/>
          <p:cNvSpPr/>
          <p:nvPr/>
        </p:nvSpPr>
        <p:spPr>
          <a:xfrm>
            <a:off x="1331640" y="3593754"/>
            <a:ext cx="2160240" cy="1707454"/>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tr-TR" dirty="0">
                <a:solidFill>
                  <a:schemeClr val="tx1"/>
                </a:solidFill>
              </a:rPr>
              <a:t>p{</a:t>
            </a:r>
          </a:p>
          <a:p>
            <a:pPr marL="0" indent="0">
              <a:buNone/>
            </a:pPr>
            <a:r>
              <a:rPr lang="tr-TR" dirty="0" smtClean="0">
                <a:solidFill>
                  <a:schemeClr val="tx1"/>
                </a:solidFill>
              </a:rPr>
              <a:t>    font-size:18pt</a:t>
            </a:r>
            <a:r>
              <a:rPr lang="tr-TR" dirty="0">
                <a:solidFill>
                  <a:schemeClr val="tx1"/>
                </a:solidFill>
              </a:rPr>
              <a:t>; </a:t>
            </a:r>
          </a:p>
          <a:p>
            <a:pPr marL="0" indent="0">
              <a:buNone/>
            </a:pPr>
            <a:r>
              <a:rPr lang="tr-TR" dirty="0" smtClean="0">
                <a:solidFill>
                  <a:schemeClr val="tx1"/>
                </a:solidFill>
              </a:rPr>
              <a:t>    </a:t>
            </a:r>
            <a:r>
              <a:rPr lang="tr-TR" dirty="0" err="1" smtClean="0">
                <a:solidFill>
                  <a:schemeClr val="tx1"/>
                </a:solidFill>
              </a:rPr>
              <a:t>color</a:t>
            </a:r>
            <a:r>
              <a:rPr lang="tr-TR" dirty="0">
                <a:solidFill>
                  <a:schemeClr val="tx1"/>
                </a:solidFill>
              </a:rPr>
              <a:t>:#C4A9A9;</a:t>
            </a:r>
          </a:p>
          <a:p>
            <a:pPr marL="0" indent="0">
              <a:buNone/>
            </a:pPr>
            <a:r>
              <a:rPr lang="tr-TR" dirty="0" smtClean="0">
                <a:solidFill>
                  <a:schemeClr val="tx1"/>
                </a:solidFill>
              </a:rPr>
              <a:t>    </a:t>
            </a:r>
            <a:r>
              <a:rPr lang="tr-TR" dirty="0" err="1" smtClean="0">
                <a:solidFill>
                  <a:schemeClr val="tx1"/>
                </a:solidFill>
              </a:rPr>
              <a:t>text-align</a:t>
            </a:r>
            <a:r>
              <a:rPr lang="tr-TR" dirty="0">
                <a:solidFill>
                  <a:schemeClr val="tx1"/>
                </a:solidFill>
              </a:rPr>
              <a:t>: </a:t>
            </a:r>
            <a:r>
              <a:rPr lang="tr-TR" dirty="0" err="1">
                <a:solidFill>
                  <a:schemeClr val="tx1"/>
                </a:solidFill>
              </a:rPr>
              <a:t>center</a:t>
            </a:r>
            <a:r>
              <a:rPr lang="tr-TR" dirty="0">
                <a:solidFill>
                  <a:schemeClr val="tx1"/>
                </a:solidFill>
              </a:rPr>
              <a:t>;</a:t>
            </a:r>
          </a:p>
          <a:p>
            <a:pPr marL="0" indent="0">
              <a:buNone/>
            </a:pPr>
            <a:r>
              <a:rPr lang="tr-TR" dirty="0" smtClean="0">
                <a:solidFill>
                  <a:schemeClr val="tx1"/>
                </a:solidFill>
              </a:rPr>
              <a:t>    </a:t>
            </a:r>
            <a:r>
              <a:rPr lang="tr-TR" dirty="0" err="1" smtClean="0">
                <a:solidFill>
                  <a:schemeClr val="tx1"/>
                </a:solidFill>
              </a:rPr>
              <a:t>color</a:t>
            </a:r>
            <a:r>
              <a:rPr lang="tr-TR" dirty="0">
                <a:solidFill>
                  <a:schemeClr val="tx1"/>
                </a:solidFill>
              </a:rPr>
              <a:t>: </a:t>
            </a:r>
            <a:r>
              <a:rPr lang="tr-TR" dirty="0" err="1">
                <a:solidFill>
                  <a:schemeClr val="tx1"/>
                </a:solidFill>
              </a:rPr>
              <a:t>red</a:t>
            </a:r>
            <a:r>
              <a:rPr lang="tr-TR" dirty="0">
                <a:solidFill>
                  <a:schemeClr val="tx1"/>
                </a:solidFill>
              </a:rPr>
              <a:t>;</a:t>
            </a:r>
          </a:p>
          <a:p>
            <a:pPr marL="0" indent="0">
              <a:buNone/>
            </a:pPr>
            <a:r>
              <a:rPr lang="tr-TR" dirty="0">
                <a:solidFill>
                  <a:schemeClr val="tx1"/>
                </a:solidFill>
              </a:rPr>
              <a:t>}</a:t>
            </a:r>
          </a:p>
        </p:txBody>
      </p:sp>
    </p:spTree>
    <p:extLst>
      <p:ext uri="{BB962C8B-B14F-4D97-AF65-F5344CB8AC3E}">
        <p14:creationId xmlns:p14="http://schemas.microsoft.com/office/powerpoint/2010/main" val="2278907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smtClean="0">
                <a:solidFill>
                  <a:schemeClr val="tx2">
                    <a:lumMod val="50000"/>
                  </a:schemeClr>
                </a:solidFill>
              </a:rPr>
              <a:t>Stil Tanımlama…</a:t>
            </a:r>
          </a:p>
        </p:txBody>
      </p:sp>
      <p:sp>
        <p:nvSpPr>
          <p:cNvPr id="4099" name="İçerik Yer Tutucusu 2"/>
          <p:cNvSpPr>
            <a:spLocks noGrp="1"/>
          </p:cNvSpPr>
          <p:nvPr>
            <p:ph idx="1"/>
          </p:nvPr>
        </p:nvSpPr>
        <p:spPr>
          <a:xfrm>
            <a:off x="457200" y="1196752"/>
            <a:ext cx="8507288" cy="4824536"/>
          </a:xfrm>
        </p:spPr>
        <p:txBody>
          <a:bodyPr/>
          <a:lstStyle/>
          <a:p>
            <a:pPr>
              <a:buBlip>
                <a:blip r:embed="rId3"/>
              </a:buBlip>
            </a:pPr>
            <a:r>
              <a:rPr lang="tr-TR" sz="2800" dirty="0" smtClean="0"/>
              <a:t>ID Seçicisi Kullanarak Stil Tanımlama</a:t>
            </a:r>
          </a:p>
          <a:p>
            <a:pPr lvl="1">
              <a:buBlip>
                <a:blip r:embed="rId3"/>
              </a:buBlip>
            </a:pPr>
            <a:r>
              <a:rPr lang="tr-TR" sz="2400" dirty="0" smtClean="0"/>
              <a:t>Sayfa </a:t>
            </a:r>
            <a:r>
              <a:rPr lang="tr-TR" sz="2400" dirty="0"/>
              <a:t>içerisindeki bir öğeye ID özelliğini kullanarak stil tanımlamak için seçici isminden önce "</a:t>
            </a:r>
            <a:r>
              <a:rPr lang="tr-TR" sz="2400" b="1" dirty="0">
                <a:solidFill>
                  <a:srgbClr val="C00000"/>
                </a:solidFill>
                <a:effectLst>
                  <a:outerShdw blurRad="38100" dist="38100" dir="2700000" algn="tl">
                    <a:srgbClr val="000000">
                      <a:alpha val="43137"/>
                    </a:srgbClr>
                  </a:outerShdw>
                </a:effectLst>
              </a:rPr>
              <a:t>#</a:t>
            </a:r>
            <a:r>
              <a:rPr lang="tr-TR" sz="2400" dirty="0"/>
              <a:t>" sembolü kullanılır. </a:t>
            </a:r>
            <a:endParaRPr lang="tr-TR" sz="2400" dirty="0" smtClean="0"/>
          </a:p>
          <a:p>
            <a:pPr marL="0" indent="0">
              <a:buNone/>
            </a:pPr>
            <a:r>
              <a:rPr lang="tr-TR" sz="2800" dirty="0" smtClean="0"/>
              <a:t>	</a:t>
            </a:r>
            <a:r>
              <a:rPr lang="tr-TR" sz="2000" b="1" dirty="0" smtClean="0">
                <a:effectLst>
                  <a:outerShdw blurRad="38100" dist="38100" dir="2700000" algn="tl">
                    <a:srgbClr val="000000">
                      <a:alpha val="43137"/>
                    </a:srgbClr>
                  </a:outerShdw>
                </a:effectLst>
              </a:rPr>
              <a:t>&lt;p&gt;stilden etkilenmeyen metin&lt;/p&gt;</a:t>
            </a:r>
          </a:p>
          <a:p>
            <a:pPr marL="0" indent="0">
              <a:buNone/>
            </a:pPr>
            <a:r>
              <a:rPr lang="tr-TR" sz="2000" b="1" dirty="0" smtClean="0">
                <a:effectLst>
                  <a:outerShdw blurRad="38100" dist="38100" dir="2700000" algn="tl">
                    <a:srgbClr val="000000">
                      <a:alpha val="43137"/>
                    </a:srgbClr>
                  </a:outerShdw>
                </a:effectLst>
              </a:rPr>
              <a:t>	&lt;</a:t>
            </a:r>
            <a:r>
              <a:rPr lang="tr-TR" sz="2000" b="1" dirty="0">
                <a:effectLst>
                  <a:outerShdw blurRad="38100" dist="38100" dir="2700000" algn="tl">
                    <a:srgbClr val="000000">
                      <a:alpha val="43137"/>
                    </a:srgbClr>
                  </a:outerShdw>
                </a:effectLst>
              </a:rPr>
              <a:t>p </a:t>
            </a:r>
            <a:r>
              <a:rPr lang="tr-TR" sz="2000" b="1" dirty="0" err="1">
                <a:effectLst>
                  <a:outerShdw blurRad="38100" dist="38100" dir="2700000" algn="tl">
                    <a:srgbClr val="000000">
                      <a:alpha val="43137"/>
                    </a:srgbClr>
                  </a:outerShdw>
                </a:effectLst>
              </a:rPr>
              <a:t>id</a:t>
            </a:r>
            <a:r>
              <a:rPr lang="tr-TR" sz="2000" b="1" dirty="0">
                <a:effectLst>
                  <a:outerShdw blurRad="38100" dist="38100" dir="2700000" algn="tl">
                    <a:srgbClr val="000000">
                      <a:alpha val="43137"/>
                    </a:srgbClr>
                  </a:outerShdw>
                </a:effectLst>
              </a:rPr>
              <a:t>="idili"&gt;stilden etkilenen metin&lt;/p&gt;</a:t>
            </a:r>
          </a:p>
          <a:p>
            <a:pPr marL="0" indent="0">
              <a:buNone/>
            </a:pPr>
            <a:endParaRPr lang="tr-TR" sz="2800" dirty="0">
              <a:effectLst>
                <a:outerShdw blurRad="38100" dist="38100" dir="2700000" algn="tl">
                  <a:srgbClr val="000000">
                    <a:alpha val="43137"/>
                  </a:srgbClr>
                </a:outerShdw>
              </a:effectLst>
            </a:endParaRPr>
          </a:p>
          <a:p>
            <a:pPr marL="0" indent="0">
              <a:buNone/>
            </a:pPr>
            <a:r>
              <a:rPr lang="tr-TR" sz="2800" dirty="0" smtClean="0"/>
              <a:t>	</a:t>
            </a:r>
            <a:r>
              <a:rPr lang="tr-TR" sz="2000" dirty="0" smtClean="0"/>
              <a:t>#</a:t>
            </a:r>
            <a:r>
              <a:rPr lang="tr-TR" sz="2000" dirty="0"/>
              <a:t>idili{</a:t>
            </a:r>
          </a:p>
          <a:p>
            <a:pPr marL="0" indent="0">
              <a:buNone/>
            </a:pPr>
            <a:r>
              <a:rPr lang="tr-TR" sz="2000" dirty="0"/>
              <a:t>	font-size:18pt; </a:t>
            </a:r>
          </a:p>
          <a:p>
            <a:pPr marL="0" indent="0">
              <a:buNone/>
            </a:pPr>
            <a:r>
              <a:rPr lang="tr-TR" sz="2000" dirty="0"/>
              <a:t>	</a:t>
            </a:r>
            <a:r>
              <a:rPr lang="tr-TR" sz="2000" dirty="0" err="1"/>
              <a:t>color</a:t>
            </a:r>
            <a:r>
              <a:rPr lang="tr-TR" sz="2000" dirty="0"/>
              <a:t>:#48098C;</a:t>
            </a:r>
          </a:p>
          <a:p>
            <a:pPr marL="0" indent="0">
              <a:buNone/>
            </a:pPr>
            <a:r>
              <a:rPr lang="tr-TR" sz="2000" dirty="0" smtClean="0"/>
              <a:t>	}</a:t>
            </a:r>
            <a:endParaRPr lang="tr-TR" sz="2000" dirty="0"/>
          </a:p>
          <a:p>
            <a:pPr>
              <a:buBlip>
                <a:blip r:embed="rId3"/>
              </a:buBlip>
            </a:pPr>
            <a:endParaRPr lang="tr-TR" sz="2600" dirty="0" smtClean="0"/>
          </a:p>
          <a:p>
            <a:pPr marL="0" indent="0">
              <a:buNone/>
            </a:pPr>
            <a:endParaRPr lang="tr-TR" sz="2000" dirty="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pic>
        <p:nvPicPr>
          <p:cNvPr id="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5699" y="3789040"/>
            <a:ext cx="4950797" cy="1512168"/>
          </a:xfrm>
          <a:prstGeom prst="rect">
            <a:avLst/>
          </a:prstGeom>
          <a:noFill/>
          <a:ln>
            <a:no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6953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smtClean="0">
                <a:solidFill>
                  <a:schemeClr val="tx2">
                    <a:lumMod val="50000"/>
                  </a:schemeClr>
                </a:solidFill>
              </a:rPr>
              <a:t>CLASS Stil Tanımlama</a:t>
            </a:r>
          </a:p>
        </p:txBody>
      </p:sp>
      <p:sp>
        <p:nvSpPr>
          <p:cNvPr id="4099" name="İçerik Yer Tutucusu 2"/>
          <p:cNvSpPr>
            <a:spLocks noGrp="1"/>
          </p:cNvSpPr>
          <p:nvPr>
            <p:ph idx="1"/>
          </p:nvPr>
        </p:nvSpPr>
        <p:spPr>
          <a:xfrm>
            <a:off x="457200" y="1196752"/>
            <a:ext cx="8507288" cy="4824536"/>
          </a:xfrm>
        </p:spPr>
        <p:txBody>
          <a:bodyPr/>
          <a:lstStyle/>
          <a:p>
            <a:pPr>
              <a:buBlip>
                <a:blip r:embed="rId3"/>
              </a:buBlip>
            </a:pPr>
            <a:r>
              <a:rPr lang="tr-TR" sz="2800" dirty="0" smtClean="0"/>
              <a:t>Sayfa </a:t>
            </a:r>
            <a:r>
              <a:rPr lang="tr-TR" sz="2800" dirty="0"/>
              <a:t>içerisindeki bir öğeye CLASS özelliğini kullanarak stil tanımlamak için seçici isminden önce "</a:t>
            </a:r>
            <a:r>
              <a:rPr lang="tr-TR" sz="2800" b="1" dirty="0">
                <a:solidFill>
                  <a:srgbClr val="C00000"/>
                </a:solidFill>
                <a:effectLst>
                  <a:outerShdw blurRad="38100" dist="38100" dir="2700000" algn="tl">
                    <a:srgbClr val="000000">
                      <a:alpha val="43137"/>
                    </a:srgbClr>
                  </a:outerShdw>
                </a:effectLst>
              </a:rPr>
              <a:t>.</a:t>
            </a:r>
            <a:r>
              <a:rPr lang="tr-TR" sz="2800" dirty="0"/>
              <a:t>" sembolü kullanılır. </a:t>
            </a:r>
          </a:p>
          <a:p>
            <a:pPr marL="800100" lvl="2" indent="0">
              <a:buNone/>
            </a:pPr>
            <a:r>
              <a:rPr lang="tr-TR" sz="2000" b="1" dirty="0">
                <a:effectLst>
                  <a:outerShdw blurRad="38100" dist="38100" dir="2700000" algn="tl">
                    <a:srgbClr val="000000">
                      <a:alpha val="43137"/>
                    </a:srgbClr>
                  </a:outerShdw>
                </a:effectLst>
              </a:rPr>
              <a:t>&lt;p&gt;stilden etkilenmeyen metin&lt;/p&gt;</a:t>
            </a:r>
          </a:p>
          <a:p>
            <a:pPr marL="800100" lvl="2" indent="0">
              <a:buNone/>
            </a:pPr>
            <a:r>
              <a:rPr lang="tr-TR" sz="2000" b="1" dirty="0">
                <a:effectLst>
                  <a:outerShdw blurRad="38100" dist="38100" dir="2700000" algn="tl">
                    <a:srgbClr val="000000">
                      <a:alpha val="43137"/>
                    </a:srgbClr>
                  </a:outerShdw>
                </a:effectLst>
              </a:rPr>
              <a:t>&lt;p </a:t>
            </a:r>
            <a:r>
              <a:rPr lang="tr-TR" sz="2000" b="1" dirty="0" err="1">
                <a:effectLst>
                  <a:outerShdw blurRad="38100" dist="38100" dir="2700000" algn="tl">
                    <a:srgbClr val="000000">
                      <a:alpha val="43137"/>
                    </a:srgbClr>
                  </a:outerShdw>
                </a:effectLst>
              </a:rPr>
              <a:t>class</a:t>
            </a:r>
            <a:r>
              <a:rPr lang="tr-TR" sz="2000" b="1" dirty="0">
                <a:effectLst>
                  <a:outerShdw blurRad="38100" dist="38100" dir="2700000" algn="tl">
                    <a:srgbClr val="000000">
                      <a:alpha val="43137"/>
                    </a:srgbClr>
                  </a:outerShdw>
                </a:effectLst>
              </a:rPr>
              <a:t>="</a:t>
            </a:r>
            <a:r>
              <a:rPr lang="tr-TR" sz="2000" b="1" dirty="0" err="1">
                <a:effectLst>
                  <a:outerShdw blurRad="38100" dist="38100" dir="2700000" algn="tl">
                    <a:srgbClr val="000000">
                      <a:alpha val="43137"/>
                    </a:srgbClr>
                  </a:outerShdw>
                </a:effectLst>
              </a:rPr>
              <a:t>sinifli</a:t>
            </a:r>
            <a:r>
              <a:rPr lang="tr-TR" sz="2000" b="1" dirty="0">
                <a:effectLst>
                  <a:outerShdw blurRad="38100" dist="38100" dir="2700000" algn="tl">
                    <a:srgbClr val="000000">
                      <a:alpha val="43137"/>
                    </a:srgbClr>
                  </a:outerShdw>
                </a:effectLst>
              </a:rPr>
              <a:t>"&gt;stilden etkilenen metin&lt;/p&gt;</a:t>
            </a:r>
          </a:p>
          <a:p>
            <a:pPr marL="0" indent="0">
              <a:buNone/>
            </a:pPr>
            <a:endParaRPr lang="tr-TR" sz="2800" dirty="0"/>
          </a:p>
          <a:p>
            <a:pPr marL="0" indent="0">
              <a:buNone/>
            </a:pPr>
            <a:r>
              <a:rPr lang="tr-TR" sz="2800" dirty="0" smtClean="0"/>
              <a:t>	</a:t>
            </a:r>
            <a:r>
              <a:rPr lang="tr-TR" sz="2000" dirty="0" smtClean="0"/>
              <a:t>.</a:t>
            </a:r>
            <a:r>
              <a:rPr lang="tr-TR" sz="2000" dirty="0" err="1"/>
              <a:t>sinifli</a:t>
            </a:r>
            <a:endParaRPr lang="tr-TR" sz="2000" dirty="0"/>
          </a:p>
          <a:p>
            <a:pPr marL="0" indent="0">
              <a:buNone/>
            </a:pPr>
            <a:r>
              <a:rPr lang="tr-TR" sz="2000" dirty="0" smtClean="0"/>
              <a:t>	{</a:t>
            </a:r>
            <a:endParaRPr lang="tr-TR" sz="2000" dirty="0"/>
          </a:p>
          <a:p>
            <a:pPr marL="0" indent="0">
              <a:buNone/>
            </a:pPr>
            <a:r>
              <a:rPr lang="tr-TR" sz="2000" dirty="0"/>
              <a:t>	font-size:8pt; </a:t>
            </a:r>
          </a:p>
          <a:p>
            <a:pPr marL="0" indent="0">
              <a:buNone/>
            </a:pPr>
            <a:r>
              <a:rPr lang="tr-TR" sz="2000" dirty="0"/>
              <a:t>	</a:t>
            </a:r>
            <a:r>
              <a:rPr lang="tr-TR" sz="2000" dirty="0" err="1"/>
              <a:t>color</a:t>
            </a:r>
            <a:r>
              <a:rPr lang="tr-TR" sz="2000" dirty="0"/>
              <a:t>:#06641D;</a:t>
            </a:r>
          </a:p>
          <a:p>
            <a:pPr marL="0" indent="0">
              <a:buNone/>
            </a:pPr>
            <a:r>
              <a:rPr lang="tr-TR" sz="2000" dirty="0" smtClean="0"/>
              <a:t>	}</a:t>
            </a:r>
          </a:p>
          <a:p>
            <a:pPr marL="0" indent="0">
              <a:buNone/>
            </a:pPr>
            <a:endParaRPr lang="tr-TR" sz="2000" dirty="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pic>
        <p:nvPicPr>
          <p:cNvPr id="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984" y="3933056"/>
            <a:ext cx="3833367" cy="1080120"/>
          </a:xfrm>
          <a:prstGeom prst="rect">
            <a:avLst/>
          </a:prstGeom>
          <a:noFill/>
          <a:ln>
            <a:no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0381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smtClean="0">
                <a:solidFill>
                  <a:schemeClr val="tx2">
                    <a:lumMod val="50000"/>
                  </a:schemeClr>
                </a:solidFill>
              </a:rPr>
              <a:t>Stil Hiyerarşisi </a:t>
            </a:r>
          </a:p>
        </p:txBody>
      </p:sp>
      <p:sp>
        <p:nvSpPr>
          <p:cNvPr id="4099" name="İçerik Yer Tutucusu 2"/>
          <p:cNvSpPr>
            <a:spLocks noGrp="1"/>
          </p:cNvSpPr>
          <p:nvPr>
            <p:ph idx="1"/>
          </p:nvPr>
        </p:nvSpPr>
        <p:spPr>
          <a:xfrm>
            <a:off x="457200" y="1196752"/>
            <a:ext cx="8507288" cy="4824536"/>
          </a:xfrm>
        </p:spPr>
        <p:txBody>
          <a:bodyPr/>
          <a:lstStyle/>
          <a:p>
            <a:pPr>
              <a:buBlip>
                <a:blip r:embed="rId3"/>
              </a:buBlip>
            </a:pPr>
            <a:r>
              <a:rPr lang="tr-TR" sz="2800" dirty="0" smtClean="0"/>
              <a:t>Stil </a:t>
            </a:r>
            <a:r>
              <a:rPr lang="tr-TR" sz="2800" dirty="0"/>
              <a:t>tanımlamaları yapılırken bir öğeyi etkileyen birden fazla stil tanımlaması olabilir. </a:t>
            </a:r>
            <a:endParaRPr lang="tr-TR" sz="2800" dirty="0" smtClean="0"/>
          </a:p>
          <a:p>
            <a:pPr>
              <a:buBlip>
                <a:blip r:embed="rId3"/>
              </a:buBlip>
            </a:pPr>
            <a:r>
              <a:rPr lang="tr-TR" sz="2800" dirty="0" smtClean="0"/>
              <a:t>Bir </a:t>
            </a:r>
            <a:r>
              <a:rPr lang="tr-TR" sz="2800" dirty="0"/>
              <a:t>öğe içerisinde önce öğe içerisinde tanımlanmış stil özellikleri geçerli olacaktır. Eğer öğe içerisinde stil tanımlaması bulunmuyorsa öğenin içerisinde bulunduğu bölümün stil tanımlaması varsa bu stil özellikleri geçerli olacaktır. </a:t>
            </a:r>
          </a:p>
          <a:p>
            <a:pPr>
              <a:buBlip>
                <a:blip r:embed="rId3"/>
              </a:buBlip>
            </a:pPr>
            <a:endParaRPr lang="tr-TR" sz="2600" dirty="0" smtClean="0"/>
          </a:p>
          <a:p>
            <a:pPr marL="0" indent="0">
              <a:buNone/>
            </a:pPr>
            <a:endParaRPr lang="tr-TR" sz="2000" dirty="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spTree>
    <p:extLst>
      <p:ext uri="{BB962C8B-B14F-4D97-AF65-F5344CB8AC3E}">
        <p14:creationId xmlns:p14="http://schemas.microsoft.com/office/powerpoint/2010/main" val="1004746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smtClean="0">
                <a:solidFill>
                  <a:schemeClr val="tx2">
                    <a:lumMod val="50000"/>
                  </a:schemeClr>
                </a:solidFill>
              </a:rPr>
              <a:t>Stil Hiyerarşisi </a:t>
            </a:r>
          </a:p>
        </p:txBody>
      </p:sp>
      <p:sp>
        <p:nvSpPr>
          <p:cNvPr id="4099" name="İçerik Yer Tutucusu 2"/>
          <p:cNvSpPr>
            <a:spLocks noGrp="1"/>
          </p:cNvSpPr>
          <p:nvPr>
            <p:ph idx="1"/>
          </p:nvPr>
        </p:nvSpPr>
        <p:spPr>
          <a:xfrm>
            <a:off x="457200" y="1196752"/>
            <a:ext cx="8507288" cy="4824536"/>
          </a:xfrm>
        </p:spPr>
        <p:txBody>
          <a:bodyPr/>
          <a:lstStyle/>
          <a:p>
            <a:pPr marL="0" indent="0">
              <a:buNone/>
            </a:pPr>
            <a:r>
              <a:rPr lang="it-IT" sz="2400" dirty="0" smtClean="0"/>
              <a:t>&lt;</a:t>
            </a:r>
            <a:r>
              <a:rPr lang="it-IT" sz="2400" dirty="0"/>
              <a:t>ol id="idili"&gt;Stiller</a:t>
            </a:r>
          </a:p>
          <a:p>
            <a:pPr marL="0" indent="0">
              <a:buNone/>
            </a:pPr>
            <a:r>
              <a:rPr lang="tr-TR" sz="2400" dirty="0" smtClean="0"/>
              <a:t>   </a:t>
            </a:r>
            <a:r>
              <a:rPr lang="it-IT" sz="2400" dirty="0" smtClean="0"/>
              <a:t>&lt;</a:t>
            </a:r>
            <a:r>
              <a:rPr lang="it-IT" sz="2400" dirty="0"/>
              <a:t>li class="sinifli"&gt;Yerel&lt;/li&gt;</a:t>
            </a:r>
          </a:p>
          <a:p>
            <a:pPr marL="0" indent="0">
              <a:buNone/>
            </a:pPr>
            <a:r>
              <a:rPr lang="tr-TR" sz="2400" dirty="0" smtClean="0"/>
              <a:t>   </a:t>
            </a:r>
            <a:r>
              <a:rPr lang="it-IT" sz="2400" dirty="0" smtClean="0"/>
              <a:t>&lt;</a:t>
            </a:r>
            <a:r>
              <a:rPr lang="it-IT" sz="2400" dirty="0"/>
              <a:t>li&gt;Global&lt;/li&gt;</a:t>
            </a:r>
          </a:p>
          <a:p>
            <a:pPr marL="0" indent="0">
              <a:buNone/>
            </a:pPr>
            <a:r>
              <a:rPr lang="tr-TR" sz="2400" dirty="0" smtClean="0"/>
              <a:t>   </a:t>
            </a:r>
            <a:r>
              <a:rPr lang="it-IT" sz="2400" dirty="0" smtClean="0"/>
              <a:t>&lt;</a:t>
            </a:r>
            <a:r>
              <a:rPr lang="it-IT" sz="2400" dirty="0"/>
              <a:t>li&gt;Bağlantılı&lt;/li&gt;</a:t>
            </a:r>
          </a:p>
          <a:p>
            <a:pPr marL="0" indent="0">
              <a:buNone/>
            </a:pPr>
            <a:r>
              <a:rPr lang="it-IT" sz="2400" dirty="0"/>
              <a:t>&lt;/ol&gt;</a:t>
            </a:r>
            <a:endParaRPr lang="tr-TR" sz="2400" dirty="0"/>
          </a:p>
          <a:p>
            <a:pPr marL="0" indent="0">
              <a:buNone/>
            </a:pPr>
            <a:endParaRPr lang="tr-TR" sz="2600" dirty="0" smtClean="0"/>
          </a:p>
          <a:p>
            <a:pPr marL="0" indent="0">
              <a:buNone/>
            </a:pPr>
            <a:endParaRPr lang="tr-TR" sz="2000" dirty="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pic>
        <p:nvPicPr>
          <p:cNvPr id="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040" y="1229280"/>
            <a:ext cx="2706967" cy="2016224"/>
          </a:xfrm>
          <a:prstGeom prst="rect">
            <a:avLst/>
          </a:prstGeom>
          <a:noFill/>
          <a:ln>
            <a:no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6791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smtClean="0">
                <a:solidFill>
                  <a:schemeClr val="tx2">
                    <a:lumMod val="50000"/>
                  </a:schemeClr>
                </a:solidFill>
              </a:rPr>
              <a:t>Sık Kullanılan Stil Özellikleri</a:t>
            </a:r>
          </a:p>
        </p:txBody>
      </p:sp>
      <p:sp>
        <p:nvSpPr>
          <p:cNvPr id="4099" name="İçerik Yer Tutucusu 2"/>
          <p:cNvSpPr>
            <a:spLocks noGrp="1"/>
          </p:cNvSpPr>
          <p:nvPr>
            <p:ph idx="1"/>
          </p:nvPr>
        </p:nvSpPr>
        <p:spPr>
          <a:xfrm>
            <a:off x="457200" y="1196752"/>
            <a:ext cx="8507288" cy="4824536"/>
          </a:xfrm>
        </p:spPr>
        <p:txBody>
          <a:bodyPr/>
          <a:lstStyle/>
          <a:p>
            <a:pPr>
              <a:buBlip>
                <a:blip r:embed="rId3"/>
              </a:buBlip>
            </a:pPr>
            <a:r>
              <a:rPr lang="tr-TR" sz="2400" dirty="0" smtClean="0"/>
              <a:t>Arka Plan Stil Özellikleri</a:t>
            </a:r>
          </a:p>
          <a:p>
            <a:pPr lvl="1">
              <a:buBlip>
                <a:blip r:embed="rId3"/>
              </a:buBlip>
            </a:pPr>
            <a:r>
              <a:rPr lang="tr-TR" sz="2400" dirty="0" smtClean="0"/>
              <a:t>Stil </a:t>
            </a:r>
            <a:r>
              <a:rPr lang="tr-TR" sz="2400" dirty="0"/>
              <a:t>tanımlanacak etiketlerin </a:t>
            </a:r>
            <a:r>
              <a:rPr lang="tr-TR" sz="2400" dirty="0" smtClean="0"/>
              <a:t>arka plan </a:t>
            </a:r>
            <a:r>
              <a:rPr lang="tr-TR" sz="2400" dirty="0"/>
              <a:t>özellikleri belirlemek amacıyla kullanılırlar.</a:t>
            </a:r>
          </a:p>
          <a:p>
            <a:pPr marL="0" indent="0">
              <a:buNone/>
              <a:defRPr/>
            </a:pPr>
            <a:r>
              <a:rPr lang="tr-TR" sz="2000" dirty="0" smtClean="0"/>
              <a:t>	</a:t>
            </a:r>
            <a:r>
              <a:rPr lang="tr-TR" sz="2000" u="sng" dirty="0" smtClean="0"/>
              <a:t>background-</a:t>
            </a:r>
            <a:r>
              <a:rPr lang="tr-TR" sz="2000" u="sng" dirty="0" err="1" smtClean="0"/>
              <a:t>color</a:t>
            </a:r>
            <a:r>
              <a:rPr lang="tr-TR" sz="2000" dirty="0"/>
              <a:t>: </a:t>
            </a:r>
            <a:r>
              <a:rPr lang="tr-TR" sz="2000" dirty="0" smtClean="0"/>
              <a:t>arka plan </a:t>
            </a:r>
            <a:r>
              <a:rPr lang="tr-TR" sz="2000" dirty="0"/>
              <a:t>rengini belirlemek amacıyla </a:t>
            </a:r>
            <a:r>
              <a:rPr lang="tr-TR" sz="2000" dirty="0" smtClean="0"/>
              <a:t>kullanılır</a:t>
            </a:r>
            <a:r>
              <a:rPr lang="tr-TR" sz="2000" dirty="0"/>
              <a:t>.</a:t>
            </a:r>
          </a:p>
          <a:p>
            <a:pPr marL="0" indent="0">
              <a:buNone/>
              <a:defRPr/>
            </a:pPr>
            <a:r>
              <a:rPr lang="tr-TR" sz="2000" dirty="0" smtClean="0"/>
              <a:t>	</a:t>
            </a:r>
            <a:r>
              <a:rPr lang="tr-TR" sz="2000" u="sng" dirty="0" smtClean="0"/>
              <a:t>background-</a:t>
            </a:r>
            <a:r>
              <a:rPr lang="tr-TR" sz="2000" u="sng" dirty="0" err="1" smtClean="0"/>
              <a:t>image</a:t>
            </a:r>
            <a:r>
              <a:rPr lang="tr-TR" sz="2000" dirty="0"/>
              <a:t>: </a:t>
            </a:r>
            <a:r>
              <a:rPr lang="tr-TR" sz="2000" dirty="0" smtClean="0"/>
              <a:t>arka planda </a:t>
            </a:r>
            <a:r>
              <a:rPr lang="tr-TR" sz="2000" dirty="0"/>
              <a:t>bulunması istenen resmin </a:t>
            </a:r>
            <a:r>
              <a:rPr lang="tr-TR" sz="2000" dirty="0" smtClean="0"/>
              <a:t>	belirlenmesi </a:t>
            </a:r>
            <a:r>
              <a:rPr lang="tr-TR" sz="2000" dirty="0"/>
              <a:t>için kullanılır.</a:t>
            </a:r>
          </a:p>
          <a:p>
            <a:pPr>
              <a:buBlip>
                <a:blip r:embed="rId3"/>
              </a:buBlip>
            </a:pPr>
            <a:endParaRPr lang="tr-TR" sz="2600" dirty="0" smtClean="0"/>
          </a:p>
          <a:p>
            <a:pPr marL="0" indent="0">
              <a:buNone/>
            </a:pPr>
            <a:endParaRPr lang="tr-TR" sz="2000" dirty="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spTree>
    <p:extLst>
      <p:ext uri="{BB962C8B-B14F-4D97-AF65-F5344CB8AC3E}">
        <p14:creationId xmlns:p14="http://schemas.microsoft.com/office/powerpoint/2010/main" val="4037510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a:solidFill>
                  <a:schemeClr val="tx2">
                    <a:lumMod val="50000"/>
                  </a:schemeClr>
                </a:solidFill>
              </a:rPr>
              <a:t>Sık Kullanılan Stil Özellikleri</a:t>
            </a:r>
            <a:endParaRPr lang="tr-TR" dirty="0" smtClean="0">
              <a:solidFill>
                <a:schemeClr val="tx2">
                  <a:lumMod val="50000"/>
                </a:schemeClr>
              </a:solidFill>
            </a:endParaRPr>
          </a:p>
        </p:txBody>
      </p:sp>
      <p:sp>
        <p:nvSpPr>
          <p:cNvPr id="4099" name="İçerik Yer Tutucusu 2"/>
          <p:cNvSpPr>
            <a:spLocks noGrp="1"/>
          </p:cNvSpPr>
          <p:nvPr>
            <p:ph idx="1"/>
          </p:nvPr>
        </p:nvSpPr>
        <p:spPr>
          <a:xfrm>
            <a:off x="457200" y="1196752"/>
            <a:ext cx="8507288" cy="4824536"/>
          </a:xfrm>
        </p:spPr>
        <p:txBody>
          <a:bodyPr/>
          <a:lstStyle/>
          <a:p>
            <a:pPr>
              <a:buBlip>
                <a:blip r:embed="rId3"/>
              </a:buBlip>
            </a:pPr>
            <a:r>
              <a:rPr lang="tr-TR" sz="2400" dirty="0" smtClean="0"/>
              <a:t>Arka </a:t>
            </a:r>
            <a:r>
              <a:rPr lang="tr-TR" sz="2400" dirty="0"/>
              <a:t>Plan Stil Özellikleri</a:t>
            </a:r>
            <a:r>
              <a:rPr lang="tr-TR" sz="2400" dirty="0" smtClean="0"/>
              <a:t>:</a:t>
            </a:r>
          </a:p>
          <a:p>
            <a:pPr marL="0" indent="0">
              <a:buNone/>
            </a:pPr>
            <a:endParaRPr lang="tr-TR" sz="1000" dirty="0"/>
          </a:p>
          <a:p>
            <a:pPr marL="400050" lvl="1" indent="0">
              <a:buNone/>
              <a:defRPr/>
            </a:pPr>
            <a:r>
              <a:rPr lang="tr-TR" sz="2000" dirty="0"/>
              <a:t>body {background-</a:t>
            </a:r>
            <a:r>
              <a:rPr lang="tr-TR" sz="2000" dirty="0" err="1"/>
              <a:t>color</a:t>
            </a:r>
            <a:r>
              <a:rPr lang="tr-TR" sz="2000" dirty="0"/>
              <a:t>:#D9F7D1; }</a:t>
            </a:r>
          </a:p>
          <a:p>
            <a:pPr marL="400050" lvl="1" indent="0">
              <a:buNone/>
              <a:defRPr/>
            </a:pPr>
            <a:r>
              <a:rPr lang="tr-TR" sz="2000" dirty="0"/>
              <a:t>.</a:t>
            </a:r>
            <a:r>
              <a:rPr lang="tr-TR" sz="2000" dirty="0" err="1"/>
              <a:t>arkaplan</a:t>
            </a:r>
            <a:r>
              <a:rPr lang="tr-TR" sz="2000" dirty="0"/>
              <a:t> { background-</a:t>
            </a:r>
            <a:r>
              <a:rPr lang="tr-TR" sz="2000" dirty="0" err="1"/>
              <a:t>color</a:t>
            </a:r>
            <a:r>
              <a:rPr lang="tr-TR" sz="2000" dirty="0"/>
              <a:t>:#F0CECF; }</a:t>
            </a:r>
          </a:p>
          <a:p>
            <a:pPr marL="400050" lvl="1" indent="0">
              <a:buNone/>
              <a:defRPr/>
            </a:pPr>
            <a:r>
              <a:rPr lang="tr-TR" sz="2000" dirty="0"/>
              <a:t>.</a:t>
            </a:r>
            <a:r>
              <a:rPr lang="tr-TR" sz="2000" dirty="0" err="1"/>
              <a:t>resimArkaplan</a:t>
            </a:r>
            <a:r>
              <a:rPr lang="tr-TR" sz="2000" dirty="0"/>
              <a:t> {</a:t>
            </a:r>
            <a:r>
              <a:rPr lang="tr-TR" sz="2000" dirty="0" err="1"/>
              <a:t>background-image:url</a:t>
            </a:r>
            <a:r>
              <a:rPr lang="tr-TR" sz="2000" dirty="0"/>
              <a:t>(arkaplan.png); }</a:t>
            </a:r>
          </a:p>
          <a:p>
            <a:pPr marL="0" indent="0">
              <a:buNone/>
              <a:defRPr/>
            </a:pPr>
            <a:endParaRPr lang="tr-TR" sz="1000" dirty="0"/>
          </a:p>
          <a:p>
            <a:pPr marL="400050" lvl="1" indent="0">
              <a:buNone/>
              <a:defRPr/>
            </a:pPr>
            <a:r>
              <a:rPr lang="tr-TR" sz="2000" dirty="0"/>
              <a:t>&lt;body&gt;</a:t>
            </a:r>
          </a:p>
          <a:p>
            <a:pPr marL="400050" lvl="1" indent="0">
              <a:buNone/>
              <a:defRPr/>
            </a:pPr>
            <a:r>
              <a:rPr lang="tr-TR" sz="2000" dirty="0"/>
              <a:t>&lt;p </a:t>
            </a:r>
            <a:r>
              <a:rPr lang="tr-TR" sz="2000" dirty="0" err="1"/>
              <a:t>class</a:t>
            </a:r>
            <a:r>
              <a:rPr lang="tr-TR" sz="2000" dirty="0"/>
              <a:t>="</a:t>
            </a:r>
            <a:r>
              <a:rPr lang="tr-TR" sz="2000" dirty="0" err="1"/>
              <a:t>arkaplan</a:t>
            </a:r>
            <a:r>
              <a:rPr lang="tr-TR" sz="2000" dirty="0"/>
              <a:t>"&gt;Arka planı renklendirilmiş paragraf&lt;/p&gt;</a:t>
            </a:r>
          </a:p>
          <a:p>
            <a:pPr marL="400050" lvl="1" indent="0">
              <a:buNone/>
              <a:defRPr/>
            </a:pPr>
            <a:r>
              <a:rPr lang="tr-TR" sz="2000" dirty="0"/>
              <a:t>&lt;div </a:t>
            </a:r>
            <a:r>
              <a:rPr lang="tr-TR" sz="2000" dirty="0" err="1"/>
              <a:t>class</a:t>
            </a:r>
            <a:r>
              <a:rPr lang="tr-TR" sz="2000" dirty="0"/>
              <a:t>="</a:t>
            </a:r>
            <a:r>
              <a:rPr lang="tr-TR" sz="2000" dirty="0" err="1"/>
              <a:t>resimArkaplan</a:t>
            </a:r>
            <a:r>
              <a:rPr lang="tr-TR" sz="2000" dirty="0"/>
              <a:t>"&gt;</a:t>
            </a:r>
            <a:r>
              <a:rPr lang="tr-TR" sz="2000" dirty="0" err="1"/>
              <a:t>Arkaplanda</a:t>
            </a:r>
            <a:r>
              <a:rPr lang="tr-TR" sz="2000" dirty="0"/>
              <a:t> resim olan div&lt;/div&gt;</a:t>
            </a:r>
            <a:endParaRPr lang="tr-TR" sz="2200" dirty="0" smtClean="0"/>
          </a:p>
          <a:p>
            <a:pPr marL="0" indent="0">
              <a:buNone/>
            </a:pPr>
            <a:endParaRPr lang="tr-TR" sz="2000" dirty="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pic>
        <p:nvPicPr>
          <p:cNvPr id="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6" y="4509120"/>
            <a:ext cx="4464496" cy="1224136"/>
          </a:xfrm>
          <a:prstGeom prst="rect">
            <a:avLst/>
          </a:prstGeom>
          <a:noFill/>
          <a:ln>
            <a:no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3213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a:solidFill>
                  <a:schemeClr val="tx2">
                    <a:lumMod val="50000"/>
                  </a:schemeClr>
                </a:solidFill>
              </a:rPr>
              <a:t>Sık Kullanılan Stil Özellikleri</a:t>
            </a:r>
            <a:endParaRPr lang="tr-TR" dirty="0" smtClean="0">
              <a:solidFill>
                <a:schemeClr val="tx2">
                  <a:lumMod val="50000"/>
                </a:schemeClr>
              </a:solidFill>
            </a:endParaRPr>
          </a:p>
        </p:txBody>
      </p:sp>
      <p:sp>
        <p:nvSpPr>
          <p:cNvPr id="4099" name="İçerik Yer Tutucusu 2"/>
          <p:cNvSpPr>
            <a:spLocks noGrp="1"/>
          </p:cNvSpPr>
          <p:nvPr>
            <p:ph idx="1"/>
          </p:nvPr>
        </p:nvSpPr>
        <p:spPr>
          <a:xfrm>
            <a:off x="457200" y="1196752"/>
            <a:ext cx="8507288" cy="4824536"/>
          </a:xfrm>
        </p:spPr>
        <p:txBody>
          <a:bodyPr/>
          <a:lstStyle/>
          <a:p>
            <a:pPr>
              <a:buBlip>
                <a:blip r:embed="rId3"/>
              </a:buBlip>
            </a:pPr>
            <a:r>
              <a:rPr lang="tr-TR" sz="2400" dirty="0" smtClean="0"/>
              <a:t>Font </a:t>
            </a:r>
            <a:r>
              <a:rPr lang="tr-TR" sz="2400" dirty="0"/>
              <a:t>Stil </a:t>
            </a:r>
            <a:r>
              <a:rPr lang="tr-TR" sz="2400" dirty="0" smtClean="0"/>
              <a:t>Özellikleri</a:t>
            </a:r>
          </a:p>
          <a:p>
            <a:pPr lvl="1">
              <a:buBlip>
                <a:blip r:embed="rId3"/>
              </a:buBlip>
            </a:pPr>
            <a:r>
              <a:rPr lang="tr-TR" sz="2400" dirty="0" smtClean="0"/>
              <a:t>Sayfada </a:t>
            </a:r>
            <a:r>
              <a:rPr lang="tr-TR" sz="2400" dirty="0"/>
              <a:t>yer alacak olan yazıların font </a:t>
            </a:r>
            <a:r>
              <a:rPr lang="tr-TR" sz="2400" dirty="0" smtClean="0"/>
              <a:t>ayarlarını </a:t>
            </a:r>
            <a:r>
              <a:rPr lang="tr-TR" sz="2400" dirty="0"/>
              <a:t>gerçekleştirmek amacıyla kullanılan stil özellikleridir</a:t>
            </a:r>
            <a:r>
              <a:rPr lang="tr-TR" sz="2400" dirty="0" smtClean="0"/>
              <a:t>.</a:t>
            </a:r>
            <a:endParaRPr lang="tr-TR" sz="2400" dirty="0"/>
          </a:p>
          <a:p>
            <a:pPr marL="800100" lvl="2" indent="0">
              <a:buNone/>
              <a:defRPr/>
            </a:pPr>
            <a:r>
              <a:rPr lang="tr-TR" sz="2000" u="sng" dirty="0"/>
              <a:t>font-</a:t>
            </a:r>
            <a:r>
              <a:rPr lang="tr-TR" sz="2000" u="sng" dirty="0" err="1"/>
              <a:t>family</a:t>
            </a:r>
            <a:r>
              <a:rPr lang="tr-TR" sz="2000" dirty="0"/>
              <a:t>:  Yazı fontunun tipini belirlemek amacıyla kullanılır. (</a:t>
            </a:r>
            <a:r>
              <a:rPr lang="tr-TR" sz="2000" dirty="0" err="1"/>
              <a:t>Arial</a:t>
            </a:r>
            <a:r>
              <a:rPr lang="tr-TR" sz="2000" dirty="0"/>
              <a:t>, </a:t>
            </a:r>
            <a:r>
              <a:rPr lang="tr-TR" sz="2000" dirty="0" err="1"/>
              <a:t>Verdana</a:t>
            </a:r>
            <a:r>
              <a:rPr lang="tr-TR" sz="2000" dirty="0"/>
              <a:t> gibi)</a:t>
            </a:r>
          </a:p>
          <a:p>
            <a:pPr marL="800100" lvl="2" indent="0">
              <a:buNone/>
              <a:defRPr/>
            </a:pPr>
            <a:r>
              <a:rPr lang="tr-TR" sz="2000" u="sng" dirty="0"/>
              <a:t>font-size</a:t>
            </a:r>
            <a:r>
              <a:rPr lang="tr-TR" sz="2000" dirty="0"/>
              <a:t>: Yazı fontunun büyüklüğünü belirler. (</a:t>
            </a:r>
            <a:r>
              <a:rPr lang="tr-TR" sz="2000" dirty="0" err="1"/>
              <a:t>px</a:t>
            </a:r>
            <a:r>
              <a:rPr lang="tr-TR" sz="2000" dirty="0"/>
              <a:t> ile piksel, </a:t>
            </a:r>
            <a:r>
              <a:rPr lang="tr-TR" sz="2000" dirty="0" err="1"/>
              <a:t>pt</a:t>
            </a:r>
            <a:r>
              <a:rPr lang="tr-TR" sz="2000" dirty="0"/>
              <a:t> ile punto olarak büyüklük belirlenebilir.)</a:t>
            </a:r>
          </a:p>
          <a:p>
            <a:pPr marL="800100" lvl="2" indent="0">
              <a:buNone/>
              <a:defRPr/>
            </a:pPr>
            <a:r>
              <a:rPr lang="tr-TR" sz="2000" u="sng" dirty="0" err="1"/>
              <a:t>color</a:t>
            </a:r>
            <a:r>
              <a:rPr lang="tr-TR" sz="2000" dirty="0"/>
              <a:t>: Yazı rengini belirlemek için kullanılır.</a:t>
            </a:r>
          </a:p>
          <a:p>
            <a:pPr>
              <a:buBlip>
                <a:blip r:embed="rId3"/>
              </a:buBlip>
            </a:pPr>
            <a:endParaRPr lang="tr-TR" sz="2600" dirty="0" smtClean="0"/>
          </a:p>
          <a:p>
            <a:pPr marL="0" indent="0">
              <a:buNone/>
            </a:pPr>
            <a:endParaRPr lang="tr-TR" sz="2000" dirty="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spTree>
    <p:extLst>
      <p:ext uri="{BB962C8B-B14F-4D97-AF65-F5344CB8AC3E}">
        <p14:creationId xmlns:p14="http://schemas.microsoft.com/office/powerpoint/2010/main" val="3126056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a:solidFill>
                  <a:schemeClr val="tx2">
                    <a:lumMod val="50000"/>
                  </a:schemeClr>
                </a:solidFill>
              </a:rPr>
              <a:t>Sık Kullanılan Stil Özellikleri</a:t>
            </a:r>
            <a:endParaRPr lang="tr-TR" dirty="0" smtClean="0">
              <a:solidFill>
                <a:schemeClr val="tx2">
                  <a:lumMod val="50000"/>
                </a:schemeClr>
              </a:solidFill>
            </a:endParaRPr>
          </a:p>
        </p:txBody>
      </p:sp>
      <p:sp>
        <p:nvSpPr>
          <p:cNvPr id="4099" name="İçerik Yer Tutucusu 2"/>
          <p:cNvSpPr>
            <a:spLocks noGrp="1"/>
          </p:cNvSpPr>
          <p:nvPr>
            <p:ph idx="1"/>
          </p:nvPr>
        </p:nvSpPr>
        <p:spPr>
          <a:xfrm>
            <a:off x="457200" y="1196752"/>
            <a:ext cx="8507288" cy="4824536"/>
          </a:xfrm>
        </p:spPr>
        <p:txBody>
          <a:bodyPr/>
          <a:lstStyle/>
          <a:p>
            <a:pPr>
              <a:buBlip>
                <a:blip r:embed="rId3"/>
              </a:buBlip>
            </a:pPr>
            <a:r>
              <a:rPr lang="tr-TR" sz="2400" dirty="0" smtClean="0"/>
              <a:t>Font </a:t>
            </a:r>
            <a:r>
              <a:rPr lang="tr-TR" sz="2400" dirty="0"/>
              <a:t>Stil Özellikleri:</a:t>
            </a:r>
          </a:p>
          <a:p>
            <a:pPr>
              <a:buBlip>
                <a:blip r:embed="rId3"/>
              </a:buBlip>
            </a:pPr>
            <a:endParaRPr lang="tr-TR" sz="2600" dirty="0" smtClean="0"/>
          </a:p>
          <a:p>
            <a:pPr marL="0" indent="0">
              <a:buNone/>
            </a:pPr>
            <a:endParaRPr lang="tr-TR" sz="2000" dirty="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sp>
        <p:nvSpPr>
          <p:cNvPr id="9" name="Metin kutusu 8"/>
          <p:cNvSpPr txBox="1"/>
          <p:nvPr/>
        </p:nvSpPr>
        <p:spPr>
          <a:xfrm>
            <a:off x="611560" y="1700808"/>
            <a:ext cx="3600000" cy="3816000"/>
          </a:xfrm>
          <a:prstGeom prst="rect">
            <a:avLst/>
          </a:prstGeom>
          <a:noFill/>
          <a:ln w="19050">
            <a:solidFill>
              <a:schemeClr val="tx1"/>
            </a:solidFill>
          </a:ln>
          <a:effectLst>
            <a:outerShdw blurRad="50800" dist="38100" dir="2700000" algn="tl" rotWithShape="0">
              <a:prstClr val="black">
                <a:alpha val="40000"/>
              </a:prstClr>
            </a:outerShdw>
          </a:effectLst>
        </p:spPr>
        <p:txBody>
          <a:bodyPr wrap="square" rtlCol="0">
            <a:spAutoFit/>
          </a:bodyPr>
          <a:lstStyle/>
          <a:p>
            <a:r>
              <a:rPr lang="tr-TR" sz="1600" dirty="0" smtClean="0"/>
              <a:t>body  {</a:t>
            </a:r>
            <a:r>
              <a:rPr lang="tr-TR" sz="1600" dirty="0"/>
              <a:t>	background-</a:t>
            </a:r>
            <a:r>
              <a:rPr lang="tr-TR" sz="1600" dirty="0" err="1"/>
              <a:t>color</a:t>
            </a:r>
            <a:r>
              <a:rPr lang="tr-TR" sz="1600" dirty="0"/>
              <a:t>:#D9F7D1;</a:t>
            </a:r>
          </a:p>
          <a:p>
            <a:r>
              <a:rPr lang="tr-TR" sz="1600" dirty="0"/>
              <a:t>	</a:t>
            </a:r>
            <a:r>
              <a:rPr lang="tr-TR" sz="1600" dirty="0" err="1"/>
              <a:t>font-family:Cambria</a:t>
            </a:r>
            <a:r>
              <a:rPr lang="tr-TR" sz="1600" dirty="0"/>
              <a:t>;</a:t>
            </a:r>
          </a:p>
          <a:p>
            <a:r>
              <a:rPr lang="tr-TR" sz="1600" dirty="0"/>
              <a:t>	font-size:14px;</a:t>
            </a:r>
          </a:p>
          <a:p>
            <a:r>
              <a:rPr lang="tr-TR" sz="1600" dirty="0"/>
              <a:t>	</a:t>
            </a:r>
            <a:r>
              <a:rPr lang="tr-TR" sz="1600" dirty="0" err="1"/>
              <a:t>color</a:t>
            </a:r>
            <a:r>
              <a:rPr lang="tr-TR" sz="1600" dirty="0"/>
              <a:t>:#48098C</a:t>
            </a:r>
            <a:r>
              <a:rPr lang="tr-TR" sz="1600" dirty="0" smtClean="0"/>
              <a:t>; }</a:t>
            </a:r>
            <a:endParaRPr lang="tr-TR" sz="1600" dirty="0"/>
          </a:p>
          <a:p>
            <a:r>
              <a:rPr lang="tr-TR" sz="1600" dirty="0"/>
              <a:t>.</a:t>
            </a:r>
            <a:r>
              <a:rPr lang="tr-TR" sz="1600" dirty="0" err="1" smtClean="0"/>
              <a:t>arkaplan</a:t>
            </a:r>
            <a:r>
              <a:rPr lang="tr-TR" sz="1600" dirty="0" smtClean="0"/>
              <a:t>  {</a:t>
            </a:r>
            <a:endParaRPr lang="tr-TR" sz="1600" dirty="0"/>
          </a:p>
          <a:p>
            <a:r>
              <a:rPr lang="tr-TR" sz="1600" dirty="0"/>
              <a:t>	background-</a:t>
            </a:r>
            <a:r>
              <a:rPr lang="tr-TR" sz="1600" dirty="0" err="1"/>
              <a:t>color</a:t>
            </a:r>
            <a:r>
              <a:rPr lang="tr-TR" sz="1600" dirty="0"/>
              <a:t>:#F0CECF;</a:t>
            </a:r>
          </a:p>
          <a:p>
            <a:r>
              <a:rPr lang="tr-TR" sz="1600" dirty="0"/>
              <a:t>	</a:t>
            </a:r>
            <a:r>
              <a:rPr lang="tr-TR" sz="1600" dirty="0" err="1"/>
              <a:t>font-family:Cambria</a:t>
            </a:r>
            <a:r>
              <a:rPr lang="tr-TR" sz="1600" dirty="0"/>
              <a:t>;</a:t>
            </a:r>
          </a:p>
          <a:p>
            <a:r>
              <a:rPr lang="tr-TR" sz="1600" dirty="0"/>
              <a:t>	font-size:12px;</a:t>
            </a:r>
          </a:p>
          <a:p>
            <a:r>
              <a:rPr lang="tr-TR" sz="1600" dirty="0"/>
              <a:t>	</a:t>
            </a:r>
            <a:r>
              <a:rPr lang="tr-TR" sz="1600" dirty="0" err="1"/>
              <a:t>color</a:t>
            </a:r>
            <a:r>
              <a:rPr lang="tr-TR" sz="1600" dirty="0"/>
              <a:t>:#790AF3</a:t>
            </a:r>
            <a:r>
              <a:rPr lang="tr-TR" sz="1600" dirty="0" smtClean="0"/>
              <a:t>; }</a:t>
            </a:r>
            <a:endParaRPr lang="tr-TR" sz="1600" dirty="0"/>
          </a:p>
          <a:p>
            <a:r>
              <a:rPr lang="tr-TR" sz="1600" dirty="0"/>
              <a:t>.</a:t>
            </a:r>
            <a:r>
              <a:rPr lang="tr-TR" sz="1600" dirty="0" err="1" smtClean="0"/>
              <a:t>resimArkaplan</a:t>
            </a:r>
            <a:r>
              <a:rPr lang="tr-TR" sz="1600" dirty="0" smtClean="0"/>
              <a:t> {</a:t>
            </a:r>
            <a:endParaRPr lang="tr-TR" sz="1600" dirty="0"/>
          </a:p>
          <a:p>
            <a:r>
              <a:rPr lang="tr-TR" sz="1600" dirty="0"/>
              <a:t>	</a:t>
            </a:r>
            <a:r>
              <a:rPr lang="tr-TR" sz="1600" dirty="0" err="1"/>
              <a:t>background-image:url</a:t>
            </a:r>
            <a:r>
              <a:rPr lang="tr-TR" sz="1600" dirty="0"/>
              <a:t>(arkaplan.png);</a:t>
            </a:r>
          </a:p>
          <a:p>
            <a:r>
              <a:rPr lang="tr-TR" sz="1600" dirty="0"/>
              <a:t>	</a:t>
            </a:r>
            <a:r>
              <a:rPr lang="tr-TR" sz="1600" dirty="0" err="1"/>
              <a:t>font-family:Cambria</a:t>
            </a:r>
            <a:r>
              <a:rPr lang="tr-TR" sz="1600" dirty="0"/>
              <a:t>;</a:t>
            </a:r>
          </a:p>
          <a:p>
            <a:r>
              <a:rPr lang="tr-TR" sz="1600" dirty="0"/>
              <a:t>	font-size:10px;</a:t>
            </a:r>
          </a:p>
          <a:p>
            <a:r>
              <a:rPr lang="tr-TR" sz="1600" dirty="0"/>
              <a:t>	</a:t>
            </a:r>
            <a:r>
              <a:rPr lang="tr-TR" sz="1600" dirty="0" err="1"/>
              <a:t>color</a:t>
            </a:r>
            <a:r>
              <a:rPr lang="tr-TR" sz="1600" dirty="0"/>
              <a:t>:#600305</a:t>
            </a:r>
            <a:r>
              <a:rPr lang="tr-TR" sz="1600" dirty="0" smtClean="0"/>
              <a:t>; }</a:t>
            </a:r>
            <a:endParaRPr lang="tr-TR" sz="1600" dirty="0"/>
          </a:p>
        </p:txBody>
      </p:sp>
      <p:sp>
        <p:nvSpPr>
          <p:cNvPr id="11" name="Metin kutusu 10"/>
          <p:cNvSpPr txBox="1"/>
          <p:nvPr/>
        </p:nvSpPr>
        <p:spPr>
          <a:xfrm>
            <a:off x="4499992" y="1715324"/>
            <a:ext cx="4068960" cy="1569660"/>
          </a:xfrm>
          <a:prstGeom prst="rect">
            <a:avLst/>
          </a:prstGeom>
          <a:noFill/>
          <a:ln w="19050">
            <a:solidFill>
              <a:schemeClr val="tx1"/>
            </a:solidFill>
          </a:ln>
          <a:effectLst>
            <a:outerShdw blurRad="50800" dist="38100" dir="2700000" algn="tl" rotWithShape="0">
              <a:prstClr val="black">
                <a:alpha val="40000"/>
              </a:prstClr>
            </a:outerShdw>
          </a:effectLst>
        </p:spPr>
        <p:txBody>
          <a:bodyPr wrap="square" rtlCol="0">
            <a:spAutoFit/>
          </a:bodyPr>
          <a:lstStyle/>
          <a:p>
            <a:r>
              <a:rPr lang="tr-TR" sz="1600" dirty="0"/>
              <a:t>&lt;body&gt;</a:t>
            </a:r>
          </a:p>
          <a:p>
            <a:r>
              <a:rPr lang="tr-TR" sz="1600" dirty="0"/>
              <a:t>İçerik yazısı</a:t>
            </a:r>
          </a:p>
          <a:p>
            <a:r>
              <a:rPr lang="tr-TR" sz="1600" dirty="0"/>
              <a:t>&lt;p </a:t>
            </a:r>
            <a:r>
              <a:rPr lang="tr-TR" sz="1600" dirty="0" err="1"/>
              <a:t>class</a:t>
            </a:r>
            <a:r>
              <a:rPr lang="tr-TR" sz="1600" dirty="0"/>
              <a:t>="</a:t>
            </a:r>
            <a:r>
              <a:rPr lang="tr-TR" sz="1600" dirty="0" err="1"/>
              <a:t>arkaplan</a:t>
            </a:r>
            <a:r>
              <a:rPr lang="tr-TR" sz="1600" dirty="0"/>
              <a:t>"&gt;Arka planı renklendirilmiş paragraf&lt;/p&gt;</a:t>
            </a:r>
          </a:p>
          <a:p>
            <a:r>
              <a:rPr lang="tr-TR" sz="1600" dirty="0"/>
              <a:t>&lt;div </a:t>
            </a:r>
            <a:r>
              <a:rPr lang="tr-TR" sz="1600" dirty="0" err="1"/>
              <a:t>class</a:t>
            </a:r>
            <a:r>
              <a:rPr lang="tr-TR" sz="1600" dirty="0"/>
              <a:t>="</a:t>
            </a:r>
            <a:r>
              <a:rPr lang="tr-TR" sz="1600" dirty="0" err="1"/>
              <a:t>resimArkaplan</a:t>
            </a:r>
            <a:r>
              <a:rPr lang="tr-TR" sz="1600" dirty="0"/>
              <a:t>"&gt;</a:t>
            </a:r>
            <a:r>
              <a:rPr lang="tr-TR" sz="1600" dirty="0" err="1"/>
              <a:t>Arkaplanda</a:t>
            </a:r>
            <a:r>
              <a:rPr lang="tr-TR" sz="1600" dirty="0"/>
              <a:t> resim olan div&lt;/div&gt;</a:t>
            </a:r>
          </a:p>
        </p:txBody>
      </p:sp>
      <p:pic>
        <p:nvPicPr>
          <p:cNvPr id="1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3673" y="4077072"/>
            <a:ext cx="3473158" cy="1254621"/>
          </a:xfrm>
          <a:prstGeom prst="rect">
            <a:avLst/>
          </a:prstGeom>
          <a:noFill/>
          <a:ln>
            <a:no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9882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smtClean="0">
                <a:solidFill>
                  <a:schemeClr val="tx2">
                    <a:lumMod val="50000"/>
                  </a:schemeClr>
                </a:solidFill>
              </a:rPr>
              <a:t>Konu &amp; İçerik</a:t>
            </a:r>
          </a:p>
        </p:txBody>
      </p:sp>
      <p:sp>
        <p:nvSpPr>
          <p:cNvPr id="4099" name="İçerik Yer Tutucusu 2"/>
          <p:cNvSpPr>
            <a:spLocks noGrp="1"/>
          </p:cNvSpPr>
          <p:nvPr>
            <p:ph idx="1"/>
          </p:nvPr>
        </p:nvSpPr>
        <p:spPr>
          <a:xfrm>
            <a:off x="457200" y="1196752"/>
            <a:ext cx="8507288" cy="4824536"/>
          </a:xfrm>
        </p:spPr>
        <p:txBody>
          <a:bodyPr/>
          <a:lstStyle/>
          <a:p>
            <a:pPr>
              <a:buBlip>
                <a:blip r:embed="rId3"/>
              </a:buBlip>
            </a:pPr>
            <a:r>
              <a:rPr lang="tr-TR" sz="2600" dirty="0" smtClean="0"/>
              <a:t>CSS – </a:t>
            </a:r>
            <a:r>
              <a:rPr lang="tr-TR" sz="2600" dirty="0" err="1" smtClean="0"/>
              <a:t>Cascading</a:t>
            </a:r>
            <a:r>
              <a:rPr lang="tr-TR" sz="2600" dirty="0" smtClean="0"/>
              <a:t> Style </a:t>
            </a:r>
            <a:r>
              <a:rPr lang="tr-TR" sz="2600" dirty="0" err="1" smtClean="0"/>
              <a:t>Sheets</a:t>
            </a:r>
            <a:endParaRPr lang="tr-TR" sz="2600" dirty="0" smtClean="0"/>
          </a:p>
          <a:p>
            <a:pPr lvl="1">
              <a:buBlip>
                <a:blip r:embed="rId3"/>
              </a:buBlip>
            </a:pPr>
            <a:r>
              <a:rPr lang="tr-TR" sz="2200" dirty="0" smtClean="0">
                <a:latin typeface="Calibri" panose="020F0502020204030204" pitchFamily="34" charset="0"/>
                <a:ea typeface="Calibri" panose="020F0502020204030204" pitchFamily="34" charset="0"/>
                <a:cs typeface="Times New Roman" panose="02020603050405020304" pitchFamily="18" charset="0"/>
              </a:rPr>
              <a:t>CSS Nedir?</a:t>
            </a:r>
          </a:p>
          <a:p>
            <a:pPr lvl="1">
              <a:buBlip>
                <a:blip r:embed="rId3"/>
              </a:buBlip>
            </a:pPr>
            <a:r>
              <a:rPr lang="tr-TR" sz="2200" dirty="0" smtClean="0">
                <a:effectLst/>
                <a:latin typeface="Calibri" panose="020F0502020204030204" pitchFamily="34" charset="0"/>
                <a:ea typeface="Calibri" panose="020F0502020204030204" pitchFamily="34" charset="0"/>
                <a:cs typeface="Times New Roman" panose="02020603050405020304" pitchFamily="18" charset="0"/>
              </a:rPr>
              <a:t>Stil Şablonları</a:t>
            </a:r>
          </a:p>
          <a:p>
            <a:pPr lvl="1">
              <a:buBlip>
                <a:blip r:embed="rId3"/>
              </a:buBlip>
            </a:pPr>
            <a:r>
              <a:rPr lang="tr-TR" sz="2200" dirty="0" smtClean="0">
                <a:latin typeface="Calibri" panose="020F0502020204030204" pitchFamily="34" charset="0"/>
                <a:ea typeface="Calibri" panose="020F0502020204030204" pitchFamily="34" charset="0"/>
                <a:cs typeface="Times New Roman" panose="02020603050405020304" pitchFamily="18" charset="0"/>
              </a:rPr>
              <a:t>Stil Tanımlama</a:t>
            </a:r>
          </a:p>
          <a:p>
            <a:pPr lvl="1">
              <a:buBlip>
                <a:blip r:embed="rId3"/>
              </a:buBlip>
            </a:pPr>
            <a:r>
              <a:rPr lang="tr-TR" sz="2200" dirty="0" smtClean="0">
                <a:effectLst/>
                <a:latin typeface="Calibri" panose="020F0502020204030204" pitchFamily="34" charset="0"/>
                <a:ea typeface="Calibri" panose="020F0502020204030204" pitchFamily="34" charset="0"/>
                <a:cs typeface="Times New Roman" panose="02020603050405020304" pitchFamily="18" charset="0"/>
              </a:rPr>
              <a:t>Stil Hiyerarşisi</a:t>
            </a:r>
          </a:p>
          <a:p>
            <a:pPr lvl="1">
              <a:buBlip>
                <a:blip r:embed="rId3"/>
              </a:buBlip>
            </a:pPr>
            <a:r>
              <a:rPr lang="tr-TR" sz="2200" dirty="0" smtClean="0">
                <a:latin typeface="Calibri" panose="020F0502020204030204" pitchFamily="34" charset="0"/>
                <a:ea typeface="Calibri" panose="020F0502020204030204" pitchFamily="34" charset="0"/>
                <a:cs typeface="Times New Roman" panose="02020603050405020304" pitchFamily="18" charset="0"/>
              </a:rPr>
              <a:t>SPAN Etiketi</a:t>
            </a:r>
          </a:p>
          <a:p>
            <a:pPr lvl="1">
              <a:buBlip>
                <a:blip r:embed="rId3"/>
              </a:buBlip>
            </a:pPr>
            <a:r>
              <a:rPr lang="tr-TR" sz="2200" dirty="0" smtClean="0">
                <a:effectLst/>
                <a:latin typeface="Calibri" panose="020F0502020204030204" pitchFamily="34" charset="0"/>
                <a:ea typeface="Calibri" panose="020F0502020204030204" pitchFamily="34" charset="0"/>
                <a:cs typeface="Times New Roman" panose="02020603050405020304" pitchFamily="18" charset="0"/>
              </a:rPr>
              <a:t>DIV Etiketi</a:t>
            </a:r>
          </a:p>
          <a:p>
            <a:pPr lvl="1">
              <a:buBlip>
                <a:blip r:embed="rId3"/>
              </a:buBlip>
            </a:pPr>
            <a:r>
              <a:rPr lang="tr-TR" sz="2200" dirty="0" smtClean="0">
                <a:latin typeface="Calibri" panose="020F0502020204030204" pitchFamily="34" charset="0"/>
                <a:ea typeface="Calibri" panose="020F0502020204030204" pitchFamily="34" charset="0"/>
                <a:cs typeface="Times New Roman" panose="02020603050405020304" pitchFamily="18" charset="0"/>
              </a:rPr>
              <a:t>Örnekler</a:t>
            </a: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a:solidFill>
                  <a:schemeClr val="tx2">
                    <a:lumMod val="50000"/>
                  </a:schemeClr>
                </a:solidFill>
              </a:rPr>
              <a:t>Sık Kullanılan Stil Özellikleri</a:t>
            </a:r>
            <a:endParaRPr lang="tr-TR" dirty="0" smtClean="0">
              <a:solidFill>
                <a:schemeClr val="tx2">
                  <a:lumMod val="50000"/>
                </a:schemeClr>
              </a:solidFill>
            </a:endParaRPr>
          </a:p>
        </p:txBody>
      </p:sp>
      <p:sp>
        <p:nvSpPr>
          <p:cNvPr id="4099" name="İçerik Yer Tutucusu 2"/>
          <p:cNvSpPr>
            <a:spLocks noGrp="1"/>
          </p:cNvSpPr>
          <p:nvPr>
            <p:ph idx="1"/>
          </p:nvPr>
        </p:nvSpPr>
        <p:spPr>
          <a:xfrm>
            <a:off x="457200" y="1196752"/>
            <a:ext cx="8507288" cy="4824536"/>
          </a:xfrm>
        </p:spPr>
        <p:txBody>
          <a:bodyPr/>
          <a:lstStyle/>
          <a:p>
            <a:pPr>
              <a:buBlip>
                <a:blip r:embed="rId3"/>
              </a:buBlip>
            </a:pPr>
            <a:r>
              <a:rPr lang="tr-TR" sz="2400" dirty="0"/>
              <a:t>Metin konumlandırma </a:t>
            </a:r>
          </a:p>
          <a:p>
            <a:pPr lvl="1">
              <a:buBlip>
                <a:blip r:embed="rId3"/>
              </a:buBlip>
            </a:pPr>
            <a:r>
              <a:rPr lang="tr-TR" sz="2400" b="1" dirty="0" err="1" smtClean="0">
                <a:solidFill>
                  <a:srgbClr val="C00000"/>
                </a:solidFill>
                <a:effectLst>
                  <a:outerShdw blurRad="38100" dist="38100" dir="2700000" algn="tl">
                    <a:srgbClr val="000000">
                      <a:alpha val="43137"/>
                    </a:srgbClr>
                  </a:outerShdw>
                </a:effectLst>
              </a:rPr>
              <a:t>text-align</a:t>
            </a:r>
            <a:r>
              <a:rPr lang="tr-TR" sz="2400" dirty="0" smtClean="0"/>
              <a:t>: Metinlerin </a:t>
            </a:r>
            <a:r>
              <a:rPr lang="tr-TR" sz="2400" dirty="0"/>
              <a:t>bulundukları </a:t>
            </a:r>
            <a:r>
              <a:rPr lang="tr-TR" sz="2400" dirty="0" smtClean="0"/>
              <a:t>etiket </a:t>
            </a:r>
            <a:r>
              <a:rPr lang="tr-TR" sz="2400" dirty="0"/>
              <a:t>içerisinde konumunu belirlemek amacıyla kullanılan özelliktir</a:t>
            </a:r>
            <a:r>
              <a:rPr lang="tr-TR" sz="2400" dirty="0" smtClean="0"/>
              <a:t>.</a:t>
            </a:r>
            <a:endParaRPr lang="tr-TR" sz="2400" dirty="0"/>
          </a:p>
          <a:p>
            <a:pPr marL="800100" lvl="2" indent="0">
              <a:buNone/>
              <a:defRPr/>
            </a:pPr>
            <a:r>
              <a:rPr lang="tr-TR" sz="2000" u="sng" dirty="0" err="1"/>
              <a:t>left</a:t>
            </a:r>
            <a:r>
              <a:rPr lang="tr-TR" sz="2000" dirty="0"/>
              <a:t>: Yazının sola hizalanmasını sağlar. </a:t>
            </a:r>
          </a:p>
          <a:p>
            <a:pPr marL="800100" lvl="2" indent="0">
              <a:buNone/>
              <a:defRPr/>
            </a:pPr>
            <a:r>
              <a:rPr lang="tr-TR" sz="2000" u="sng" dirty="0" err="1"/>
              <a:t>center</a:t>
            </a:r>
            <a:r>
              <a:rPr lang="tr-TR" sz="2000" dirty="0"/>
              <a:t> : Yazının </a:t>
            </a:r>
            <a:r>
              <a:rPr lang="tr-TR" sz="2000" dirty="0" smtClean="0"/>
              <a:t>ortaya </a:t>
            </a:r>
            <a:r>
              <a:rPr lang="tr-TR" sz="2000" dirty="0"/>
              <a:t>hizalanmasını sağlar. </a:t>
            </a:r>
          </a:p>
          <a:p>
            <a:pPr marL="800100" lvl="2" indent="0">
              <a:buNone/>
              <a:defRPr/>
            </a:pPr>
            <a:r>
              <a:rPr lang="tr-TR" sz="2000" u="sng" dirty="0" err="1"/>
              <a:t>right</a:t>
            </a:r>
            <a:r>
              <a:rPr lang="tr-TR" sz="2000" dirty="0"/>
              <a:t> : Yazının sağa hizalanmasını sağlar. </a:t>
            </a:r>
          </a:p>
          <a:p>
            <a:pPr marL="800100" lvl="2" indent="0">
              <a:buNone/>
              <a:defRPr/>
            </a:pPr>
            <a:r>
              <a:rPr lang="tr-TR" sz="2000" u="sng" dirty="0" err="1" smtClean="0"/>
              <a:t>justify</a:t>
            </a:r>
            <a:r>
              <a:rPr lang="tr-TR" sz="2000" dirty="0"/>
              <a:t>: Yazının iki yana hizalanmasını sağlar.</a:t>
            </a:r>
          </a:p>
          <a:p>
            <a:pPr>
              <a:buBlip>
                <a:blip r:embed="rId3"/>
              </a:buBlip>
            </a:pPr>
            <a:endParaRPr lang="tr-TR" sz="2600" dirty="0" smtClean="0"/>
          </a:p>
          <a:p>
            <a:pPr marL="0" indent="0">
              <a:buNone/>
            </a:pPr>
            <a:endParaRPr lang="tr-TR" sz="2000" dirty="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spTree>
    <p:extLst>
      <p:ext uri="{BB962C8B-B14F-4D97-AF65-F5344CB8AC3E}">
        <p14:creationId xmlns:p14="http://schemas.microsoft.com/office/powerpoint/2010/main" val="14307161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a:solidFill>
                  <a:schemeClr val="tx2">
                    <a:lumMod val="50000"/>
                  </a:schemeClr>
                </a:solidFill>
              </a:rPr>
              <a:t>Sık Kullanılan Stil Özellikleri</a:t>
            </a:r>
            <a:endParaRPr lang="tr-TR" dirty="0" smtClean="0">
              <a:solidFill>
                <a:schemeClr val="tx2">
                  <a:lumMod val="50000"/>
                </a:schemeClr>
              </a:solidFill>
            </a:endParaRPr>
          </a:p>
        </p:txBody>
      </p:sp>
      <p:sp>
        <p:nvSpPr>
          <p:cNvPr id="4099" name="İçerik Yer Tutucusu 2"/>
          <p:cNvSpPr>
            <a:spLocks noGrp="1"/>
          </p:cNvSpPr>
          <p:nvPr>
            <p:ph idx="1"/>
          </p:nvPr>
        </p:nvSpPr>
        <p:spPr>
          <a:xfrm>
            <a:off x="457200" y="1196752"/>
            <a:ext cx="8507288" cy="4824536"/>
          </a:xfrm>
        </p:spPr>
        <p:txBody>
          <a:bodyPr/>
          <a:lstStyle/>
          <a:p>
            <a:pPr>
              <a:buBlip>
                <a:blip r:embed="rId3"/>
              </a:buBlip>
            </a:pPr>
            <a:r>
              <a:rPr lang="tr-TR" sz="2400" dirty="0" smtClean="0"/>
              <a:t>Font </a:t>
            </a:r>
            <a:r>
              <a:rPr lang="tr-TR" sz="2400" dirty="0"/>
              <a:t>Stil Özellikleri:</a:t>
            </a:r>
          </a:p>
          <a:p>
            <a:pPr>
              <a:buBlip>
                <a:blip r:embed="rId3"/>
              </a:buBlip>
            </a:pPr>
            <a:endParaRPr lang="tr-TR" sz="2600" dirty="0" smtClean="0"/>
          </a:p>
          <a:p>
            <a:pPr marL="0" indent="0">
              <a:buNone/>
            </a:pPr>
            <a:endParaRPr lang="tr-TR" sz="2000" dirty="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sp>
        <p:nvSpPr>
          <p:cNvPr id="9" name="Metin kutusu 8"/>
          <p:cNvSpPr txBox="1"/>
          <p:nvPr/>
        </p:nvSpPr>
        <p:spPr>
          <a:xfrm>
            <a:off x="611560" y="1700808"/>
            <a:ext cx="3456384" cy="830997"/>
          </a:xfrm>
          <a:prstGeom prst="rect">
            <a:avLst/>
          </a:prstGeom>
          <a:noFill/>
          <a:ln w="19050">
            <a:solidFill>
              <a:schemeClr val="tx1"/>
            </a:solidFill>
          </a:ln>
          <a:effectLst>
            <a:outerShdw blurRad="50800" dist="38100" dir="2700000" algn="tl" rotWithShape="0">
              <a:prstClr val="black">
                <a:alpha val="40000"/>
              </a:prstClr>
            </a:outerShdw>
          </a:effectLst>
        </p:spPr>
        <p:txBody>
          <a:bodyPr wrap="square" rtlCol="0">
            <a:spAutoFit/>
          </a:bodyPr>
          <a:lstStyle/>
          <a:p>
            <a:r>
              <a:rPr lang="tr-TR" sz="1600" dirty="0" smtClean="0"/>
              <a:t>body  { ….</a:t>
            </a:r>
            <a:r>
              <a:rPr lang="tr-TR" sz="1600" dirty="0"/>
              <a:t>	</a:t>
            </a:r>
            <a:r>
              <a:rPr lang="tr-TR" sz="1600" dirty="0" err="1" smtClean="0"/>
              <a:t>text-align:left</a:t>
            </a:r>
            <a:r>
              <a:rPr lang="tr-TR" sz="1600" dirty="0" smtClean="0"/>
              <a:t>;}</a:t>
            </a:r>
            <a:endParaRPr lang="tr-TR" sz="1600" dirty="0"/>
          </a:p>
          <a:p>
            <a:r>
              <a:rPr lang="tr-TR" sz="1600" dirty="0"/>
              <a:t>.</a:t>
            </a:r>
            <a:r>
              <a:rPr lang="tr-TR" sz="1600" dirty="0" err="1" smtClean="0"/>
              <a:t>arkaplan</a:t>
            </a:r>
            <a:r>
              <a:rPr lang="tr-TR" sz="1600" dirty="0" smtClean="0"/>
              <a:t>  { …… </a:t>
            </a:r>
            <a:r>
              <a:rPr lang="tr-TR" sz="1600" dirty="0" err="1" smtClean="0"/>
              <a:t>text-align:center</a:t>
            </a:r>
            <a:r>
              <a:rPr lang="tr-TR" sz="1600" dirty="0" smtClean="0"/>
              <a:t>;}</a:t>
            </a:r>
            <a:endParaRPr lang="tr-TR" sz="1600" dirty="0"/>
          </a:p>
          <a:p>
            <a:r>
              <a:rPr lang="tr-TR" sz="1600" dirty="0"/>
              <a:t>.</a:t>
            </a:r>
            <a:r>
              <a:rPr lang="tr-TR" sz="1600" dirty="0" err="1" smtClean="0"/>
              <a:t>resimArkaplan</a:t>
            </a:r>
            <a:r>
              <a:rPr lang="tr-TR" sz="1600" dirty="0" smtClean="0"/>
              <a:t> { …… </a:t>
            </a:r>
            <a:r>
              <a:rPr lang="tr-TR" sz="1600" dirty="0" err="1" smtClean="0"/>
              <a:t>text-align:right</a:t>
            </a:r>
            <a:r>
              <a:rPr lang="tr-TR" sz="1600" dirty="0" smtClean="0"/>
              <a:t>; }</a:t>
            </a:r>
            <a:endParaRPr lang="tr-TR" sz="1600" dirty="0"/>
          </a:p>
        </p:txBody>
      </p:sp>
      <p:sp>
        <p:nvSpPr>
          <p:cNvPr id="11" name="Metin kutusu 10"/>
          <p:cNvSpPr txBox="1"/>
          <p:nvPr/>
        </p:nvSpPr>
        <p:spPr>
          <a:xfrm>
            <a:off x="4283968" y="1715162"/>
            <a:ext cx="4068960" cy="1569660"/>
          </a:xfrm>
          <a:prstGeom prst="rect">
            <a:avLst/>
          </a:prstGeom>
          <a:noFill/>
          <a:ln w="19050">
            <a:solidFill>
              <a:schemeClr val="tx1"/>
            </a:solidFill>
          </a:ln>
          <a:effectLst>
            <a:outerShdw blurRad="50800" dist="38100" dir="2700000" algn="tl" rotWithShape="0">
              <a:prstClr val="black">
                <a:alpha val="40000"/>
              </a:prstClr>
            </a:outerShdw>
          </a:effectLst>
        </p:spPr>
        <p:txBody>
          <a:bodyPr wrap="square" rtlCol="0">
            <a:spAutoFit/>
          </a:bodyPr>
          <a:lstStyle/>
          <a:p>
            <a:r>
              <a:rPr lang="tr-TR" sz="1600" dirty="0"/>
              <a:t>&lt;body&gt;</a:t>
            </a:r>
          </a:p>
          <a:p>
            <a:r>
              <a:rPr lang="tr-TR" sz="1600" dirty="0"/>
              <a:t>İçerik yazısı</a:t>
            </a:r>
          </a:p>
          <a:p>
            <a:r>
              <a:rPr lang="tr-TR" sz="1600" dirty="0"/>
              <a:t>&lt;p </a:t>
            </a:r>
            <a:r>
              <a:rPr lang="tr-TR" sz="1600" dirty="0" err="1"/>
              <a:t>class</a:t>
            </a:r>
            <a:r>
              <a:rPr lang="tr-TR" sz="1600" dirty="0"/>
              <a:t>="</a:t>
            </a:r>
            <a:r>
              <a:rPr lang="tr-TR" sz="1600" dirty="0" err="1"/>
              <a:t>arkaplan</a:t>
            </a:r>
            <a:r>
              <a:rPr lang="tr-TR" sz="1600" dirty="0"/>
              <a:t>"&gt;Arka planı renklendirilmiş paragraf&lt;/p&gt;</a:t>
            </a:r>
          </a:p>
          <a:p>
            <a:r>
              <a:rPr lang="tr-TR" sz="1600" dirty="0"/>
              <a:t>&lt;div </a:t>
            </a:r>
            <a:r>
              <a:rPr lang="tr-TR" sz="1600" dirty="0" err="1"/>
              <a:t>class</a:t>
            </a:r>
            <a:r>
              <a:rPr lang="tr-TR" sz="1600" dirty="0"/>
              <a:t>="</a:t>
            </a:r>
            <a:r>
              <a:rPr lang="tr-TR" sz="1600" dirty="0" err="1"/>
              <a:t>resimArkaplan</a:t>
            </a:r>
            <a:r>
              <a:rPr lang="tr-TR" sz="1600" dirty="0"/>
              <a:t>"&gt;</a:t>
            </a:r>
            <a:r>
              <a:rPr lang="tr-TR" sz="1600" dirty="0" err="1"/>
              <a:t>Arkaplanda</a:t>
            </a:r>
            <a:r>
              <a:rPr lang="tr-TR" sz="1600" dirty="0"/>
              <a:t> resim olan div&lt;/div&gt;</a:t>
            </a:r>
          </a:p>
        </p:txBody>
      </p:sp>
      <p:pic>
        <p:nvPicPr>
          <p:cNvPr id="1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4005064"/>
            <a:ext cx="6311057" cy="1008112"/>
          </a:xfrm>
          <a:prstGeom prst="rect">
            <a:avLst/>
          </a:prstGeom>
          <a:noFill/>
          <a:ln>
            <a:no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26165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a:solidFill>
                  <a:schemeClr val="tx2">
                    <a:lumMod val="50000"/>
                  </a:schemeClr>
                </a:solidFill>
              </a:rPr>
              <a:t>Sık Kullanılan Stil Özellikleri</a:t>
            </a:r>
            <a:endParaRPr lang="tr-TR" dirty="0" smtClean="0">
              <a:solidFill>
                <a:schemeClr val="tx2">
                  <a:lumMod val="50000"/>
                </a:schemeClr>
              </a:solidFill>
            </a:endParaRPr>
          </a:p>
        </p:txBody>
      </p:sp>
      <p:sp>
        <p:nvSpPr>
          <p:cNvPr id="4099" name="İçerik Yer Tutucusu 2"/>
          <p:cNvSpPr>
            <a:spLocks noGrp="1"/>
          </p:cNvSpPr>
          <p:nvPr>
            <p:ph idx="1"/>
          </p:nvPr>
        </p:nvSpPr>
        <p:spPr>
          <a:xfrm>
            <a:off x="457200" y="1196752"/>
            <a:ext cx="8507288" cy="4824536"/>
          </a:xfrm>
        </p:spPr>
        <p:txBody>
          <a:bodyPr/>
          <a:lstStyle/>
          <a:p>
            <a:pPr>
              <a:buBlip>
                <a:blip r:embed="rId3"/>
              </a:buBlip>
            </a:pPr>
            <a:r>
              <a:rPr lang="tr-TR" sz="2400" dirty="0" smtClean="0"/>
              <a:t>Yükseklik </a:t>
            </a:r>
            <a:r>
              <a:rPr lang="tr-TR" sz="2400" dirty="0"/>
              <a:t>ve Genişlik </a:t>
            </a:r>
            <a:r>
              <a:rPr lang="tr-TR" sz="2400" dirty="0" smtClean="0"/>
              <a:t>belirleme</a:t>
            </a:r>
          </a:p>
          <a:p>
            <a:pPr lvl="1">
              <a:buBlip>
                <a:blip r:embed="rId3"/>
              </a:buBlip>
            </a:pPr>
            <a:r>
              <a:rPr lang="tr-TR" sz="2400" u="sng" dirty="0" err="1" smtClean="0"/>
              <a:t>width</a:t>
            </a:r>
            <a:r>
              <a:rPr lang="tr-TR" sz="2400" dirty="0"/>
              <a:t>: etiketin genişlik değerini belirlemek için </a:t>
            </a:r>
            <a:r>
              <a:rPr lang="tr-TR" sz="2400" dirty="0" smtClean="0"/>
              <a:t>kullanılır.</a:t>
            </a:r>
          </a:p>
          <a:p>
            <a:pPr marL="457200" lvl="1" indent="0">
              <a:buNone/>
            </a:pPr>
            <a:r>
              <a:rPr lang="tr-TR" sz="2400" dirty="0" smtClean="0"/>
              <a:t>     </a:t>
            </a:r>
            <a:r>
              <a:rPr lang="tr-TR" sz="2400" u="sng" dirty="0" err="1" smtClean="0"/>
              <a:t>height</a:t>
            </a:r>
            <a:r>
              <a:rPr lang="tr-TR" sz="2400" dirty="0"/>
              <a:t>: etiketin yükseklik değerini belirlemek için kullanılır</a:t>
            </a:r>
            <a:r>
              <a:rPr lang="tr-TR" sz="2400" dirty="0" smtClean="0"/>
              <a:t>.</a:t>
            </a:r>
          </a:p>
          <a:p>
            <a:pPr lvl="1">
              <a:buBlip>
                <a:blip r:embed="rId3"/>
              </a:buBlip>
            </a:pPr>
            <a:r>
              <a:rPr lang="tr-TR" sz="2400" dirty="0" smtClean="0"/>
              <a:t>İçerisinde </a:t>
            </a:r>
            <a:r>
              <a:rPr lang="tr-TR" sz="2400" dirty="0"/>
              <a:t>bulunan değere göre yüzdelik olarak belirlenebilir. (50%, 20% </a:t>
            </a:r>
            <a:r>
              <a:rPr lang="tr-TR" sz="2400" dirty="0" smtClean="0"/>
              <a:t>gibi)</a:t>
            </a:r>
          </a:p>
          <a:p>
            <a:pPr lvl="1">
              <a:buBlip>
                <a:blip r:embed="rId3"/>
              </a:buBlip>
            </a:pPr>
            <a:r>
              <a:rPr lang="tr-TR" sz="2400" dirty="0" smtClean="0"/>
              <a:t>Piksel </a:t>
            </a:r>
            <a:r>
              <a:rPr lang="tr-TR" sz="2400" dirty="0"/>
              <a:t>değeri olarak belirlenebilir. (20, 50 gibi)</a:t>
            </a:r>
          </a:p>
          <a:p>
            <a:pPr>
              <a:buBlip>
                <a:blip r:embed="rId3"/>
              </a:buBlip>
            </a:pPr>
            <a:endParaRPr lang="tr-TR" sz="2400" dirty="0" smtClean="0"/>
          </a:p>
          <a:p>
            <a:pPr marL="0" indent="0">
              <a:buNone/>
            </a:pPr>
            <a:endParaRPr lang="tr-TR" sz="2000" dirty="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spTree>
    <p:extLst>
      <p:ext uri="{BB962C8B-B14F-4D97-AF65-F5344CB8AC3E}">
        <p14:creationId xmlns:p14="http://schemas.microsoft.com/office/powerpoint/2010/main" val="2643274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a:solidFill>
                  <a:schemeClr val="tx2">
                    <a:lumMod val="50000"/>
                  </a:schemeClr>
                </a:solidFill>
              </a:rPr>
              <a:t>Sık Kullanılan Stil Özellikleri</a:t>
            </a:r>
            <a:endParaRPr lang="tr-TR" dirty="0" smtClean="0">
              <a:solidFill>
                <a:schemeClr val="tx2">
                  <a:lumMod val="50000"/>
                </a:schemeClr>
              </a:solidFill>
            </a:endParaRPr>
          </a:p>
        </p:txBody>
      </p:sp>
      <p:sp>
        <p:nvSpPr>
          <p:cNvPr id="4099" name="İçerik Yer Tutucusu 2"/>
          <p:cNvSpPr>
            <a:spLocks noGrp="1"/>
          </p:cNvSpPr>
          <p:nvPr>
            <p:ph idx="1"/>
          </p:nvPr>
        </p:nvSpPr>
        <p:spPr>
          <a:xfrm>
            <a:off x="457200" y="1196752"/>
            <a:ext cx="8507288" cy="4824536"/>
          </a:xfrm>
        </p:spPr>
        <p:txBody>
          <a:bodyPr/>
          <a:lstStyle/>
          <a:p>
            <a:pPr>
              <a:buBlip>
                <a:blip r:embed="rId3"/>
              </a:buBlip>
            </a:pPr>
            <a:r>
              <a:rPr lang="tr-TR" sz="2400" dirty="0" smtClean="0"/>
              <a:t>Font </a:t>
            </a:r>
            <a:r>
              <a:rPr lang="tr-TR" sz="2400" dirty="0"/>
              <a:t>Stil Özellikleri:</a:t>
            </a:r>
          </a:p>
          <a:p>
            <a:pPr>
              <a:buBlip>
                <a:blip r:embed="rId3"/>
              </a:buBlip>
            </a:pPr>
            <a:endParaRPr lang="tr-TR" sz="2600" dirty="0" smtClean="0"/>
          </a:p>
          <a:p>
            <a:pPr marL="0" indent="0">
              <a:buNone/>
            </a:pPr>
            <a:endParaRPr lang="tr-TR" sz="2000" dirty="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sp>
        <p:nvSpPr>
          <p:cNvPr id="9" name="Metin kutusu 8"/>
          <p:cNvSpPr txBox="1"/>
          <p:nvPr/>
        </p:nvSpPr>
        <p:spPr>
          <a:xfrm>
            <a:off x="971600" y="1700808"/>
            <a:ext cx="3348880" cy="2308324"/>
          </a:xfrm>
          <a:prstGeom prst="rect">
            <a:avLst/>
          </a:prstGeom>
          <a:noFill/>
          <a:ln w="19050">
            <a:solidFill>
              <a:schemeClr val="tx1"/>
            </a:solidFill>
          </a:ln>
          <a:effectLst>
            <a:outerShdw blurRad="50800" dist="38100" dir="2700000" algn="tl" rotWithShape="0">
              <a:prstClr val="black">
                <a:alpha val="40000"/>
              </a:prstClr>
            </a:outerShdw>
          </a:effectLst>
        </p:spPr>
        <p:txBody>
          <a:bodyPr wrap="square" rtlCol="0">
            <a:spAutoFit/>
          </a:bodyPr>
          <a:lstStyle/>
          <a:p>
            <a:r>
              <a:rPr lang="tr-TR" sz="1600" dirty="0" smtClean="0"/>
              <a:t>body  { ….</a:t>
            </a:r>
            <a:r>
              <a:rPr lang="tr-TR" sz="1600" dirty="0"/>
              <a:t>	</a:t>
            </a:r>
            <a:r>
              <a:rPr lang="tr-TR" sz="1600" dirty="0" err="1" smtClean="0"/>
              <a:t>text-align:left</a:t>
            </a:r>
            <a:r>
              <a:rPr lang="tr-TR" sz="1600" dirty="0" smtClean="0"/>
              <a:t>;}</a:t>
            </a:r>
            <a:endParaRPr lang="tr-TR" sz="1600" dirty="0"/>
          </a:p>
          <a:p>
            <a:endParaRPr lang="tr-TR" sz="1600" dirty="0" smtClean="0"/>
          </a:p>
          <a:p>
            <a:r>
              <a:rPr lang="tr-TR" sz="1600" dirty="0" smtClean="0"/>
              <a:t>.</a:t>
            </a:r>
            <a:r>
              <a:rPr lang="tr-TR" sz="1600" dirty="0" err="1" smtClean="0"/>
              <a:t>arkaplan</a:t>
            </a:r>
            <a:r>
              <a:rPr lang="tr-TR" sz="1600" dirty="0" smtClean="0"/>
              <a:t>  { …… </a:t>
            </a:r>
            <a:r>
              <a:rPr lang="tr-TR" sz="1600" dirty="0" err="1" smtClean="0"/>
              <a:t>text-align:center</a:t>
            </a:r>
            <a:r>
              <a:rPr lang="tr-TR" sz="1600" dirty="0" smtClean="0"/>
              <a:t>;</a:t>
            </a:r>
          </a:p>
          <a:p>
            <a:r>
              <a:rPr lang="tr-TR" sz="1600" dirty="0"/>
              <a:t>width:20%;</a:t>
            </a:r>
          </a:p>
          <a:p>
            <a:r>
              <a:rPr lang="tr-TR" sz="1600" dirty="0" smtClean="0"/>
              <a:t>height:50px;}</a:t>
            </a:r>
          </a:p>
          <a:p>
            <a:endParaRPr lang="tr-TR" sz="1600" dirty="0"/>
          </a:p>
          <a:p>
            <a:r>
              <a:rPr lang="tr-TR" sz="1600" dirty="0"/>
              <a:t>.</a:t>
            </a:r>
            <a:r>
              <a:rPr lang="tr-TR" sz="1600" dirty="0" err="1" smtClean="0"/>
              <a:t>resimArkaplan</a:t>
            </a:r>
            <a:r>
              <a:rPr lang="tr-TR" sz="1600" dirty="0" smtClean="0"/>
              <a:t> { …… </a:t>
            </a:r>
            <a:r>
              <a:rPr lang="tr-TR" sz="1600" dirty="0" err="1" smtClean="0"/>
              <a:t>text-align:right</a:t>
            </a:r>
            <a:r>
              <a:rPr lang="tr-TR" sz="1600" dirty="0" smtClean="0"/>
              <a:t>; </a:t>
            </a:r>
          </a:p>
          <a:p>
            <a:r>
              <a:rPr lang="tr-TR" sz="1600" dirty="0" smtClean="0"/>
              <a:t>width:15</a:t>
            </a:r>
            <a:r>
              <a:rPr lang="tr-TR" sz="1600" dirty="0"/>
              <a:t>%;</a:t>
            </a:r>
          </a:p>
          <a:p>
            <a:r>
              <a:rPr lang="tr-TR" sz="1600" dirty="0" smtClean="0"/>
              <a:t>height:40px</a:t>
            </a:r>
            <a:r>
              <a:rPr lang="tr-TR" sz="1600" dirty="0"/>
              <a:t>;}</a:t>
            </a:r>
          </a:p>
        </p:txBody>
      </p:sp>
      <p:sp>
        <p:nvSpPr>
          <p:cNvPr id="11" name="Metin kutusu 10"/>
          <p:cNvSpPr txBox="1"/>
          <p:nvPr/>
        </p:nvSpPr>
        <p:spPr>
          <a:xfrm>
            <a:off x="4572000" y="1715162"/>
            <a:ext cx="4068960" cy="1569660"/>
          </a:xfrm>
          <a:prstGeom prst="rect">
            <a:avLst/>
          </a:prstGeom>
          <a:noFill/>
          <a:ln w="19050">
            <a:solidFill>
              <a:schemeClr val="tx1"/>
            </a:solidFill>
          </a:ln>
          <a:effectLst>
            <a:outerShdw blurRad="50800" dist="38100" dir="2700000" algn="tl" rotWithShape="0">
              <a:prstClr val="black">
                <a:alpha val="40000"/>
              </a:prstClr>
            </a:outerShdw>
          </a:effectLst>
        </p:spPr>
        <p:txBody>
          <a:bodyPr wrap="square" rtlCol="0">
            <a:spAutoFit/>
          </a:bodyPr>
          <a:lstStyle/>
          <a:p>
            <a:r>
              <a:rPr lang="tr-TR" sz="1600" dirty="0"/>
              <a:t>&lt;body&gt;</a:t>
            </a:r>
          </a:p>
          <a:p>
            <a:r>
              <a:rPr lang="tr-TR" sz="1600" dirty="0"/>
              <a:t>İçerik yazısı</a:t>
            </a:r>
          </a:p>
          <a:p>
            <a:r>
              <a:rPr lang="tr-TR" sz="1600" dirty="0"/>
              <a:t>&lt;p </a:t>
            </a:r>
            <a:r>
              <a:rPr lang="tr-TR" sz="1600" dirty="0" err="1"/>
              <a:t>class</a:t>
            </a:r>
            <a:r>
              <a:rPr lang="tr-TR" sz="1600" dirty="0"/>
              <a:t>="</a:t>
            </a:r>
            <a:r>
              <a:rPr lang="tr-TR" sz="1600" dirty="0" err="1"/>
              <a:t>arkaplan</a:t>
            </a:r>
            <a:r>
              <a:rPr lang="tr-TR" sz="1600" dirty="0"/>
              <a:t>"&gt;Arka planı renklendirilmiş paragraf&lt;/p&gt;</a:t>
            </a:r>
          </a:p>
          <a:p>
            <a:r>
              <a:rPr lang="tr-TR" sz="1600" dirty="0"/>
              <a:t>&lt;div </a:t>
            </a:r>
            <a:r>
              <a:rPr lang="tr-TR" sz="1600" dirty="0" err="1"/>
              <a:t>class</a:t>
            </a:r>
            <a:r>
              <a:rPr lang="tr-TR" sz="1600" dirty="0"/>
              <a:t>="</a:t>
            </a:r>
            <a:r>
              <a:rPr lang="tr-TR" sz="1600" dirty="0" err="1"/>
              <a:t>resimArkaplan</a:t>
            </a:r>
            <a:r>
              <a:rPr lang="tr-TR" sz="1600" dirty="0"/>
              <a:t>"&gt;</a:t>
            </a:r>
            <a:r>
              <a:rPr lang="tr-TR" sz="1600" dirty="0" err="1"/>
              <a:t>Arkaplanda</a:t>
            </a:r>
            <a:r>
              <a:rPr lang="tr-TR" sz="1600" dirty="0"/>
              <a:t> resim olan div&lt;/div&gt;</a:t>
            </a:r>
          </a:p>
        </p:txBody>
      </p:sp>
      <p:pic>
        <p:nvPicPr>
          <p:cNvPr id="1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1272" y="4149080"/>
            <a:ext cx="4052365" cy="1656184"/>
          </a:xfrm>
          <a:prstGeom prst="rect">
            <a:avLst/>
          </a:prstGeom>
          <a:noFill/>
          <a:ln>
            <a:no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67557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smtClean="0">
                <a:solidFill>
                  <a:schemeClr val="tx2">
                    <a:lumMod val="50000"/>
                  </a:schemeClr>
                </a:solidFill>
              </a:rPr>
              <a:t>SPAN Etiketi</a:t>
            </a:r>
          </a:p>
        </p:txBody>
      </p:sp>
      <p:sp>
        <p:nvSpPr>
          <p:cNvPr id="4099" name="İçerik Yer Tutucusu 2"/>
          <p:cNvSpPr>
            <a:spLocks noGrp="1"/>
          </p:cNvSpPr>
          <p:nvPr>
            <p:ph idx="1"/>
          </p:nvPr>
        </p:nvSpPr>
        <p:spPr>
          <a:xfrm>
            <a:off x="457200" y="1196752"/>
            <a:ext cx="8507288" cy="4824536"/>
          </a:xfrm>
        </p:spPr>
        <p:txBody>
          <a:bodyPr/>
          <a:lstStyle/>
          <a:p>
            <a:pPr>
              <a:buBlip>
                <a:blip r:embed="rId3"/>
              </a:buBlip>
            </a:pPr>
            <a:r>
              <a:rPr lang="tr-TR" sz="2400" dirty="0" smtClean="0"/>
              <a:t>Web </a:t>
            </a:r>
            <a:r>
              <a:rPr lang="tr-TR" sz="2400" dirty="0"/>
              <a:t>sayfalarını düzenlemek amacıyla kullanılan öğelerden biri de </a:t>
            </a:r>
            <a:r>
              <a:rPr lang="tr-TR" sz="2400" b="1" dirty="0" err="1">
                <a:solidFill>
                  <a:srgbClr val="C00000"/>
                </a:solidFill>
                <a:effectLst>
                  <a:outerShdw blurRad="38100" dist="38100" dir="2700000" algn="tl">
                    <a:srgbClr val="000000">
                      <a:alpha val="43137"/>
                    </a:srgbClr>
                  </a:outerShdw>
                </a:effectLst>
              </a:rPr>
              <a:t>span</a:t>
            </a:r>
            <a:r>
              <a:rPr lang="tr-TR" sz="2400" dirty="0"/>
              <a:t> elemanıdır.  </a:t>
            </a:r>
            <a:endParaRPr lang="tr-TR" sz="2400" dirty="0" smtClean="0"/>
          </a:p>
          <a:p>
            <a:pPr>
              <a:buBlip>
                <a:blip r:embed="rId3"/>
              </a:buBlip>
            </a:pPr>
            <a:r>
              <a:rPr lang="tr-TR" sz="2400" b="1" dirty="0" err="1">
                <a:solidFill>
                  <a:srgbClr val="C00000"/>
                </a:solidFill>
                <a:effectLst>
                  <a:outerShdw blurRad="38100" dist="38100" dir="2700000" algn="tl">
                    <a:srgbClr val="000000">
                      <a:alpha val="43137"/>
                    </a:srgbClr>
                  </a:outerShdw>
                </a:effectLst>
              </a:rPr>
              <a:t>s</a:t>
            </a:r>
            <a:r>
              <a:rPr lang="tr-TR" sz="2400" b="1" dirty="0" err="1" smtClean="0">
                <a:solidFill>
                  <a:srgbClr val="C00000"/>
                </a:solidFill>
                <a:effectLst>
                  <a:outerShdw blurRad="38100" dist="38100" dir="2700000" algn="tl">
                    <a:srgbClr val="000000">
                      <a:alpha val="43137"/>
                    </a:srgbClr>
                  </a:outerShdw>
                </a:effectLst>
              </a:rPr>
              <a:t>pan</a:t>
            </a:r>
            <a:r>
              <a:rPr lang="tr-TR" sz="2400" dirty="0" smtClean="0"/>
              <a:t> etiketi </a:t>
            </a:r>
            <a:r>
              <a:rPr lang="tr-TR" sz="2400" dirty="0"/>
              <a:t>kullanılarak web sayfasının belirli parçalara bölünmesi ve bu parçaların içerisine içeriklerin eklenerek gösterilmesi </a:t>
            </a:r>
            <a:r>
              <a:rPr lang="tr-TR" sz="2400" dirty="0" smtClean="0"/>
              <a:t>sağlanır.</a:t>
            </a:r>
          </a:p>
          <a:p>
            <a:pPr>
              <a:buBlip>
                <a:blip r:embed="rId3"/>
              </a:buBlip>
            </a:pPr>
            <a:r>
              <a:rPr lang="tr-TR" sz="2400" b="1" dirty="0" err="1" smtClean="0">
                <a:solidFill>
                  <a:srgbClr val="C00000"/>
                </a:solidFill>
                <a:effectLst>
                  <a:outerShdw blurRad="38100" dist="38100" dir="2700000" algn="tl">
                    <a:srgbClr val="000000">
                      <a:alpha val="43137"/>
                    </a:srgbClr>
                  </a:outerShdw>
                </a:effectLst>
              </a:rPr>
              <a:t>span</a:t>
            </a:r>
            <a:r>
              <a:rPr lang="tr-TR" sz="2400" dirty="0" smtClean="0"/>
              <a:t> </a:t>
            </a:r>
            <a:r>
              <a:rPr lang="tr-TR" sz="2400" dirty="0"/>
              <a:t>etiketi satır içi temelli bir elemandır. İçerisine eklenen değerlerin büyüklüğü kadar genişliğe sahip olabilir.  </a:t>
            </a:r>
            <a:endParaRPr lang="tr-TR" sz="2400" dirty="0" smtClean="0"/>
          </a:p>
          <a:p>
            <a:pPr>
              <a:buBlip>
                <a:blip r:embed="rId3"/>
              </a:buBlip>
            </a:pPr>
            <a:r>
              <a:rPr lang="tr-TR" sz="2400" b="1" dirty="0" err="1" smtClean="0">
                <a:solidFill>
                  <a:srgbClr val="C00000"/>
                </a:solidFill>
                <a:effectLst>
                  <a:outerShdw blurRad="38100" dist="38100" dir="2700000" algn="tl">
                    <a:srgbClr val="000000">
                      <a:alpha val="43137"/>
                    </a:srgbClr>
                  </a:outerShdw>
                </a:effectLst>
              </a:rPr>
              <a:t>span</a:t>
            </a:r>
            <a:r>
              <a:rPr lang="tr-TR" sz="2400" dirty="0" smtClean="0"/>
              <a:t> etiketleri art arda </a:t>
            </a:r>
            <a:r>
              <a:rPr lang="tr-TR" sz="2400" dirty="0"/>
              <a:t>eklendiğinde </a:t>
            </a:r>
            <a:r>
              <a:rPr lang="tr-TR" sz="2400" dirty="0" smtClean="0"/>
              <a:t>yan yana gösterilirler.</a:t>
            </a:r>
          </a:p>
          <a:p>
            <a:pPr>
              <a:buBlip>
                <a:blip r:embed="rId3"/>
              </a:buBlip>
            </a:pPr>
            <a:r>
              <a:rPr lang="tr-TR" sz="2400" b="1" dirty="0" err="1" smtClean="0">
                <a:solidFill>
                  <a:srgbClr val="C00000"/>
                </a:solidFill>
                <a:effectLst>
                  <a:outerShdw blurRad="38100" dist="38100" dir="2700000" algn="tl">
                    <a:srgbClr val="000000">
                      <a:alpha val="43137"/>
                    </a:srgbClr>
                  </a:outerShdw>
                </a:effectLst>
              </a:rPr>
              <a:t>span</a:t>
            </a:r>
            <a:r>
              <a:rPr lang="tr-TR" sz="2400" dirty="0" smtClean="0"/>
              <a:t> etiketleri </a:t>
            </a:r>
            <a:r>
              <a:rPr lang="tr-TR" sz="2400" dirty="0"/>
              <a:t>stiller kullanarak düzenlenebilir.</a:t>
            </a:r>
          </a:p>
          <a:p>
            <a:pPr>
              <a:buBlip>
                <a:blip r:embed="rId3"/>
              </a:buBlip>
            </a:pPr>
            <a:endParaRPr lang="tr-TR" sz="2600" dirty="0" smtClean="0"/>
          </a:p>
          <a:p>
            <a:pPr marL="0" indent="0">
              <a:buNone/>
            </a:pPr>
            <a:endParaRPr lang="tr-TR" sz="2000" dirty="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spTree>
    <p:extLst>
      <p:ext uri="{BB962C8B-B14F-4D97-AF65-F5344CB8AC3E}">
        <p14:creationId xmlns:p14="http://schemas.microsoft.com/office/powerpoint/2010/main" val="4288220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a:solidFill>
                  <a:schemeClr val="tx2">
                    <a:lumMod val="50000"/>
                  </a:schemeClr>
                </a:solidFill>
              </a:rPr>
              <a:t>SPAN </a:t>
            </a:r>
            <a:r>
              <a:rPr lang="tr-TR" dirty="0" smtClean="0">
                <a:solidFill>
                  <a:schemeClr val="tx2">
                    <a:lumMod val="50000"/>
                  </a:schemeClr>
                </a:solidFill>
              </a:rPr>
              <a:t>Etiketi…</a:t>
            </a:r>
          </a:p>
        </p:txBody>
      </p:sp>
      <p:sp>
        <p:nvSpPr>
          <p:cNvPr id="4099" name="İçerik Yer Tutucusu 2"/>
          <p:cNvSpPr>
            <a:spLocks noGrp="1"/>
          </p:cNvSpPr>
          <p:nvPr>
            <p:ph idx="1"/>
          </p:nvPr>
        </p:nvSpPr>
        <p:spPr>
          <a:xfrm>
            <a:off x="457200" y="1196752"/>
            <a:ext cx="8507288" cy="4824536"/>
          </a:xfrm>
        </p:spPr>
        <p:txBody>
          <a:bodyPr/>
          <a:lstStyle/>
          <a:p>
            <a:pPr marL="0" indent="0">
              <a:buNone/>
            </a:pPr>
            <a:r>
              <a:rPr lang="tr-TR" sz="1600" dirty="0"/>
              <a:t>&lt;</a:t>
            </a:r>
            <a:r>
              <a:rPr lang="tr-TR" sz="1600" dirty="0" err="1"/>
              <a:t>span</a:t>
            </a:r>
            <a:r>
              <a:rPr lang="tr-TR" sz="1600" dirty="0"/>
              <a:t>&gt;Programlamaya Giriş&lt;/</a:t>
            </a:r>
            <a:r>
              <a:rPr lang="tr-TR" sz="1600" dirty="0" err="1"/>
              <a:t>span</a:t>
            </a:r>
            <a:r>
              <a:rPr lang="tr-TR" sz="1600" dirty="0"/>
              <a:t>&gt;</a:t>
            </a:r>
          </a:p>
          <a:p>
            <a:pPr marL="0" indent="0">
              <a:buNone/>
            </a:pPr>
            <a:r>
              <a:rPr lang="tr-TR" sz="1600" dirty="0"/>
              <a:t>&lt;</a:t>
            </a:r>
            <a:r>
              <a:rPr lang="tr-TR" sz="1600" dirty="0" err="1"/>
              <a:t>span</a:t>
            </a:r>
            <a:r>
              <a:rPr lang="tr-TR" sz="1600" dirty="0"/>
              <a:t>&gt;Veri Yapıları&lt;/</a:t>
            </a:r>
            <a:r>
              <a:rPr lang="tr-TR" sz="1600" dirty="0" err="1"/>
              <a:t>span</a:t>
            </a:r>
            <a:r>
              <a:rPr lang="tr-TR" sz="1600" dirty="0"/>
              <a:t>&gt;</a:t>
            </a:r>
          </a:p>
          <a:p>
            <a:pPr marL="0" indent="0">
              <a:buNone/>
            </a:pPr>
            <a:r>
              <a:rPr lang="tr-TR" sz="1600" dirty="0"/>
              <a:t>&lt;</a:t>
            </a:r>
            <a:r>
              <a:rPr lang="tr-TR" sz="1600" dirty="0" err="1"/>
              <a:t>span</a:t>
            </a:r>
            <a:r>
              <a:rPr lang="tr-TR" sz="1600" dirty="0"/>
              <a:t>&gt;Web Teknolojileri&lt;/</a:t>
            </a:r>
            <a:r>
              <a:rPr lang="tr-TR" sz="1600" dirty="0" err="1"/>
              <a:t>span</a:t>
            </a:r>
            <a:r>
              <a:rPr lang="tr-TR" sz="1600" dirty="0"/>
              <a:t>&gt;</a:t>
            </a:r>
          </a:p>
          <a:p>
            <a:pPr marL="0" indent="0">
              <a:buNone/>
            </a:pPr>
            <a:r>
              <a:rPr lang="tr-TR" sz="1600" dirty="0"/>
              <a:t>&lt;</a:t>
            </a:r>
            <a:r>
              <a:rPr lang="tr-TR" sz="1600" dirty="0" err="1"/>
              <a:t>span</a:t>
            </a:r>
            <a:r>
              <a:rPr lang="tr-TR" sz="1600" dirty="0"/>
              <a:t>&gt;</a:t>
            </a:r>
            <a:r>
              <a:rPr lang="tr-TR" sz="1600" dirty="0" err="1"/>
              <a:t>Veritabanı</a:t>
            </a:r>
            <a:r>
              <a:rPr lang="tr-TR" sz="1600" dirty="0"/>
              <a:t> Yönetim Sistemleri&lt;/</a:t>
            </a:r>
            <a:r>
              <a:rPr lang="tr-TR" sz="1600" dirty="0" err="1"/>
              <a:t>span</a:t>
            </a:r>
            <a:r>
              <a:rPr lang="tr-TR" sz="1600" dirty="0"/>
              <a:t>&gt;</a:t>
            </a:r>
          </a:p>
          <a:p>
            <a:pPr marL="0" indent="0">
              <a:buNone/>
            </a:pPr>
            <a:endParaRPr lang="tr-TR" sz="1600" dirty="0"/>
          </a:p>
          <a:p>
            <a:pPr marL="0" indent="0">
              <a:buNone/>
            </a:pPr>
            <a:r>
              <a:rPr lang="tr-TR" sz="1600" dirty="0" err="1"/>
              <a:t>span</a:t>
            </a:r>
            <a:r>
              <a:rPr lang="tr-TR" sz="1600" dirty="0"/>
              <a:t>{</a:t>
            </a:r>
          </a:p>
          <a:p>
            <a:pPr marL="0" indent="0">
              <a:buNone/>
            </a:pPr>
            <a:r>
              <a:rPr lang="tr-TR" sz="1600" dirty="0"/>
              <a:t>	background-</a:t>
            </a:r>
            <a:r>
              <a:rPr lang="tr-TR" sz="1600" dirty="0" err="1"/>
              <a:t>color</a:t>
            </a:r>
            <a:r>
              <a:rPr lang="tr-TR" sz="1600" dirty="0"/>
              <a:t>:#4F3977;</a:t>
            </a:r>
          </a:p>
          <a:p>
            <a:pPr marL="0" indent="0">
              <a:buNone/>
            </a:pPr>
            <a:r>
              <a:rPr lang="tr-TR" sz="1600" dirty="0"/>
              <a:t>	</a:t>
            </a:r>
            <a:r>
              <a:rPr lang="tr-TR" sz="1600" dirty="0" err="1"/>
              <a:t>color</a:t>
            </a:r>
            <a:r>
              <a:rPr lang="tr-TR" sz="1600" dirty="0"/>
              <a:t>:#ECDEDE;</a:t>
            </a:r>
          </a:p>
          <a:p>
            <a:pPr marL="0" indent="0">
              <a:buNone/>
            </a:pPr>
            <a:r>
              <a:rPr lang="tr-TR" sz="1600" dirty="0"/>
              <a:t>	</a:t>
            </a:r>
            <a:r>
              <a:rPr lang="tr-TR" sz="1600" dirty="0" err="1"/>
              <a:t>font-f</a:t>
            </a:r>
            <a:r>
              <a:rPr lang="tr-TR" sz="1600" dirty="0"/>
              <a:t>amily:"Gill Sans", Helvetica, Arial, sans-serif;</a:t>
            </a:r>
          </a:p>
          <a:p>
            <a:pPr marL="0" indent="0">
              <a:buNone/>
            </a:pPr>
            <a:r>
              <a:rPr lang="tr-TR" sz="1600" dirty="0"/>
              <a:t>	font-size:12px;</a:t>
            </a:r>
          </a:p>
          <a:p>
            <a:pPr marL="0" indent="0">
              <a:buNone/>
            </a:pPr>
            <a:r>
              <a:rPr lang="tr-TR" sz="1600" dirty="0"/>
              <a:t>}</a:t>
            </a:r>
          </a:p>
          <a:p>
            <a:pPr marL="0" indent="0">
              <a:buNone/>
            </a:pPr>
            <a:endParaRPr lang="tr-TR" sz="2600" dirty="0" smtClean="0"/>
          </a:p>
          <a:p>
            <a:pPr marL="0" indent="0">
              <a:buNone/>
            </a:pPr>
            <a:endParaRPr lang="tr-TR" sz="2000" dirty="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535" y="5013176"/>
            <a:ext cx="8169635" cy="432048"/>
          </a:xfrm>
          <a:prstGeom prst="rect">
            <a:avLst/>
          </a:prstGeom>
          <a:noFill/>
          <a:ln>
            <a:no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22908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smtClean="0">
                <a:solidFill>
                  <a:schemeClr val="tx2">
                    <a:lumMod val="50000"/>
                  </a:schemeClr>
                </a:solidFill>
              </a:rPr>
              <a:t>DIV Etiketi</a:t>
            </a:r>
          </a:p>
        </p:txBody>
      </p:sp>
      <p:sp>
        <p:nvSpPr>
          <p:cNvPr id="4099" name="İçerik Yer Tutucusu 2"/>
          <p:cNvSpPr>
            <a:spLocks noGrp="1"/>
          </p:cNvSpPr>
          <p:nvPr>
            <p:ph idx="1"/>
          </p:nvPr>
        </p:nvSpPr>
        <p:spPr>
          <a:xfrm>
            <a:off x="457200" y="1196752"/>
            <a:ext cx="8507288" cy="4824536"/>
          </a:xfrm>
        </p:spPr>
        <p:txBody>
          <a:bodyPr/>
          <a:lstStyle/>
          <a:p>
            <a:pPr>
              <a:buBlip>
                <a:blip r:embed="rId3"/>
              </a:buBlip>
            </a:pPr>
            <a:r>
              <a:rPr lang="tr-TR" sz="2400" dirty="0" smtClean="0"/>
              <a:t>Web </a:t>
            </a:r>
            <a:r>
              <a:rPr lang="tr-TR" sz="2400" dirty="0"/>
              <a:t>sayfalarını düzenlemek amacıyla kullanılan öğelerden biri de </a:t>
            </a:r>
            <a:r>
              <a:rPr lang="tr-TR" sz="2400" b="1" dirty="0">
                <a:solidFill>
                  <a:srgbClr val="C00000"/>
                </a:solidFill>
                <a:effectLst>
                  <a:outerShdw blurRad="38100" dist="38100" dir="2700000" algn="tl">
                    <a:srgbClr val="000000">
                      <a:alpha val="43137"/>
                    </a:srgbClr>
                  </a:outerShdw>
                </a:effectLst>
              </a:rPr>
              <a:t>div</a:t>
            </a:r>
            <a:r>
              <a:rPr lang="tr-TR" sz="2400" dirty="0"/>
              <a:t> </a:t>
            </a:r>
            <a:r>
              <a:rPr lang="tr-TR" sz="2400" dirty="0" smtClean="0"/>
              <a:t>etiketidir.  </a:t>
            </a:r>
          </a:p>
          <a:p>
            <a:pPr>
              <a:buBlip>
                <a:blip r:embed="rId3"/>
              </a:buBlip>
            </a:pPr>
            <a:r>
              <a:rPr lang="tr-TR" sz="2400" b="1" dirty="0" smtClean="0">
                <a:solidFill>
                  <a:srgbClr val="C00000"/>
                </a:solidFill>
                <a:effectLst>
                  <a:outerShdw blurRad="38100" dist="38100" dir="2700000" algn="tl">
                    <a:srgbClr val="000000">
                      <a:alpha val="43137"/>
                    </a:srgbClr>
                  </a:outerShdw>
                </a:effectLst>
              </a:rPr>
              <a:t>div</a:t>
            </a:r>
            <a:r>
              <a:rPr lang="tr-TR" sz="2400" dirty="0" smtClean="0"/>
              <a:t> etiketi </a:t>
            </a:r>
            <a:r>
              <a:rPr lang="tr-TR" sz="2400" dirty="0"/>
              <a:t>kullanılarak web sayfasının belirli parçalara bölünmesi ve bu parçaların içerisine içeriklerin eklenerek gösterilmesi </a:t>
            </a:r>
            <a:r>
              <a:rPr lang="tr-TR" sz="2400" dirty="0" smtClean="0"/>
              <a:t>sağlanır.</a:t>
            </a:r>
          </a:p>
          <a:p>
            <a:pPr>
              <a:buBlip>
                <a:blip r:embed="rId3"/>
              </a:buBlip>
            </a:pPr>
            <a:r>
              <a:rPr lang="tr-TR" sz="2400" b="1" dirty="0" smtClean="0">
                <a:solidFill>
                  <a:srgbClr val="C00000"/>
                </a:solidFill>
                <a:effectLst>
                  <a:outerShdw blurRad="38100" dist="38100" dir="2700000" algn="tl">
                    <a:srgbClr val="000000">
                      <a:alpha val="43137"/>
                    </a:srgbClr>
                  </a:outerShdw>
                </a:effectLst>
              </a:rPr>
              <a:t>div</a:t>
            </a:r>
            <a:r>
              <a:rPr lang="tr-TR" sz="2400" dirty="0" smtClean="0"/>
              <a:t> </a:t>
            </a:r>
            <a:r>
              <a:rPr lang="tr-TR" sz="2400" dirty="0"/>
              <a:t>etiketi blok temelli bir elemandır. İçerisine eklenen değerleri bir blok içerisinde gösterir. </a:t>
            </a:r>
            <a:endParaRPr lang="tr-TR" sz="2400" dirty="0" smtClean="0"/>
          </a:p>
          <a:p>
            <a:pPr>
              <a:buBlip>
                <a:blip r:embed="rId3"/>
              </a:buBlip>
            </a:pPr>
            <a:r>
              <a:rPr lang="tr-TR" sz="2400" b="1" dirty="0">
                <a:solidFill>
                  <a:srgbClr val="C00000"/>
                </a:solidFill>
                <a:effectLst>
                  <a:outerShdw blurRad="38100" dist="38100" dir="2700000" algn="tl">
                    <a:srgbClr val="000000">
                      <a:alpha val="43137"/>
                    </a:srgbClr>
                  </a:outerShdw>
                </a:effectLst>
              </a:rPr>
              <a:t>d</a:t>
            </a:r>
            <a:r>
              <a:rPr lang="tr-TR" sz="2400" b="1" dirty="0" smtClean="0">
                <a:solidFill>
                  <a:srgbClr val="C00000"/>
                </a:solidFill>
                <a:effectLst>
                  <a:outerShdw blurRad="38100" dist="38100" dir="2700000" algn="tl">
                    <a:srgbClr val="000000">
                      <a:alpha val="43137"/>
                    </a:srgbClr>
                  </a:outerShdw>
                </a:effectLst>
              </a:rPr>
              <a:t>iv</a:t>
            </a:r>
            <a:r>
              <a:rPr lang="tr-TR" sz="2400" dirty="0" smtClean="0"/>
              <a:t> etiketlerini yan yana </a:t>
            </a:r>
            <a:r>
              <a:rPr lang="tr-TR" sz="2400" dirty="0"/>
              <a:t>gösterebilmek için </a:t>
            </a:r>
            <a:r>
              <a:rPr lang="tr-TR" sz="2400" b="1" dirty="0" err="1">
                <a:solidFill>
                  <a:srgbClr val="C00000"/>
                </a:solidFill>
                <a:effectLst>
                  <a:outerShdw blurRad="38100" dist="38100" dir="2700000" algn="tl">
                    <a:srgbClr val="000000">
                      <a:alpha val="43137"/>
                    </a:srgbClr>
                  </a:outerShdw>
                </a:effectLst>
              </a:rPr>
              <a:t>float</a:t>
            </a:r>
            <a:r>
              <a:rPr lang="tr-TR" sz="2400" dirty="0"/>
              <a:t> elemanı kullanmak </a:t>
            </a:r>
            <a:r>
              <a:rPr lang="tr-TR" sz="2400" dirty="0" smtClean="0"/>
              <a:t>gerekmektedir.</a:t>
            </a:r>
          </a:p>
          <a:p>
            <a:pPr>
              <a:buBlip>
                <a:blip r:embed="rId3"/>
              </a:buBlip>
            </a:pPr>
            <a:r>
              <a:rPr lang="tr-TR" sz="2400" b="1" dirty="0">
                <a:solidFill>
                  <a:srgbClr val="C00000"/>
                </a:solidFill>
                <a:effectLst>
                  <a:outerShdw blurRad="38100" dist="38100" dir="2700000" algn="tl">
                    <a:srgbClr val="000000">
                      <a:alpha val="43137"/>
                    </a:srgbClr>
                  </a:outerShdw>
                </a:effectLst>
              </a:rPr>
              <a:t>d</a:t>
            </a:r>
            <a:r>
              <a:rPr lang="tr-TR" sz="2400" b="1" dirty="0" smtClean="0">
                <a:solidFill>
                  <a:srgbClr val="C00000"/>
                </a:solidFill>
                <a:effectLst>
                  <a:outerShdw blurRad="38100" dist="38100" dir="2700000" algn="tl">
                    <a:srgbClr val="000000">
                      <a:alpha val="43137"/>
                    </a:srgbClr>
                  </a:outerShdw>
                </a:effectLst>
              </a:rPr>
              <a:t>iv</a:t>
            </a:r>
            <a:r>
              <a:rPr lang="tr-TR" sz="2400" dirty="0" smtClean="0"/>
              <a:t> </a:t>
            </a:r>
            <a:r>
              <a:rPr lang="tr-TR" sz="2400" dirty="0"/>
              <a:t>elemanları stiller kullanarak düzenlenebilir.</a:t>
            </a:r>
          </a:p>
          <a:p>
            <a:pPr>
              <a:buBlip>
                <a:blip r:embed="rId3"/>
              </a:buBlip>
            </a:pPr>
            <a:endParaRPr lang="tr-TR" sz="2400" dirty="0" smtClean="0"/>
          </a:p>
          <a:p>
            <a:pPr marL="0" indent="0">
              <a:buNone/>
            </a:pPr>
            <a:endParaRPr lang="tr-TR" sz="2400" dirty="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spTree>
    <p:extLst>
      <p:ext uri="{BB962C8B-B14F-4D97-AF65-F5344CB8AC3E}">
        <p14:creationId xmlns:p14="http://schemas.microsoft.com/office/powerpoint/2010/main" val="4575039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smtClean="0">
                <a:solidFill>
                  <a:schemeClr val="tx2">
                    <a:lumMod val="50000"/>
                  </a:schemeClr>
                </a:solidFill>
              </a:rPr>
              <a:t>DIV Etiketi… </a:t>
            </a:r>
          </a:p>
        </p:txBody>
      </p:sp>
      <p:sp>
        <p:nvSpPr>
          <p:cNvPr id="4099" name="İçerik Yer Tutucusu 2"/>
          <p:cNvSpPr>
            <a:spLocks noGrp="1"/>
          </p:cNvSpPr>
          <p:nvPr>
            <p:ph idx="1"/>
          </p:nvPr>
        </p:nvSpPr>
        <p:spPr>
          <a:xfrm>
            <a:off x="457200" y="1196752"/>
            <a:ext cx="8507288" cy="4824536"/>
          </a:xfrm>
        </p:spPr>
        <p:txBody>
          <a:bodyPr/>
          <a:lstStyle/>
          <a:p>
            <a:pPr marL="0" indent="0">
              <a:buNone/>
            </a:pPr>
            <a:r>
              <a:rPr lang="tr-TR" sz="2400" dirty="0"/>
              <a:t>&lt;div&gt;Programlamaya Giriş&lt;/div&gt;</a:t>
            </a:r>
          </a:p>
          <a:p>
            <a:pPr marL="0" indent="0">
              <a:buNone/>
            </a:pPr>
            <a:r>
              <a:rPr lang="tr-TR" sz="2400" dirty="0"/>
              <a:t>&lt;div&gt;Veri Yapıları&lt;/div&gt;</a:t>
            </a:r>
          </a:p>
          <a:p>
            <a:pPr marL="0" indent="0">
              <a:buNone/>
            </a:pPr>
            <a:r>
              <a:rPr lang="tr-TR" sz="2400" dirty="0"/>
              <a:t>&lt;div&gt;Web Teknolojileri&lt;/div&gt;</a:t>
            </a:r>
          </a:p>
          <a:p>
            <a:pPr marL="0" indent="0">
              <a:buNone/>
            </a:pPr>
            <a:r>
              <a:rPr lang="tr-TR" sz="2400" dirty="0"/>
              <a:t>&lt;div&gt;</a:t>
            </a:r>
            <a:r>
              <a:rPr lang="tr-TR" sz="2400" dirty="0" err="1"/>
              <a:t>Veritabanı</a:t>
            </a:r>
            <a:r>
              <a:rPr lang="tr-TR" sz="2400" dirty="0"/>
              <a:t> Yönetim Sistemleri&lt;/div&gt;</a:t>
            </a:r>
          </a:p>
          <a:p>
            <a:pPr marL="0" indent="0">
              <a:buNone/>
            </a:pPr>
            <a:endParaRPr lang="tr-TR" sz="2600" dirty="0" smtClean="0"/>
          </a:p>
          <a:p>
            <a:pPr marL="0" indent="0">
              <a:buNone/>
            </a:pPr>
            <a:endParaRPr lang="tr-TR" sz="2000" dirty="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pic>
        <p:nvPicPr>
          <p:cNvPr id="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3653240"/>
            <a:ext cx="4032448" cy="1684920"/>
          </a:xfrm>
          <a:prstGeom prst="rect">
            <a:avLst/>
          </a:prstGeom>
          <a:noFill/>
          <a:ln>
            <a:no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85089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a:solidFill>
                  <a:schemeClr val="tx2">
                    <a:lumMod val="50000"/>
                  </a:schemeClr>
                </a:solidFill>
              </a:rPr>
              <a:t>DIV </a:t>
            </a:r>
            <a:r>
              <a:rPr lang="tr-TR" dirty="0" smtClean="0">
                <a:solidFill>
                  <a:schemeClr val="tx2">
                    <a:lumMod val="50000"/>
                  </a:schemeClr>
                </a:solidFill>
              </a:rPr>
              <a:t>Etiketi…  </a:t>
            </a:r>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3"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4"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3" cstate="print"/>
          <a:srcRect/>
          <a:stretch>
            <a:fillRect/>
          </a:stretch>
        </p:blipFill>
        <p:spPr bwMode="auto">
          <a:xfrm>
            <a:off x="-416" y="908720"/>
            <a:ext cx="9144000" cy="183496"/>
          </a:xfrm>
          <a:prstGeom prst="rect">
            <a:avLst/>
          </a:prstGeom>
          <a:noFill/>
          <a:ln w="9525">
            <a:noFill/>
            <a:miter lim="800000"/>
            <a:headEnd/>
            <a:tailEnd/>
          </a:ln>
        </p:spPr>
      </p:pic>
      <p:sp>
        <p:nvSpPr>
          <p:cNvPr id="11" name="İçerik Yer Tutucusu 2"/>
          <p:cNvSpPr>
            <a:spLocks noGrp="1"/>
          </p:cNvSpPr>
          <p:nvPr>
            <p:ph sz="quarter" idx="1"/>
          </p:nvPr>
        </p:nvSpPr>
        <p:spPr>
          <a:xfrm>
            <a:off x="457200" y="1219200"/>
            <a:ext cx="8229600" cy="3649960"/>
          </a:xfrm>
        </p:spPr>
        <p:txBody>
          <a:bodyPr>
            <a:normAutofit fontScale="62500" lnSpcReduction="20000"/>
          </a:bodyPr>
          <a:lstStyle/>
          <a:p>
            <a:pPr marL="0" indent="0">
              <a:buNone/>
            </a:pPr>
            <a:r>
              <a:rPr lang="tr-TR" dirty="0"/>
              <a:t>&lt;div&gt;Programlamaya Giriş&lt;/div&gt;</a:t>
            </a:r>
          </a:p>
          <a:p>
            <a:pPr marL="0" indent="0">
              <a:buNone/>
            </a:pPr>
            <a:r>
              <a:rPr lang="tr-TR" dirty="0"/>
              <a:t>&lt;div&gt;Veri Yapıları&lt;/div&gt;</a:t>
            </a:r>
          </a:p>
          <a:p>
            <a:pPr marL="0" indent="0">
              <a:buNone/>
            </a:pPr>
            <a:r>
              <a:rPr lang="tr-TR" dirty="0"/>
              <a:t>&lt;div&gt;Web Teknolojileri&lt;/div&gt;</a:t>
            </a:r>
          </a:p>
          <a:p>
            <a:pPr marL="0" indent="0">
              <a:buNone/>
            </a:pPr>
            <a:r>
              <a:rPr lang="tr-TR" dirty="0"/>
              <a:t>&lt;div&gt;Veritabanı Yönetim Sistemleri&lt;/div</a:t>
            </a:r>
            <a:r>
              <a:rPr lang="tr-TR" dirty="0" smtClean="0"/>
              <a:t>&gt;</a:t>
            </a:r>
          </a:p>
          <a:p>
            <a:pPr marL="0" indent="0">
              <a:buNone/>
            </a:pPr>
            <a:endParaRPr lang="tr-TR" dirty="0" smtClean="0"/>
          </a:p>
          <a:p>
            <a:pPr marL="0" indent="0">
              <a:buNone/>
            </a:pPr>
            <a:r>
              <a:rPr lang="tr-TR" dirty="0"/>
              <a:t>div{</a:t>
            </a:r>
          </a:p>
          <a:p>
            <a:pPr marL="0" indent="0">
              <a:buNone/>
            </a:pPr>
            <a:r>
              <a:rPr lang="tr-TR" dirty="0" smtClean="0"/>
              <a:t>     background-</a:t>
            </a:r>
            <a:r>
              <a:rPr lang="tr-TR" dirty="0" err="1" smtClean="0"/>
              <a:t>color</a:t>
            </a:r>
            <a:r>
              <a:rPr lang="tr-TR" dirty="0"/>
              <a:t>:#7961A4;</a:t>
            </a:r>
          </a:p>
          <a:p>
            <a:pPr marL="0" indent="0">
              <a:buNone/>
            </a:pPr>
            <a:r>
              <a:rPr lang="tr-TR" dirty="0"/>
              <a:t>     </a:t>
            </a:r>
            <a:r>
              <a:rPr lang="tr-TR" dirty="0" err="1" smtClean="0"/>
              <a:t>color</a:t>
            </a:r>
            <a:r>
              <a:rPr lang="tr-TR" dirty="0"/>
              <a:t>:#ECDEDE;</a:t>
            </a:r>
          </a:p>
          <a:p>
            <a:pPr marL="0" indent="0">
              <a:buNone/>
            </a:pPr>
            <a:r>
              <a:rPr lang="tr-TR" dirty="0"/>
              <a:t>    </a:t>
            </a:r>
            <a:r>
              <a:rPr lang="tr-TR" dirty="0" smtClean="0"/>
              <a:t> </a:t>
            </a:r>
            <a:r>
              <a:rPr lang="tr-TR" dirty="0" err="1" smtClean="0"/>
              <a:t>font-f</a:t>
            </a:r>
            <a:r>
              <a:rPr lang="tr-TR" dirty="0" smtClean="0"/>
              <a:t>amily</a:t>
            </a:r>
            <a:r>
              <a:rPr lang="tr-TR" dirty="0"/>
              <a:t>:"Gill Sans", "Gill Sans MT", </a:t>
            </a:r>
            <a:r>
              <a:rPr lang="tr-TR" dirty="0" smtClean="0"/>
              <a:t>Helvetica</a:t>
            </a:r>
            <a:r>
              <a:rPr lang="tr-TR" dirty="0"/>
              <a:t>, Arial, sans-serif;</a:t>
            </a:r>
          </a:p>
          <a:p>
            <a:pPr marL="0" indent="0">
              <a:buNone/>
            </a:pPr>
            <a:r>
              <a:rPr lang="tr-TR" dirty="0" smtClean="0"/>
              <a:t>     font-size:12px</a:t>
            </a:r>
            <a:r>
              <a:rPr lang="tr-TR" dirty="0"/>
              <a:t>;</a:t>
            </a:r>
          </a:p>
          <a:p>
            <a:pPr marL="0" indent="0">
              <a:buNone/>
            </a:pPr>
            <a:r>
              <a:rPr lang="tr-TR" dirty="0"/>
              <a:t>}</a:t>
            </a:r>
            <a:endParaRPr lang="tr-TR" dirty="0" smtClean="0"/>
          </a:p>
        </p:txBody>
      </p:sp>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7040" y="4293096"/>
            <a:ext cx="4017288" cy="1440160"/>
          </a:xfrm>
          <a:prstGeom prst="rect">
            <a:avLst/>
          </a:prstGeom>
          <a:noFill/>
          <a:ln>
            <a:no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30334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a:solidFill>
                  <a:schemeClr val="tx2">
                    <a:lumMod val="50000"/>
                  </a:schemeClr>
                </a:solidFill>
              </a:rPr>
              <a:t>DIV </a:t>
            </a:r>
            <a:r>
              <a:rPr lang="tr-TR" dirty="0" smtClean="0">
                <a:solidFill>
                  <a:schemeClr val="tx2">
                    <a:lumMod val="50000"/>
                  </a:schemeClr>
                </a:solidFill>
              </a:rPr>
              <a:t>Etiketi… </a:t>
            </a:r>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3"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4"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3" cstate="print"/>
          <a:srcRect/>
          <a:stretch>
            <a:fillRect/>
          </a:stretch>
        </p:blipFill>
        <p:spPr bwMode="auto">
          <a:xfrm>
            <a:off x="-416" y="908720"/>
            <a:ext cx="9144000" cy="183496"/>
          </a:xfrm>
          <a:prstGeom prst="rect">
            <a:avLst/>
          </a:prstGeom>
          <a:noFill/>
          <a:ln w="9525">
            <a:noFill/>
            <a:miter lim="800000"/>
            <a:headEnd/>
            <a:tailEnd/>
          </a:ln>
        </p:spPr>
      </p:pic>
      <p:sp>
        <p:nvSpPr>
          <p:cNvPr id="11" name="İçerik Yer Tutucusu 2"/>
          <p:cNvSpPr>
            <a:spLocks noGrp="1"/>
          </p:cNvSpPr>
          <p:nvPr>
            <p:ph sz="quarter" idx="1"/>
          </p:nvPr>
        </p:nvSpPr>
        <p:spPr>
          <a:xfrm>
            <a:off x="457200" y="1124744"/>
            <a:ext cx="4978896" cy="5090120"/>
          </a:xfrm>
        </p:spPr>
        <p:txBody>
          <a:bodyPr>
            <a:normAutofit fontScale="55000" lnSpcReduction="20000"/>
          </a:bodyPr>
          <a:lstStyle/>
          <a:p>
            <a:pPr marL="0" indent="0">
              <a:buNone/>
            </a:pPr>
            <a:r>
              <a:rPr lang="tr-TR" dirty="0"/>
              <a:t>&lt;div </a:t>
            </a:r>
            <a:r>
              <a:rPr lang="tr-TR" dirty="0" err="1"/>
              <a:t>class</a:t>
            </a:r>
            <a:r>
              <a:rPr lang="tr-TR" dirty="0"/>
              <a:t>="t"&gt;Programlamaya Giriş&lt;/div&gt;</a:t>
            </a:r>
          </a:p>
          <a:p>
            <a:pPr marL="0" indent="0">
              <a:buNone/>
            </a:pPr>
            <a:r>
              <a:rPr lang="tr-TR" dirty="0"/>
              <a:t>&lt;div </a:t>
            </a:r>
            <a:r>
              <a:rPr lang="tr-TR" dirty="0" err="1"/>
              <a:t>class</a:t>
            </a:r>
            <a:r>
              <a:rPr lang="tr-TR" dirty="0"/>
              <a:t>="c"&gt;Veri Yapıları&lt;/div&gt;</a:t>
            </a:r>
          </a:p>
          <a:p>
            <a:pPr marL="0" indent="0">
              <a:buNone/>
            </a:pPr>
            <a:r>
              <a:rPr lang="tr-TR" dirty="0"/>
              <a:t>&lt;div </a:t>
            </a:r>
            <a:r>
              <a:rPr lang="tr-TR" dirty="0" err="1"/>
              <a:t>class</a:t>
            </a:r>
            <a:r>
              <a:rPr lang="tr-TR" dirty="0"/>
              <a:t>="t"&gt;Web Teknolojileri&lt;/div&gt;</a:t>
            </a:r>
          </a:p>
          <a:p>
            <a:pPr marL="0" indent="0">
              <a:buNone/>
            </a:pPr>
            <a:r>
              <a:rPr lang="tr-TR" dirty="0"/>
              <a:t>&lt;div </a:t>
            </a:r>
            <a:r>
              <a:rPr lang="tr-TR" dirty="0" err="1"/>
              <a:t>class</a:t>
            </a:r>
            <a:r>
              <a:rPr lang="tr-TR" dirty="0"/>
              <a:t>="c"&gt;Veritabanı Yönetim Sistemleri&lt;/div</a:t>
            </a:r>
            <a:r>
              <a:rPr lang="tr-TR" dirty="0" smtClean="0"/>
              <a:t>&gt;</a:t>
            </a:r>
          </a:p>
          <a:p>
            <a:pPr marL="0" indent="0">
              <a:buNone/>
            </a:pPr>
            <a:endParaRPr lang="tr-TR" dirty="0" smtClean="0"/>
          </a:p>
          <a:p>
            <a:pPr marL="0" indent="0">
              <a:buNone/>
            </a:pPr>
            <a:r>
              <a:rPr lang="tr-TR" dirty="0"/>
              <a:t>div{</a:t>
            </a:r>
          </a:p>
          <a:p>
            <a:pPr marL="0" indent="0">
              <a:buNone/>
            </a:pPr>
            <a:r>
              <a:rPr lang="tr-TR" dirty="0" smtClean="0"/>
              <a:t>     </a:t>
            </a:r>
            <a:r>
              <a:rPr lang="tr-TR" dirty="0" err="1" smtClean="0"/>
              <a:t>font-f</a:t>
            </a:r>
            <a:r>
              <a:rPr lang="tr-TR" dirty="0" smtClean="0"/>
              <a:t>amily</a:t>
            </a:r>
            <a:r>
              <a:rPr lang="tr-TR" dirty="0"/>
              <a:t>:"Gill Sans", </a:t>
            </a:r>
            <a:r>
              <a:rPr lang="tr-TR" dirty="0" smtClean="0"/>
              <a:t>Helvetica</a:t>
            </a:r>
            <a:r>
              <a:rPr lang="tr-TR" dirty="0"/>
              <a:t>, Arial, sans-serif;</a:t>
            </a:r>
          </a:p>
          <a:p>
            <a:pPr marL="0" indent="0">
              <a:buNone/>
            </a:pPr>
            <a:r>
              <a:rPr lang="tr-TR" dirty="0" smtClean="0"/>
              <a:t>     font-size:12px</a:t>
            </a:r>
            <a:r>
              <a:rPr lang="tr-TR" dirty="0"/>
              <a:t>;</a:t>
            </a:r>
          </a:p>
          <a:p>
            <a:pPr marL="0" indent="0">
              <a:buNone/>
            </a:pPr>
            <a:r>
              <a:rPr lang="tr-TR" dirty="0"/>
              <a:t>}</a:t>
            </a:r>
          </a:p>
          <a:p>
            <a:pPr marL="0" indent="0">
              <a:buNone/>
            </a:pPr>
            <a:r>
              <a:rPr lang="tr-TR" dirty="0"/>
              <a:t>div.t{</a:t>
            </a:r>
          </a:p>
          <a:p>
            <a:pPr marL="0" indent="0">
              <a:buNone/>
            </a:pPr>
            <a:r>
              <a:rPr lang="tr-TR" dirty="0" smtClean="0"/>
              <a:t>      background-</a:t>
            </a:r>
            <a:r>
              <a:rPr lang="tr-TR" dirty="0" err="1" smtClean="0"/>
              <a:t>color</a:t>
            </a:r>
            <a:r>
              <a:rPr lang="tr-TR" dirty="0"/>
              <a:t>:#4F3977;</a:t>
            </a:r>
          </a:p>
          <a:p>
            <a:pPr marL="0" indent="0">
              <a:buNone/>
            </a:pPr>
            <a:r>
              <a:rPr lang="tr-TR" dirty="0" smtClean="0"/>
              <a:t>      </a:t>
            </a:r>
            <a:r>
              <a:rPr lang="tr-TR" dirty="0" err="1" smtClean="0"/>
              <a:t>color</a:t>
            </a:r>
            <a:r>
              <a:rPr lang="tr-TR" dirty="0"/>
              <a:t>:#ECDEDE;</a:t>
            </a:r>
          </a:p>
          <a:p>
            <a:pPr marL="0" indent="0">
              <a:buNone/>
            </a:pPr>
            <a:r>
              <a:rPr lang="tr-TR" dirty="0"/>
              <a:t>}</a:t>
            </a:r>
          </a:p>
          <a:p>
            <a:pPr marL="0" indent="0">
              <a:buNone/>
            </a:pPr>
            <a:r>
              <a:rPr lang="tr-TR" dirty="0" err="1"/>
              <a:t>div.c</a:t>
            </a:r>
            <a:r>
              <a:rPr lang="tr-TR" dirty="0"/>
              <a:t>{</a:t>
            </a:r>
          </a:p>
          <a:p>
            <a:pPr marL="0" indent="0">
              <a:buNone/>
            </a:pPr>
            <a:r>
              <a:rPr lang="tr-TR" dirty="0" smtClean="0"/>
              <a:t>      background-</a:t>
            </a:r>
            <a:r>
              <a:rPr lang="tr-TR" dirty="0" err="1" smtClean="0"/>
              <a:t>color</a:t>
            </a:r>
            <a:r>
              <a:rPr lang="tr-TR" dirty="0"/>
              <a:t>:#C4A9A9;</a:t>
            </a:r>
          </a:p>
          <a:p>
            <a:pPr marL="0" indent="0">
              <a:buNone/>
            </a:pPr>
            <a:r>
              <a:rPr lang="tr-TR" dirty="0" smtClean="0"/>
              <a:t>      </a:t>
            </a:r>
            <a:r>
              <a:rPr lang="tr-TR" dirty="0" err="1" smtClean="0"/>
              <a:t>color</a:t>
            </a:r>
            <a:r>
              <a:rPr lang="tr-TR" dirty="0"/>
              <a:t>:#410506;</a:t>
            </a:r>
          </a:p>
          <a:p>
            <a:pPr marL="0" indent="0">
              <a:buNone/>
            </a:pPr>
            <a:r>
              <a:rPr lang="tr-TR" dirty="0"/>
              <a:t>}</a:t>
            </a:r>
            <a:endParaRPr lang="tr-TR" dirty="0" smtClean="0"/>
          </a:p>
        </p:txBody>
      </p:sp>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9992" y="3703397"/>
            <a:ext cx="3538700" cy="1309779"/>
          </a:xfrm>
          <a:prstGeom prst="rect">
            <a:avLst/>
          </a:prstGeom>
          <a:noFill/>
          <a:ln>
            <a:no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8812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a:solidFill>
                  <a:schemeClr val="tx2">
                    <a:lumMod val="50000"/>
                  </a:schemeClr>
                </a:solidFill>
              </a:rPr>
              <a:t>CSS Nedir? </a:t>
            </a:r>
            <a:endParaRPr lang="tr-TR" dirty="0" smtClean="0">
              <a:solidFill>
                <a:schemeClr val="tx2">
                  <a:lumMod val="50000"/>
                </a:schemeClr>
              </a:solidFill>
            </a:endParaRPr>
          </a:p>
        </p:txBody>
      </p:sp>
      <p:sp>
        <p:nvSpPr>
          <p:cNvPr id="4099" name="İçerik Yer Tutucusu 2"/>
          <p:cNvSpPr>
            <a:spLocks noGrp="1"/>
          </p:cNvSpPr>
          <p:nvPr>
            <p:ph idx="1"/>
          </p:nvPr>
        </p:nvSpPr>
        <p:spPr>
          <a:xfrm>
            <a:off x="457200" y="1196752"/>
            <a:ext cx="8507288" cy="4824536"/>
          </a:xfrm>
        </p:spPr>
        <p:txBody>
          <a:bodyPr/>
          <a:lstStyle/>
          <a:p>
            <a:pPr>
              <a:buBlip>
                <a:blip r:embed="rId3"/>
              </a:buBlip>
            </a:pPr>
            <a:r>
              <a:rPr lang="tr-TR" sz="2400" dirty="0" err="1" smtClean="0"/>
              <a:t>Cascading</a:t>
            </a:r>
            <a:r>
              <a:rPr lang="tr-TR" sz="2400" dirty="0" smtClean="0"/>
              <a:t> Style </a:t>
            </a:r>
            <a:r>
              <a:rPr lang="tr-TR" sz="2400" dirty="0" err="1" smtClean="0"/>
              <a:t>Sheets</a:t>
            </a:r>
            <a:r>
              <a:rPr lang="tr-TR" sz="2400" dirty="0" smtClean="0"/>
              <a:t> / Basamaklı Stil Şablonları(Sayfaları)</a:t>
            </a:r>
          </a:p>
          <a:p>
            <a:pPr>
              <a:buBlip>
                <a:blip r:embed="rId3"/>
              </a:buBlip>
            </a:pPr>
            <a:r>
              <a:rPr lang="tr-TR" sz="2400" dirty="0" smtClean="0"/>
              <a:t>Web </a:t>
            </a:r>
            <a:r>
              <a:rPr lang="tr-TR" sz="2400" dirty="0"/>
              <a:t>sayfalarındaki HTML etiketlerinin web sayfalarının sadece içeriğini tanımlamak için oluşturulmuş bir işaretleme dili olduğundan yola çıkarak görsellik adına bu kısıtlı imkanları daha da geliştirmek, sayfa tasarımlarını daha etkili hale getirmek ve kolay tasarlanabilir, esnek yapmak amacıyla W3C (World </a:t>
            </a:r>
            <a:r>
              <a:rPr lang="tr-TR" sz="2400" dirty="0" err="1"/>
              <a:t>Wide</a:t>
            </a:r>
            <a:r>
              <a:rPr lang="tr-TR" sz="2400" dirty="0"/>
              <a:t> Web </a:t>
            </a:r>
            <a:r>
              <a:rPr lang="tr-TR" sz="2400" dirty="0" err="1"/>
              <a:t>Consortium</a:t>
            </a:r>
            <a:r>
              <a:rPr lang="tr-TR" sz="2400" dirty="0"/>
              <a:t>) tarafından  geliştirilmiştir</a:t>
            </a:r>
            <a:r>
              <a:rPr lang="tr-TR" sz="2400" dirty="0" smtClean="0"/>
              <a:t>.</a:t>
            </a:r>
          </a:p>
          <a:p>
            <a:pPr>
              <a:buBlip>
                <a:blip r:embed="rId3"/>
              </a:buBlip>
            </a:pPr>
            <a:r>
              <a:rPr lang="tr-TR" sz="2400" dirty="0"/>
              <a:t>HTML elemanlarının ekranda </a:t>
            </a:r>
            <a:r>
              <a:rPr lang="tr-TR" sz="2400" b="1" dirty="0">
                <a:solidFill>
                  <a:srgbClr val="C00000"/>
                </a:solidFill>
                <a:effectLst>
                  <a:outerShdw blurRad="38100" dist="38100" dir="2700000" algn="tl">
                    <a:srgbClr val="000000">
                      <a:alpha val="43137"/>
                    </a:srgbClr>
                  </a:outerShdw>
                </a:effectLst>
              </a:rPr>
              <a:t>nasıl</a:t>
            </a:r>
            <a:r>
              <a:rPr lang="tr-TR" sz="2400" dirty="0"/>
              <a:t> görüneceğini tanımlamak için </a:t>
            </a:r>
            <a:r>
              <a:rPr lang="tr-TR" sz="2400" dirty="0" smtClean="0"/>
              <a:t>kullanılırlar</a:t>
            </a:r>
          </a:p>
          <a:p>
            <a:pPr>
              <a:buBlip>
                <a:blip r:embed="rId3"/>
              </a:buBlip>
            </a:pPr>
            <a:r>
              <a:rPr lang="tr-TR" sz="2400" dirty="0"/>
              <a:t>Pek çok web sayfasının düzenini aynı anda kontrol edebilir</a:t>
            </a:r>
            <a:r>
              <a:rPr lang="tr-TR" sz="2400" dirty="0" smtClean="0"/>
              <a:t>.</a:t>
            </a:r>
          </a:p>
          <a:p>
            <a:pPr>
              <a:buBlip>
                <a:blip r:embed="rId3"/>
              </a:buBlip>
            </a:pPr>
            <a:r>
              <a:rPr lang="tr-TR" sz="2400" dirty="0"/>
              <a:t>Farklı cihazlar ve ekran boyutları için web sayfanızın ekranının tasarım, </a:t>
            </a:r>
            <a:r>
              <a:rPr lang="tr-TR" sz="2400" dirty="0" err="1" smtClean="0"/>
              <a:t>anahat</a:t>
            </a:r>
            <a:r>
              <a:rPr lang="tr-TR" sz="2400" dirty="0" smtClean="0"/>
              <a:t> </a:t>
            </a:r>
            <a:r>
              <a:rPr lang="tr-TR" sz="2400" dirty="0"/>
              <a:t>ve versiyonlarını içeren stilleri tanımlar</a:t>
            </a:r>
          </a:p>
          <a:p>
            <a:pPr>
              <a:buBlip>
                <a:blip r:embed="rId3"/>
              </a:buBlip>
            </a:pPr>
            <a:endParaRPr lang="tr-TR" sz="2400" dirty="0"/>
          </a:p>
          <a:p>
            <a:pPr>
              <a:buBlip>
                <a:blip r:embed="rId3"/>
              </a:buBlip>
            </a:pPr>
            <a:endParaRPr lang="tr-TR" sz="2400" dirty="0"/>
          </a:p>
          <a:p>
            <a:pPr>
              <a:buBlip>
                <a:blip r:embed="rId3"/>
              </a:buBlip>
            </a:pPr>
            <a:endParaRPr lang="tr-TR" sz="2400" dirty="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spTree>
    <p:extLst>
      <p:ext uri="{BB962C8B-B14F-4D97-AF65-F5344CB8AC3E}">
        <p14:creationId xmlns:p14="http://schemas.microsoft.com/office/powerpoint/2010/main" val="9566789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a:solidFill>
                  <a:schemeClr val="tx2">
                    <a:lumMod val="50000"/>
                  </a:schemeClr>
                </a:solidFill>
              </a:rPr>
              <a:t>DIV Etiketi </a:t>
            </a:r>
            <a:r>
              <a:rPr lang="tr-TR" dirty="0" smtClean="0">
                <a:solidFill>
                  <a:schemeClr val="tx2">
                    <a:lumMod val="50000"/>
                  </a:schemeClr>
                </a:solidFill>
              </a:rPr>
              <a:t>ile Yerleşim</a:t>
            </a:r>
          </a:p>
        </p:txBody>
      </p:sp>
      <p:sp>
        <p:nvSpPr>
          <p:cNvPr id="4099" name="İçerik Yer Tutucusu 2"/>
          <p:cNvSpPr>
            <a:spLocks noGrp="1"/>
          </p:cNvSpPr>
          <p:nvPr>
            <p:ph idx="1"/>
          </p:nvPr>
        </p:nvSpPr>
        <p:spPr>
          <a:xfrm>
            <a:off x="457200" y="1196752"/>
            <a:ext cx="8507288" cy="4824536"/>
          </a:xfrm>
        </p:spPr>
        <p:txBody>
          <a:bodyPr/>
          <a:lstStyle/>
          <a:p>
            <a:pPr>
              <a:buBlip>
                <a:blip r:embed="rId3"/>
              </a:buBlip>
            </a:pPr>
            <a:r>
              <a:rPr lang="tr-TR" sz="2800" dirty="0" smtClean="0"/>
              <a:t>Web </a:t>
            </a:r>
            <a:r>
              <a:rPr lang="tr-TR" sz="2800" dirty="0"/>
              <a:t>sayfamızda </a:t>
            </a:r>
            <a:r>
              <a:rPr lang="tr-TR" sz="2800" dirty="0" smtClean="0"/>
              <a:t>art arda </a:t>
            </a:r>
            <a:r>
              <a:rPr lang="tr-TR" sz="2800" dirty="0"/>
              <a:t>div etiketleri kullanıldığında </a:t>
            </a:r>
            <a:r>
              <a:rPr lang="tr-TR" sz="2800" dirty="0" smtClean="0"/>
              <a:t>alt alta </a:t>
            </a:r>
            <a:r>
              <a:rPr lang="tr-TR" sz="2800" dirty="0"/>
              <a:t>gösterilecektir. </a:t>
            </a:r>
          </a:p>
          <a:p>
            <a:pPr>
              <a:buBlip>
                <a:blip r:embed="rId3"/>
              </a:buBlip>
            </a:pPr>
            <a:endParaRPr lang="tr-TR" sz="2600" dirty="0" smtClean="0"/>
          </a:p>
          <a:p>
            <a:pPr marL="0" indent="0">
              <a:buNone/>
            </a:pPr>
            <a:endParaRPr lang="tr-TR" sz="2000" dirty="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sp>
        <p:nvSpPr>
          <p:cNvPr id="9" name="Metin kutusu 8"/>
          <p:cNvSpPr txBox="1"/>
          <p:nvPr/>
        </p:nvSpPr>
        <p:spPr>
          <a:xfrm>
            <a:off x="827584" y="2420888"/>
            <a:ext cx="7704856" cy="2556000"/>
          </a:xfrm>
          <a:prstGeom prst="rect">
            <a:avLst/>
          </a:prstGeom>
          <a:noFill/>
        </p:spPr>
        <p:txBody>
          <a:bodyPr wrap="square" numCol="2" rtlCol="0">
            <a:spAutoFit/>
          </a:bodyPr>
          <a:lstStyle/>
          <a:p>
            <a:r>
              <a:rPr lang="tr-TR" sz="2000" dirty="0"/>
              <a:t>.</a:t>
            </a:r>
            <a:r>
              <a:rPr lang="tr-TR" sz="2000" dirty="0" err="1"/>
              <a:t>bolumler</a:t>
            </a:r>
            <a:r>
              <a:rPr lang="tr-TR" sz="2000" dirty="0"/>
              <a:t>{</a:t>
            </a:r>
          </a:p>
          <a:p>
            <a:r>
              <a:rPr lang="tr-TR" sz="2000" dirty="0" err="1" smtClean="0"/>
              <a:t>font-f</a:t>
            </a:r>
            <a:r>
              <a:rPr lang="tr-TR" sz="2000" dirty="0" smtClean="0"/>
              <a:t>amily</a:t>
            </a:r>
            <a:r>
              <a:rPr lang="tr-TR" sz="2000" dirty="0"/>
              <a:t>:"Gill Sans", Helvetica, Arial, sans-serif;</a:t>
            </a:r>
          </a:p>
          <a:p>
            <a:r>
              <a:rPr lang="tr-TR" sz="2000" dirty="0" smtClean="0"/>
              <a:t>font-size:12px</a:t>
            </a:r>
            <a:r>
              <a:rPr lang="tr-TR" sz="2000" dirty="0"/>
              <a:t>;</a:t>
            </a:r>
          </a:p>
          <a:p>
            <a:r>
              <a:rPr lang="tr-TR" sz="2000" dirty="0" smtClean="0"/>
              <a:t>background-</a:t>
            </a:r>
            <a:r>
              <a:rPr lang="tr-TR" sz="2000" dirty="0" err="1" smtClean="0"/>
              <a:t>color</a:t>
            </a:r>
            <a:r>
              <a:rPr lang="tr-TR" sz="2000" dirty="0"/>
              <a:t>:#C4A9A9;</a:t>
            </a:r>
          </a:p>
          <a:p>
            <a:r>
              <a:rPr lang="tr-TR" sz="2000" dirty="0" err="1" smtClean="0"/>
              <a:t>color</a:t>
            </a:r>
            <a:r>
              <a:rPr lang="tr-TR" sz="2000" dirty="0"/>
              <a:t>:#410506;</a:t>
            </a:r>
          </a:p>
          <a:p>
            <a:r>
              <a:rPr lang="tr-TR" sz="2000" dirty="0" smtClean="0"/>
              <a:t>width:15</a:t>
            </a:r>
            <a:r>
              <a:rPr lang="tr-TR" sz="2000" dirty="0"/>
              <a:t>%;</a:t>
            </a:r>
          </a:p>
          <a:p>
            <a:r>
              <a:rPr lang="tr-TR" sz="2000" dirty="0"/>
              <a:t>}</a:t>
            </a:r>
          </a:p>
          <a:p>
            <a:r>
              <a:rPr lang="tr-TR" sz="2000" dirty="0"/>
              <a:t>.dersler{</a:t>
            </a:r>
          </a:p>
          <a:p>
            <a:r>
              <a:rPr lang="tr-TR" sz="2000" dirty="0" err="1" smtClean="0"/>
              <a:t>font-f</a:t>
            </a:r>
            <a:r>
              <a:rPr lang="tr-TR" sz="2000" dirty="0" smtClean="0"/>
              <a:t>amily</a:t>
            </a:r>
            <a:r>
              <a:rPr lang="tr-TR" sz="2000" dirty="0"/>
              <a:t>:"Gill Sans", Helvetica, Arial, sans-serif;</a:t>
            </a:r>
          </a:p>
          <a:p>
            <a:r>
              <a:rPr lang="tr-TR" sz="2000" dirty="0" smtClean="0"/>
              <a:t>font-size:10px</a:t>
            </a:r>
            <a:r>
              <a:rPr lang="tr-TR" sz="2000" dirty="0"/>
              <a:t>;</a:t>
            </a:r>
          </a:p>
          <a:p>
            <a:r>
              <a:rPr lang="tr-TR" sz="2000" dirty="0" smtClean="0"/>
              <a:t>background-</a:t>
            </a:r>
            <a:r>
              <a:rPr lang="tr-TR" sz="2000" dirty="0" err="1" smtClean="0"/>
              <a:t>color</a:t>
            </a:r>
            <a:r>
              <a:rPr lang="tr-TR" sz="2000" dirty="0"/>
              <a:t>:#4F3977;</a:t>
            </a:r>
          </a:p>
          <a:p>
            <a:r>
              <a:rPr lang="tr-TR" sz="2000" dirty="0" err="1" smtClean="0"/>
              <a:t>color</a:t>
            </a:r>
            <a:r>
              <a:rPr lang="tr-TR" sz="2000" dirty="0"/>
              <a:t>:#ECDEDE;</a:t>
            </a:r>
          </a:p>
          <a:p>
            <a:r>
              <a:rPr lang="tr-TR" sz="2000" dirty="0" smtClean="0"/>
              <a:t>width:20</a:t>
            </a:r>
            <a:r>
              <a:rPr lang="tr-TR" sz="2000" dirty="0"/>
              <a:t>%</a:t>
            </a:r>
          </a:p>
          <a:p>
            <a:r>
              <a:rPr lang="tr-TR" sz="2000" dirty="0"/>
              <a:t>}</a:t>
            </a:r>
          </a:p>
        </p:txBody>
      </p:sp>
    </p:spTree>
    <p:extLst>
      <p:ext uri="{BB962C8B-B14F-4D97-AF65-F5344CB8AC3E}">
        <p14:creationId xmlns:p14="http://schemas.microsoft.com/office/powerpoint/2010/main" val="15821024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a:solidFill>
                  <a:schemeClr val="tx2">
                    <a:lumMod val="50000"/>
                  </a:schemeClr>
                </a:solidFill>
              </a:rPr>
              <a:t>DIV Etiketi ile Y</a:t>
            </a:r>
            <a:r>
              <a:rPr lang="tr-TR" dirty="0" smtClean="0">
                <a:solidFill>
                  <a:schemeClr val="tx2">
                    <a:lumMod val="50000"/>
                  </a:schemeClr>
                </a:solidFill>
              </a:rPr>
              <a:t>erleşim…</a:t>
            </a:r>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3"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4"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3" cstate="print"/>
          <a:srcRect/>
          <a:stretch>
            <a:fillRect/>
          </a:stretch>
        </p:blipFill>
        <p:spPr bwMode="auto">
          <a:xfrm>
            <a:off x="-416" y="908720"/>
            <a:ext cx="9144000" cy="183496"/>
          </a:xfrm>
          <a:prstGeom prst="rect">
            <a:avLst/>
          </a:prstGeom>
          <a:noFill/>
          <a:ln w="9525">
            <a:noFill/>
            <a:miter lim="800000"/>
            <a:headEnd/>
            <a:tailEnd/>
          </a:ln>
        </p:spPr>
      </p:pic>
      <p:sp>
        <p:nvSpPr>
          <p:cNvPr id="11" name="Metin kutusu 10"/>
          <p:cNvSpPr txBox="1"/>
          <p:nvPr/>
        </p:nvSpPr>
        <p:spPr>
          <a:xfrm>
            <a:off x="395536" y="1340768"/>
            <a:ext cx="4752528" cy="2954655"/>
          </a:xfrm>
          <a:prstGeom prst="rect">
            <a:avLst/>
          </a:prstGeom>
          <a:noFill/>
        </p:spPr>
        <p:txBody>
          <a:bodyPr wrap="square" rtlCol="0">
            <a:spAutoFit/>
          </a:bodyPr>
          <a:lstStyle/>
          <a:p>
            <a:r>
              <a:rPr lang="tr-TR" dirty="0"/>
              <a:t>&lt;div </a:t>
            </a:r>
            <a:r>
              <a:rPr lang="tr-TR" dirty="0" err="1"/>
              <a:t>class</a:t>
            </a:r>
            <a:r>
              <a:rPr lang="tr-TR" dirty="0"/>
              <a:t>="</a:t>
            </a:r>
            <a:r>
              <a:rPr lang="tr-TR" dirty="0" err="1"/>
              <a:t>bolumler</a:t>
            </a:r>
            <a:r>
              <a:rPr lang="tr-TR" dirty="0"/>
              <a:t>"&gt;</a:t>
            </a:r>
          </a:p>
          <a:p>
            <a:r>
              <a:rPr lang="tr-TR" dirty="0" smtClean="0"/>
              <a:t>    &lt;</a:t>
            </a:r>
            <a:r>
              <a:rPr lang="tr-TR" dirty="0"/>
              <a:t>div&gt;Bilgisayar Mühendisliği&lt;/div&gt;</a:t>
            </a:r>
          </a:p>
          <a:p>
            <a:r>
              <a:rPr lang="tr-TR" dirty="0"/>
              <a:t>    &lt;div&gt;Bilişim Sistemleri Mühendisliği&lt;/div&gt;</a:t>
            </a:r>
          </a:p>
          <a:p>
            <a:r>
              <a:rPr lang="tr-TR" dirty="0"/>
              <a:t>&lt;/div</a:t>
            </a:r>
            <a:r>
              <a:rPr lang="tr-TR" dirty="0" smtClean="0"/>
              <a:t>&gt;</a:t>
            </a:r>
          </a:p>
          <a:p>
            <a:endParaRPr lang="tr-TR" sz="600" dirty="0"/>
          </a:p>
          <a:p>
            <a:r>
              <a:rPr lang="tr-TR" dirty="0"/>
              <a:t>&lt;div </a:t>
            </a:r>
            <a:r>
              <a:rPr lang="tr-TR" dirty="0" err="1"/>
              <a:t>class</a:t>
            </a:r>
            <a:r>
              <a:rPr lang="tr-TR" dirty="0"/>
              <a:t>="dersler"&gt;</a:t>
            </a:r>
          </a:p>
          <a:p>
            <a:r>
              <a:rPr lang="tr-TR" dirty="0" smtClean="0"/>
              <a:t>    &lt;</a:t>
            </a:r>
            <a:r>
              <a:rPr lang="tr-TR" dirty="0"/>
              <a:t>div&gt;Programlamaya Giriş&lt;/div&gt;</a:t>
            </a:r>
          </a:p>
          <a:p>
            <a:r>
              <a:rPr lang="tr-TR" dirty="0" smtClean="0"/>
              <a:t>    &lt;</a:t>
            </a:r>
            <a:r>
              <a:rPr lang="tr-TR" dirty="0"/>
              <a:t>div&gt;Veri Yapıları&lt;/div</a:t>
            </a:r>
            <a:r>
              <a:rPr lang="tr-TR" dirty="0" smtClean="0"/>
              <a:t>&gt;  </a:t>
            </a:r>
          </a:p>
          <a:p>
            <a:r>
              <a:rPr lang="tr-TR" dirty="0" smtClean="0"/>
              <a:t>    &lt;</a:t>
            </a:r>
            <a:r>
              <a:rPr lang="tr-TR" dirty="0"/>
              <a:t>div&gt;Web Teknolojileri&lt;/div&gt;</a:t>
            </a:r>
          </a:p>
          <a:p>
            <a:r>
              <a:rPr lang="tr-TR" dirty="0" smtClean="0"/>
              <a:t>    &lt;</a:t>
            </a:r>
            <a:r>
              <a:rPr lang="tr-TR" dirty="0"/>
              <a:t>div&gt;Veritabanı Yönetim Sistemleri&lt;/div&gt;</a:t>
            </a:r>
          </a:p>
          <a:p>
            <a:r>
              <a:rPr lang="tr-TR" dirty="0"/>
              <a:t>&lt;/div&gt;</a:t>
            </a:r>
          </a:p>
        </p:txBody>
      </p:sp>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3027" y="4149080"/>
            <a:ext cx="5679453" cy="1866106"/>
          </a:xfrm>
          <a:prstGeom prst="rect">
            <a:avLst/>
          </a:prstGeom>
          <a:noFill/>
          <a:ln>
            <a:no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92569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a:solidFill>
                  <a:schemeClr val="tx2">
                    <a:lumMod val="50000"/>
                  </a:schemeClr>
                </a:solidFill>
              </a:rPr>
              <a:t>DIV Etiketi ile Y</a:t>
            </a:r>
            <a:r>
              <a:rPr lang="tr-TR" dirty="0" smtClean="0">
                <a:solidFill>
                  <a:schemeClr val="tx2">
                    <a:lumMod val="50000"/>
                  </a:schemeClr>
                </a:solidFill>
              </a:rPr>
              <a:t>erleşim…</a:t>
            </a:r>
          </a:p>
        </p:txBody>
      </p:sp>
      <p:sp>
        <p:nvSpPr>
          <p:cNvPr id="4099" name="İçerik Yer Tutucusu 2"/>
          <p:cNvSpPr>
            <a:spLocks noGrp="1"/>
          </p:cNvSpPr>
          <p:nvPr>
            <p:ph idx="1"/>
          </p:nvPr>
        </p:nvSpPr>
        <p:spPr>
          <a:xfrm>
            <a:off x="457200" y="1196752"/>
            <a:ext cx="8507288" cy="4824536"/>
          </a:xfrm>
        </p:spPr>
        <p:txBody>
          <a:bodyPr/>
          <a:lstStyle/>
          <a:p>
            <a:pPr>
              <a:buBlip>
                <a:blip r:embed="rId3"/>
              </a:buBlip>
            </a:pPr>
            <a:r>
              <a:rPr lang="tr-TR" sz="2800" dirty="0" smtClean="0"/>
              <a:t>Web </a:t>
            </a:r>
            <a:r>
              <a:rPr lang="tr-TR" sz="2800" dirty="0"/>
              <a:t>sayfamızda </a:t>
            </a:r>
            <a:r>
              <a:rPr lang="tr-TR" sz="2800" dirty="0" smtClean="0"/>
              <a:t>art arda </a:t>
            </a:r>
            <a:r>
              <a:rPr lang="tr-TR" sz="2800" dirty="0"/>
              <a:t>div etiketleri kullanıldığında eğer </a:t>
            </a:r>
            <a:r>
              <a:rPr lang="tr-TR" sz="2800" dirty="0" smtClean="0"/>
              <a:t>yan yana </a:t>
            </a:r>
            <a:r>
              <a:rPr lang="tr-TR" sz="2800" dirty="0"/>
              <a:t>gösterilmek isteniyorsa </a:t>
            </a:r>
            <a:r>
              <a:rPr lang="tr-TR" sz="2800" b="1" dirty="0" err="1">
                <a:solidFill>
                  <a:srgbClr val="C00000"/>
                </a:solidFill>
                <a:effectLst>
                  <a:outerShdw blurRad="38100" dist="38100" dir="2700000" algn="tl">
                    <a:srgbClr val="000000">
                      <a:alpha val="43137"/>
                    </a:srgbClr>
                  </a:outerShdw>
                </a:effectLst>
              </a:rPr>
              <a:t>float</a:t>
            </a:r>
            <a:r>
              <a:rPr lang="tr-TR" sz="2800" dirty="0"/>
              <a:t> özelliği </a:t>
            </a:r>
            <a:r>
              <a:rPr lang="tr-TR" sz="2800" u="sng" dirty="0" err="1"/>
              <a:t>left</a:t>
            </a:r>
            <a:r>
              <a:rPr lang="tr-TR" sz="2800" dirty="0"/>
              <a:t> (solda) veya </a:t>
            </a:r>
            <a:r>
              <a:rPr lang="tr-TR" sz="2800" u="sng" dirty="0" err="1"/>
              <a:t>right</a:t>
            </a:r>
            <a:r>
              <a:rPr lang="tr-TR" sz="2800" dirty="0"/>
              <a:t> (sağda) seçilir. </a:t>
            </a:r>
            <a:endParaRPr lang="tr-TR" sz="2800" dirty="0" smtClean="0"/>
          </a:p>
          <a:p>
            <a:pPr>
              <a:buBlip>
                <a:blip r:embed="rId3"/>
              </a:buBlip>
            </a:pPr>
            <a:r>
              <a:rPr lang="tr-TR" sz="2800" b="1" dirty="0" err="1">
                <a:solidFill>
                  <a:srgbClr val="C00000"/>
                </a:solidFill>
                <a:effectLst>
                  <a:outerShdw blurRad="38100" dist="38100" dir="2700000" algn="tl">
                    <a:srgbClr val="000000">
                      <a:alpha val="43137"/>
                    </a:srgbClr>
                  </a:outerShdw>
                </a:effectLst>
              </a:rPr>
              <a:t>f</a:t>
            </a:r>
            <a:r>
              <a:rPr lang="tr-TR" sz="2800" b="1" dirty="0" err="1" smtClean="0">
                <a:solidFill>
                  <a:srgbClr val="C00000"/>
                </a:solidFill>
                <a:effectLst>
                  <a:outerShdw blurRad="38100" dist="38100" dir="2700000" algn="tl">
                    <a:srgbClr val="000000">
                      <a:alpha val="43137"/>
                    </a:srgbClr>
                  </a:outerShdw>
                </a:effectLst>
              </a:rPr>
              <a:t>loat</a:t>
            </a:r>
            <a:r>
              <a:rPr lang="tr-TR" sz="2800" dirty="0" smtClean="0"/>
              <a:t> </a:t>
            </a:r>
            <a:r>
              <a:rPr lang="tr-TR" sz="2800" dirty="0"/>
              <a:t>özelliğinin sıfırlanması için </a:t>
            </a:r>
            <a:r>
              <a:rPr lang="tr-TR" sz="2800" b="1" dirty="0" err="1">
                <a:solidFill>
                  <a:srgbClr val="C00000"/>
                </a:solidFill>
                <a:effectLst>
                  <a:outerShdw blurRad="38100" dist="38100" dir="2700000" algn="tl">
                    <a:srgbClr val="000000">
                      <a:alpha val="43137"/>
                    </a:srgbClr>
                  </a:outerShdw>
                </a:effectLst>
              </a:rPr>
              <a:t>clear</a:t>
            </a:r>
            <a:r>
              <a:rPr lang="tr-TR" sz="2800" dirty="0"/>
              <a:t> özelliği </a:t>
            </a:r>
            <a:r>
              <a:rPr lang="tr-TR" sz="2800" u="sng" dirty="0" err="1"/>
              <a:t>left</a:t>
            </a:r>
            <a:r>
              <a:rPr lang="tr-TR" sz="2800" dirty="0"/>
              <a:t> veya </a:t>
            </a:r>
            <a:r>
              <a:rPr lang="tr-TR" sz="2800" u="sng" dirty="0" err="1"/>
              <a:t>right</a:t>
            </a:r>
            <a:r>
              <a:rPr lang="tr-TR" sz="2800" dirty="0"/>
              <a:t> seçilir. Her ikisinin sıfırlanması için bu özellik </a:t>
            </a:r>
            <a:r>
              <a:rPr lang="tr-TR" sz="2800" u="sng" dirty="0" err="1"/>
              <a:t>both</a:t>
            </a:r>
            <a:r>
              <a:rPr lang="tr-TR" sz="2800" dirty="0"/>
              <a:t> olarak seçilir.</a:t>
            </a:r>
          </a:p>
          <a:p>
            <a:pPr>
              <a:buBlip>
                <a:blip r:embed="rId3"/>
              </a:buBlip>
            </a:pPr>
            <a:endParaRPr lang="tr-TR" sz="2600" dirty="0" smtClean="0"/>
          </a:p>
          <a:p>
            <a:pPr marL="0" indent="0">
              <a:buNone/>
            </a:pPr>
            <a:endParaRPr lang="tr-TR" sz="2000" dirty="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spTree>
    <p:extLst>
      <p:ext uri="{BB962C8B-B14F-4D97-AF65-F5344CB8AC3E}">
        <p14:creationId xmlns:p14="http://schemas.microsoft.com/office/powerpoint/2010/main" val="1680300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a:solidFill>
                  <a:schemeClr val="tx2">
                    <a:lumMod val="50000"/>
                  </a:schemeClr>
                </a:solidFill>
              </a:rPr>
              <a:t>DIV Etiketi ile Y</a:t>
            </a:r>
            <a:r>
              <a:rPr lang="tr-TR" dirty="0" smtClean="0">
                <a:solidFill>
                  <a:schemeClr val="tx2">
                    <a:lumMod val="50000"/>
                  </a:schemeClr>
                </a:solidFill>
              </a:rPr>
              <a:t>erleşim…</a:t>
            </a:r>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3"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4"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3" cstate="print"/>
          <a:srcRect/>
          <a:stretch>
            <a:fillRect/>
          </a:stretch>
        </p:blipFill>
        <p:spPr bwMode="auto">
          <a:xfrm>
            <a:off x="-416" y="908720"/>
            <a:ext cx="9144000" cy="183496"/>
          </a:xfrm>
          <a:prstGeom prst="rect">
            <a:avLst/>
          </a:prstGeom>
          <a:noFill/>
          <a:ln w="9525">
            <a:noFill/>
            <a:miter lim="800000"/>
            <a:headEnd/>
            <a:tailEnd/>
          </a:ln>
        </p:spPr>
      </p:pic>
      <p:sp>
        <p:nvSpPr>
          <p:cNvPr id="11" name="Metin kutusu 10"/>
          <p:cNvSpPr txBox="1"/>
          <p:nvPr/>
        </p:nvSpPr>
        <p:spPr>
          <a:xfrm>
            <a:off x="395536" y="1268760"/>
            <a:ext cx="5256584" cy="4524315"/>
          </a:xfrm>
          <a:prstGeom prst="rect">
            <a:avLst/>
          </a:prstGeom>
          <a:noFill/>
        </p:spPr>
        <p:txBody>
          <a:bodyPr wrap="square" rtlCol="0">
            <a:spAutoFit/>
          </a:bodyPr>
          <a:lstStyle/>
          <a:p>
            <a:r>
              <a:rPr lang="tr-TR" dirty="0"/>
              <a:t>.</a:t>
            </a:r>
            <a:r>
              <a:rPr lang="tr-TR" dirty="0" err="1"/>
              <a:t>bolumler</a:t>
            </a:r>
            <a:r>
              <a:rPr lang="tr-TR" dirty="0"/>
              <a:t>{</a:t>
            </a:r>
          </a:p>
          <a:p>
            <a:r>
              <a:rPr lang="tr-TR" dirty="0" err="1" smtClean="0"/>
              <a:t>font-f</a:t>
            </a:r>
            <a:r>
              <a:rPr lang="tr-TR" dirty="0" smtClean="0"/>
              <a:t>amily</a:t>
            </a:r>
            <a:r>
              <a:rPr lang="tr-TR" dirty="0"/>
              <a:t>:"Gill Sans", Helvetica, Arial, sans-serif;</a:t>
            </a:r>
          </a:p>
          <a:p>
            <a:r>
              <a:rPr lang="tr-TR" dirty="0" smtClean="0"/>
              <a:t>font-size:12px</a:t>
            </a:r>
            <a:r>
              <a:rPr lang="tr-TR" dirty="0"/>
              <a:t>;</a:t>
            </a:r>
          </a:p>
          <a:p>
            <a:r>
              <a:rPr lang="tr-TR" dirty="0" smtClean="0"/>
              <a:t>background-</a:t>
            </a:r>
            <a:r>
              <a:rPr lang="tr-TR" dirty="0" err="1" smtClean="0"/>
              <a:t>color</a:t>
            </a:r>
            <a:r>
              <a:rPr lang="tr-TR" dirty="0"/>
              <a:t>:#C4A9A9;</a:t>
            </a:r>
          </a:p>
          <a:p>
            <a:r>
              <a:rPr lang="tr-TR" dirty="0" err="1" smtClean="0"/>
              <a:t>color</a:t>
            </a:r>
            <a:r>
              <a:rPr lang="tr-TR" dirty="0"/>
              <a:t>:#410506;</a:t>
            </a:r>
          </a:p>
          <a:p>
            <a:r>
              <a:rPr lang="tr-TR" dirty="0" smtClean="0"/>
              <a:t>width:15%;</a:t>
            </a:r>
          </a:p>
          <a:p>
            <a:r>
              <a:rPr lang="tr-TR" dirty="0" err="1"/>
              <a:t>float:left</a:t>
            </a:r>
            <a:r>
              <a:rPr lang="tr-TR" dirty="0"/>
              <a:t>;</a:t>
            </a:r>
          </a:p>
          <a:p>
            <a:r>
              <a:rPr lang="tr-TR" dirty="0"/>
              <a:t>}</a:t>
            </a:r>
          </a:p>
          <a:p>
            <a:r>
              <a:rPr lang="tr-TR" dirty="0"/>
              <a:t>.dersler{</a:t>
            </a:r>
          </a:p>
          <a:p>
            <a:r>
              <a:rPr lang="tr-TR" dirty="0" err="1" smtClean="0"/>
              <a:t>font-f</a:t>
            </a:r>
            <a:r>
              <a:rPr lang="tr-TR" dirty="0" smtClean="0"/>
              <a:t>amily</a:t>
            </a:r>
            <a:r>
              <a:rPr lang="tr-TR" dirty="0"/>
              <a:t>:"Gill Sans", Helvetica, Arial, sans-serif;</a:t>
            </a:r>
          </a:p>
          <a:p>
            <a:r>
              <a:rPr lang="tr-TR" dirty="0" smtClean="0"/>
              <a:t>font-size:10px</a:t>
            </a:r>
            <a:r>
              <a:rPr lang="tr-TR" dirty="0"/>
              <a:t>;</a:t>
            </a:r>
          </a:p>
          <a:p>
            <a:r>
              <a:rPr lang="tr-TR" dirty="0" smtClean="0"/>
              <a:t>background-</a:t>
            </a:r>
            <a:r>
              <a:rPr lang="tr-TR" dirty="0" err="1" smtClean="0"/>
              <a:t>color</a:t>
            </a:r>
            <a:r>
              <a:rPr lang="tr-TR" dirty="0"/>
              <a:t>:#4F3977;</a:t>
            </a:r>
          </a:p>
          <a:p>
            <a:r>
              <a:rPr lang="tr-TR" dirty="0" err="1" smtClean="0"/>
              <a:t>color</a:t>
            </a:r>
            <a:r>
              <a:rPr lang="tr-TR" dirty="0"/>
              <a:t>:#ECDEDE;</a:t>
            </a:r>
          </a:p>
          <a:p>
            <a:r>
              <a:rPr lang="tr-TR" dirty="0" smtClean="0"/>
              <a:t>width:20%;</a:t>
            </a:r>
          </a:p>
          <a:p>
            <a:r>
              <a:rPr lang="tr-TR" dirty="0" err="1"/>
              <a:t>float:left</a:t>
            </a:r>
            <a:r>
              <a:rPr lang="tr-TR" dirty="0"/>
              <a:t>;</a:t>
            </a:r>
          </a:p>
          <a:p>
            <a:r>
              <a:rPr lang="tr-TR" dirty="0"/>
              <a:t>}</a:t>
            </a:r>
          </a:p>
        </p:txBody>
      </p:sp>
    </p:spTree>
    <p:extLst>
      <p:ext uri="{BB962C8B-B14F-4D97-AF65-F5344CB8AC3E}">
        <p14:creationId xmlns:p14="http://schemas.microsoft.com/office/powerpoint/2010/main" val="41657722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a:solidFill>
                  <a:schemeClr val="tx2">
                    <a:lumMod val="50000"/>
                  </a:schemeClr>
                </a:solidFill>
              </a:rPr>
              <a:t>DIV Etiketi ile Y</a:t>
            </a:r>
            <a:r>
              <a:rPr lang="tr-TR" dirty="0" smtClean="0">
                <a:solidFill>
                  <a:schemeClr val="tx2">
                    <a:lumMod val="50000"/>
                  </a:schemeClr>
                </a:solidFill>
              </a:rPr>
              <a:t>erleşim… </a:t>
            </a:r>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3"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4"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3" cstate="print"/>
          <a:srcRect/>
          <a:stretch>
            <a:fillRect/>
          </a:stretch>
        </p:blipFill>
        <p:spPr bwMode="auto">
          <a:xfrm>
            <a:off x="-416" y="908720"/>
            <a:ext cx="9144000" cy="183496"/>
          </a:xfrm>
          <a:prstGeom prst="rect">
            <a:avLst/>
          </a:prstGeom>
          <a:noFill/>
          <a:ln w="9525">
            <a:noFill/>
            <a:miter lim="800000"/>
            <a:headEnd/>
            <a:tailEnd/>
          </a:ln>
        </p:spPr>
      </p:pic>
      <p:sp>
        <p:nvSpPr>
          <p:cNvPr id="11" name="Metin kutusu 10"/>
          <p:cNvSpPr txBox="1"/>
          <p:nvPr/>
        </p:nvSpPr>
        <p:spPr>
          <a:xfrm>
            <a:off x="395536" y="1340768"/>
            <a:ext cx="4752528" cy="2862322"/>
          </a:xfrm>
          <a:prstGeom prst="rect">
            <a:avLst/>
          </a:prstGeom>
          <a:noFill/>
        </p:spPr>
        <p:txBody>
          <a:bodyPr wrap="square" rtlCol="0">
            <a:spAutoFit/>
          </a:bodyPr>
          <a:lstStyle/>
          <a:p>
            <a:r>
              <a:rPr lang="tr-TR" dirty="0"/>
              <a:t>&lt;div </a:t>
            </a:r>
            <a:r>
              <a:rPr lang="tr-TR" dirty="0" err="1"/>
              <a:t>class</a:t>
            </a:r>
            <a:r>
              <a:rPr lang="tr-TR" dirty="0"/>
              <a:t>="</a:t>
            </a:r>
            <a:r>
              <a:rPr lang="tr-TR" dirty="0" err="1"/>
              <a:t>bolumler</a:t>
            </a:r>
            <a:r>
              <a:rPr lang="tr-TR" dirty="0"/>
              <a:t>"&gt;</a:t>
            </a:r>
          </a:p>
          <a:p>
            <a:r>
              <a:rPr lang="tr-TR" dirty="0" smtClean="0"/>
              <a:t>    &lt;</a:t>
            </a:r>
            <a:r>
              <a:rPr lang="tr-TR" dirty="0"/>
              <a:t>div&gt;Bilgisayar Mühendisliği&lt;/div&gt;</a:t>
            </a:r>
          </a:p>
          <a:p>
            <a:r>
              <a:rPr lang="tr-TR" dirty="0"/>
              <a:t>    &lt;div&gt;Bilişim Sistemleri Mühendisliği&lt;/div&gt;</a:t>
            </a:r>
          </a:p>
          <a:p>
            <a:r>
              <a:rPr lang="tr-TR" dirty="0"/>
              <a:t>&lt;/div&gt;</a:t>
            </a:r>
          </a:p>
          <a:p>
            <a:r>
              <a:rPr lang="tr-TR" dirty="0"/>
              <a:t>&lt;div </a:t>
            </a:r>
            <a:r>
              <a:rPr lang="tr-TR" dirty="0" err="1"/>
              <a:t>class</a:t>
            </a:r>
            <a:r>
              <a:rPr lang="tr-TR" dirty="0"/>
              <a:t>="dersler"&gt;</a:t>
            </a:r>
          </a:p>
          <a:p>
            <a:r>
              <a:rPr lang="tr-TR" dirty="0" smtClean="0"/>
              <a:t>    &lt;</a:t>
            </a:r>
            <a:r>
              <a:rPr lang="tr-TR" dirty="0"/>
              <a:t>div&gt;Programlamaya Giriş&lt;/div&gt;</a:t>
            </a:r>
          </a:p>
          <a:p>
            <a:r>
              <a:rPr lang="tr-TR" dirty="0" smtClean="0"/>
              <a:t>    &lt;</a:t>
            </a:r>
            <a:r>
              <a:rPr lang="tr-TR" dirty="0"/>
              <a:t>div&gt;Veri Yapıları&lt;/div</a:t>
            </a:r>
            <a:r>
              <a:rPr lang="tr-TR" dirty="0" smtClean="0"/>
              <a:t>&gt;  </a:t>
            </a:r>
          </a:p>
          <a:p>
            <a:r>
              <a:rPr lang="tr-TR" dirty="0" smtClean="0"/>
              <a:t>    &lt;</a:t>
            </a:r>
            <a:r>
              <a:rPr lang="tr-TR" dirty="0"/>
              <a:t>div&gt;Web Teknolojileri&lt;/div&gt;</a:t>
            </a:r>
          </a:p>
          <a:p>
            <a:r>
              <a:rPr lang="tr-TR" dirty="0" smtClean="0"/>
              <a:t>    &lt;</a:t>
            </a:r>
            <a:r>
              <a:rPr lang="tr-TR" dirty="0"/>
              <a:t>div&gt;Veritabanı Yönetim Sistemleri&lt;/div&gt;</a:t>
            </a:r>
          </a:p>
          <a:p>
            <a:r>
              <a:rPr lang="tr-TR" dirty="0"/>
              <a:t>&lt;/div&gt;</a:t>
            </a:r>
          </a:p>
        </p:txBody>
      </p:sp>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4332926"/>
            <a:ext cx="8208912" cy="1128725"/>
          </a:xfrm>
          <a:prstGeom prst="rect">
            <a:avLst/>
          </a:prstGeom>
          <a:noFill/>
          <a:ln>
            <a:no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86290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a:solidFill>
                  <a:schemeClr val="tx2">
                    <a:lumMod val="50000"/>
                  </a:schemeClr>
                </a:solidFill>
              </a:rPr>
              <a:t>DIV Etiketi ile </a:t>
            </a:r>
            <a:r>
              <a:rPr lang="tr-TR" dirty="0" smtClean="0">
                <a:solidFill>
                  <a:schemeClr val="tx2">
                    <a:lumMod val="50000"/>
                  </a:schemeClr>
                </a:solidFill>
              </a:rPr>
              <a:t>Yerleşim… </a:t>
            </a:r>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3"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4"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3" cstate="print"/>
          <a:srcRect/>
          <a:stretch>
            <a:fillRect/>
          </a:stretch>
        </p:blipFill>
        <p:spPr bwMode="auto">
          <a:xfrm>
            <a:off x="-416" y="908720"/>
            <a:ext cx="9144000" cy="183496"/>
          </a:xfrm>
          <a:prstGeom prst="rect">
            <a:avLst/>
          </a:prstGeom>
          <a:noFill/>
          <a:ln w="9525">
            <a:noFill/>
            <a:miter lim="800000"/>
            <a:headEnd/>
            <a:tailEnd/>
          </a:ln>
        </p:spPr>
      </p:pic>
      <p:sp>
        <p:nvSpPr>
          <p:cNvPr id="11" name="Metin kutusu 10"/>
          <p:cNvSpPr txBox="1"/>
          <p:nvPr/>
        </p:nvSpPr>
        <p:spPr>
          <a:xfrm>
            <a:off x="395536" y="1268760"/>
            <a:ext cx="7272808" cy="4524315"/>
          </a:xfrm>
          <a:prstGeom prst="rect">
            <a:avLst/>
          </a:prstGeom>
          <a:noFill/>
        </p:spPr>
        <p:txBody>
          <a:bodyPr wrap="square" rtlCol="0">
            <a:spAutoFit/>
          </a:bodyPr>
          <a:lstStyle/>
          <a:p>
            <a:r>
              <a:rPr lang="tr-TR" dirty="0"/>
              <a:t>.</a:t>
            </a:r>
            <a:r>
              <a:rPr lang="tr-TR" dirty="0" err="1"/>
              <a:t>bolumleri</a:t>
            </a:r>
            <a:r>
              <a:rPr lang="tr-TR" dirty="0"/>
              <a:t>{</a:t>
            </a:r>
          </a:p>
          <a:p>
            <a:r>
              <a:rPr lang="tr-TR" dirty="0"/>
              <a:t>	</a:t>
            </a:r>
            <a:r>
              <a:rPr lang="tr-TR" dirty="0" err="1"/>
              <a:t>font-f</a:t>
            </a:r>
            <a:r>
              <a:rPr lang="tr-TR" dirty="0"/>
              <a:t>amily:"Gill Sans", Helvetica, Arial, sans-serif;</a:t>
            </a:r>
          </a:p>
          <a:p>
            <a:r>
              <a:rPr lang="tr-TR" dirty="0"/>
              <a:t>	font-size:12px;</a:t>
            </a:r>
          </a:p>
          <a:p>
            <a:r>
              <a:rPr lang="tr-TR" dirty="0"/>
              <a:t>	background-</a:t>
            </a:r>
            <a:r>
              <a:rPr lang="tr-TR" dirty="0" err="1"/>
              <a:t>color</a:t>
            </a:r>
            <a:r>
              <a:rPr lang="tr-TR" dirty="0"/>
              <a:t>:#C4A9A9;</a:t>
            </a:r>
          </a:p>
          <a:p>
            <a:r>
              <a:rPr lang="tr-TR" dirty="0"/>
              <a:t>	</a:t>
            </a:r>
            <a:r>
              <a:rPr lang="tr-TR" dirty="0" err="1"/>
              <a:t>color</a:t>
            </a:r>
            <a:r>
              <a:rPr lang="tr-TR" dirty="0"/>
              <a:t>:#410506;</a:t>
            </a:r>
          </a:p>
          <a:p>
            <a:r>
              <a:rPr lang="tr-TR" dirty="0"/>
              <a:t>	width:40%;</a:t>
            </a:r>
          </a:p>
          <a:p>
            <a:r>
              <a:rPr lang="tr-TR" dirty="0"/>
              <a:t>	</a:t>
            </a:r>
            <a:r>
              <a:rPr lang="tr-TR" dirty="0" err="1"/>
              <a:t>float:left</a:t>
            </a:r>
            <a:r>
              <a:rPr lang="tr-TR" dirty="0"/>
              <a:t>;</a:t>
            </a:r>
          </a:p>
          <a:p>
            <a:r>
              <a:rPr lang="tr-TR" dirty="0"/>
              <a:t>}</a:t>
            </a:r>
          </a:p>
          <a:p>
            <a:r>
              <a:rPr lang="tr-TR" dirty="0"/>
              <a:t>.dersleri{</a:t>
            </a:r>
          </a:p>
          <a:p>
            <a:r>
              <a:rPr lang="tr-TR" dirty="0"/>
              <a:t>	</a:t>
            </a:r>
            <a:r>
              <a:rPr lang="tr-TR" dirty="0" err="1"/>
              <a:t>font-f</a:t>
            </a:r>
            <a:r>
              <a:rPr lang="tr-TR" dirty="0"/>
              <a:t>amily:"Gill Sans", Helvetica, Arial, sans-serif;</a:t>
            </a:r>
          </a:p>
          <a:p>
            <a:r>
              <a:rPr lang="tr-TR" dirty="0"/>
              <a:t>	font-size:10px;</a:t>
            </a:r>
          </a:p>
          <a:p>
            <a:r>
              <a:rPr lang="tr-TR" dirty="0"/>
              <a:t>	background-</a:t>
            </a:r>
            <a:r>
              <a:rPr lang="tr-TR" dirty="0" err="1"/>
              <a:t>color</a:t>
            </a:r>
            <a:r>
              <a:rPr lang="tr-TR" dirty="0"/>
              <a:t>:#4F3977;</a:t>
            </a:r>
          </a:p>
          <a:p>
            <a:r>
              <a:rPr lang="tr-TR" dirty="0"/>
              <a:t>	</a:t>
            </a:r>
            <a:r>
              <a:rPr lang="tr-TR" dirty="0" err="1"/>
              <a:t>color</a:t>
            </a:r>
            <a:r>
              <a:rPr lang="tr-TR" dirty="0"/>
              <a:t>:#ECDEDE;</a:t>
            </a:r>
          </a:p>
          <a:p>
            <a:r>
              <a:rPr lang="tr-TR" dirty="0"/>
              <a:t>	width:60%;</a:t>
            </a:r>
          </a:p>
          <a:p>
            <a:r>
              <a:rPr lang="tr-TR" dirty="0"/>
              <a:t>	</a:t>
            </a:r>
            <a:r>
              <a:rPr lang="tr-TR" dirty="0" err="1"/>
              <a:t>float:left</a:t>
            </a:r>
            <a:r>
              <a:rPr lang="tr-TR" dirty="0"/>
              <a:t>;</a:t>
            </a:r>
          </a:p>
          <a:p>
            <a:r>
              <a:rPr lang="tr-TR" dirty="0" smtClean="0"/>
              <a:t>}</a:t>
            </a:r>
            <a:endParaRPr lang="tr-TR" dirty="0"/>
          </a:p>
        </p:txBody>
      </p:sp>
    </p:spTree>
    <p:extLst>
      <p:ext uri="{BB962C8B-B14F-4D97-AF65-F5344CB8AC3E}">
        <p14:creationId xmlns:p14="http://schemas.microsoft.com/office/powerpoint/2010/main" val="26503966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smtClean="0">
                <a:solidFill>
                  <a:schemeClr val="tx2">
                    <a:lumMod val="50000"/>
                  </a:schemeClr>
                </a:solidFill>
              </a:rPr>
              <a:t>DIV Etiketi ile Yerleşim…</a:t>
            </a:r>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3"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4"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3" cstate="print"/>
          <a:srcRect/>
          <a:stretch>
            <a:fillRect/>
          </a:stretch>
        </p:blipFill>
        <p:spPr bwMode="auto">
          <a:xfrm>
            <a:off x="-416" y="908720"/>
            <a:ext cx="9144000" cy="183496"/>
          </a:xfrm>
          <a:prstGeom prst="rect">
            <a:avLst/>
          </a:prstGeom>
          <a:noFill/>
          <a:ln w="9525">
            <a:noFill/>
            <a:miter lim="800000"/>
            <a:headEnd/>
            <a:tailEnd/>
          </a:ln>
        </p:spPr>
      </p:pic>
      <p:sp>
        <p:nvSpPr>
          <p:cNvPr id="11" name="Metin kutusu 10"/>
          <p:cNvSpPr txBox="1"/>
          <p:nvPr/>
        </p:nvSpPr>
        <p:spPr>
          <a:xfrm>
            <a:off x="395536" y="1124744"/>
            <a:ext cx="8352928" cy="4770537"/>
          </a:xfrm>
          <a:prstGeom prst="rect">
            <a:avLst/>
          </a:prstGeom>
          <a:noFill/>
        </p:spPr>
        <p:txBody>
          <a:bodyPr wrap="square" rtlCol="0">
            <a:spAutoFit/>
          </a:bodyPr>
          <a:lstStyle/>
          <a:p>
            <a:r>
              <a:rPr lang="tr-TR" sz="1600" dirty="0" smtClean="0"/>
              <a:t>.</a:t>
            </a:r>
            <a:r>
              <a:rPr lang="tr-TR" sz="1600" dirty="0" err="1" smtClean="0"/>
              <a:t>universite</a:t>
            </a:r>
            <a:r>
              <a:rPr lang="tr-TR" sz="1600" dirty="0" smtClean="0"/>
              <a:t>{</a:t>
            </a:r>
            <a:endParaRPr lang="tr-TR" sz="1600" dirty="0"/>
          </a:p>
          <a:p>
            <a:r>
              <a:rPr lang="tr-TR" sz="1600" dirty="0"/>
              <a:t>	</a:t>
            </a:r>
            <a:r>
              <a:rPr lang="tr-TR" sz="1600" dirty="0" err="1"/>
              <a:t>font-f</a:t>
            </a:r>
            <a:r>
              <a:rPr lang="tr-TR" sz="1600" dirty="0"/>
              <a:t>amily:"Gill Sans", Helvetica, Arial, sans-serif;</a:t>
            </a:r>
          </a:p>
          <a:p>
            <a:r>
              <a:rPr lang="tr-TR" sz="1600" dirty="0"/>
              <a:t>	font-size:14px;</a:t>
            </a:r>
          </a:p>
          <a:p>
            <a:r>
              <a:rPr lang="tr-TR" sz="1600" dirty="0"/>
              <a:t>	background-</a:t>
            </a:r>
            <a:r>
              <a:rPr lang="tr-TR" sz="1600" dirty="0" err="1"/>
              <a:t>color</a:t>
            </a:r>
            <a:r>
              <a:rPr lang="tr-TR" sz="1600" dirty="0"/>
              <a:t>:#7961A4;</a:t>
            </a:r>
          </a:p>
          <a:p>
            <a:r>
              <a:rPr lang="tr-TR" sz="1600" dirty="0"/>
              <a:t>	</a:t>
            </a:r>
            <a:r>
              <a:rPr lang="tr-TR" sz="1600" dirty="0" err="1"/>
              <a:t>color</a:t>
            </a:r>
            <a:r>
              <a:rPr lang="tr-TR" sz="1600" dirty="0"/>
              <a:t>:#410506;</a:t>
            </a:r>
          </a:p>
          <a:p>
            <a:r>
              <a:rPr lang="tr-TR" sz="1600" dirty="0"/>
              <a:t>	width:100%;</a:t>
            </a:r>
          </a:p>
          <a:p>
            <a:r>
              <a:rPr lang="tr-TR" sz="1600" dirty="0"/>
              <a:t>	</a:t>
            </a:r>
            <a:r>
              <a:rPr lang="tr-TR" sz="1600" dirty="0" err="1"/>
              <a:t>text-align:center</a:t>
            </a:r>
            <a:r>
              <a:rPr lang="tr-TR" sz="1600" dirty="0"/>
              <a:t>;</a:t>
            </a:r>
          </a:p>
          <a:p>
            <a:r>
              <a:rPr lang="tr-TR" sz="1600" dirty="0"/>
              <a:t>}</a:t>
            </a:r>
          </a:p>
          <a:p>
            <a:r>
              <a:rPr lang="tr-TR" sz="1600" dirty="0"/>
              <a:t>.</a:t>
            </a:r>
            <a:r>
              <a:rPr lang="tr-TR" sz="1600" dirty="0" smtClean="0"/>
              <a:t>bolum{</a:t>
            </a:r>
            <a:endParaRPr lang="tr-TR" sz="1600" dirty="0"/>
          </a:p>
          <a:p>
            <a:r>
              <a:rPr lang="tr-TR" sz="1600" dirty="0"/>
              <a:t>	</a:t>
            </a:r>
            <a:r>
              <a:rPr lang="tr-TR" sz="1600" dirty="0" err="1"/>
              <a:t>font-f</a:t>
            </a:r>
            <a:r>
              <a:rPr lang="tr-TR" sz="1600" dirty="0"/>
              <a:t>amily:"Gill Sans", Helvetica, Arial, sans-serif;</a:t>
            </a:r>
          </a:p>
          <a:p>
            <a:r>
              <a:rPr lang="tr-TR" sz="1600" dirty="0"/>
              <a:t>	font-size:14px;</a:t>
            </a:r>
          </a:p>
          <a:p>
            <a:r>
              <a:rPr lang="tr-TR" sz="1600" dirty="0"/>
              <a:t>	background-</a:t>
            </a:r>
            <a:r>
              <a:rPr lang="tr-TR" sz="1600" dirty="0" err="1"/>
              <a:t>color</a:t>
            </a:r>
            <a:r>
              <a:rPr lang="tr-TR" sz="1600" dirty="0"/>
              <a:t>:#D2EBE7;</a:t>
            </a:r>
          </a:p>
          <a:p>
            <a:r>
              <a:rPr lang="tr-TR" sz="1600" dirty="0"/>
              <a:t>	</a:t>
            </a:r>
            <a:r>
              <a:rPr lang="tr-TR" sz="1600" dirty="0" err="1"/>
              <a:t>color</a:t>
            </a:r>
            <a:r>
              <a:rPr lang="tr-TR" sz="1600" dirty="0"/>
              <a:t>:#410506;</a:t>
            </a:r>
          </a:p>
          <a:p>
            <a:r>
              <a:rPr lang="tr-TR" sz="1600" dirty="0"/>
              <a:t>	width:100%;</a:t>
            </a:r>
          </a:p>
          <a:p>
            <a:r>
              <a:rPr lang="tr-TR" sz="1600" dirty="0"/>
              <a:t>	</a:t>
            </a:r>
            <a:r>
              <a:rPr lang="tr-TR" sz="1600" dirty="0" err="1"/>
              <a:t>text-align:center</a:t>
            </a:r>
            <a:r>
              <a:rPr lang="tr-TR" sz="1600" dirty="0"/>
              <a:t>;</a:t>
            </a:r>
          </a:p>
          <a:p>
            <a:r>
              <a:rPr lang="tr-TR" sz="1600" dirty="0"/>
              <a:t>}</a:t>
            </a:r>
          </a:p>
          <a:p>
            <a:r>
              <a:rPr lang="tr-TR" sz="1600" dirty="0"/>
              <a:t>.</a:t>
            </a:r>
            <a:r>
              <a:rPr lang="tr-TR" sz="1600" dirty="0" err="1"/>
              <a:t>sifirla</a:t>
            </a:r>
            <a:r>
              <a:rPr lang="tr-TR" sz="1600" dirty="0"/>
              <a:t>{</a:t>
            </a:r>
          </a:p>
          <a:p>
            <a:r>
              <a:rPr lang="tr-TR" sz="1600" dirty="0"/>
              <a:t>	</a:t>
            </a:r>
            <a:r>
              <a:rPr lang="tr-TR" sz="1600" dirty="0" err="1"/>
              <a:t>clear:both</a:t>
            </a:r>
            <a:r>
              <a:rPr lang="tr-TR" sz="1600" dirty="0"/>
              <a:t>;</a:t>
            </a:r>
          </a:p>
          <a:p>
            <a:r>
              <a:rPr lang="tr-TR" sz="1600" dirty="0"/>
              <a:t>}</a:t>
            </a:r>
          </a:p>
        </p:txBody>
      </p:sp>
    </p:spTree>
    <p:extLst>
      <p:ext uri="{BB962C8B-B14F-4D97-AF65-F5344CB8AC3E}">
        <p14:creationId xmlns:p14="http://schemas.microsoft.com/office/powerpoint/2010/main" val="42240773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smtClean="0">
                <a:solidFill>
                  <a:schemeClr val="tx2">
                    <a:lumMod val="50000"/>
                  </a:schemeClr>
                </a:solidFill>
              </a:rPr>
              <a:t>DIV Etiketi ile Yerleşim…</a:t>
            </a:r>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3"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4"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3" cstate="print"/>
          <a:srcRect/>
          <a:stretch>
            <a:fillRect/>
          </a:stretch>
        </p:blipFill>
        <p:spPr bwMode="auto">
          <a:xfrm>
            <a:off x="-416" y="908720"/>
            <a:ext cx="9144000" cy="183496"/>
          </a:xfrm>
          <a:prstGeom prst="rect">
            <a:avLst/>
          </a:prstGeom>
          <a:noFill/>
          <a:ln w="9525">
            <a:noFill/>
            <a:miter lim="800000"/>
            <a:headEnd/>
            <a:tailEnd/>
          </a:ln>
        </p:spPr>
      </p:pic>
      <p:sp>
        <p:nvSpPr>
          <p:cNvPr id="11" name="Dikdörtgen 10"/>
          <p:cNvSpPr/>
          <p:nvPr/>
        </p:nvSpPr>
        <p:spPr>
          <a:xfrm>
            <a:off x="467544" y="1268760"/>
            <a:ext cx="7272808" cy="3693319"/>
          </a:xfrm>
          <a:prstGeom prst="rect">
            <a:avLst/>
          </a:prstGeom>
        </p:spPr>
        <p:txBody>
          <a:bodyPr wrap="square">
            <a:spAutoFit/>
          </a:bodyPr>
          <a:lstStyle/>
          <a:p>
            <a:r>
              <a:rPr lang="tr-TR" dirty="0"/>
              <a:t>&lt;div </a:t>
            </a:r>
            <a:r>
              <a:rPr lang="tr-TR" dirty="0" err="1"/>
              <a:t>class</a:t>
            </a:r>
            <a:r>
              <a:rPr lang="tr-TR" dirty="0"/>
              <a:t>="</a:t>
            </a:r>
            <a:r>
              <a:rPr lang="tr-TR" dirty="0" err="1"/>
              <a:t>universite</a:t>
            </a:r>
            <a:r>
              <a:rPr lang="tr-TR" dirty="0"/>
              <a:t>"&gt;Sakarya Üniversitesi&lt;/div&gt;</a:t>
            </a:r>
          </a:p>
          <a:p>
            <a:r>
              <a:rPr lang="tr-TR" dirty="0"/>
              <a:t>&lt;div </a:t>
            </a:r>
            <a:r>
              <a:rPr lang="tr-TR" dirty="0" err="1"/>
              <a:t>class</a:t>
            </a:r>
            <a:r>
              <a:rPr lang="tr-TR" dirty="0"/>
              <a:t>="</a:t>
            </a:r>
            <a:r>
              <a:rPr lang="tr-TR" dirty="0" err="1"/>
              <a:t>bolumleri</a:t>
            </a:r>
            <a:r>
              <a:rPr lang="tr-TR" dirty="0"/>
              <a:t>"&gt;</a:t>
            </a:r>
          </a:p>
          <a:p>
            <a:r>
              <a:rPr lang="tr-TR" dirty="0" smtClean="0"/>
              <a:t>    &lt;</a:t>
            </a:r>
            <a:r>
              <a:rPr lang="tr-TR" dirty="0"/>
              <a:t>div&gt;Bilgisayar Mühendisliği&lt;/div&gt;</a:t>
            </a:r>
          </a:p>
          <a:p>
            <a:r>
              <a:rPr lang="tr-TR" dirty="0"/>
              <a:t>    &lt;div&gt;Bilişim Sistemleri Mühendisliği&lt;/div&gt;</a:t>
            </a:r>
          </a:p>
          <a:p>
            <a:r>
              <a:rPr lang="tr-TR" dirty="0"/>
              <a:t>&lt;/div&gt;</a:t>
            </a:r>
          </a:p>
          <a:p>
            <a:r>
              <a:rPr lang="tr-TR" dirty="0"/>
              <a:t>&lt;div </a:t>
            </a:r>
            <a:r>
              <a:rPr lang="tr-TR" dirty="0" err="1"/>
              <a:t>class</a:t>
            </a:r>
            <a:r>
              <a:rPr lang="tr-TR" dirty="0"/>
              <a:t>="dersleri"&gt;</a:t>
            </a:r>
          </a:p>
          <a:p>
            <a:r>
              <a:rPr lang="tr-TR" dirty="0"/>
              <a:t>	&lt;div&gt;Programlamaya Giriş&lt;/div&gt;</a:t>
            </a:r>
          </a:p>
          <a:p>
            <a:r>
              <a:rPr lang="tr-TR" dirty="0"/>
              <a:t>	&lt;div&gt;Veri Yapıları&lt;/div&gt;</a:t>
            </a:r>
          </a:p>
          <a:p>
            <a:r>
              <a:rPr lang="tr-TR" dirty="0"/>
              <a:t>	&lt;div&gt;Web Teknolojileri&lt;/div&gt;</a:t>
            </a:r>
          </a:p>
          <a:p>
            <a:r>
              <a:rPr lang="tr-TR" dirty="0"/>
              <a:t>	&lt;div&gt;Veritabanı Yönetim Sistemleri&lt;/div&gt;</a:t>
            </a:r>
          </a:p>
          <a:p>
            <a:r>
              <a:rPr lang="tr-TR" dirty="0"/>
              <a:t>&lt;/div&gt;</a:t>
            </a:r>
          </a:p>
          <a:p>
            <a:r>
              <a:rPr lang="tr-TR" dirty="0"/>
              <a:t>&lt;div </a:t>
            </a:r>
            <a:r>
              <a:rPr lang="tr-TR" dirty="0" err="1"/>
              <a:t>class</a:t>
            </a:r>
            <a:r>
              <a:rPr lang="tr-TR" dirty="0"/>
              <a:t>="</a:t>
            </a:r>
            <a:r>
              <a:rPr lang="tr-TR" dirty="0" err="1"/>
              <a:t>sifirla</a:t>
            </a:r>
            <a:r>
              <a:rPr lang="tr-TR" dirty="0"/>
              <a:t>"&gt;&lt;/div&gt;</a:t>
            </a:r>
          </a:p>
          <a:p>
            <a:r>
              <a:rPr lang="tr-TR" dirty="0"/>
              <a:t>&lt;div </a:t>
            </a:r>
            <a:r>
              <a:rPr lang="tr-TR" dirty="0" err="1"/>
              <a:t>class</a:t>
            </a:r>
            <a:r>
              <a:rPr lang="tr-TR" dirty="0"/>
              <a:t>="bolum"&gt;Bilgisayar ve Bilişim Bilimleri Fakültesi&lt;/div&gt;</a:t>
            </a:r>
          </a:p>
        </p:txBody>
      </p:sp>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72" y="5035110"/>
            <a:ext cx="9124328" cy="991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44887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smtClean="0">
                <a:solidFill>
                  <a:schemeClr val="tx2">
                    <a:lumMod val="50000"/>
                  </a:schemeClr>
                </a:solidFill>
              </a:rPr>
              <a:t>ÖRNEK</a:t>
            </a:r>
          </a:p>
        </p:txBody>
      </p:sp>
      <p:sp>
        <p:nvSpPr>
          <p:cNvPr id="4099" name="İçerik Yer Tutucusu 2"/>
          <p:cNvSpPr>
            <a:spLocks noGrp="1"/>
          </p:cNvSpPr>
          <p:nvPr>
            <p:ph idx="1"/>
          </p:nvPr>
        </p:nvSpPr>
        <p:spPr>
          <a:xfrm>
            <a:off x="457200" y="1196752"/>
            <a:ext cx="8507288" cy="4824536"/>
          </a:xfrm>
        </p:spPr>
        <p:txBody>
          <a:bodyPr/>
          <a:lstStyle/>
          <a:p>
            <a:pPr>
              <a:buBlip>
                <a:blip r:embed="rId3"/>
              </a:buBlip>
            </a:pPr>
            <a:endParaRPr lang="tr-TR" sz="2600" dirty="0" smtClean="0"/>
          </a:p>
          <a:p>
            <a:pPr marL="0" indent="0">
              <a:buNone/>
            </a:pPr>
            <a:endParaRPr lang="tr-TR" sz="2000" dirty="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pic>
        <p:nvPicPr>
          <p:cNvPr id="3" name="Resim 2"/>
          <p:cNvPicPr>
            <a:picLocks noChangeAspect="1"/>
          </p:cNvPicPr>
          <p:nvPr/>
        </p:nvPicPr>
        <p:blipFill>
          <a:blip r:embed="rId6"/>
          <a:stretch>
            <a:fillRect/>
          </a:stretch>
        </p:blipFill>
        <p:spPr>
          <a:xfrm>
            <a:off x="683568" y="1628800"/>
            <a:ext cx="7884000" cy="3725084"/>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12750060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smtClean="0">
                <a:solidFill>
                  <a:schemeClr val="tx2">
                    <a:lumMod val="50000"/>
                  </a:schemeClr>
                </a:solidFill>
              </a:rPr>
              <a:t>ÖRNEK…</a:t>
            </a:r>
          </a:p>
        </p:txBody>
      </p:sp>
      <p:sp>
        <p:nvSpPr>
          <p:cNvPr id="4099" name="İçerik Yer Tutucusu 2"/>
          <p:cNvSpPr>
            <a:spLocks noGrp="1"/>
          </p:cNvSpPr>
          <p:nvPr>
            <p:ph idx="1"/>
          </p:nvPr>
        </p:nvSpPr>
        <p:spPr>
          <a:xfrm>
            <a:off x="457200" y="1196752"/>
            <a:ext cx="8507288" cy="4824536"/>
          </a:xfrm>
        </p:spPr>
        <p:txBody>
          <a:bodyPr/>
          <a:lstStyle/>
          <a:p>
            <a:pPr marL="0" indent="0">
              <a:buNone/>
              <a:defRPr/>
            </a:pPr>
            <a:r>
              <a:rPr lang="tr-TR" sz="1400" dirty="0"/>
              <a:t>&lt;div </a:t>
            </a:r>
            <a:r>
              <a:rPr lang="tr-TR" sz="1400" dirty="0" err="1"/>
              <a:t>class</a:t>
            </a:r>
            <a:r>
              <a:rPr lang="tr-TR" sz="1400" dirty="0"/>
              <a:t>="</a:t>
            </a:r>
            <a:r>
              <a:rPr lang="tr-TR" sz="1400" dirty="0" err="1"/>
              <a:t>ust</a:t>
            </a:r>
            <a:r>
              <a:rPr lang="tr-TR" sz="1400" dirty="0"/>
              <a:t>"&gt;[FİLM DÜNYASI]&lt;/div</a:t>
            </a:r>
            <a:r>
              <a:rPr lang="tr-TR" sz="1400" dirty="0" smtClean="0"/>
              <a:t>&gt;</a:t>
            </a:r>
          </a:p>
          <a:p>
            <a:pPr marL="0" indent="0">
              <a:buNone/>
              <a:defRPr/>
            </a:pPr>
            <a:r>
              <a:rPr lang="tr-TR" sz="1400" dirty="0" smtClean="0"/>
              <a:t>&lt;</a:t>
            </a:r>
            <a:r>
              <a:rPr lang="tr-TR" sz="1400" dirty="0"/>
              <a:t>div </a:t>
            </a:r>
            <a:r>
              <a:rPr lang="tr-TR" sz="1400" dirty="0" err="1"/>
              <a:t>class</a:t>
            </a:r>
            <a:r>
              <a:rPr lang="tr-TR" sz="1400" dirty="0"/>
              <a:t>="</a:t>
            </a:r>
            <a:r>
              <a:rPr lang="tr-TR" sz="1400" dirty="0" err="1"/>
              <a:t>bosluk</a:t>
            </a:r>
            <a:r>
              <a:rPr lang="tr-TR" sz="1400" dirty="0"/>
              <a:t>"&gt;&amp;</a:t>
            </a:r>
            <a:r>
              <a:rPr lang="tr-TR" sz="1400" dirty="0" err="1"/>
              <a:t>nbsp</a:t>
            </a:r>
            <a:r>
              <a:rPr lang="tr-TR" sz="1400" dirty="0"/>
              <a:t>;&lt;/div&gt;</a:t>
            </a:r>
          </a:p>
          <a:p>
            <a:pPr marL="0" indent="0">
              <a:buNone/>
              <a:defRPr/>
            </a:pPr>
            <a:r>
              <a:rPr lang="tr-TR" sz="1400" dirty="0" smtClean="0"/>
              <a:t>&lt;</a:t>
            </a:r>
            <a:r>
              <a:rPr lang="tr-TR" sz="1400" dirty="0"/>
              <a:t>div </a:t>
            </a:r>
            <a:r>
              <a:rPr lang="tr-TR" sz="1400" dirty="0" err="1"/>
              <a:t>class</a:t>
            </a:r>
            <a:r>
              <a:rPr lang="tr-TR" sz="1400" dirty="0"/>
              <a:t>="</a:t>
            </a:r>
            <a:r>
              <a:rPr lang="tr-TR" sz="1400" dirty="0" err="1"/>
              <a:t>ortaust</a:t>
            </a:r>
            <a:r>
              <a:rPr lang="tr-TR" sz="1400" dirty="0"/>
              <a:t>"&gt;[VİZYONDAKİ FİLMLER]&lt;/div</a:t>
            </a:r>
            <a:r>
              <a:rPr lang="tr-TR" sz="1400" dirty="0" smtClean="0"/>
              <a:t>&gt;</a:t>
            </a:r>
          </a:p>
          <a:p>
            <a:pPr marL="0" indent="0">
              <a:buNone/>
              <a:defRPr/>
            </a:pPr>
            <a:r>
              <a:rPr lang="tr-TR" sz="1400" dirty="0" smtClean="0"/>
              <a:t>&lt;</a:t>
            </a:r>
            <a:r>
              <a:rPr lang="tr-TR" sz="1400" dirty="0"/>
              <a:t>div </a:t>
            </a:r>
            <a:r>
              <a:rPr lang="tr-TR" sz="1400" dirty="0" err="1"/>
              <a:t>class</a:t>
            </a:r>
            <a:r>
              <a:rPr lang="tr-TR" sz="1400" dirty="0"/>
              <a:t>="</a:t>
            </a:r>
            <a:r>
              <a:rPr lang="tr-TR" sz="1400" dirty="0" err="1"/>
              <a:t>bosluk</a:t>
            </a:r>
            <a:r>
              <a:rPr lang="tr-TR" sz="1400" dirty="0"/>
              <a:t>"&gt;&amp;</a:t>
            </a:r>
            <a:r>
              <a:rPr lang="tr-TR" sz="1400" dirty="0" err="1"/>
              <a:t>nbsp</a:t>
            </a:r>
            <a:r>
              <a:rPr lang="tr-TR" sz="1400" dirty="0"/>
              <a:t>;&lt;/div&gt;</a:t>
            </a:r>
          </a:p>
          <a:p>
            <a:pPr marL="0" indent="0">
              <a:buNone/>
              <a:defRPr/>
            </a:pPr>
            <a:r>
              <a:rPr lang="tr-TR" sz="1400" dirty="0" smtClean="0"/>
              <a:t>&lt;</a:t>
            </a:r>
            <a:r>
              <a:rPr lang="tr-TR" sz="1400" dirty="0"/>
              <a:t>div </a:t>
            </a:r>
            <a:r>
              <a:rPr lang="tr-TR" sz="1400" dirty="0" err="1"/>
              <a:t>class</a:t>
            </a:r>
            <a:r>
              <a:rPr lang="tr-TR" sz="1400" dirty="0"/>
              <a:t>="</a:t>
            </a:r>
            <a:r>
              <a:rPr lang="tr-TR" sz="1400" dirty="0" err="1"/>
              <a:t>ortaalt</a:t>
            </a:r>
            <a:r>
              <a:rPr lang="tr-TR" sz="1400" dirty="0"/>
              <a:t>"&gt;</a:t>
            </a:r>
          </a:p>
          <a:p>
            <a:pPr marL="0" indent="0">
              <a:buNone/>
              <a:defRPr/>
            </a:pPr>
            <a:r>
              <a:rPr lang="tr-TR" sz="1400" dirty="0"/>
              <a:t> </a:t>
            </a:r>
            <a:r>
              <a:rPr lang="tr-TR" sz="1400" dirty="0" smtClean="0"/>
              <a:t>  &lt;</a:t>
            </a:r>
            <a:r>
              <a:rPr lang="tr-TR" sz="1400" dirty="0"/>
              <a:t>div </a:t>
            </a:r>
            <a:r>
              <a:rPr lang="tr-TR" sz="1400" dirty="0" err="1"/>
              <a:t>class</a:t>
            </a:r>
            <a:r>
              <a:rPr lang="tr-TR" sz="1400" dirty="0"/>
              <a:t>="</a:t>
            </a:r>
            <a:r>
              <a:rPr lang="tr-TR" sz="1400" dirty="0" err="1"/>
              <a:t>ortaaltsol</a:t>
            </a:r>
            <a:r>
              <a:rPr lang="tr-TR" sz="1400" dirty="0"/>
              <a:t>"&gt;[YAKINDA]...&lt;/div&gt;</a:t>
            </a:r>
          </a:p>
          <a:p>
            <a:pPr marL="0" indent="0">
              <a:buNone/>
              <a:defRPr/>
            </a:pPr>
            <a:r>
              <a:rPr lang="tr-TR" sz="1400" dirty="0" smtClean="0"/>
              <a:t>   &lt;</a:t>
            </a:r>
            <a:r>
              <a:rPr lang="tr-TR" sz="1400" dirty="0"/>
              <a:t>div </a:t>
            </a:r>
            <a:r>
              <a:rPr lang="tr-TR" sz="1400" dirty="0" err="1"/>
              <a:t>class</a:t>
            </a:r>
            <a:r>
              <a:rPr lang="tr-TR" sz="1400" dirty="0"/>
              <a:t>="</a:t>
            </a:r>
            <a:r>
              <a:rPr lang="tr-TR" sz="1400" dirty="0" err="1"/>
              <a:t>ortabosluk</a:t>
            </a:r>
            <a:r>
              <a:rPr lang="tr-TR" sz="1400" dirty="0"/>
              <a:t>"&gt;&lt;/div&gt;</a:t>
            </a:r>
          </a:p>
          <a:p>
            <a:pPr marL="0" indent="0">
              <a:buNone/>
              <a:defRPr/>
            </a:pPr>
            <a:r>
              <a:rPr lang="tr-TR" sz="1400" dirty="0" smtClean="0"/>
              <a:t>   &lt;</a:t>
            </a:r>
            <a:r>
              <a:rPr lang="tr-TR" sz="1400" dirty="0"/>
              <a:t>div </a:t>
            </a:r>
            <a:r>
              <a:rPr lang="tr-TR" sz="1400" dirty="0" err="1"/>
              <a:t>class</a:t>
            </a:r>
            <a:r>
              <a:rPr lang="tr-TR" sz="1400" dirty="0"/>
              <a:t>="</a:t>
            </a:r>
            <a:r>
              <a:rPr lang="tr-TR" sz="1400" dirty="0" err="1"/>
              <a:t>ortaaltorta</a:t>
            </a:r>
            <a:r>
              <a:rPr lang="tr-TR" sz="1400" dirty="0"/>
              <a:t>"&gt;[EN ÇOK BEKLENENLER]...&lt;/div&gt; </a:t>
            </a:r>
          </a:p>
          <a:p>
            <a:pPr marL="0" indent="0">
              <a:buNone/>
              <a:defRPr/>
            </a:pPr>
            <a:r>
              <a:rPr lang="tr-TR" sz="1400" dirty="0" smtClean="0"/>
              <a:t>   &lt;</a:t>
            </a:r>
            <a:r>
              <a:rPr lang="tr-TR" sz="1400" dirty="0"/>
              <a:t>div </a:t>
            </a:r>
            <a:r>
              <a:rPr lang="tr-TR" sz="1400" dirty="0" err="1"/>
              <a:t>class</a:t>
            </a:r>
            <a:r>
              <a:rPr lang="tr-TR" sz="1400" dirty="0"/>
              <a:t>="</a:t>
            </a:r>
            <a:r>
              <a:rPr lang="tr-TR" sz="1400" dirty="0" err="1"/>
              <a:t>ortabosluk</a:t>
            </a:r>
            <a:r>
              <a:rPr lang="tr-TR" sz="1400" dirty="0"/>
              <a:t>"&gt;&lt;/div&gt;</a:t>
            </a:r>
          </a:p>
          <a:p>
            <a:pPr marL="0" indent="0">
              <a:buNone/>
              <a:defRPr/>
            </a:pPr>
            <a:r>
              <a:rPr lang="tr-TR" sz="1400" dirty="0" smtClean="0"/>
              <a:t>   &lt;</a:t>
            </a:r>
            <a:r>
              <a:rPr lang="tr-TR" sz="1400" dirty="0"/>
              <a:t>div </a:t>
            </a:r>
            <a:r>
              <a:rPr lang="tr-TR" sz="1400" dirty="0" err="1"/>
              <a:t>class</a:t>
            </a:r>
            <a:r>
              <a:rPr lang="tr-TR" sz="1400" dirty="0"/>
              <a:t>="</a:t>
            </a:r>
            <a:r>
              <a:rPr lang="tr-TR" sz="1400" dirty="0" err="1"/>
              <a:t>ortaaltsag</a:t>
            </a:r>
            <a:r>
              <a:rPr lang="tr-TR" sz="1400" dirty="0"/>
              <a:t>"&gt;[SON YORUMLAR]...&lt;/div&gt;    </a:t>
            </a:r>
            <a:endParaRPr lang="tr-TR" sz="1400" dirty="0" smtClean="0"/>
          </a:p>
          <a:p>
            <a:pPr marL="0" indent="0">
              <a:buNone/>
              <a:defRPr/>
            </a:pPr>
            <a:r>
              <a:rPr lang="tr-TR" sz="1400" dirty="0" smtClean="0"/>
              <a:t>&lt;/</a:t>
            </a:r>
            <a:r>
              <a:rPr lang="tr-TR" sz="1400" dirty="0"/>
              <a:t>div&gt; </a:t>
            </a:r>
          </a:p>
          <a:p>
            <a:pPr marL="0" indent="0">
              <a:buNone/>
              <a:defRPr/>
            </a:pPr>
            <a:r>
              <a:rPr lang="tr-TR" sz="1400" dirty="0" smtClean="0"/>
              <a:t>&lt;</a:t>
            </a:r>
            <a:r>
              <a:rPr lang="tr-TR" sz="1400" dirty="0"/>
              <a:t>div </a:t>
            </a:r>
            <a:r>
              <a:rPr lang="tr-TR" sz="1400" dirty="0" err="1"/>
              <a:t>class</a:t>
            </a:r>
            <a:r>
              <a:rPr lang="tr-TR" sz="1400" dirty="0"/>
              <a:t>="</a:t>
            </a:r>
            <a:r>
              <a:rPr lang="tr-TR" sz="1400" dirty="0" err="1"/>
              <a:t>sifirla</a:t>
            </a:r>
            <a:r>
              <a:rPr lang="tr-TR" sz="1400" dirty="0"/>
              <a:t>"&gt;&lt;/div&gt;</a:t>
            </a:r>
          </a:p>
          <a:p>
            <a:pPr marL="0" indent="0">
              <a:buNone/>
              <a:defRPr/>
            </a:pPr>
            <a:r>
              <a:rPr lang="tr-TR" sz="1400" dirty="0" smtClean="0"/>
              <a:t>&lt;</a:t>
            </a:r>
            <a:r>
              <a:rPr lang="tr-TR" sz="1400" dirty="0"/>
              <a:t>div </a:t>
            </a:r>
            <a:r>
              <a:rPr lang="tr-TR" sz="1400" dirty="0" err="1"/>
              <a:t>class</a:t>
            </a:r>
            <a:r>
              <a:rPr lang="tr-TR" sz="1400" dirty="0"/>
              <a:t>="</a:t>
            </a:r>
            <a:r>
              <a:rPr lang="tr-TR" sz="1400" dirty="0" err="1"/>
              <a:t>bosluk</a:t>
            </a:r>
            <a:r>
              <a:rPr lang="tr-TR" sz="1400" dirty="0"/>
              <a:t>"&gt;&lt;/div&gt;</a:t>
            </a:r>
          </a:p>
          <a:p>
            <a:pPr marL="0" indent="0">
              <a:buNone/>
              <a:defRPr/>
            </a:pPr>
            <a:r>
              <a:rPr lang="tr-TR" sz="1400" dirty="0" smtClean="0"/>
              <a:t>&lt;</a:t>
            </a:r>
            <a:r>
              <a:rPr lang="tr-TR" sz="1400" dirty="0"/>
              <a:t>div </a:t>
            </a:r>
            <a:r>
              <a:rPr lang="tr-TR" sz="1400" dirty="0" err="1"/>
              <a:t>class</a:t>
            </a:r>
            <a:r>
              <a:rPr lang="tr-TR" sz="1400" dirty="0"/>
              <a:t>="alt"&gt;</a:t>
            </a:r>
            <a:r>
              <a:rPr lang="tr-TR" sz="1400" dirty="0" err="1"/>
              <a:t>Copyright</a:t>
            </a:r>
            <a:r>
              <a:rPr lang="tr-TR" sz="1400" dirty="0"/>
              <a:t> @Ümit KOCABIÇAK&lt;/div&gt;&lt;</a:t>
            </a:r>
            <a:r>
              <a:rPr lang="tr-TR" sz="1400" dirty="0"/>
              <a:t>div </a:t>
            </a:r>
            <a:r>
              <a:rPr lang="tr-TR" sz="1400" dirty="0" err="1"/>
              <a:t>class</a:t>
            </a:r>
            <a:r>
              <a:rPr lang="tr-TR" sz="1400" dirty="0"/>
              <a:t>="alt"&gt;&lt;/div&gt;</a:t>
            </a:r>
          </a:p>
          <a:p>
            <a:pPr marL="0" indent="0">
              <a:buNone/>
            </a:pPr>
            <a:endParaRPr lang="tr-TR" sz="2600" dirty="0" smtClean="0"/>
          </a:p>
          <a:p>
            <a:pPr marL="0" indent="0">
              <a:buNone/>
            </a:pPr>
            <a:endParaRPr lang="tr-TR" sz="2000" dirty="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spTree>
    <p:extLst>
      <p:ext uri="{BB962C8B-B14F-4D97-AF65-F5344CB8AC3E}">
        <p14:creationId xmlns:p14="http://schemas.microsoft.com/office/powerpoint/2010/main" val="757474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smtClean="0">
                <a:solidFill>
                  <a:schemeClr val="tx2">
                    <a:lumMod val="50000"/>
                  </a:schemeClr>
                </a:solidFill>
              </a:rPr>
              <a:t>Stil Şablonları </a:t>
            </a:r>
          </a:p>
        </p:txBody>
      </p:sp>
      <p:sp>
        <p:nvSpPr>
          <p:cNvPr id="4099" name="İçerik Yer Tutucusu 2"/>
          <p:cNvSpPr>
            <a:spLocks noGrp="1"/>
          </p:cNvSpPr>
          <p:nvPr>
            <p:ph idx="1"/>
          </p:nvPr>
        </p:nvSpPr>
        <p:spPr>
          <a:xfrm>
            <a:off x="457200" y="1196752"/>
            <a:ext cx="8507288" cy="4824536"/>
          </a:xfrm>
        </p:spPr>
        <p:txBody>
          <a:bodyPr/>
          <a:lstStyle/>
          <a:p>
            <a:pPr>
              <a:buBlip>
                <a:blip r:embed="rId3"/>
              </a:buBlip>
            </a:pPr>
            <a:r>
              <a:rPr lang="tr-TR" sz="2800" dirty="0"/>
              <a:t>Stil şablonları tek bir etiket üzerinde tanımlanabileceği gibi, tüm sayfada geçerli olacak şekilde de tasarlanabilir veya stil dosyaları ile istenilen sayfada stil şablonları kullanılabilir</a:t>
            </a:r>
            <a:r>
              <a:rPr lang="tr-TR" sz="2800" dirty="0" smtClean="0"/>
              <a:t>.</a:t>
            </a:r>
          </a:p>
          <a:p>
            <a:pPr>
              <a:buBlip>
                <a:blip r:embed="rId3"/>
              </a:buBlip>
            </a:pPr>
            <a:r>
              <a:rPr lang="tr-TR" sz="2800" dirty="0" smtClean="0"/>
              <a:t>Stil </a:t>
            </a:r>
            <a:r>
              <a:rPr lang="tr-TR" sz="2800" dirty="0"/>
              <a:t>şablonları tanımlandıkları yere göre üç farklı şekilde </a:t>
            </a:r>
            <a:r>
              <a:rPr lang="tr-TR" sz="2800" dirty="0" smtClean="0"/>
              <a:t>kullanılabilirler.</a:t>
            </a:r>
          </a:p>
          <a:p>
            <a:pPr lvl="1">
              <a:buBlip>
                <a:blip r:embed="rId3"/>
              </a:buBlip>
            </a:pPr>
            <a:r>
              <a:rPr lang="tr-TR" sz="2400" dirty="0" smtClean="0"/>
              <a:t>Yerel </a:t>
            </a:r>
            <a:r>
              <a:rPr lang="tr-TR" sz="2400" dirty="0"/>
              <a:t>Stil tanımlamaları (Satır İçi </a:t>
            </a:r>
            <a:r>
              <a:rPr lang="tr-TR" sz="2400" dirty="0" smtClean="0"/>
              <a:t>Stiller)</a:t>
            </a:r>
          </a:p>
          <a:p>
            <a:pPr lvl="1">
              <a:buBlip>
                <a:blip r:embed="rId3"/>
              </a:buBlip>
            </a:pPr>
            <a:r>
              <a:rPr lang="tr-TR" sz="2400" dirty="0" smtClean="0"/>
              <a:t>Global </a:t>
            </a:r>
            <a:r>
              <a:rPr lang="tr-TR" sz="2400" dirty="0"/>
              <a:t>Stil tanımlamaları (Gömülü </a:t>
            </a:r>
            <a:r>
              <a:rPr lang="tr-TR" sz="2400" dirty="0" smtClean="0"/>
              <a:t>Stiller)</a:t>
            </a:r>
          </a:p>
          <a:p>
            <a:pPr lvl="1">
              <a:buBlip>
                <a:blip r:embed="rId3"/>
              </a:buBlip>
            </a:pPr>
            <a:r>
              <a:rPr lang="tr-TR" sz="2400" dirty="0" smtClean="0"/>
              <a:t>Bağlantılı </a:t>
            </a:r>
            <a:r>
              <a:rPr lang="tr-TR" sz="2400" dirty="0"/>
              <a:t>Stil tanımlamaları (Harici Stil Dosyaları)</a:t>
            </a:r>
          </a:p>
          <a:p>
            <a:pPr>
              <a:buBlip>
                <a:blip r:embed="rId3"/>
              </a:buBlip>
            </a:pPr>
            <a:endParaRPr lang="tr-TR" sz="2400" dirty="0" smtClean="0"/>
          </a:p>
          <a:p>
            <a:pPr marL="0" indent="0">
              <a:buNone/>
            </a:pPr>
            <a:endParaRPr lang="tr-TR" sz="2000" dirty="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spTree>
    <p:extLst>
      <p:ext uri="{BB962C8B-B14F-4D97-AF65-F5344CB8AC3E}">
        <p14:creationId xmlns:p14="http://schemas.microsoft.com/office/powerpoint/2010/main" val="6058823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smtClean="0">
                <a:solidFill>
                  <a:schemeClr val="tx2">
                    <a:lumMod val="50000"/>
                  </a:schemeClr>
                </a:solidFill>
              </a:rPr>
              <a:t>ÖRNEK… </a:t>
            </a:r>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3"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4"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3" cstate="print"/>
          <a:srcRect/>
          <a:stretch>
            <a:fillRect/>
          </a:stretch>
        </p:blipFill>
        <p:spPr bwMode="auto">
          <a:xfrm>
            <a:off x="-416" y="908720"/>
            <a:ext cx="9144000" cy="183496"/>
          </a:xfrm>
          <a:prstGeom prst="rect">
            <a:avLst/>
          </a:prstGeom>
          <a:noFill/>
          <a:ln w="9525">
            <a:noFill/>
            <a:miter lim="800000"/>
            <a:headEnd/>
            <a:tailEnd/>
          </a:ln>
        </p:spPr>
      </p:pic>
      <p:sp>
        <p:nvSpPr>
          <p:cNvPr id="11" name="İçerik Yer Tutucusu 2"/>
          <p:cNvSpPr>
            <a:spLocks noGrp="1"/>
          </p:cNvSpPr>
          <p:nvPr>
            <p:ph sz="quarter" idx="1"/>
          </p:nvPr>
        </p:nvSpPr>
        <p:spPr>
          <a:xfrm>
            <a:off x="467544" y="1196752"/>
            <a:ext cx="7992888" cy="4937760"/>
          </a:xfrm>
        </p:spPr>
        <p:txBody>
          <a:bodyPr numCol="2">
            <a:noAutofit/>
          </a:bodyPr>
          <a:lstStyle/>
          <a:p>
            <a:pPr marL="0" indent="0">
              <a:buNone/>
              <a:defRPr/>
            </a:pPr>
            <a:r>
              <a:rPr lang="tr-TR" sz="1600" dirty="0"/>
              <a:t>.</a:t>
            </a:r>
            <a:r>
              <a:rPr lang="tr-TR" sz="1600" dirty="0" err="1"/>
              <a:t>ust</a:t>
            </a:r>
            <a:r>
              <a:rPr lang="tr-TR" sz="1600" dirty="0"/>
              <a:t>{</a:t>
            </a:r>
          </a:p>
          <a:p>
            <a:pPr marL="0" indent="0">
              <a:buNone/>
              <a:defRPr/>
            </a:pPr>
            <a:r>
              <a:rPr lang="tr-TR" sz="1600" dirty="0"/>
              <a:t>	background-</a:t>
            </a:r>
            <a:r>
              <a:rPr lang="tr-TR" sz="1600" dirty="0" err="1"/>
              <a:t>color</a:t>
            </a:r>
            <a:r>
              <a:rPr lang="tr-TR" sz="1600" dirty="0"/>
              <a:t>:#</a:t>
            </a:r>
            <a:r>
              <a:rPr lang="tr-TR" sz="1600" dirty="0" err="1"/>
              <a:t>ffcccc</a:t>
            </a:r>
            <a:r>
              <a:rPr lang="tr-TR" sz="1600" dirty="0"/>
              <a:t>;</a:t>
            </a:r>
          </a:p>
          <a:p>
            <a:pPr marL="0" indent="0">
              <a:buNone/>
              <a:defRPr/>
            </a:pPr>
            <a:r>
              <a:rPr lang="tr-TR" sz="1600" dirty="0"/>
              <a:t>	</a:t>
            </a:r>
            <a:r>
              <a:rPr lang="tr-TR" sz="1600" dirty="0" err="1"/>
              <a:t>color</a:t>
            </a:r>
            <a:r>
              <a:rPr lang="tr-TR" sz="1600" dirty="0"/>
              <a:t>:#660066;</a:t>
            </a:r>
          </a:p>
          <a:p>
            <a:pPr marL="0" indent="0">
              <a:buNone/>
              <a:defRPr/>
            </a:pPr>
            <a:r>
              <a:rPr lang="tr-TR" sz="1600" dirty="0"/>
              <a:t>	height:80px;</a:t>
            </a:r>
          </a:p>
          <a:p>
            <a:pPr marL="0" indent="0">
              <a:buNone/>
              <a:defRPr/>
            </a:pPr>
            <a:r>
              <a:rPr lang="tr-TR" sz="1600" dirty="0"/>
              <a:t>	padding:5px</a:t>
            </a:r>
            <a:r>
              <a:rPr lang="tr-TR" sz="1600" dirty="0" smtClean="0"/>
              <a:t>;	</a:t>
            </a:r>
            <a:endParaRPr lang="tr-TR" sz="1600" dirty="0"/>
          </a:p>
          <a:p>
            <a:pPr marL="0" indent="0">
              <a:buNone/>
              <a:defRPr/>
            </a:pPr>
            <a:r>
              <a:rPr lang="tr-TR" sz="1600" dirty="0" smtClean="0"/>
              <a:t>}</a:t>
            </a:r>
            <a:endParaRPr lang="tr-TR" sz="1600" dirty="0"/>
          </a:p>
          <a:p>
            <a:pPr marL="0" indent="0">
              <a:buNone/>
              <a:defRPr/>
            </a:pPr>
            <a:r>
              <a:rPr lang="tr-TR" sz="1600" dirty="0"/>
              <a:t>.</a:t>
            </a:r>
            <a:r>
              <a:rPr lang="tr-TR" sz="1600" dirty="0" err="1" smtClean="0"/>
              <a:t>ortaust</a:t>
            </a:r>
            <a:r>
              <a:rPr lang="tr-TR" sz="1600" dirty="0" smtClean="0"/>
              <a:t>{</a:t>
            </a:r>
            <a:endParaRPr lang="tr-TR" sz="1600" dirty="0"/>
          </a:p>
          <a:p>
            <a:pPr marL="0" indent="0">
              <a:buNone/>
              <a:defRPr/>
            </a:pPr>
            <a:r>
              <a:rPr lang="tr-TR" sz="1600" dirty="0"/>
              <a:t>	background-</a:t>
            </a:r>
            <a:r>
              <a:rPr lang="tr-TR" sz="1600" dirty="0" err="1"/>
              <a:t>color</a:t>
            </a:r>
            <a:r>
              <a:rPr lang="tr-TR" sz="1600" dirty="0"/>
              <a:t>:#</a:t>
            </a:r>
            <a:r>
              <a:rPr lang="tr-TR" sz="1600" dirty="0" err="1"/>
              <a:t>eeeeee</a:t>
            </a:r>
            <a:r>
              <a:rPr lang="tr-TR" sz="1600" dirty="0"/>
              <a:t>;</a:t>
            </a:r>
          </a:p>
          <a:p>
            <a:pPr marL="0" indent="0">
              <a:buNone/>
              <a:defRPr/>
            </a:pPr>
            <a:r>
              <a:rPr lang="tr-TR" sz="1600" dirty="0"/>
              <a:t>	</a:t>
            </a:r>
            <a:r>
              <a:rPr lang="tr-TR" sz="1600" dirty="0" err="1"/>
              <a:t>color</a:t>
            </a:r>
            <a:r>
              <a:rPr lang="tr-TR" sz="1600" dirty="0"/>
              <a:t>:#660066;</a:t>
            </a:r>
          </a:p>
          <a:p>
            <a:pPr marL="0" indent="0">
              <a:buNone/>
              <a:defRPr/>
            </a:pPr>
            <a:r>
              <a:rPr lang="tr-TR" sz="1600" dirty="0"/>
              <a:t>	</a:t>
            </a:r>
            <a:r>
              <a:rPr lang="tr-TR" sz="1600" dirty="0" smtClean="0"/>
              <a:t>height:180px;</a:t>
            </a:r>
            <a:endParaRPr lang="tr-TR" sz="1600" dirty="0"/>
          </a:p>
          <a:p>
            <a:pPr marL="0" indent="0">
              <a:buNone/>
              <a:defRPr/>
            </a:pPr>
            <a:r>
              <a:rPr lang="tr-TR" sz="1600" dirty="0"/>
              <a:t>	padding:5px;</a:t>
            </a:r>
          </a:p>
          <a:p>
            <a:pPr marL="0" indent="0">
              <a:buNone/>
              <a:defRPr/>
            </a:pPr>
            <a:r>
              <a:rPr lang="tr-TR" sz="1600" dirty="0"/>
              <a:t>	</a:t>
            </a:r>
            <a:r>
              <a:rPr lang="tr-TR" sz="1600" dirty="0" err="1"/>
              <a:t>text-align:center</a:t>
            </a:r>
            <a:r>
              <a:rPr lang="tr-TR" sz="1600" dirty="0"/>
              <a:t>;</a:t>
            </a:r>
          </a:p>
          <a:p>
            <a:pPr marL="0" indent="0">
              <a:buNone/>
              <a:defRPr/>
            </a:pPr>
            <a:r>
              <a:rPr lang="tr-TR" sz="1600" dirty="0"/>
              <a:t>}</a:t>
            </a:r>
          </a:p>
          <a:p>
            <a:pPr marL="0" indent="0">
              <a:buNone/>
              <a:defRPr/>
            </a:pPr>
            <a:endParaRPr lang="tr-TR" sz="1600" dirty="0" smtClean="0"/>
          </a:p>
          <a:p>
            <a:pPr marL="0" indent="0">
              <a:buNone/>
              <a:defRPr/>
            </a:pPr>
            <a:endParaRPr lang="tr-TR" sz="1600" dirty="0" smtClean="0"/>
          </a:p>
          <a:p>
            <a:pPr marL="0" indent="0">
              <a:buNone/>
              <a:defRPr/>
            </a:pPr>
            <a:endParaRPr lang="tr-TR" sz="1600" dirty="0"/>
          </a:p>
          <a:p>
            <a:pPr marL="0" indent="0">
              <a:buNone/>
              <a:defRPr/>
            </a:pPr>
            <a:endParaRPr lang="tr-TR" sz="1600" dirty="0"/>
          </a:p>
          <a:p>
            <a:pPr marL="0" indent="0">
              <a:buNone/>
              <a:defRPr/>
            </a:pPr>
            <a:endParaRPr lang="tr-TR" sz="1600" dirty="0" smtClean="0"/>
          </a:p>
          <a:p>
            <a:pPr marL="0" indent="0">
              <a:buNone/>
              <a:defRPr/>
            </a:pPr>
            <a:r>
              <a:rPr lang="tr-TR" sz="1600" dirty="0" smtClean="0"/>
              <a:t>.</a:t>
            </a:r>
            <a:r>
              <a:rPr lang="tr-TR" sz="1600" dirty="0" err="1" smtClean="0"/>
              <a:t>ortaaltsag</a:t>
            </a:r>
            <a:r>
              <a:rPr lang="tr-TR" sz="1600" dirty="0" smtClean="0"/>
              <a:t>{</a:t>
            </a:r>
            <a:endParaRPr lang="tr-TR" sz="1600" dirty="0"/>
          </a:p>
          <a:p>
            <a:pPr marL="0" indent="0">
              <a:buNone/>
              <a:defRPr/>
            </a:pPr>
            <a:r>
              <a:rPr lang="tr-TR" sz="1600" dirty="0"/>
              <a:t>	background-</a:t>
            </a:r>
            <a:r>
              <a:rPr lang="tr-TR" sz="1600" dirty="0" err="1"/>
              <a:t>color</a:t>
            </a:r>
            <a:r>
              <a:rPr lang="tr-TR" sz="1600" dirty="0"/>
              <a:t>:#ffcc99;</a:t>
            </a:r>
          </a:p>
          <a:p>
            <a:pPr marL="0" indent="0">
              <a:buNone/>
              <a:defRPr/>
            </a:pPr>
            <a:r>
              <a:rPr lang="tr-TR" sz="1600" dirty="0"/>
              <a:t>	</a:t>
            </a:r>
            <a:r>
              <a:rPr lang="tr-TR" sz="1600" dirty="0" err="1"/>
              <a:t>color</a:t>
            </a:r>
            <a:r>
              <a:rPr lang="tr-TR" sz="1600" dirty="0"/>
              <a:t>:#660066;</a:t>
            </a:r>
          </a:p>
          <a:p>
            <a:pPr marL="0" indent="0">
              <a:buNone/>
              <a:defRPr/>
            </a:pPr>
            <a:r>
              <a:rPr lang="tr-TR" sz="1600" dirty="0"/>
              <a:t>	width:30%;</a:t>
            </a:r>
          </a:p>
          <a:p>
            <a:pPr marL="0" indent="0">
              <a:buNone/>
              <a:defRPr/>
            </a:pPr>
            <a:r>
              <a:rPr lang="tr-TR" sz="1600" dirty="0"/>
              <a:t>	height:180px;</a:t>
            </a:r>
          </a:p>
          <a:p>
            <a:pPr marL="0" indent="0">
              <a:buNone/>
              <a:defRPr/>
            </a:pPr>
            <a:r>
              <a:rPr lang="tr-TR" sz="1600" dirty="0"/>
              <a:t>	padding:1%;</a:t>
            </a:r>
          </a:p>
          <a:p>
            <a:pPr marL="0" indent="0">
              <a:buNone/>
              <a:defRPr/>
            </a:pPr>
            <a:r>
              <a:rPr lang="tr-TR" sz="1600" dirty="0"/>
              <a:t>	</a:t>
            </a:r>
            <a:r>
              <a:rPr lang="tr-TR" sz="1600" dirty="0" err="1"/>
              <a:t>float:left</a:t>
            </a:r>
            <a:r>
              <a:rPr lang="tr-TR" sz="1600" dirty="0"/>
              <a:t>;</a:t>
            </a:r>
          </a:p>
          <a:p>
            <a:pPr marL="0" indent="0">
              <a:buNone/>
              <a:defRPr/>
            </a:pPr>
            <a:r>
              <a:rPr lang="tr-TR" sz="1600" dirty="0"/>
              <a:t>}</a:t>
            </a:r>
          </a:p>
          <a:p>
            <a:pPr marL="0" indent="0">
              <a:buNone/>
              <a:defRPr/>
            </a:pPr>
            <a:r>
              <a:rPr lang="tr-TR" sz="1600" dirty="0" smtClean="0"/>
              <a:t>.</a:t>
            </a:r>
            <a:r>
              <a:rPr lang="tr-TR" sz="1600" dirty="0" err="1" smtClean="0"/>
              <a:t>ortaaltorta</a:t>
            </a:r>
            <a:r>
              <a:rPr lang="tr-TR" sz="1600" dirty="0" smtClean="0"/>
              <a:t>{</a:t>
            </a:r>
          </a:p>
          <a:p>
            <a:pPr marL="0" indent="0">
              <a:buNone/>
              <a:defRPr/>
            </a:pPr>
            <a:r>
              <a:rPr lang="tr-TR" sz="1600" dirty="0" smtClean="0"/>
              <a:t>	background-</a:t>
            </a:r>
            <a:r>
              <a:rPr lang="tr-TR" sz="1600" dirty="0" err="1" smtClean="0"/>
              <a:t>color</a:t>
            </a:r>
            <a:r>
              <a:rPr lang="tr-TR" sz="1600" dirty="0" smtClean="0"/>
              <a:t>:#c6aad8;</a:t>
            </a:r>
          </a:p>
          <a:p>
            <a:pPr marL="0" indent="0">
              <a:buNone/>
              <a:defRPr/>
            </a:pPr>
            <a:r>
              <a:rPr lang="tr-TR" sz="1600" dirty="0" smtClean="0"/>
              <a:t>	</a:t>
            </a:r>
            <a:r>
              <a:rPr lang="tr-TR" sz="1600" dirty="0" err="1" smtClean="0"/>
              <a:t>color</a:t>
            </a:r>
            <a:r>
              <a:rPr lang="tr-TR" sz="1600" dirty="0" smtClean="0"/>
              <a:t>:#660066;</a:t>
            </a:r>
          </a:p>
          <a:p>
            <a:pPr marL="0" indent="0">
              <a:buNone/>
              <a:defRPr/>
            </a:pPr>
            <a:r>
              <a:rPr lang="tr-TR" sz="1600" dirty="0" smtClean="0"/>
              <a:t>	width:30%;</a:t>
            </a:r>
          </a:p>
          <a:p>
            <a:pPr marL="0" indent="0">
              <a:buNone/>
              <a:defRPr/>
            </a:pPr>
            <a:r>
              <a:rPr lang="tr-TR" sz="1600" dirty="0" smtClean="0"/>
              <a:t>	height:180px;</a:t>
            </a:r>
          </a:p>
          <a:p>
            <a:pPr marL="0" indent="0">
              <a:buNone/>
              <a:defRPr/>
            </a:pPr>
            <a:r>
              <a:rPr lang="tr-TR" sz="1600" dirty="0" smtClean="0"/>
              <a:t>	padding:1%;</a:t>
            </a:r>
          </a:p>
          <a:p>
            <a:pPr marL="0" indent="0">
              <a:buNone/>
              <a:defRPr/>
            </a:pPr>
            <a:r>
              <a:rPr lang="tr-TR" sz="1600" dirty="0" smtClean="0"/>
              <a:t>	</a:t>
            </a:r>
            <a:r>
              <a:rPr lang="tr-TR" sz="1600" dirty="0" err="1" smtClean="0"/>
              <a:t>float:left</a:t>
            </a:r>
            <a:r>
              <a:rPr lang="tr-TR" sz="1600" dirty="0" smtClean="0"/>
              <a:t>;</a:t>
            </a:r>
          </a:p>
          <a:p>
            <a:pPr marL="0" indent="0">
              <a:buNone/>
              <a:defRPr/>
            </a:pPr>
            <a:r>
              <a:rPr lang="tr-TR" sz="1600" dirty="0" smtClean="0"/>
              <a:t>}</a:t>
            </a:r>
          </a:p>
          <a:p>
            <a:pPr marL="0" indent="0">
              <a:buNone/>
              <a:defRPr/>
            </a:pPr>
            <a:endParaRPr lang="tr-TR" sz="1600" dirty="0"/>
          </a:p>
        </p:txBody>
      </p:sp>
    </p:spTree>
    <p:extLst>
      <p:ext uri="{BB962C8B-B14F-4D97-AF65-F5344CB8AC3E}">
        <p14:creationId xmlns:p14="http://schemas.microsoft.com/office/powerpoint/2010/main" val="1753508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smtClean="0">
                <a:solidFill>
                  <a:schemeClr val="tx2">
                    <a:lumMod val="50000"/>
                  </a:schemeClr>
                </a:solidFill>
              </a:rPr>
              <a:t>ÖRNEK… </a:t>
            </a:r>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3"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4"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3" cstate="print"/>
          <a:srcRect/>
          <a:stretch>
            <a:fillRect/>
          </a:stretch>
        </p:blipFill>
        <p:spPr bwMode="auto">
          <a:xfrm>
            <a:off x="-416" y="908720"/>
            <a:ext cx="9144000" cy="183496"/>
          </a:xfrm>
          <a:prstGeom prst="rect">
            <a:avLst/>
          </a:prstGeom>
          <a:noFill/>
          <a:ln w="9525">
            <a:noFill/>
            <a:miter lim="800000"/>
            <a:headEnd/>
            <a:tailEnd/>
          </a:ln>
        </p:spPr>
      </p:pic>
      <p:sp>
        <p:nvSpPr>
          <p:cNvPr id="11" name="İçerik Yer Tutucusu 2"/>
          <p:cNvSpPr>
            <a:spLocks noGrp="1"/>
          </p:cNvSpPr>
          <p:nvPr>
            <p:ph sz="quarter" idx="1"/>
          </p:nvPr>
        </p:nvSpPr>
        <p:spPr>
          <a:xfrm>
            <a:off x="467544" y="1196752"/>
            <a:ext cx="7992888" cy="4937760"/>
          </a:xfrm>
        </p:spPr>
        <p:txBody>
          <a:bodyPr numCol="2">
            <a:noAutofit/>
          </a:bodyPr>
          <a:lstStyle/>
          <a:p>
            <a:pPr marL="0" indent="0">
              <a:buNone/>
              <a:defRPr/>
            </a:pPr>
            <a:r>
              <a:rPr lang="tr-TR" sz="1600" dirty="0" smtClean="0"/>
              <a:t>.</a:t>
            </a:r>
            <a:r>
              <a:rPr lang="tr-TR" sz="1600" dirty="0" err="1"/>
              <a:t>ortaaltsol</a:t>
            </a:r>
            <a:endParaRPr lang="tr-TR" sz="1600" dirty="0"/>
          </a:p>
          <a:p>
            <a:pPr marL="0" indent="0">
              <a:buNone/>
              <a:defRPr/>
            </a:pPr>
            <a:r>
              <a:rPr lang="tr-TR" sz="1600" dirty="0"/>
              <a:t>{</a:t>
            </a:r>
          </a:p>
          <a:p>
            <a:pPr marL="0" indent="0">
              <a:buNone/>
              <a:defRPr/>
            </a:pPr>
            <a:r>
              <a:rPr lang="tr-TR" sz="1600" dirty="0"/>
              <a:t>	background-</a:t>
            </a:r>
            <a:r>
              <a:rPr lang="tr-TR" sz="1600" dirty="0" err="1"/>
              <a:t>color</a:t>
            </a:r>
            <a:r>
              <a:rPr lang="tr-TR" sz="1600" dirty="0"/>
              <a:t>:#b3d9ff;</a:t>
            </a:r>
          </a:p>
          <a:p>
            <a:pPr marL="0" indent="0">
              <a:buNone/>
              <a:defRPr/>
            </a:pPr>
            <a:r>
              <a:rPr lang="tr-TR" sz="1600" dirty="0"/>
              <a:t>	</a:t>
            </a:r>
            <a:r>
              <a:rPr lang="tr-TR" sz="1600" dirty="0" err="1"/>
              <a:t>color</a:t>
            </a:r>
            <a:r>
              <a:rPr lang="tr-TR" sz="1600" dirty="0"/>
              <a:t>:#660066;</a:t>
            </a:r>
          </a:p>
          <a:p>
            <a:pPr marL="0" indent="0">
              <a:buNone/>
              <a:defRPr/>
            </a:pPr>
            <a:r>
              <a:rPr lang="tr-TR" sz="1600" dirty="0"/>
              <a:t>	width:30%;</a:t>
            </a:r>
          </a:p>
          <a:p>
            <a:pPr marL="0" indent="0">
              <a:buNone/>
              <a:defRPr/>
            </a:pPr>
            <a:r>
              <a:rPr lang="tr-TR" sz="1600" dirty="0"/>
              <a:t>	height:180px;</a:t>
            </a:r>
          </a:p>
          <a:p>
            <a:pPr marL="0" indent="0">
              <a:buNone/>
              <a:defRPr/>
            </a:pPr>
            <a:r>
              <a:rPr lang="tr-TR" sz="1600" dirty="0"/>
              <a:t>	padding:1%;</a:t>
            </a:r>
          </a:p>
          <a:p>
            <a:pPr marL="0" indent="0">
              <a:buNone/>
              <a:defRPr/>
            </a:pPr>
            <a:r>
              <a:rPr lang="tr-TR" sz="1600" dirty="0"/>
              <a:t>	</a:t>
            </a:r>
            <a:r>
              <a:rPr lang="tr-TR" sz="1600" dirty="0" err="1"/>
              <a:t>float:left</a:t>
            </a:r>
            <a:r>
              <a:rPr lang="tr-TR" sz="1600" dirty="0"/>
              <a:t>;</a:t>
            </a:r>
          </a:p>
          <a:p>
            <a:pPr marL="0" indent="0">
              <a:buNone/>
              <a:defRPr/>
            </a:pPr>
            <a:r>
              <a:rPr lang="tr-TR" sz="1600" dirty="0"/>
              <a:t>}</a:t>
            </a:r>
          </a:p>
          <a:p>
            <a:pPr marL="0" indent="0">
              <a:buNone/>
              <a:defRPr/>
            </a:pPr>
            <a:endParaRPr lang="tr-TR" sz="1600" dirty="0"/>
          </a:p>
          <a:p>
            <a:pPr marL="0" indent="0">
              <a:buNone/>
              <a:defRPr/>
            </a:pPr>
            <a:r>
              <a:rPr lang="tr-TR" sz="1600" dirty="0"/>
              <a:t>.</a:t>
            </a:r>
            <a:r>
              <a:rPr lang="tr-TR" sz="1600" dirty="0" err="1"/>
              <a:t>ortabosluk</a:t>
            </a:r>
            <a:endParaRPr lang="tr-TR" sz="1600" dirty="0"/>
          </a:p>
          <a:p>
            <a:pPr marL="0" indent="0">
              <a:buNone/>
              <a:defRPr/>
            </a:pPr>
            <a:r>
              <a:rPr lang="tr-TR" sz="1600" dirty="0"/>
              <a:t>{</a:t>
            </a:r>
          </a:p>
          <a:p>
            <a:pPr marL="0" indent="0">
              <a:buNone/>
              <a:defRPr/>
            </a:pPr>
            <a:r>
              <a:rPr lang="tr-TR" sz="1600" dirty="0"/>
              <a:t>	width:2%;</a:t>
            </a:r>
          </a:p>
          <a:p>
            <a:pPr marL="0" indent="0">
              <a:buNone/>
              <a:defRPr/>
            </a:pPr>
            <a:r>
              <a:rPr lang="tr-TR" sz="1600" dirty="0"/>
              <a:t>	height:200px;</a:t>
            </a:r>
          </a:p>
          <a:p>
            <a:pPr marL="0" indent="0">
              <a:buNone/>
              <a:defRPr/>
            </a:pPr>
            <a:r>
              <a:rPr lang="tr-TR" sz="1600" dirty="0"/>
              <a:t>	</a:t>
            </a:r>
            <a:r>
              <a:rPr lang="tr-TR" sz="1600" dirty="0" err="1"/>
              <a:t>float:left</a:t>
            </a:r>
            <a:r>
              <a:rPr lang="tr-TR" sz="1600" dirty="0"/>
              <a:t>;</a:t>
            </a:r>
          </a:p>
          <a:p>
            <a:pPr marL="0" indent="0">
              <a:buNone/>
              <a:defRPr/>
            </a:pPr>
            <a:r>
              <a:rPr lang="tr-TR" sz="1600" dirty="0"/>
              <a:t>}</a:t>
            </a:r>
          </a:p>
          <a:p>
            <a:pPr marL="0" indent="0">
              <a:buNone/>
              <a:defRPr/>
            </a:pPr>
            <a:r>
              <a:rPr lang="tr-TR" sz="1600" dirty="0"/>
              <a:t>.alt{</a:t>
            </a:r>
          </a:p>
          <a:p>
            <a:pPr marL="0" indent="0">
              <a:buNone/>
              <a:defRPr/>
            </a:pPr>
            <a:r>
              <a:rPr lang="tr-TR" sz="1600" dirty="0"/>
              <a:t>	background-</a:t>
            </a:r>
            <a:r>
              <a:rPr lang="tr-TR" sz="1600" dirty="0" err="1"/>
              <a:t>color</a:t>
            </a:r>
            <a:r>
              <a:rPr lang="tr-TR" sz="1600" dirty="0"/>
              <a:t>:#</a:t>
            </a:r>
            <a:r>
              <a:rPr lang="tr-TR" sz="1600" dirty="0" err="1"/>
              <a:t>ffcccc</a:t>
            </a:r>
            <a:r>
              <a:rPr lang="tr-TR" sz="1600" dirty="0"/>
              <a:t>;</a:t>
            </a:r>
          </a:p>
          <a:p>
            <a:pPr marL="0" indent="0">
              <a:buNone/>
              <a:defRPr/>
            </a:pPr>
            <a:r>
              <a:rPr lang="tr-TR" sz="1600" dirty="0"/>
              <a:t>	</a:t>
            </a:r>
            <a:r>
              <a:rPr lang="tr-TR" sz="1600" dirty="0" err="1"/>
              <a:t>color</a:t>
            </a:r>
            <a:r>
              <a:rPr lang="tr-TR" sz="1600" dirty="0"/>
              <a:t>:#660066;</a:t>
            </a:r>
          </a:p>
          <a:p>
            <a:pPr marL="0" indent="0">
              <a:buNone/>
              <a:defRPr/>
            </a:pPr>
            <a:r>
              <a:rPr lang="tr-TR" sz="1600" dirty="0"/>
              <a:t>	padding:5px;</a:t>
            </a:r>
          </a:p>
          <a:p>
            <a:pPr marL="0" indent="0">
              <a:buNone/>
              <a:defRPr/>
            </a:pPr>
            <a:r>
              <a:rPr lang="tr-TR" sz="1600" dirty="0"/>
              <a:t>	height:50px;</a:t>
            </a:r>
          </a:p>
          <a:p>
            <a:pPr marL="0" indent="0">
              <a:buNone/>
              <a:defRPr/>
            </a:pPr>
            <a:r>
              <a:rPr lang="tr-TR" sz="1600" dirty="0"/>
              <a:t>}</a:t>
            </a:r>
          </a:p>
          <a:p>
            <a:pPr marL="0" indent="0">
              <a:buNone/>
              <a:defRPr/>
            </a:pPr>
            <a:endParaRPr lang="tr-TR" sz="1600" dirty="0"/>
          </a:p>
          <a:p>
            <a:pPr marL="0" indent="0">
              <a:buNone/>
              <a:defRPr/>
            </a:pPr>
            <a:r>
              <a:rPr lang="tr-TR" sz="1600" dirty="0"/>
              <a:t>.</a:t>
            </a:r>
            <a:r>
              <a:rPr lang="tr-TR" sz="1600" dirty="0" err="1"/>
              <a:t>bosluk</a:t>
            </a:r>
            <a:r>
              <a:rPr lang="tr-TR" sz="1600" dirty="0"/>
              <a:t>{</a:t>
            </a:r>
          </a:p>
          <a:p>
            <a:pPr marL="0" indent="0">
              <a:buNone/>
              <a:defRPr/>
            </a:pPr>
            <a:r>
              <a:rPr lang="tr-TR" sz="1600" dirty="0"/>
              <a:t>	width:100%;</a:t>
            </a:r>
          </a:p>
          <a:p>
            <a:pPr marL="0" indent="0">
              <a:buNone/>
              <a:defRPr/>
            </a:pPr>
            <a:r>
              <a:rPr lang="tr-TR" sz="1600" dirty="0"/>
              <a:t>	height:10px;</a:t>
            </a:r>
          </a:p>
          <a:p>
            <a:pPr marL="0" indent="0">
              <a:buNone/>
              <a:defRPr/>
            </a:pPr>
            <a:r>
              <a:rPr lang="tr-TR" sz="1600" dirty="0"/>
              <a:t>}</a:t>
            </a:r>
          </a:p>
          <a:p>
            <a:pPr marL="0" indent="0">
              <a:buNone/>
              <a:defRPr/>
            </a:pPr>
            <a:endParaRPr lang="tr-TR" sz="1600" dirty="0"/>
          </a:p>
          <a:p>
            <a:pPr marL="0" indent="0">
              <a:buNone/>
              <a:defRPr/>
            </a:pPr>
            <a:r>
              <a:rPr lang="tr-TR" sz="1600" dirty="0"/>
              <a:t>.</a:t>
            </a:r>
            <a:r>
              <a:rPr lang="tr-TR" sz="1600" dirty="0" err="1"/>
              <a:t>sifirla</a:t>
            </a:r>
            <a:r>
              <a:rPr lang="tr-TR" sz="1600" dirty="0"/>
              <a:t>{</a:t>
            </a:r>
            <a:r>
              <a:rPr lang="tr-TR" sz="1600" dirty="0" err="1"/>
              <a:t>clear:both</a:t>
            </a:r>
            <a:r>
              <a:rPr lang="tr-TR" sz="1600" dirty="0"/>
              <a:t>;}</a:t>
            </a:r>
            <a:r>
              <a:rPr lang="tr-TR" sz="1600" dirty="0"/>
              <a:t>	</a:t>
            </a:r>
          </a:p>
        </p:txBody>
      </p:sp>
    </p:spTree>
    <p:extLst>
      <p:ext uri="{BB962C8B-B14F-4D97-AF65-F5344CB8AC3E}">
        <p14:creationId xmlns:p14="http://schemas.microsoft.com/office/powerpoint/2010/main" val="5044330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smtClean="0">
                <a:solidFill>
                  <a:schemeClr val="tx2">
                    <a:lumMod val="50000"/>
                  </a:schemeClr>
                </a:solidFill>
              </a:rPr>
              <a:t>ÖRNEK </a:t>
            </a:r>
          </a:p>
        </p:txBody>
      </p:sp>
      <p:sp>
        <p:nvSpPr>
          <p:cNvPr id="4099" name="İçerik Yer Tutucusu 2"/>
          <p:cNvSpPr>
            <a:spLocks noGrp="1"/>
          </p:cNvSpPr>
          <p:nvPr>
            <p:ph idx="1"/>
          </p:nvPr>
        </p:nvSpPr>
        <p:spPr>
          <a:xfrm>
            <a:off x="457200" y="1196752"/>
            <a:ext cx="8507288" cy="4824536"/>
          </a:xfrm>
        </p:spPr>
        <p:txBody>
          <a:bodyPr/>
          <a:lstStyle/>
          <a:p>
            <a:pPr>
              <a:buBlip>
                <a:blip r:embed="rId3"/>
              </a:buBlip>
            </a:pPr>
            <a:endParaRPr lang="tr-TR" sz="2600" dirty="0" smtClean="0"/>
          </a:p>
          <a:p>
            <a:pPr marL="0" indent="0">
              <a:buNone/>
            </a:pPr>
            <a:endParaRPr lang="tr-TR" sz="2000" dirty="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pic>
        <p:nvPicPr>
          <p:cNvPr id="2" name="Resim 1"/>
          <p:cNvPicPr>
            <a:picLocks noChangeAspect="1"/>
          </p:cNvPicPr>
          <p:nvPr/>
        </p:nvPicPr>
        <p:blipFill>
          <a:blip r:embed="rId6"/>
          <a:stretch>
            <a:fillRect/>
          </a:stretch>
        </p:blipFill>
        <p:spPr>
          <a:xfrm>
            <a:off x="251520" y="2003074"/>
            <a:ext cx="8640000" cy="655117"/>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37227337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smtClean="0">
                <a:solidFill>
                  <a:schemeClr val="tx2">
                    <a:lumMod val="50000"/>
                  </a:schemeClr>
                </a:solidFill>
              </a:rPr>
              <a:t>ÖRNEK… </a:t>
            </a:r>
          </a:p>
        </p:txBody>
      </p:sp>
      <p:sp>
        <p:nvSpPr>
          <p:cNvPr id="4099" name="İçerik Yer Tutucusu 2"/>
          <p:cNvSpPr>
            <a:spLocks noGrp="1"/>
          </p:cNvSpPr>
          <p:nvPr>
            <p:ph idx="1"/>
          </p:nvPr>
        </p:nvSpPr>
        <p:spPr>
          <a:xfrm>
            <a:off x="457200" y="1196752"/>
            <a:ext cx="8507288" cy="4824536"/>
          </a:xfrm>
        </p:spPr>
        <p:txBody>
          <a:bodyPr/>
          <a:lstStyle/>
          <a:p>
            <a:pPr marL="0" indent="0">
              <a:buNone/>
              <a:defRPr/>
            </a:pPr>
            <a:r>
              <a:rPr lang="tr-TR" sz="1600" dirty="0"/>
              <a:t>&lt;div </a:t>
            </a:r>
            <a:r>
              <a:rPr lang="tr-TR" sz="1600" dirty="0" err="1"/>
              <a:t>class</a:t>
            </a:r>
            <a:r>
              <a:rPr lang="tr-TR" sz="1600" dirty="0"/>
              <a:t>="</a:t>
            </a:r>
            <a:r>
              <a:rPr lang="tr-TR" sz="1600" dirty="0" err="1"/>
              <a:t>ust</a:t>
            </a:r>
            <a:r>
              <a:rPr lang="tr-TR" sz="1600" dirty="0"/>
              <a:t>"&gt;</a:t>
            </a:r>
          </a:p>
          <a:p>
            <a:pPr marL="0" indent="0">
              <a:buNone/>
              <a:defRPr/>
            </a:pPr>
            <a:r>
              <a:rPr lang="tr-TR" sz="1600" dirty="0"/>
              <a:t> </a:t>
            </a:r>
            <a:r>
              <a:rPr lang="tr-TR" sz="1600" dirty="0" smtClean="0"/>
              <a:t>  &lt;</a:t>
            </a:r>
            <a:r>
              <a:rPr lang="tr-TR" sz="1600" dirty="0"/>
              <a:t>div&gt;</a:t>
            </a:r>
          </a:p>
          <a:p>
            <a:pPr marL="0" indent="0">
              <a:buNone/>
              <a:defRPr/>
            </a:pPr>
            <a:r>
              <a:rPr lang="tr-TR" sz="1600" dirty="0" smtClean="0"/>
              <a:t>      &lt;</a:t>
            </a:r>
            <a:r>
              <a:rPr lang="tr-TR" sz="1600" dirty="0"/>
              <a:t>div </a:t>
            </a:r>
            <a:r>
              <a:rPr lang="tr-TR" sz="1600" dirty="0" err="1"/>
              <a:t>class</a:t>
            </a:r>
            <a:r>
              <a:rPr lang="tr-TR" sz="1600" dirty="0"/>
              <a:t>="</a:t>
            </a:r>
            <a:r>
              <a:rPr lang="tr-TR" sz="1600" dirty="0" err="1"/>
              <a:t>ustara</a:t>
            </a:r>
            <a:r>
              <a:rPr lang="tr-TR" sz="1600" dirty="0" smtClean="0"/>
              <a:t>"&gt;</a:t>
            </a:r>
          </a:p>
          <a:p>
            <a:pPr marL="0" indent="0">
              <a:buNone/>
              <a:defRPr/>
            </a:pPr>
            <a:r>
              <a:rPr lang="tr-TR" sz="1600" dirty="0"/>
              <a:t> </a:t>
            </a:r>
            <a:r>
              <a:rPr lang="tr-TR" sz="1600" dirty="0" smtClean="0"/>
              <a:t>          &lt;</a:t>
            </a:r>
            <a:r>
              <a:rPr lang="tr-TR" sz="1600" dirty="0"/>
              <a:t>form</a:t>
            </a:r>
            <a:r>
              <a:rPr lang="tr-TR" sz="1600" dirty="0" smtClean="0"/>
              <a:t>&gt;&lt;</a:t>
            </a:r>
            <a:r>
              <a:rPr lang="tr-TR" sz="1600" dirty="0" err="1"/>
              <a:t>input</a:t>
            </a:r>
            <a:r>
              <a:rPr lang="tr-TR" sz="1600" dirty="0"/>
              <a:t> </a:t>
            </a:r>
            <a:r>
              <a:rPr lang="tr-TR" sz="1600" dirty="0" err="1"/>
              <a:t>type</a:t>
            </a:r>
            <a:r>
              <a:rPr lang="tr-TR" sz="1600" dirty="0"/>
              <a:t>="</a:t>
            </a:r>
            <a:r>
              <a:rPr lang="tr-TR" sz="1600" dirty="0" err="1"/>
              <a:t>text</a:t>
            </a:r>
            <a:r>
              <a:rPr lang="tr-TR" sz="1600" dirty="0"/>
              <a:t>" name="ara" </a:t>
            </a:r>
            <a:r>
              <a:rPr lang="tr-TR" sz="1600" dirty="0" err="1"/>
              <a:t>value</a:t>
            </a:r>
            <a:r>
              <a:rPr lang="tr-TR" sz="1600" dirty="0"/>
              <a:t>="ARA</a:t>
            </a:r>
            <a:r>
              <a:rPr lang="tr-TR" sz="1600" dirty="0" smtClean="0"/>
              <a:t>..."&gt;&lt;/</a:t>
            </a:r>
            <a:r>
              <a:rPr lang="tr-TR" sz="1600" dirty="0"/>
              <a:t>form</a:t>
            </a:r>
            <a:r>
              <a:rPr lang="tr-TR" sz="1600" dirty="0" smtClean="0"/>
              <a:t>&gt;</a:t>
            </a:r>
          </a:p>
          <a:p>
            <a:pPr marL="0" indent="0">
              <a:buNone/>
              <a:defRPr/>
            </a:pPr>
            <a:r>
              <a:rPr lang="tr-TR" sz="1600" dirty="0"/>
              <a:t> </a:t>
            </a:r>
            <a:r>
              <a:rPr lang="tr-TR" sz="1600" dirty="0" smtClean="0"/>
              <a:t>     &lt;/</a:t>
            </a:r>
            <a:r>
              <a:rPr lang="tr-TR" sz="1600" dirty="0"/>
              <a:t>div&gt;</a:t>
            </a:r>
          </a:p>
          <a:p>
            <a:pPr marL="0" indent="0">
              <a:buNone/>
              <a:defRPr/>
            </a:pPr>
            <a:r>
              <a:rPr lang="tr-TR" sz="1600" dirty="0" smtClean="0"/>
              <a:t>      &lt;</a:t>
            </a:r>
            <a:r>
              <a:rPr lang="tr-TR" sz="1600" dirty="0"/>
              <a:t>div </a:t>
            </a:r>
            <a:r>
              <a:rPr lang="tr-TR" sz="1600" dirty="0" err="1"/>
              <a:t>class</a:t>
            </a:r>
            <a:r>
              <a:rPr lang="tr-TR" sz="1600" dirty="0"/>
              <a:t>="</a:t>
            </a:r>
            <a:r>
              <a:rPr lang="tr-TR" sz="1600" dirty="0" err="1"/>
              <a:t>ustbosluk</a:t>
            </a:r>
            <a:r>
              <a:rPr lang="tr-TR" sz="1600" dirty="0"/>
              <a:t>"&gt;&amp;</a:t>
            </a:r>
            <a:r>
              <a:rPr lang="tr-TR" sz="1600" dirty="0" err="1"/>
              <a:t>nbsp</a:t>
            </a:r>
            <a:r>
              <a:rPr lang="tr-TR" sz="1600" dirty="0"/>
              <a:t>;&lt;/div&gt;</a:t>
            </a:r>
          </a:p>
          <a:p>
            <a:pPr marL="0" indent="0">
              <a:buNone/>
              <a:defRPr/>
            </a:pPr>
            <a:r>
              <a:rPr lang="tr-TR" sz="1600" dirty="0" smtClean="0"/>
              <a:t>      &lt;div </a:t>
            </a:r>
            <a:r>
              <a:rPr lang="tr-TR" sz="1600" dirty="0" err="1"/>
              <a:t>class</a:t>
            </a:r>
            <a:r>
              <a:rPr lang="tr-TR" sz="1600" dirty="0"/>
              <a:t>="</a:t>
            </a:r>
            <a:r>
              <a:rPr lang="tr-TR" sz="1600" dirty="0" err="1"/>
              <a:t>ustsol</a:t>
            </a:r>
            <a:r>
              <a:rPr lang="tr-TR" sz="1600" dirty="0"/>
              <a:t>"&gt;Üye Ol  |  Üye Girişi  |  English&lt;/div&gt;</a:t>
            </a:r>
          </a:p>
          <a:p>
            <a:pPr marL="0" indent="0">
              <a:buNone/>
              <a:defRPr/>
            </a:pPr>
            <a:r>
              <a:rPr lang="tr-TR" sz="1600" dirty="0" smtClean="0"/>
              <a:t>   &lt;/</a:t>
            </a:r>
            <a:r>
              <a:rPr lang="tr-TR" sz="1600" dirty="0"/>
              <a:t>div&gt;</a:t>
            </a:r>
          </a:p>
          <a:p>
            <a:pPr marL="0" indent="0">
              <a:buNone/>
              <a:defRPr/>
            </a:pPr>
            <a:r>
              <a:rPr lang="tr-TR" sz="1600" dirty="0" smtClean="0"/>
              <a:t>   &lt;</a:t>
            </a:r>
            <a:r>
              <a:rPr lang="tr-TR" sz="1600" dirty="0"/>
              <a:t>div </a:t>
            </a:r>
            <a:r>
              <a:rPr lang="tr-TR" sz="1600" dirty="0" err="1"/>
              <a:t>class</a:t>
            </a:r>
            <a:r>
              <a:rPr lang="tr-TR" sz="1600" dirty="0"/>
              <a:t>="</a:t>
            </a:r>
            <a:r>
              <a:rPr lang="tr-TR" sz="1600" dirty="0" err="1"/>
              <a:t>sifirla</a:t>
            </a:r>
            <a:r>
              <a:rPr lang="tr-TR" sz="1600" dirty="0"/>
              <a:t>"&gt;&lt;/div&gt;			</a:t>
            </a:r>
          </a:p>
          <a:p>
            <a:pPr marL="0" indent="0">
              <a:buNone/>
              <a:defRPr/>
            </a:pPr>
            <a:r>
              <a:rPr lang="tr-TR" sz="1600" dirty="0" smtClean="0"/>
              <a:t>   &lt;</a:t>
            </a:r>
            <a:r>
              <a:rPr lang="tr-TR" sz="1600" dirty="0"/>
              <a:t>div&gt;</a:t>
            </a:r>
          </a:p>
          <a:p>
            <a:pPr marL="0" indent="0">
              <a:buNone/>
              <a:defRPr/>
            </a:pPr>
            <a:r>
              <a:rPr lang="tr-TR" sz="1600" dirty="0" smtClean="0"/>
              <a:t>      &lt;</a:t>
            </a:r>
            <a:r>
              <a:rPr lang="tr-TR" sz="1600" dirty="0"/>
              <a:t>div </a:t>
            </a:r>
            <a:r>
              <a:rPr lang="tr-TR" sz="1600" dirty="0" err="1"/>
              <a:t>class</a:t>
            </a:r>
            <a:r>
              <a:rPr lang="tr-TR" sz="1600" dirty="0"/>
              <a:t>="</a:t>
            </a:r>
            <a:r>
              <a:rPr lang="tr-TR" sz="1600" dirty="0" err="1"/>
              <a:t>ustalt</a:t>
            </a:r>
            <a:r>
              <a:rPr lang="tr-TR" sz="1600" dirty="0" smtClean="0"/>
              <a:t>"&gt;&lt;</a:t>
            </a:r>
            <a:r>
              <a:rPr lang="tr-TR" sz="1600" dirty="0" err="1"/>
              <a:t>img</a:t>
            </a:r>
            <a:r>
              <a:rPr lang="tr-TR" sz="1600" dirty="0"/>
              <a:t> </a:t>
            </a:r>
            <a:r>
              <a:rPr lang="tr-TR" sz="1600" dirty="0" err="1"/>
              <a:t>src</a:t>
            </a:r>
            <a:r>
              <a:rPr lang="tr-TR" sz="1600" dirty="0"/>
              <a:t>="kamera.png" </a:t>
            </a:r>
            <a:r>
              <a:rPr lang="tr-TR" sz="1600" dirty="0" err="1"/>
              <a:t>width</a:t>
            </a:r>
            <a:r>
              <a:rPr lang="tr-TR" sz="1600" dirty="0"/>
              <a:t>="3%" </a:t>
            </a:r>
            <a:r>
              <a:rPr lang="tr-TR" sz="1600" dirty="0" err="1"/>
              <a:t>height</a:t>
            </a:r>
            <a:r>
              <a:rPr lang="tr-TR" sz="1600" dirty="0"/>
              <a:t>="3</a:t>
            </a:r>
            <a:r>
              <a:rPr lang="tr-TR" sz="1600" dirty="0" smtClean="0"/>
              <a:t>%"&gt;</a:t>
            </a:r>
          </a:p>
          <a:p>
            <a:pPr marL="0" indent="0">
              <a:buNone/>
              <a:defRPr/>
            </a:pPr>
            <a:r>
              <a:rPr lang="tr-TR" sz="1600" dirty="0"/>
              <a:t> </a:t>
            </a:r>
            <a:r>
              <a:rPr lang="tr-TR" sz="1600" dirty="0" smtClean="0"/>
              <a:t>                                        &amp;</a:t>
            </a:r>
            <a:r>
              <a:rPr lang="tr-TR" sz="1600" dirty="0" err="1"/>
              <a:t>nbsp</a:t>
            </a:r>
            <a:r>
              <a:rPr lang="tr-TR" sz="1600" dirty="0"/>
              <a:t>;&amp;</a:t>
            </a:r>
            <a:r>
              <a:rPr lang="tr-TR" sz="1600" dirty="0" err="1"/>
              <a:t>nbsp</a:t>
            </a:r>
            <a:r>
              <a:rPr lang="tr-TR" sz="1600" dirty="0"/>
              <a:t>;&amp;</a:t>
            </a:r>
            <a:r>
              <a:rPr lang="tr-TR" sz="1600" dirty="0" err="1"/>
              <a:t>nbsp</a:t>
            </a:r>
            <a:r>
              <a:rPr lang="tr-TR" sz="1600" dirty="0"/>
              <a:t>;&amp;</a:t>
            </a:r>
            <a:r>
              <a:rPr lang="tr-TR" sz="1600" dirty="0" err="1"/>
              <a:t>nbsp</a:t>
            </a:r>
            <a:r>
              <a:rPr lang="tr-TR" sz="1600" dirty="0"/>
              <a:t>;[FİLM DÜNYASI]</a:t>
            </a:r>
          </a:p>
          <a:p>
            <a:pPr marL="0" indent="0">
              <a:buNone/>
              <a:defRPr/>
            </a:pPr>
            <a:r>
              <a:rPr lang="tr-TR" sz="1600" dirty="0" smtClean="0"/>
              <a:t>      &lt;/</a:t>
            </a:r>
            <a:r>
              <a:rPr lang="tr-TR" sz="1600" dirty="0"/>
              <a:t>div&gt; </a:t>
            </a:r>
          </a:p>
          <a:p>
            <a:pPr marL="0" indent="0">
              <a:buNone/>
              <a:defRPr/>
            </a:pPr>
            <a:r>
              <a:rPr lang="tr-TR" sz="1600" dirty="0"/>
              <a:t>		</a:t>
            </a:r>
            <a:endParaRPr lang="tr-TR" sz="2000" dirty="0" smtClean="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spTree>
    <p:extLst>
      <p:ext uri="{BB962C8B-B14F-4D97-AF65-F5344CB8AC3E}">
        <p14:creationId xmlns:p14="http://schemas.microsoft.com/office/powerpoint/2010/main" val="20115445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smtClean="0">
                <a:solidFill>
                  <a:schemeClr val="tx2">
                    <a:lumMod val="50000"/>
                  </a:schemeClr>
                </a:solidFill>
              </a:rPr>
              <a:t>ÖRNEK… </a:t>
            </a:r>
          </a:p>
        </p:txBody>
      </p:sp>
      <p:sp>
        <p:nvSpPr>
          <p:cNvPr id="4099" name="İçerik Yer Tutucusu 2"/>
          <p:cNvSpPr>
            <a:spLocks noGrp="1"/>
          </p:cNvSpPr>
          <p:nvPr>
            <p:ph idx="1"/>
          </p:nvPr>
        </p:nvSpPr>
        <p:spPr>
          <a:xfrm>
            <a:off x="457200" y="1196752"/>
            <a:ext cx="8507288" cy="4824536"/>
          </a:xfrm>
        </p:spPr>
        <p:txBody>
          <a:bodyPr/>
          <a:lstStyle/>
          <a:p>
            <a:pPr marL="0" indent="0">
              <a:buNone/>
              <a:defRPr/>
            </a:pPr>
            <a:r>
              <a:rPr lang="tr-TR" sz="1600" dirty="0" smtClean="0"/>
              <a:t>   &lt;</a:t>
            </a:r>
            <a:r>
              <a:rPr lang="tr-TR" sz="1600" dirty="0"/>
              <a:t>div </a:t>
            </a:r>
            <a:r>
              <a:rPr lang="tr-TR" sz="1600" dirty="0" err="1"/>
              <a:t>class</a:t>
            </a:r>
            <a:r>
              <a:rPr lang="tr-TR" sz="1600" dirty="0"/>
              <a:t>="</a:t>
            </a:r>
            <a:r>
              <a:rPr lang="tr-TR" sz="1600" dirty="0" err="1"/>
              <a:t>altmenu</a:t>
            </a:r>
            <a:r>
              <a:rPr lang="tr-TR" sz="1600" dirty="0"/>
              <a:t>"&gt;</a:t>
            </a:r>
          </a:p>
          <a:p>
            <a:pPr marL="0" indent="0">
              <a:buNone/>
              <a:defRPr/>
            </a:pPr>
            <a:r>
              <a:rPr lang="tr-TR" sz="1600" dirty="0" smtClean="0"/>
              <a:t>      &lt;</a:t>
            </a:r>
            <a:r>
              <a:rPr lang="tr-TR" sz="1600" dirty="0" err="1"/>
              <a:t>table</a:t>
            </a:r>
            <a:r>
              <a:rPr lang="tr-TR" sz="1600" dirty="0"/>
              <a:t>&gt;</a:t>
            </a:r>
          </a:p>
          <a:p>
            <a:pPr marL="0" indent="0">
              <a:buNone/>
              <a:defRPr/>
            </a:pPr>
            <a:r>
              <a:rPr lang="tr-TR" sz="1600" dirty="0" smtClean="0"/>
              <a:t>          &lt;</a:t>
            </a:r>
            <a:r>
              <a:rPr lang="tr-TR" sz="1600" dirty="0"/>
              <a:t>tr&gt;</a:t>
            </a:r>
          </a:p>
          <a:p>
            <a:pPr marL="0" indent="0">
              <a:buNone/>
              <a:defRPr/>
            </a:pPr>
            <a:r>
              <a:rPr lang="tr-TR" sz="1600" dirty="0"/>
              <a:t>	</a:t>
            </a:r>
            <a:r>
              <a:rPr lang="tr-TR" sz="1600" dirty="0" smtClean="0"/>
              <a:t>&lt;</a:t>
            </a:r>
            <a:r>
              <a:rPr lang="tr-TR" sz="1600" dirty="0" err="1"/>
              <a:t>td</a:t>
            </a:r>
            <a:r>
              <a:rPr lang="tr-TR" sz="1600" dirty="0"/>
              <a:t> </a:t>
            </a:r>
            <a:r>
              <a:rPr lang="tr-TR" sz="1600" dirty="0" err="1"/>
              <a:t>class</a:t>
            </a:r>
            <a:r>
              <a:rPr lang="tr-TR" sz="1600" dirty="0"/>
              <a:t>="</a:t>
            </a:r>
            <a:r>
              <a:rPr lang="tr-TR" sz="1600" dirty="0" err="1"/>
              <a:t>menu</a:t>
            </a:r>
            <a:r>
              <a:rPr lang="tr-TR" sz="1600" dirty="0"/>
              <a:t>"&gt;Vizyondakiler&lt;/</a:t>
            </a:r>
            <a:r>
              <a:rPr lang="tr-TR" sz="1600" dirty="0" err="1"/>
              <a:t>td</a:t>
            </a:r>
            <a:r>
              <a:rPr lang="tr-TR" sz="1600" dirty="0"/>
              <a:t>&gt;</a:t>
            </a:r>
          </a:p>
          <a:p>
            <a:pPr marL="0" indent="0">
              <a:buNone/>
              <a:defRPr/>
            </a:pPr>
            <a:r>
              <a:rPr lang="tr-TR" sz="1600" dirty="0"/>
              <a:t>	</a:t>
            </a:r>
            <a:r>
              <a:rPr lang="tr-TR" sz="1600" dirty="0" smtClean="0"/>
              <a:t>&lt;</a:t>
            </a:r>
            <a:r>
              <a:rPr lang="tr-TR" sz="1600" dirty="0" err="1"/>
              <a:t>td</a:t>
            </a:r>
            <a:r>
              <a:rPr lang="tr-TR" sz="1600" dirty="0"/>
              <a:t> </a:t>
            </a:r>
            <a:r>
              <a:rPr lang="tr-TR" sz="1600" dirty="0" err="1"/>
              <a:t>class</a:t>
            </a:r>
            <a:r>
              <a:rPr lang="tr-TR" sz="1600" dirty="0"/>
              <a:t>="</a:t>
            </a:r>
            <a:r>
              <a:rPr lang="tr-TR" sz="1600" dirty="0" err="1"/>
              <a:t>menu</a:t>
            </a:r>
            <a:r>
              <a:rPr lang="tr-TR" sz="1600" dirty="0"/>
              <a:t>"&gt;Yakında&lt;/</a:t>
            </a:r>
            <a:r>
              <a:rPr lang="tr-TR" sz="1600" dirty="0" err="1"/>
              <a:t>td</a:t>
            </a:r>
            <a:r>
              <a:rPr lang="tr-TR" sz="1600" dirty="0"/>
              <a:t>&gt;</a:t>
            </a:r>
          </a:p>
          <a:p>
            <a:pPr marL="0" indent="0">
              <a:buNone/>
              <a:defRPr/>
            </a:pPr>
            <a:r>
              <a:rPr lang="tr-TR" sz="1600" dirty="0"/>
              <a:t>	</a:t>
            </a:r>
            <a:r>
              <a:rPr lang="tr-TR" sz="1600" dirty="0" smtClean="0"/>
              <a:t>&lt;</a:t>
            </a:r>
            <a:r>
              <a:rPr lang="tr-TR" sz="1600" dirty="0" err="1"/>
              <a:t>td</a:t>
            </a:r>
            <a:r>
              <a:rPr lang="tr-TR" sz="1600" dirty="0"/>
              <a:t> </a:t>
            </a:r>
            <a:r>
              <a:rPr lang="tr-TR" sz="1600" dirty="0" err="1"/>
              <a:t>class</a:t>
            </a:r>
            <a:r>
              <a:rPr lang="tr-TR" sz="1600" dirty="0"/>
              <a:t>="</a:t>
            </a:r>
            <a:r>
              <a:rPr lang="tr-TR" sz="1600" dirty="0" err="1"/>
              <a:t>menu</a:t>
            </a:r>
            <a:r>
              <a:rPr lang="tr-TR" sz="1600" dirty="0"/>
              <a:t>"&gt;Salonlar&lt;/</a:t>
            </a:r>
            <a:r>
              <a:rPr lang="tr-TR" sz="1600" dirty="0" err="1"/>
              <a:t>td</a:t>
            </a:r>
            <a:r>
              <a:rPr lang="tr-TR" sz="1600" dirty="0"/>
              <a:t>&gt;</a:t>
            </a:r>
          </a:p>
          <a:p>
            <a:pPr marL="0" indent="0">
              <a:buNone/>
              <a:defRPr/>
            </a:pPr>
            <a:r>
              <a:rPr lang="tr-TR" sz="1600" dirty="0"/>
              <a:t>	</a:t>
            </a:r>
            <a:r>
              <a:rPr lang="tr-TR" sz="1600" dirty="0" smtClean="0"/>
              <a:t>&lt;</a:t>
            </a:r>
            <a:r>
              <a:rPr lang="tr-TR" sz="1600" dirty="0" err="1"/>
              <a:t>td</a:t>
            </a:r>
            <a:r>
              <a:rPr lang="tr-TR" sz="1600" dirty="0"/>
              <a:t> </a:t>
            </a:r>
            <a:r>
              <a:rPr lang="tr-TR" sz="1600" dirty="0" err="1"/>
              <a:t>class</a:t>
            </a:r>
            <a:r>
              <a:rPr lang="tr-TR" sz="1600" dirty="0"/>
              <a:t>="</a:t>
            </a:r>
            <a:r>
              <a:rPr lang="tr-TR" sz="1600" dirty="0" err="1"/>
              <a:t>menu</a:t>
            </a:r>
            <a:r>
              <a:rPr lang="tr-TR" sz="1600" dirty="0"/>
              <a:t>"&gt;Filmler&lt;/</a:t>
            </a:r>
            <a:r>
              <a:rPr lang="tr-TR" sz="1600" dirty="0" err="1"/>
              <a:t>td</a:t>
            </a:r>
            <a:r>
              <a:rPr lang="tr-TR" sz="1600" dirty="0"/>
              <a:t>&gt;</a:t>
            </a:r>
          </a:p>
          <a:p>
            <a:pPr marL="0" indent="0">
              <a:buNone/>
              <a:defRPr/>
            </a:pPr>
            <a:r>
              <a:rPr lang="tr-TR" sz="1600" dirty="0"/>
              <a:t>	</a:t>
            </a:r>
            <a:r>
              <a:rPr lang="tr-TR" sz="1600" dirty="0" smtClean="0"/>
              <a:t>&lt;</a:t>
            </a:r>
            <a:r>
              <a:rPr lang="tr-TR" sz="1600" dirty="0" err="1"/>
              <a:t>td</a:t>
            </a:r>
            <a:r>
              <a:rPr lang="tr-TR" sz="1600" dirty="0"/>
              <a:t> </a:t>
            </a:r>
            <a:r>
              <a:rPr lang="tr-TR" sz="1600" dirty="0" err="1"/>
              <a:t>class</a:t>
            </a:r>
            <a:r>
              <a:rPr lang="tr-TR" sz="1600" dirty="0"/>
              <a:t>="</a:t>
            </a:r>
            <a:r>
              <a:rPr lang="tr-TR" sz="1600" dirty="0" err="1"/>
              <a:t>menu</a:t>
            </a:r>
            <a:r>
              <a:rPr lang="tr-TR" sz="1600" dirty="0"/>
              <a:t>"&gt;İletişim&lt;/</a:t>
            </a:r>
            <a:r>
              <a:rPr lang="tr-TR" sz="1600" dirty="0" err="1"/>
              <a:t>td</a:t>
            </a:r>
            <a:r>
              <a:rPr lang="tr-TR" sz="1600" dirty="0" smtClean="0"/>
              <a:t>&gt;</a:t>
            </a:r>
          </a:p>
          <a:p>
            <a:pPr marL="0" indent="0">
              <a:buNone/>
              <a:defRPr/>
            </a:pPr>
            <a:r>
              <a:rPr lang="tr-TR" sz="1600" dirty="0"/>
              <a:t> </a:t>
            </a:r>
            <a:r>
              <a:rPr lang="tr-TR" sz="1600" dirty="0" smtClean="0"/>
              <a:t>        &lt;/</a:t>
            </a:r>
            <a:r>
              <a:rPr lang="tr-TR" sz="1600" dirty="0"/>
              <a:t>tr&gt;</a:t>
            </a:r>
          </a:p>
          <a:p>
            <a:pPr marL="0" indent="0">
              <a:buNone/>
              <a:defRPr/>
            </a:pPr>
            <a:r>
              <a:rPr lang="tr-TR" sz="1600" dirty="0" smtClean="0"/>
              <a:t>      &lt;/</a:t>
            </a:r>
            <a:r>
              <a:rPr lang="tr-TR" sz="1600" dirty="0" err="1"/>
              <a:t>table</a:t>
            </a:r>
            <a:r>
              <a:rPr lang="tr-TR" sz="1600" dirty="0"/>
              <a:t>&gt;</a:t>
            </a:r>
          </a:p>
          <a:p>
            <a:pPr marL="0" indent="0">
              <a:buNone/>
              <a:defRPr/>
            </a:pPr>
            <a:r>
              <a:rPr lang="tr-TR" sz="1600" dirty="0" smtClean="0"/>
              <a:t>    &lt;/</a:t>
            </a:r>
            <a:r>
              <a:rPr lang="tr-TR" sz="1600" dirty="0"/>
              <a:t>div&gt; </a:t>
            </a:r>
          </a:p>
          <a:p>
            <a:pPr marL="0" indent="0">
              <a:buNone/>
              <a:defRPr/>
            </a:pPr>
            <a:r>
              <a:rPr lang="tr-TR" sz="1600" dirty="0" smtClean="0"/>
              <a:t>   &lt;/</a:t>
            </a:r>
            <a:r>
              <a:rPr lang="tr-TR" sz="1600" dirty="0"/>
              <a:t>div&gt;	</a:t>
            </a:r>
          </a:p>
          <a:p>
            <a:pPr marL="0" indent="0">
              <a:buNone/>
              <a:defRPr/>
            </a:pPr>
            <a:r>
              <a:rPr lang="tr-TR" sz="1600" dirty="0" smtClean="0"/>
              <a:t>   &lt;</a:t>
            </a:r>
            <a:r>
              <a:rPr lang="tr-TR" sz="1600" dirty="0"/>
              <a:t>div </a:t>
            </a:r>
            <a:r>
              <a:rPr lang="tr-TR" sz="1600" dirty="0" err="1"/>
              <a:t>class</a:t>
            </a:r>
            <a:r>
              <a:rPr lang="tr-TR" sz="1600" dirty="0"/>
              <a:t>="</a:t>
            </a:r>
            <a:r>
              <a:rPr lang="tr-TR" sz="1600" dirty="0" err="1"/>
              <a:t>sifirla</a:t>
            </a:r>
            <a:r>
              <a:rPr lang="tr-TR" sz="1600" dirty="0"/>
              <a:t>"&gt;&lt;/div&gt;	</a:t>
            </a:r>
          </a:p>
          <a:p>
            <a:pPr marL="0" indent="0">
              <a:buNone/>
              <a:defRPr/>
            </a:pPr>
            <a:r>
              <a:rPr lang="tr-TR" sz="1600" dirty="0" smtClean="0"/>
              <a:t>   &lt;</a:t>
            </a:r>
            <a:r>
              <a:rPr lang="tr-TR" sz="1600" dirty="0"/>
              <a:t>div </a:t>
            </a:r>
            <a:r>
              <a:rPr lang="tr-TR" sz="1600" dirty="0" err="1"/>
              <a:t>class</a:t>
            </a:r>
            <a:r>
              <a:rPr lang="tr-TR" sz="1600" dirty="0"/>
              <a:t>="</a:t>
            </a:r>
            <a:r>
              <a:rPr lang="tr-TR" sz="1600" dirty="0" err="1"/>
              <a:t>bosluk</a:t>
            </a:r>
            <a:r>
              <a:rPr lang="tr-TR" sz="1600" dirty="0"/>
              <a:t>"&gt;&amp;</a:t>
            </a:r>
            <a:r>
              <a:rPr lang="tr-TR" sz="1600" dirty="0" err="1"/>
              <a:t>nbsp</a:t>
            </a:r>
            <a:r>
              <a:rPr lang="tr-TR" sz="1600" dirty="0"/>
              <a:t>;&lt;/div</a:t>
            </a:r>
            <a:r>
              <a:rPr lang="tr-TR" sz="1600" dirty="0" smtClean="0"/>
              <a:t>&gt;</a:t>
            </a:r>
          </a:p>
          <a:p>
            <a:pPr marL="0" indent="0">
              <a:buNone/>
              <a:defRPr/>
            </a:pPr>
            <a:r>
              <a:rPr lang="tr-TR" sz="1600" dirty="0" smtClean="0"/>
              <a:t>&lt;/</a:t>
            </a:r>
            <a:r>
              <a:rPr lang="tr-TR" sz="1600" dirty="0"/>
              <a:t>div&gt;</a:t>
            </a:r>
          </a:p>
          <a:p>
            <a:pPr marL="0" indent="0">
              <a:buNone/>
              <a:defRPr/>
            </a:pPr>
            <a:r>
              <a:rPr lang="tr-TR" sz="1600" dirty="0"/>
              <a:t>		</a:t>
            </a:r>
          </a:p>
          <a:p>
            <a:pPr marL="0" indent="0">
              <a:buNone/>
              <a:defRPr/>
            </a:pPr>
            <a:endParaRPr lang="tr-TR" sz="1600" dirty="0"/>
          </a:p>
          <a:p>
            <a:pPr marL="0" indent="0">
              <a:buNone/>
              <a:defRPr/>
            </a:pPr>
            <a:r>
              <a:rPr lang="tr-TR" sz="1600" dirty="0"/>
              <a:t>		</a:t>
            </a:r>
          </a:p>
          <a:p>
            <a:pPr marL="0" indent="0">
              <a:buNone/>
              <a:defRPr/>
            </a:pPr>
            <a:r>
              <a:rPr lang="tr-TR" sz="1600" dirty="0"/>
              <a:t>&lt;/div&gt;</a:t>
            </a:r>
            <a:endParaRPr lang="tr-TR" sz="2600" dirty="0" smtClean="0"/>
          </a:p>
          <a:p>
            <a:pPr marL="0" indent="0">
              <a:buNone/>
            </a:pPr>
            <a:endParaRPr lang="tr-TR" sz="2000" dirty="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spTree>
    <p:extLst>
      <p:ext uri="{BB962C8B-B14F-4D97-AF65-F5344CB8AC3E}">
        <p14:creationId xmlns:p14="http://schemas.microsoft.com/office/powerpoint/2010/main" val="18611150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smtClean="0">
                <a:solidFill>
                  <a:schemeClr val="tx2">
                    <a:lumMod val="50000"/>
                  </a:schemeClr>
                </a:solidFill>
              </a:rPr>
              <a:t>ÖRNEK…</a:t>
            </a:r>
          </a:p>
        </p:txBody>
      </p:sp>
      <p:sp>
        <p:nvSpPr>
          <p:cNvPr id="4099" name="İçerik Yer Tutucusu 2"/>
          <p:cNvSpPr>
            <a:spLocks noGrp="1"/>
          </p:cNvSpPr>
          <p:nvPr>
            <p:ph idx="1"/>
          </p:nvPr>
        </p:nvSpPr>
        <p:spPr>
          <a:xfrm>
            <a:off x="457200" y="1196752"/>
            <a:ext cx="8507288" cy="4824536"/>
          </a:xfrm>
        </p:spPr>
        <p:txBody>
          <a:bodyPr/>
          <a:lstStyle/>
          <a:p>
            <a:pPr>
              <a:buBlip>
                <a:blip r:embed="rId3"/>
              </a:buBlip>
            </a:pPr>
            <a:endParaRPr lang="tr-TR" sz="2600" dirty="0" smtClean="0"/>
          </a:p>
          <a:p>
            <a:pPr marL="0" indent="0">
              <a:buNone/>
            </a:pPr>
            <a:endParaRPr lang="tr-TR" sz="2000" dirty="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sp>
        <p:nvSpPr>
          <p:cNvPr id="9" name="İçerik Yer Tutucusu 2"/>
          <p:cNvSpPr txBox="1">
            <a:spLocks/>
          </p:cNvSpPr>
          <p:nvPr/>
        </p:nvSpPr>
        <p:spPr bwMode="auto">
          <a:xfrm>
            <a:off x="611560" y="1196752"/>
            <a:ext cx="8075240" cy="4937760"/>
          </a:xfrm>
          <a:prstGeom prst="rect">
            <a:avLst/>
          </a:prstGeom>
          <a:noFill/>
          <a:ln w="9525">
            <a:noFill/>
            <a:miter lim="800000"/>
            <a:headEnd/>
            <a:tailEnd/>
          </a:ln>
        </p:spPr>
        <p:txBody>
          <a:bodyPr vert="horz" wrap="square" lIns="91440" tIns="45720" rIns="91440" bIns="45720" numCol="2"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tr-TR" sz="1600" dirty="0" smtClean="0"/>
              <a:t>.</a:t>
            </a:r>
            <a:r>
              <a:rPr lang="tr-TR" sz="1600" dirty="0" err="1"/>
              <a:t>ust</a:t>
            </a:r>
            <a:r>
              <a:rPr lang="tr-TR" sz="1600" dirty="0"/>
              <a:t>{</a:t>
            </a:r>
          </a:p>
          <a:p>
            <a:pPr marL="0" indent="0">
              <a:buNone/>
              <a:defRPr/>
            </a:pPr>
            <a:r>
              <a:rPr lang="tr-TR" sz="1600" dirty="0"/>
              <a:t>	background-</a:t>
            </a:r>
            <a:r>
              <a:rPr lang="tr-TR" sz="1600" dirty="0" err="1"/>
              <a:t>color</a:t>
            </a:r>
            <a:r>
              <a:rPr lang="tr-TR" sz="1600" dirty="0"/>
              <a:t>:#</a:t>
            </a:r>
            <a:r>
              <a:rPr lang="tr-TR" sz="1600" dirty="0" err="1"/>
              <a:t>ffcccc</a:t>
            </a:r>
            <a:r>
              <a:rPr lang="tr-TR" sz="1600" dirty="0"/>
              <a:t>;</a:t>
            </a:r>
          </a:p>
          <a:p>
            <a:pPr marL="0" indent="0">
              <a:buNone/>
              <a:defRPr/>
            </a:pPr>
            <a:r>
              <a:rPr lang="tr-TR" sz="1600" dirty="0"/>
              <a:t>	</a:t>
            </a:r>
            <a:r>
              <a:rPr lang="tr-TR" sz="1600" dirty="0" err="1"/>
              <a:t>color</a:t>
            </a:r>
            <a:r>
              <a:rPr lang="tr-TR" sz="1600" dirty="0"/>
              <a:t>:#660066;</a:t>
            </a:r>
          </a:p>
          <a:p>
            <a:pPr marL="0" indent="0">
              <a:buNone/>
              <a:defRPr/>
            </a:pPr>
            <a:r>
              <a:rPr lang="tr-TR" sz="1600" dirty="0"/>
              <a:t>	height:80px;</a:t>
            </a:r>
          </a:p>
          <a:p>
            <a:pPr marL="0" indent="0">
              <a:buNone/>
              <a:defRPr/>
            </a:pPr>
            <a:r>
              <a:rPr lang="tr-TR" sz="1600" dirty="0"/>
              <a:t>	padding:5px;</a:t>
            </a:r>
          </a:p>
          <a:p>
            <a:pPr marL="0" indent="0">
              <a:buNone/>
              <a:defRPr/>
            </a:pPr>
            <a:r>
              <a:rPr lang="tr-TR" sz="1600" dirty="0"/>
              <a:t>}</a:t>
            </a:r>
          </a:p>
          <a:p>
            <a:pPr marL="0" indent="0">
              <a:buNone/>
              <a:defRPr/>
            </a:pPr>
            <a:endParaRPr lang="tr-TR" sz="1600" dirty="0"/>
          </a:p>
          <a:p>
            <a:pPr marL="0" indent="0">
              <a:buNone/>
              <a:defRPr/>
            </a:pPr>
            <a:r>
              <a:rPr lang="tr-TR" sz="1600" dirty="0"/>
              <a:t>.</a:t>
            </a:r>
            <a:r>
              <a:rPr lang="tr-TR" sz="1600" dirty="0" err="1"/>
              <a:t>ustara</a:t>
            </a:r>
            <a:endParaRPr lang="tr-TR" sz="1600" dirty="0"/>
          </a:p>
          <a:p>
            <a:pPr marL="0" indent="0">
              <a:buNone/>
              <a:defRPr/>
            </a:pPr>
            <a:r>
              <a:rPr lang="tr-TR" sz="1600" dirty="0"/>
              <a:t>{</a:t>
            </a:r>
          </a:p>
          <a:p>
            <a:pPr marL="0" indent="0">
              <a:buNone/>
              <a:defRPr/>
            </a:pPr>
            <a:r>
              <a:rPr lang="tr-TR" sz="1600" dirty="0"/>
              <a:t>	background-</a:t>
            </a:r>
            <a:r>
              <a:rPr lang="tr-TR" sz="1600" dirty="0" err="1"/>
              <a:t>color</a:t>
            </a:r>
            <a:r>
              <a:rPr lang="tr-TR" sz="1600" dirty="0"/>
              <a:t>:#</a:t>
            </a:r>
            <a:r>
              <a:rPr lang="tr-TR" sz="1600" dirty="0" err="1"/>
              <a:t>ffcccc</a:t>
            </a:r>
            <a:r>
              <a:rPr lang="tr-TR" sz="1600" dirty="0"/>
              <a:t>;</a:t>
            </a:r>
          </a:p>
          <a:p>
            <a:pPr marL="0" indent="0">
              <a:buNone/>
              <a:defRPr/>
            </a:pPr>
            <a:r>
              <a:rPr lang="tr-TR" sz="1600" dirty="0"/>
              <a:t>	</a:t>
            </a:r>
            <a:r>
              <a:rPr lang="tr-TR" sz="1600" dirty="0" err="1"/>
              <a:t>color</a:t>
            </a:r>
            <a:r>
              <a:rPr lang="tr-TR" sz="1600" dirty="0"/>
              <a:t>:#660066;</a:t>
            </a:r>
          </a:p>
          <a:p>
            <a:pPr marL="0" indent="0">
              <a:buNone/>
              <a:defRPr/>
            </a:pPr>
            <a:r>
              <a:rPr lang="tr-TR" sz="1600" dirty="0"/>
              <a:t>	width:70%;</a:t>
            </a:r>
          </a:p>
          <a:p>
            <a:pPr marL="0" indent="0">
              <a:buNone/>
              <a:defRPr/>
            </a:pPr>
            <a:r>
              <a:rPr lang="tr-TR" sz="1600" dirty="0"/>
              <a:t>	padding:1%;</a:t>
            </a:r>
          </a:p>
          <a:p>
            <a:pPr marL="0" indent="0">
              <a:buNone/>
              <a:defRPr/>
            </a:pPr>
            <a:r>
              <a:rPr lang="tr-TR" sz="1600" dirty="0"/>
              <a:t>	</a:t>
            </a:r>
            <a:r>
              <a:rPr lang="tr-TR" sz="1600" dirty="0" err="1"/>
              <a:t>float:left</a:t>
            </a:r>
            <a:r>
              <a:rPr lang="tr-TR" sz="1600" dirty="0"/>
              <a:t>;</a:t>
            </a:r>
          </a:p>
          <a:p>
            <a:pPr marL="0" indent="0">
              <a:buNone/>
              <a:defRPr/>
            </a:pPr>
            <a:r>
              <a:rPr lang="tr-TR" sz="1600" dirty="0"/>
              <a:t>}</a:t>
            </a:r>
          </a:p>
          <a:p>
            <a:pPr marL="0" indent="0">
              <a:buNone/>
              <a:defRPr/>
            </a:pPr>
            <a:endParaRPr lang="tr-TR" sz="1600" dirty="0"/>
          </a:p>
          <a:p>
            <a:pPr marL="0" indent="0">
              <a:buNone/>
              <a:defRPr/>
            </a:pPr>
            <a:r>
              <a:rPr lang="tr-TR" sz="1600" dirty="0"/>
              <a:t>.</a:t>
            </a:r>
            <a:r>
              <a:rPr lang="tr-TR" sz="1600" dirty="0" err="1"/>
              <a:t>ustbosluk</a:t>
            </a:r>
            <a:endParaRPr lang="tr-TR" sz="1600" dirty="0"/>
          </a:p>
          <a:p>
            <a:pPr marL="0" indent="0">
              <a:buNone/>
              <a:defRPr/>
            </a:pPr>
            <a:r>
              <a:rPr lang="tr-TR" sz="1600" dirty="0"/>
              <a:t>{</a:t>
            </a:r>
          </a:p>
          <a:p>
            <a:pPr marL="0" indent="0">
              <a:buNone/>
              <a:defRPr/>
            </a:pPr>
            <a:r>
              <a:rPr lang="tr-TR" sz="1600" dirty="0"/>
              <a:t>	width:2%;</a:t>
            </a:r>
          </a:p>
          <a:p>
            <a:pPr marL="0" indent="0">
              <a:buNone/>
              <a:defRPr/>
            </a:pPr>
            <a:r>
              <a:rPr lang="tr-TR" sz="1600" dirty="0"/>
              <a:t>	</a:t>
            </a:r>
            <a:r>
              <a:rPr lang="tr-TR" sz="1600" dirty="0" err="1"/>
              <a:t>float:left</a:t>
            </a:r>
            <a:r>
              <a:rPr lang="tr-TR" sz="1600" dirty="0"/>
              <a:t>;</a:t>
            </a:r>
          </a:p>
          <a:p>
            <a:pPr marL="0" indent="0">
              <a:buNone/>
              <a:defRPr/>
            </a:pPr>
            <a:r>
              <a:rPr lang="tr-TR" sz="1600" dirty="0"/>
              <a:t>}</a:t>
            </a:r>
          </a:p>
          <a:p>
            <a:pPr marL="0" indent="0">
              <a:buNone/>
              <a:defRPr/>
            </a:pPr>
            <a:endParaRPr lang="tr-TR" sz="1600" dirty="0"/>
          </a:p>
          <a:p>
            <a:pPr marL="0" indent="0">
              <a:buNone/>
              <a:defRPr/>
            </a:pPr>
            <a:r>
              <a:rPr lang="tr-TR" sz="1600" dirty="0"/>
              <a:t>.</a:t>
            </a:r>
            <a:r>
              <a:rPr lang="tr-TR" sz="1600" dirty="0" err="1"/>
              <a:t>ustsol</a:t>
            </a:r>
            <a:endParaRPr lang="tr-TR" sz="1600" dirty="0"/>
          </a:p>
          <a:p>
            <a:pPr marL="0" indent="0">
              <a:buNone/>
              <a:defRPr/>
            </a:pPr>
            <a:r>
              <a:rPr lang="tr-TR" sz="1600" dirty="0"/>
              <a:t>{</a:t>
            </a:r>
          </a:p>
          <a:p>
            <a:pPr marL="0" indent="0">
              <a:buNone/>
              <a:defRPr/>
            </a:pPr>
            <a:r>
              <a:rPr lang="tr-TR" sz="1600" dirty="0"/>
              <a:t>	font-size: 11px;</a:t>
            </a:r>
          </a:p>
          <a:p>
            <a:pPr marL="0" indent="0">
              <a:buNone/>
              <a:defRPr/>
            </a:pPr>
            <a:r>
              <a:rPr lang="tr-TR" sz="1600" dirty="0"/>
              <a:t>	background-</a:t>
            </a:r>
            <a:r>
              <a:rPr lang="tr-TR" sz="1600" dirty="0" err="1"/>
              <a:t>color</a:t>
            </a:r>
            <a:r>
              <a:rPr lang="tr-TR" sz="1600" dirty="0"/>
              <a:t>:#</a:t>
            </a:r>
            <a:r>
              <a:rPr lang="tr-TR" sz="1600" dirty="0" err="1"/>
              <a:t>ffcccc</a:t>
            </a:r>
            <a:r>
              <a:rPr lang="tr-TR" sz="1600" dirty="0"/>
              <a:t>;</a:t>
            </a:r>
          </a:p>
          <a:p>
            <a:pPr marL="0" indent="0">
              <a:buNone/>
              <a:defRPr/>
            </a:pPr>
            <a:r>
              <a:rPr lang="tr-TR" sz="1600" dirty="0"/>
              <a:t>	</a:t>
            </a:r>
            <a:r>
              <a:rPr lang="tr-TR" sz="1600" dirty="0" err="1"/>
              <a:t>color</a:t>
            </a:r>
            <a:r>
              <a:rPr lang="tr-TR" sz="1600" dirty="0"/>
              <a:t>:#660066;</a:t>
            </a:r>
          </a:p>
          <a:p>
            <a:pPr marL="0" indent="0">
              <a:buNone/>
              <a:defRPr/>
            </a:pPr>
            <a:r>
              <a:rPr lang="tr-TR" sz="1600" dirty="0"/>
              <a:t>	padding:1%;</a:t>
            </a:r>
          </a:p>
          <a:p>
            <a:pPr marL="0" indent="0">
              <a:buNone/>
              <a:defRPr/>
            </a:pPr>
            <a:r>
              <a:rPr lang="tr-TR" sz="1600" dirty="0"/>
              <a:t>	</a:t>
            </a:r>
            <a:r>
              <a:rPr lang="tr-TR" sz="1600" dirty="0" err="1"/>
              <a:t>float:right</a:t>
            </a:r>
            <a:r>
              <a:rPr lang="tr-TR" sz="1600" dirty="0"/>
              <a:t>;</a:t>
            </a:r>
          </a:p>
          <a:p>
            <a:pPr marL="0" indent="0">
              <a:buNone/>
              <a:defRPr/>
            </a:pPr>
            <a:r>
              <a:rPr lang="tr-TR" sz="1600" dirty="0"/>
              <a:t>}</a:t>
            </a:r>
          </a:p>
          <a:p>
            <a:pPr marL="0" indent="0">
              <a:buNone/>
              <a:defRPr/>
            </a:pPr>
            <a:endParaRPr lang="tr-TR" sz="1600" dirty="0"/>
          </a:p>
          <a:p>
            <a:pPr marL="0" indent="0">
              <a:buNone/>
              <a:defRPr/>
            </a:pPr>
            <a:endParaRPr lang="tr-TR" sz="1600" dirty="0"/>
          </a:p>
        </p:txBody>
      </p:sp>
    </p:spTree>
    <p:extLst>
      <p:ext uri="{BB962C8B-B14F-4D97-AF65-F5344CB8AC3E}">
        <p14:creationId xmlns:p14="http://schemas.microsoft.com/office/powerpoint/2010/main" val="29755387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smtClean="0">
                <a:solidFill>
                  <a:schemeClr val="tx2">
                    <a:lumMod val="50000"/>
                  </a:schemeClr>
                </a:solidFill>
              </a:rPr>
              <a:t>ÖRNEK…</a:t>
            </a:r>
          </a:p>
        </p:txBody>
      </p:sp>
      <p:sp>
        <p:nvSpPr>
          <p:cNvPr id="4099" name="İçerik Yer Tutucusu 2"/>
          <p:cNvSpPr>
            <a:spLocks noGrp="1"/>
          </p:cNvSpPr>
          <p:nvPr>
            <p:ph idx="1"/>
          </p:nvPr>
        </p:nvSpPr>
        <p:spPr>
          <a:xfrm>
            <a:off x="457200" y="1196752"/>
            <a:ext cx="8507288" cy="4824536"/>
          </a:xfrm>
        </p:spPr>
        <p:txBody>
          <a:bodyPr/>
          <a:lstStyle/>
          <a:p>
            <a:pPr>
              <a:buBlip>
                <a:blip r:embed="rId3"/>
              </a:buBlip>
            </a:pPr>
            <a:endParaRPr lang="tr-TR" sz="2600" dirty="0" smtClean="0"/>
          </a:p>
          <a:p>
            <a:pPr marL="0" indent="0">
              <a:buNone/>
            </a:pPr>
            <a:endParaRPr lang="tr-TR" sz="2000" dirty="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sp>
        <p:nvSpPr>
          <p:cNvPr id="9" name="İçerik Yer Tutucusu 2"/>
          <p:cNvSpPr txBox="1">
            <a:spLocks/>
          </p:cNvSpPr>
          <p:nvPr/>
        </p:nvSpPr>
        <p:spPr bwMode="auto">
          <a:xfrm>
            <a:off x="611560" y="1196752"/>
            <a:ext cx="8075240" cy="4937760"/>
          </a:xfrm>
          <a:prstGeom prst="rect">
            <a:avLst/>
          </a:prstGeom>
          <a:noFill/>
          <a:ln w="9525">
            <a:noFill/>
            <a:miter lim="800000"/>
            <a:headEnd/>
            <a:tailEnd/>
          </a:ln>
        </p:spPr>
        <p:txBody>
          <a:bodyPr vert="horz" wrap="square" lIns="91440" tIns="45720" rIns="91440" bIns="45720" numCol="2"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tr-TR" sz="1600" dirty="0" smtClean="0"/>
              <a:t>.</a:t>
            </a:r>
            <a:r>
              <a:rPr lang="tr-TR" sz="1600" dirty="0" err="1"/>
              <a:t>ortaaltsol</a:t>
            </a:r>
            <a:endParaRPr lang="tr-TR" sz="1600" dirty="0"/>
          </a:p>
          <a:p>
            <a:pPr marL="0" indent="0">
              <a:buNone/>
              <a:defRPr/>
            </a:pPr>
            <a:r>
              <a:rPr lang="tr-TR" sz="1600" dirty="0"/>
              <a:t>{</a:t>
            </a:r>
          </a:p>
          <a:p>
            <a:pPr marL="0" indent="0">
              <a:buNone/>
              <a:defRPr/>
            </a:pPr>
            <a:r>
              <a:rPr lang="tr-TR" sz="1600" dirty="0"/>
              <a:t>	background-</a:t>
            </a:r>
            <a:r>
              <a:rPr lang="tr-TR" sz="1600" dirty="0" err="1"/>
              <a:t>color</a:t>
            </a:r>
            <a:r>
              <a:rPr lang="tr-TR" sz="1600" dirty="0"/>
              <a:t>:#b3d9ff;</a:t>
            </a:r>
          </a:p>
          <a:p>
            <a:pPr marL="0" indent="0">
              <a:buNone/>
              <a:defRPr/>
            </a:pPr>
            <a:r>
              <a:rPr lang="tr-TR" sz="1600" dirty="0"/>
              <a:t>	</a:t>
            </a:r>
            <a:r>
              <a:rPr lang="tr-TR" sz="1600" dirty="0" err="1"/>
              <a:t>color</a:t>
            </a:r>
            <a:r>
              <a:rPr lang="tr-TR" sz="1600" dirty="0"/>
              <a:t>:#660066;</a:t>
            </a:r>
          </a:p>
          <a:p>
            <a:pPr marL="0" indent="0">
              <a:buNone/>
              <a:defRPr/>
            </a:pPr>
            <a:r>
              <a:rPr lang="tr-TR" sz="1600" dirty="0"/>
              <a:t>	padding:1%;</a:t>
            </a:r>
          </a:p>
          <a:p>
            <a:pPr marL="0" indent="0">
              <a:buNone/>
              <a:defRPr/>
            </a:pPr>
            <a:r>
              <a:rPr lang="tr-TR" sz="1600" dirty="0"/>
              <a:t>	</a:t>
            </a:r>
            <a:r>
              <a:rPr lang="tr-TR" sz="1600" dirty="0" err="1"/>
              <a:t>float:left</a:t>
            </a:r>
            <a:r>
              <a:rPr lang="tr-TR" sz="1600" dirty="0"/>
              <a:t>;</a:t>
            </a:r>
          </a:p>
          <a:p>
            <a:pPr marL="0" indent="0">
              <a:buNone/>
              <a:defRPr/>
            </a:pPr>
            <a:r>
              <a:rPr lang="tr-TR" sz="1600" dirty="0"/>
              <a:t>}</a:t>
            </a:r>
          </a:p>
          <a:p>
            <a:pPr marL="0" indent="0">
              <a:buNone/>
              <a:defRPr/>
            </a:pPr>
            <a:endParaRPr lang="tr-TR" sz="1600" dirty="0"/>
          </a:p>
          <a:p>
            <a:pPr marL="0" indent="0">
              <a:buNone/>
              <a:defRPr/>
            </a:pPr>
            <a:r>
              <a:rPr lang="tr-TR" sz="1600" dirty="0"/>
              <a:t>.</a:t>
            </a:r>
            <a:r>
              <a:rPr lang="tr-TR" sz="1600" dirty="0" err="1"/>
              <a:t>ustalt</a:t>
            </a:r>
            <a:endParaRPr lang="tr-TR" sz="1600" dirty="0"/>
          </a:p>
          <a:p>
            <a:pPr marL="0" indent="0">
              <a:buNone/>
              <a:defRPr/>
            </a:pPr>
            <a:r>
              <a:rPr lang="tr-TR" sz="1600" dirty="0"/>
              <a:t>{</a:t>
            </a:r>
          </a:p>
          <a:p>
            <a:pPr marL="0" indent="0">
              <a:buNone/>
              <a:defRPr/>
            </a:pPr>
            <a:r>
              <a:rPr lang="tr-TR" sz="1600" dirty="0"/>
              <a:t>	background-</a:t>
            </a:r>
            <a:r>
              <a:rPr lang="tr-TR" sz="1600" dirty="0" err="1"/>
              <a:t>color</a:t>
            </a:r>
            <a:r>
              <a:rPr lang="tr-TR" sz="1600" dirty="0"/>
              <a:t>:#</a:t>
            </a:r>
            <a:r>
              <a:rPr lang="tr-TR" sz="1600" dirty="0" err="1"/>
              <a:t>ffcccc</a:t>
            </a:r>
            <a:r>
              <a:rPr lang="tr-TR" sz="1600" dirty="0"/>
              <a:t>;</a:t>
            </a:r>
          </a:p>
          <a:p>
            <a:pPr marL="0" indent="0">
              <a:buNone/>
              <a:defRPr/>
            </a:pPr>
            <a:r>
              <a:rPr lang="tr-TR" sz="1600" dirty="0"/>
              <a:t>	</a:t>
            </a:r>
            <a:r>
              <a:rPr lang="tr-TR" sz="1600" dirty="0" err="1"/>
              <a:t>color</a:t>
            </a:r>
            <a:r>
              <a:rPr lang="tr-TR" sz="1600" dirty="0"/>
              <a:t>:#660066;</a:t>
            </a:r>
          </a:p>
          <a:p>
            <a:pPr marL="0" indent="0">
              <a:buNone/>
              <a:defRPr/>
            </a:pPr>
            <a:r>
              <a:rPr lang="tr-TR" sz="1600" dirty="0"/>
              <a:t>	padding:2px;</a:t>
            </a:r>
          </a:p>
          <a:p>
            <a:pPr marL="0" indent="0">
              <a:buNone/>
              <a:defRPr/>
            </a:pPr>
            <a:r>
              <a:rPr lang="tr-TR" sz="1600" dirty="0"/>
              <a:t>	</a:t>
            </a:r>
            <a:r>
              <a:rPr lang="tr-TR" sz="1600" dirty="0" err="1"/>
              <a:t>float:left</a:t>
            </a:r>
            <a:r>
              <a:rPr lang="tr-TR" sz="1600" dirty="0"/>
              <a:t>;</a:t>
            </a:r>
          </a:p>
          <a:p>
            <a:pPr marL="0" indent="0">
              <a:buNone/>
              <a:defRPr/>
            </a:pPr>
            <a:r>
              <a:rPr lang="tr-TR" sz="1600" dirty="0"/>
              <a:t>	width:60%;</a:t>
            </a:r>
          </a:p>
          <a:p>
            <a:pPr marL="0" indent="0">
              <a:buNone/>
              <a:defRPr/>
            </a:pPr>
            <a:r>
              <a:rPr lang="tr-TR" sz="1600" dirty="0"/>
              <a:t>}</a:t>
            </a:r>
          </a:p>
          <a:p>
            <a:pPr marL="0" indent="0">
              <a:buNone/>
              <a:defRPr/>
            </a:pPr>
            <a:endParaRPr lang="tr-TR" sz="1600" dirty="0"/>
          </a:p>
          <a:p>
            <a:pPr marL="0" indent="0">
              <a:buNone/>
              <a:defRPr/>
            </a:pPr>
            <a:r>
              <a:rPr lang="tr-TR" sz="1600" dirty="0"/>
              <a:t>.</a:t>
            </a:r>
            <a:r>
              <a:rPr lang="tr-TR" sz="1600" dirty="0" err="1"/>
              <a:t>altmenu</a:t>
            </a:r>
            <a:endParaRPr lang="tr-TR" sz="1600" dirty="0"/>
          </a:p>
          <a:p>
            <a:pPr marL="0" indent="0">
              <a:buNone/>
              <a:defRPr/>
            </a:pPr>
            <a:r>
              <a:rPr lang="tr-TR" sz="1600" dirty="0"/>
              <a:t>{</a:t>
            </a:r>
          </a:p>
          <a:p>
            <a:pPr marL="0" indent="0">
              <a:buNone/>
              <a:defRPr/>
            </a:pPr>
            <a:r>
              <a:rPr lang="tr-TR" sz="1600" dirty="0"/>
              <a:t>	background-</a:t>
            </a:r>
            <a:r>
              <a:rPr lang="tr-TR" sz="1600" dirty="0" err="1"/>
              <a:t>color</a:t>
            </a:r>
            <a:r>
              <a:rPr lang="tr-TR" sz="1600" dirty="0"/>
              <a:t>:#ff80aa;</a:t>
            </a:r>
          </a:p>
          <a:p>
            <a:pPr marL="0" indent="0">
              <a:buNone/>
              <a:defRPr/>
            </a:pPr>
            <a:r>
              <a:rPr lang="tr-TR" sz="1600" dirty="0"/>
              <a:t>	</a:t>
            </a:r>
            <a:r>
              <a:rPr lang="tr-TR" sz="1600" dirty="0" err="1"/>
              <a:t>color</a:t>
            </a:r>
            <a:r>
              <a:rPr lang="tr-TR" sz="1600" dirty="0"/>
              <a:t>:#660066;</a:t>
            </a:r>
          </a:p>
          <a:p>
            <a:pPr marL="0" indent="0">
              <a:buNone/>
              <a:defRPr/>
            </a:pPr>
            <a:r>
              <a:rPr lang="tr-TR" sz="1600" dirty="0"/>
              <a:t>	padding:5px;</a:t>
            </a:r>
          </a:p>
          <a:p>
            <a:pPr marL="0" indent="0">
              <a:buNone/>
              <a:defRPr/>
            </a:pPr>
            <a:r>
              <a:rPr lang="tr-TR" sz="1600" dirty="0"/>
              <a:t>	</a:t>
            </a:r>
            <a:r>
              <a:rPr lang="tr-TR" sz="1600" dirty="0" err="1"/>
              <a:t>float:left</a:t>
            </a:r>
            <a:r>
              <a:rPr lang="tr-TR" sz="1600" dirty="0"/>
              <a:t>;</a:t>
            </a:r>
          </a:p>
          <a:p>
            <a:pPr marL="0" indent="0">
              <a:buNone/>
              <a:defRPr/>
            </a:pPr>
            <a:r>
              <a:rPr lang="tr-TR" sz="1600" dirty="0"/>
              <a:t>}</a:t>
            </a:r>
          </a:p>
          <a:p>
            <a:pPr marL="0" indent="0">
              <a:buNone/>
              <a:defRPr/>
            </a:pPr>
            <a:endParaRPr lang="tr-TR" sz="1600" dirty="0"/>
          </a:p>
          <a:p>
            <a:pPr marL="0" indent="0">
              <a:buNone/>
              <a:defRPr/>
            </a:pPr>
            <a:r>
              <a:rPr lang="tr-TR" sz="1600" dirty="0"/>
              <a:t>.</a:t>
            </a:r>
            <a:r>
              <a:rPr lang="tr-TR" sz="1600" dirty="0" err="1"/>
              <a:t>menu</a:t>
            </a:r>
            <a:r>
              <a:rPr lang="tr-TR" sz="1600" dirty="0"/>
              <a:t> { </a:t>
            </a:r>
          </a:p>
          <a:p>
            <a:pPr marL="0" indent="0">
              <a:buNone/>
              <a:defRPr/>
            </a:pPr>
            <a:r>
              <a:rPr lang="tr-TR" sz="1600" dirty="0"/>
              <a:t>   </a:t>
            </a:r>
            <a:r>
              <a:rPr lang="tr-TR" sz="1600" dirty="0" err="1"/>
              <a:t>width</a:t>
            </a:r>
            <a:r>
              <a:rPr lang="tr-TR" sz="1600" dirty="0"/>
              <a:t>: 80px;</a:t>
            </a:r>
          </a:p>
          <a:p>
            <a:pPr marL="0" indent="0">
              <a:buNone/>
              <a:defRPr/>
            </a:pPr>
            <a:r>
              <a:rPr lang="tr-TR" sz="1600" dirty="0"/>
              <a:t>   </a:t>
            </a:r>
            <a:r>
              <a:rPr lang="tr-TR" sz="1600" dirty="0" err="1"/>
              <a:t>text-align</a:t>
            </a:r>
            <a:r>
              <a:rPr lang="tr-TR" sz="1600" dirty="0"/>
              <a:t>: </a:t>
            </a:r>
            <a:r>
              <a:rPr lang="tr-TR" sz="1600" dirty="0" err="1"/>
              <a:t>center</a:t>
            </a:r>
            <a:r>
              <a:rPr lang="tr-TR" sz="1600" dirty="0"/>
              <a:t>;</a:t>
            </a:r>
          </a:p>
          <a:p>
            <a:pPr marL="0" indent="0">
              <a:buNone/>
              <a:defRPr/>
            </a:pPr>
            <a:r>
              <a:rPr lang="tr-TR" sz="1600" dirty="0"/>
              <a:t>   </a:t>
            </a:r>
            <a:r>
              <a:rPr lang="tr-TR" sz="1600" dirty="0" err="1"/>
              <a:t>border-right</a:t>
            </a:r>
            <a:r>
              <a:rPr lang="tr-TR" sz="1600" dirty="0"/>
              <a:t>: 1px </a:t>
            </a:r>
            <a:r>
              <a:rPr lang="tr-TR" sz="1600" dirty="0" err="1"/>
              <a:t>solid</a:t>
            </a:r>
            <a:r>
              <a:rPr lang="tr-TR" sz="1600" dirty="0"/>
              <a:t> #660066;</a:t>
            </a:r>
          </a:p>
          <a:p>
            <a:pPr marL="0" indent="0">
              <a:buNone/>
              <a:defRPr/>
            </a:pPr>
            <a:r>
              <a:rPr lang="tr-TR" sz="1600" dirty="0"/>
              <a:t>	</a:t>
            </a:r>
            <a:r>
              <a:rPr lang="tr-TR" sz="1600" dirty="0" err="1"/>
              <a:t>border-left</a:t>
            </a:r>
            <a:r>
              <a:rPr lang="tr-TR" sz="1600" dirty="0"/>
              <a:t>: 1px </a:t>
            </a:r>
            <a:r>
              <a:rPr lang="tr-TR" sz="1600" dirty="0" err="1"/>
              <a:t>solid</a:t>
            </a:r>
            <a:r>
              <a:rPr lang="tr-TR" sz="1600" dirty="0"/>
              <a:t> #660066;</a:t>
            </a:r>
          </a:p>
          <a:p>
            <a:pPr marL="0" indent="0">
              <a:buNone/>
              <a:defRPr/>
            </a:pPr>
            <a:r>
              <a:rPr lang="tr-TR" sz="1600" dirty="0"/>
              <a:t>}</a:t>
            </a:r>
          </a:p>
          <a:p>
            <a:pPr marL="0" indent="0">
              <a:buNone/>
              <a:defRPr/>
            </a:pPr>
            <a:endParaRPr lang="tr-TR" sz="1600" dirty="0"/>
          </a:p>
        </p:txBody>
      </p:sp>
    </p:spTree>
    <p:extLst>
      <p:ext uri="{BB962C8B-B14F-4D97-AF65-F5344CB8AC3E}">
        <p14:creationId xmlns:p14="http://schemas.microsoft.com/office/powerpoint/2010/main" val="32999927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smtClean="0">
                <a:solidFill>
                  <a:schemeClr val="tx2">
                    <a:lumMod val="50000"/>
                  </a:schemeClr>
                </a:solidFill>
              </a:rPr>
              <a:t>ÖRNEK…</a:t>
            </a:r>
          </a:p>
        </p:txBody>
      </p:sp>
      <p:sp>
        <p:nvSpPr>
          <p:cNvPr id="4099" name="İçerik Yer Tutucusu 2"/>
          <p:cNvSpPr>
            <a:spLocks noGrp="1"/>
          </p:cNvSpPr>
          <p:nvPr>
            <p:ph idx="1"/>
          </p:nvPr>
        </p:nvSpPr>
        <p:spPr>
          <a:xfrm>
            <a:off x="457200" y="1196752"/>
            <a:ext cx="8507288" cy="4824536"/>
          </a:xfrm>
        </p:spPr>
        <p:txBody>
          <a:bodyPr/>
          <a:lstStyle/>
          <a:p>
            <a:pPr>
              <a:buBlip>
                <a:blip r:embed="rId3"/>
              </a:buBlip>
            </a:pPr>
            <a:endParaRPr lang="tr-TR" sz="2600" dirty="0" smtClean="0"/>
          </a:p>
          <a:p>
            <a:pPr marL="0" indent="0">
              <a:buNone/>
            </a:pPr>
            <a:endParaRPr lang="tr-TR" sz="2000" dirty="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sp>
        <p:nvSpPr>
          <p:cNvPr id="9" name="İçerik Yer Tutucusu 2"/>
          <p:cNvSpPr txBox="1">
            <a:spLocks/>
          </p:cNvSpPr>
          <p:nvPr/>
        </p:nvSpPr>
        <p:spPr bwMode="auto">
          <a:xfrm>
            <a:off x="611560" y="1196752"/>
            <a:ext cx="8075240" cy="4937760"/>
          </a:xfrm>
          <a:prstGeom prst="rect">
            <a:avLst/>
          </a:prstGeom>
          <a:noFill/>
          <a:ln w="9525">
            <a:noFill/>
            <a:miter lim="800000"/>
            <a:headEnd/>
            <a:tailEnd/>
          </a:ln>
        </p:spPr>
        <p:txBody>
          <a:bodyPr vert="horz" wrap="square" lIns="91440" tIns="45720" rIns="91440" bIns="45720" numCol="2" anchor="t" anchorCtr="0" compatLnSpc="1">
            <a:prstTxWarp prst="textNoShape">
              <a:avLst/>
            </a:prstTxWarp>
            <a:noAutofit/>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tr-TR" sz="1600" dirty="0" smtClean="0"/>
              <a:t>.</a:t>
            </a:r>
            <a:r>
              <a:rPr lang="tr-TR" sz="1600" dirty="0" err="1"/>
              <a:t>sifirla</a:t>
            </a:r>
            <a:r>
              <a:rPr lang="tr-TR" sz="1600" dirty="0"/>
              <a:t>{</a:t>
            </a:r>
            <a:r>
              <a:rPr lang="tr-TR" sz="1600" dirty="0" err="1"/>
              <a:t>clear:both</a:t>
            </a:r>
            <a:r>
              <a:rPr lang="tr-TR" sz="1600" dirty="0"/>
              <a:t>;}</a:t>
            </a:r>
          </a:p>
          <a:p>
            <a:pPr marL="0" indent="0">
              <a:buNone/>
              <a:defRPr/>
            </a:pPr>
            <a:endParaRPr lang="tr-TR" sz="1600" dirty="0"/>
          </a:p>
          <a:p>
            <a:pPr marL="0" indent="0">
              <a:buNone/>
              <a:defRPr/>
            </a:pPr>
            <a:r>
              <a:rPr lang="tr-TR" sz="1600" dirty="0"/>
              <a:t>.</a:t>
            </a:r>
            <a:r>
              <a:rPr lang="tr-TR" sz="1600" dirty="0" err="1"/>
              <a:t>bosluk</a:t>
            </a:r>
            <a:r>
              <a:rPr lang="tr-TR" sz="1600" dirty="0"/>
              <a:t>{</a:t>
            </a:r>
          </a:p>
          <a:p>
            <a:pPr marL="0" indent="0">
              <a:buNone/>
              <a:defRPr/>
            </a:pPr>
            <a:r>
              <a:rPr lang="tr-TR" sz="1600" dirty="0"/>
              <a:t>	width:100%;</a:t>
            </a:r>
          </a:p>
          <a:p>
            <a:pPr marL="0" indent="0">
              <a:buNone/>
              <a:defRPr/>
            </a:pPr>
            <a:r>
              <a:rPr lang="tr-TR" sz="1600" dirty="0"/>
              <a:t>	height:10px;</a:t>
            </a:r>
          </a:p>
          <a:p>
            <a:pPr marL="0" indent="0">
              <a:buNone/>
              <a:defRPr/>
            </a:pPr>
            <a:r>
              <a:rPr lang="tr-TR" sz="1600" dirty="0"/>
              <a:t>}</a:t>
            </a:r>
          </a:p>
          <a:p>
            <a:pPr marL="0" indent="0">
              <a:buNone/>
              <a:defRPr/>
            </a:pPr>
            <a:endParaRPr lang="tr-TR" sz="1600" dirty="0"/>
          </a:p>
          <a:p>
            <a:pPr marL="0" indent="0">
              <a:buNone/>
              <a:defRPr/>
            </a:pPr>
            <a:r>
              <a:rPr lang="tr-TR" sz="1600" dirty="0" err="1"/>
              <a:t>input</a:t>
            </a:r>
            <a:endParaRPr lang="tr-TR" sz="1600" dirty="0"/>
          </a:p>
          <a:p>
            <a:pPr marL="0" indent="0">
              <a:buNone/>
              <a:defRPr/>
            </a:pPr>
            <a:r>
              <a:rPr lang="tr-TR" sz="1600" dirty="0"/>
              <a:t>{</a:t>
            </a:r>
          </a:p>
          <a:p>
            <a:pPr marL="0" indent="0">
              <a:buNone/>
              <a:defRPr/>
            </a:pPr>
            <a:r>
              <a:rPr lang="tr-TR" sz="1600" dirty="0" smtClean="0"/>
              <a:t>                   width:300px</a:t>
            </a:r>
            <a:r>
              <a:rPr lang="tr-TR" sz="1600" dirty="0"/>
              <a:t>;</a:t>
            </a:r>
          </a:p>
          <a:p>
            <a:pPr marL="0" indent="0">
              <a:buNone/>
              <a:defRPr/>
            </a:pPr>
            <a:r>
              <a:rPr lang="tr-TR" sz="1600" dirty="0"/>
              <a:t>}</a:t>
            </a:r>
          </a:p>
          <a:p>
            <a:pPr marL="0" indent="0">
              <a:buFont typeface="Arial" charset="0"/>
              <a:buNone/>
              <a:defRPr/>
            </a:pPr>
            <a:endParaRPr lang="tr-TR" sz="1600" dirty="0" smtClean="0"/>
          </a:p>
          <a:p>
            <a:pPr marL="0" indent="0">
              <a:buFont typeface="Arial" charset="0"/>
              <a:buNone/>
              <a:defRPr/>
            </a:pPr>
            <a:r>
              <a:rPr lang="tr-TR" sz="1600" dirty="0" smtClean="0"/>
              <a:t>	</a:t>
            </a:r>
            <a:endParaRPr lang="tr-TR" sz="1600" dirty="0"/>
          </a:p>
        </p:txBody>
      </p:sp>
    </p:spTree>
    <p:extLst>
      <p:ext uri="{BB962C8B-B14F-4D97-AF65-F5344CB8AC3E}">
        <p14:creationId xmlns:p14="http://schemas.microsoft.com/office/powerpoint/2010/main" val="32129783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smtClean="0">
                <a:solidFill>
                  <a:schemeClr val="tx2">
                    <a:lumMod val="50000"/>
                  </a:schemeClr>
                </a:solidFill>
              </a:rPr>
              <a:t>KAYNAKLAR</a:t>
            </a:r>
          </a:p>
        </p:txBody>
      </p:sp>
      <p:sp>
        <p:nvSpPr>
          <p:cNvPr id="4099" name="İçerik Yer Tutucusu 2"/>
          <p:cNvSpPr>
            <a:spLocks noGrp="1"/>
          </p:cNvSpPr>
          <p:nvPr>
            <p:ph idx="1"/>
          </p:nvPr>
        </p:nvSpPr>
        <p:spPr>
          <a:xfrm>
            <a:off x="457200" y="1196752"/>
            <a:ext cx="8507288" cy="4824536"/>
          </a:xfrm>
        </p:spPr>
        <p:txBody>
          <a:bodyPr/>
          <a:lstStyle/>
          <a:p>
            <a:pPr>
              <a:buBlip>
                <a:blip r:embed="rId3"/>
              </a:buBlip>
            </a:pPr>
            <a:r>
              <a:rPr lang="tr-TR" sz="2800" smtClean="0"/>
              <a:t>www.w3schools.com</a:t>
            </a:r>
          </a:p>
          <a:p>
            <a:pPr>
              <a:buBlip>
                <a:blip r:embed="rId3"/>
              </a:buBlip>
            </a:pPr>
            <a:endParaRPr lang="tr-TR" sz="2800" dirty="0"/>
          </a:p>
          <a:p>
            <a:pPr>
              <a:buBlip>
                <a:blip r:embed="rId3"/>
              </a:buBlip>
            </a:pPr>
            <a:endParaRPr lang="tr-TR" sz="2600" dirty="0" smtClean="0"/>
          </a:p>
          <a:p>
            <a:pPr marL="0" indent="0">
              <a:buNone/>
            </a:pPr>
            <a:endParaRPr lang="tr-TR" sz="2000" dirty="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spTree>
    <p:extLst>
      <p:ext uri="{BB962C8B-B14F-4D97-AF65-F5344CB8AC3E}">
        <p14:creationId xmlns:p14="http://schemas.microsoft.com/office/powerpoint/2010/main" val="2176468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a:t>Yerel Stil Tanımlamaları</a:t>
            </a:r>
            <a:endParaRPr lang="tr-TR" dirty="0" smtClean="0">
              <a:solidFill>
                <a:schemeClr val="tx2">
                  <a:lumMod val="50000"/>
                </a:schemeClr>
              </a:solidFill>
            </a:endParaRPr>
          </a:p>
        </p:txBody>
      </p:sp>
      <p:sp>
        <p:nvSpPr>
          <p:cNvPr id="4099" name="İçerik Yer Tutucusu 2"/>
          <p:cNvSpPr>
            <a:spLocks noGrp="1"/>
          </p:cNvSpPr>
          <p:nvPr>
            <p:ph idx="1"/>
          </p:nvPr>
        </p:nvSpPr>
        <p:spPr>
          <a:xfrm>
            <a:off x="457200" y="1196752"/>
            <a:ext cx="8507288" cy="4824536"/>
          </a:xfrm>
        </p:spPr>
        <p:txBody>
          <a:bodyPr/>
          <a:lstStyle/>
          <a:p>
            <a:pPr>
              <a:buBlip>
                <a:blip r:embed="rId3"/>
              </a:buBlip>
            </a:pPr>
            <a:r>
              <a:rPr lang="tr-TR" sz="2800" dirty="0" smtClean="0"/>
              <a:t>Yerel </a:t>
            </a:r>
            <a:r>
              <a:rPr lang="tr-TR" sz="2800" dirty="0"/>
              <a:t>Stil tanımlamaları (Satır İçi </a:t>
            </a:r>
            <a:r>
              <a:rPr lang="tr-TR" sz="2800" dirty="0" smtClean="0"/>
              <a:t>Stiller)</a:t>
            </a:r>
          </a:p>
          <a:p>
            <a:pPr lvl="1">
              <a:buBlip>
                <a:blip r:embed="rId3"/>
              </a:buBlip>
            </a:pPr>
            <a:r>
              <a:rPr lang="tr-TR" sz="2400" dirty="0" smtClean="0"/>
              <a:t>Sayfa içerisindeki </a:t>
            </a:r>
            <a:r>
              <a:rPr lang="tr-TR" sz="2400" dirty="0"/>
              <a:t>etiket içerisinde </a:t>
            </a:r>
            <a:r>
              <a:rPr lang="tr-TR" sz="2400" b="1" dirty="0" err="1">
                <a:solidFill>
                  <a:srgbClr val="C00000"/>
                </a:solidFill>
                <a:effectLst>
                  <a:outerShdw blurRad="38100" dist="38100" dir="2700000" algn="tl">
                    <a:srgbClr val="000000">
                      <a:alpha val="43137"/>
                    </a:srgbClr>
                  </a:outerShdw>
                </a:effectLst>
              </a:rPr>
              <a:t>style</a:t>
            </a:r>
            <a:r>
              <a:rPr lang="tr-TR" sz="2400" dirty="0"/>
              <a:t> </a:t>
            </a:r>
            <a:r>
              <a:rPr lang="tr-TR" sz="2400" dirty="0" smtClean="0"/>
              <a:t>özelliği kullanılarak </a:t>
            </a:r>
            <a:r>
              <a:rPr lang="tr-TR" sz="2400" dirty="0"/>
              <a:t>tanımlanırlar. </a:t>
            </a:r>
            <a:endParaRPr lang="tr-TR" sz="2400" dirty="0" smtClean="0"/>
          </a:p>
          <a:p>
            <a:pPr lvl="1">
              <a:buBlip>
                <a:blip r:embed="rId3"/>
              </a:buBlip>
            </a:pPr>
            <a:r>
              <a:rPr lang="tr-TR" sz="2400" dirty="0" smtClean="0"/>
              <a:t>Bu </a:t>
            </a:r>
            <a:r>
              <a:rPr lang="tr-TR" sz="2400" dirty="0"/>
              <a:t>stil tanımları sadece tanımlandığı yerde geçerlidir. </a:t>
            </a:r>
          </a:p>
          <a:p>
            <a:pPr>
              <a:buBlip>
                <a:blip r:embed="rId3"/>
              </a:buBlip>
            </a:pPr>
            <a:endParaRPr lang="tr-TR" sz="2600" dirty="0" smtClean="0"/>
          </a:p>
          <a:p>
            <a:pPr marL="0" indent="0">
              <a:buNone/>
            </a:pPr>
            <a:endParaRPr lang="tr-TR" sz="2000" dirty="0" smtClean="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graphicFrame>
        <p:nvGraphicFramePr>
          <p:cNvPr id="11" name="Tablo 10"/>
          <p:cNvGraphicFramePr>
            <a:graphicFrameLocks noGrp="1"/>
          </p:cNvGraphicFramePr>
          <p:nvPr>
            <p:extLst>
              <p:ext uri="{D42A27DB-BD31-4B8C-83A1-F6EECF244321}">
                <p14:modId xmlns:p14="http://schemas.microsoft.com/office/powerpoint/2010/main" val="694218735"/>
              </p:ext>
            </p:extLst>
          </p:nvPr>
        </p:nvGraphicFramePr>
        <p:xfrm>
          <a:off x="899592" y="3140968"/>
          <a:ext cx="7488832" cy="2922322"/>
        </p:xfrm>
        <a:graphic>
          <a:graphicData uri="http://schemas.openxmlformats.org/drawingml/2006/table">
            <a:tbl>
              <a:tblPr firstRow="1" bandRow="1">
                <a:effectLst>
                  <a:outerShdw blurRad="76200" dir="13500000" sy="23000" kx="1200000" algn="br" rotWithShape="0">
                    <a:prstClr val="black">
                      <a:alpha val="20000"/>
                    </a:prstClr>
                  </a:outerShdw>
                </a:effectLst>
                <a:tableStyleId>{0E3FDE45-AF77-4B5C-9715-49D594BDF05E}</a:tableStyleId>
              </a:tblPr>
              <a:tblGrid>
                <a:gridCol w="7488832">
                  <a:extLst>
                    <a:ext uri="{9D8B030D-6E8A-4147-A177-3AD203B41FA5}">
                      <a16:colId xmlns:a16="http://schemas.microsoft.com/office/drawing/2014/main" val="20000"/>
                    </a:ext>
                  </a:extLst>
                </a:gridCol>
              </a:tblGrid>
              <a:tr h="994317">
                <a:tc>
                  <a:txBody>
                    <a:bodyPr/>
                    <a:lstStyle/>
                    <a:p>
                      <a:pPr marL="0" indent="0">
                        <a:buNone/>
                      </a:pPr>
                      <a:r>
                        <a:rPr lang="tr-TR" dirty="0" smtClean="0"/>
                        <a:t>&lt;p&gt;Stilsiz paragraf&lt;/p&gt;</a:t>
                      </a:r>
                    </a:p>
                    <a:p>
                      <a:pPr marL="0" indent="0">
                        <a:buNone/>
                      </a:pPr>
                      <a:r>
                        <a:rPr lang="tr-TR" dirty="0" smtClean="0"/>
                        <a:t>&lt;p </a:t>
                      </a:r>
                      <a:r>
                        <a:rPr lang="tr-TR" dirty="0" err="1" smtClean="0"/>
                        <a:t>style</a:t>
                      </a:r>
                      <a:r>
                        <a:rPr lang="tr-TR" dirty="0" smtClean="0"/>
                        <a:t>="font-size:18pt; </a:t>
                      </a:r>
                      <a:r>
                        <a:rPr lang="tr-TR" dirty="0" err="1" smtClean="0"/>
                        <a:t>color</a:t>
                      </a:r>
                      <a:r>
                        <a:rPr lang="tr-TR" dirty="0" smtClean="0"/>
                        <a:t>:#C4A9A9"&gt;Stil verilmiş paragraf&lt;/p&gt;</a:t>
                      </a:r>
                    </a:p>
                    <a:p>
                      <a:endParaRPr lang="tr-TR" dirty="0"/>
                    </a:p>
                  </a:txBody>
                  <a:tcPr/>
                </a:tc>
                <a:extLst>
                  <a:ext uri="{0D108BD9-81ED-4DB2-BD59-A6C34878D82A}">
                    <a16:rowId xmlns:a16="http://schemas.microsoft.com/office/drawing/2014/main" val="10000"/>
                  </a:ext>
                </a:extLst>
              </a:tr>
              <a:tr h="1928005">
                <a:tc>
                  <a:txBody>
                    <a:bodyPr/>
                    <a:lstStyle/>
                    <a:p>
                      <a:endParaRPr lang="tr-TR" dirty="0"/>
                    </a:p>
                  </a:txBody>
                  <a:tcPr/>
                </a:tc>
                <a:extLst>
                  <a:ext uri="{0D108BD9-81ED-4DB2-BD59-A6C34878D82A}">
                    <a16:rowId xmlns:a16="http://schemas.microsoft.com/office/drawing/2014/main" val="10001"/>
                  </a:ext>
                </a:extLst>
              </a:tr>
            </a:tbl>
          </a:graphicData>
        </a:graphic>
      </p:graphicFrame>
      <p:pic>
        <p:nvPicPr>
          <p:cNvPr id="1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4174210"/>
            <a:ext cx="4752528" cy="1889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9280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a:t>Global Stil Tanımlamaları</a:t>
            </a:r>
            <a:endParaRPr lang="tr-TR" dirty="0" smtClean="0">
              <a:solidFill>
                <a:schemeClr val="tx2">
                  <a:lumMod val="50000"/>
                </a:schemeClr>
              </a:solidFill>
            </a:endParaRPr>
          </a:p>
        </p:txBody>
      </p:sp>
      <p:sp>
        <p:nvSpPr>
          <p:cNvPr id="4099" name="İçerik Yer Tutucusu 2"/>
          <p:cNvSpPr>
            <a:spLocks noGrp="1"/>
          </p:cNvSpPr>
          <p:nvPr>
            <p:ph idx="1"/>
          </p:nvPr>
        </p:nvSpPr>
        <p:spPr>
          <a:xfrm>
            <a:off x="457200" y="1196752"/>
            <a:ext cx="8507288" cy="4824536"/>
          </a:xfrm>
        </p:spPr>
        <p:txBody>
          <a:bodyPr/>
          <a:lstStyle/>
          <a:p>
            <a:pPr>
              <a:buBlip>
                <a:blip r:embed="rId3"/>
              </a:buBlip>
            </a:pPr>
            <a:r>
              <a:rPr lang="tr-TR" sz="2800" dirty="0" smtClean="0"/>
              <a:t>Global </a:t>
            </a:r>
            <a:r>
              <a:rPr lang="tr-TR" sz="2800" dirty="0"/>
              <a:t>Stil tanımlamaları </a:t>
            </a:r>
            <a:r>
              <a:rPr lang="tr-TR" sz="2800" dirty="0" smtClean="0"/>
              <a:t>(Gömülü Stiller)</a:t>
            </a:r>
          </a:p>
          <a:p>
            <a:pPr lvl="1">
              <a:buBlip>
                <a:blip r:embed="rId3"/>
              </a:buBlip>
            </a:pPr>
            <a:r>
              <a:rPr lang="tr-TR" sz="2400" dirty="0" smtClean="0"/>
              <a:t>Sayfa </a:t>
            </a:r>
            <a:r>
              <a:rPr lang="tr-TR" sz="2400" dirty="0"/>
              <a:t>içerisinde geçerli olacak s</a:t>
            </a:r>
            <a:r>
              <a:rPr lang="tr-TR" sz="2400" dirty="0" smtClean="0"/>
              <a:t>til </a:t>
            </a:r>
            <a:r>
              <a:rPr lang="tr-TR" sz="2400" dirty="0"/>
              <a:t>tanımlamaları için kullanılır. </a:t>
            </a:r>
            <a:endParaRPr lang="tr-TR" sz="2400" dirty="0" smtClean="0"/>
          </a:p>
          <a:p>
            <a:pPr lvl="1">
              <a:buBlip>
                <a:blip r:embed="rId3"/>
              </a:buBlip>
            </a:pPr>
            <a:r>
              <a:rPr lang="tr-TR" sz="2400" dirty="0" smtClean="0"/>
              <a:t>Sayfanın </a:t>
            </a:r>
            <a:r>
              <a:rPr lang="tr-TR" sz="2400" b="1" dirty="0" err="1">
                <a:solidFill>
                  <a:srgbClr val="C00000"/>
                </a:solidFill>
                <a:effectLst>
                  <a:outerShdw blurRad="38100" dist="38100" dir="2700000" algn="tl">
                    <a:srgbClr val="000000">
                      <a:alpha val="43137"/>
                    </a:srgbClr>
                  </a:outerShdw>
                </a:effectLst>
              </a:rPr>
              <a:t>head</a:t>
            </a:r>
            <a:r>
              <a:rPr lang="tr-TR" sz="2400" dirty="0"/>
              <a:t> kısmında </a:t>
            </a:r>
            <a:r>
              <a:rPr lang="tr-TR" sz="2400" b="1" dirty="0">
                <a:solidFill>
                  <a:srgbClr val="C00000"/>
                </a:solidFill>
                <a:effectLst>
                  <a:outerShdw blurRad="38100" dist="38100" dir="2700000" algn="tl">
                    <a:srgbClr val="000000">
                      <a:alpha val="43137"/>
                    </a:srgbClr>
                  </a:outerShdw>
                </a:effectLst>
              </a:rPr>
              <a:t>&lt;</a:t>
            </a:r>
            <a:r>
              <a:rPr lang="tr-TR" sz="2400" b="1" dirty="0" err="1">
                <a:solidFill>
                  <a:srgbClr val="C00000"/>
                </a:solidFill>
                <a:effectLst>
                  <a:outerShdw blurRad="38100" dist="38100" dir="2700000" algn="tl">
                    <a:srgbClr val="000000">
                      <a:alpha val="43137"/>
                    </a:srgbClr>
                  </a:outerShdw>
                </a:effectLst>
              </a:rPr>
              <a:t>style</a:t>
            </a:r>
            <a:r>
              <a:rPr lang="tr-TR" sz="2400" b="1" dirty="0">
                <a:solidFill>
                  <a:srgbClr val="C00000"/>
                </a:solidFill>
                <a:effectLst>
                  <a:outerShdw blurRad="38100" dist="38100" dir="2700000" algn="tl">
                    <a:srgbClr val="000000">
                      <a:alpha val="43137"/>
                    </a:srgbClr>
                  </a:outerShdw>
                </a:effectLst>
              </a:rPr>
              <a:t>&gt; </a:t>
            </a:r>
            <a:r>
              <a:rPr lang="tr-TR" sz="2400" dirty="0"/>
              <a:t>ile </a:t>
            </a:r>
            <a:r>
              <a:rPr lang="tr-TR" sz="2400" b="1" dirty="0">
                <a:solidFill>
                  <a:srgbClr val="C00000"/>
                </a:solidFill>
                <a:effectLst>
                  <a:outerShdw blurRad="38100" dist="38100" dir="2700000" algn="tl">
                    <a:srgbClr val="000000">
                      <a:alpha val="43137"/>
                    </a:srgbClr>
                  </a:outerShdw>
                </a:effectLst>
              </a:rPr>
              <a:t>&lt;/</a:t>
            </a:r>
            <a:r>
              <a:rPr lang="tr-TR" sz="2400" b="1" dirty="0" err="1">
                <a:solidFill>
                  <a:srgbClr val="C00000"/>
                </a:solidFill>
                <a:effectLst>
                  <a:outerShdw blurRad="38100" dist="38100" dir="2700000" algn="tl">
                    <a:srgbClr val="000000">
                      <a:alpha val="43137"/>
                    </a:srgbClr>
                  </a:outerShdw>
                </a:effectLst>
              </a:rPr>
              <a:t>style</a:t>
            </a:r>
            <a:r>
              <a:rPr lang="tr-TR" sz="2400" b="1" dirty="0">
                <a:solidFill>
                  <a:srgbClr val="C00000"/>
                </a:solidFill>
                <a:effectLst>
                  <a:outerShdw blurRad="38100" dist="38100" dir="2700000" algn="tl">
                    <a:srgbClr val="000000">
                      <a:alpha val="43137"/>
                    </a:srgbClr>
                  </a:outerShdw>
                </a:effectLst>
              </a:rPr>
              <a:t>&gt;</a:t>
            </a:r>
            <a:r>
              <a:rPr lang="tr-TR" sz="2400" dirty="0"/>
              <a:t> etiketleri arasında tanımlanır. </a:t>
            </a:r>
            <a:endParaRPr lang="tr-TR" sz="2400" dirty="0" smtClean="0"/>
          </a:p>
          <a:p>
            <a:pPr lvl="1">
              <a:buBlip>
                <a:blip r:embed="rId3"/>
              </a:buBlip>
            </a:pPr>
            <a:r>
              <a:rPr lang="tr-TR" sz="2400" dirty="0" smtClean="0"/>
              <a:t>Etiketlere </a:t>
            </a:r>
            <a:r>
              <a:rPr lang="tr-TR" sz="2400" dirty="0"/>
              <a:t>tanımlanan stiller sayfa içerisinde kullanılan aynı etiketlerin tümüne aynı şekilde etki ederler.</a:t>
            </a:r>
          </a:p>
          <a:p>
            <a:pPr>
              <a:buBlip>
                <a:blip r:embed="rId3"/>
              </a:buBlip>
            </a:pPr>
            <a:endParaRPr lang="tr-TR" sz="2600" dirty="0" smtClean="0"/>
          </a:p>
          <a:p>
            <a:pPr marL="0" indent="0">
              <a:buNone/>
            </a:pPr>
            <a:endParaRPr lang="tr-TR" sz="2000" dirty="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spTree>
    <p:extLst>
      <p:ext uri="{BB962C8B-B14F-4D97-AF65-F5344CB8AC3E}">
        <p14:creationId xmlns:p14="http://schemas.microsoft.com/office/powerpoint/2010/main" val="1663114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a:t>Global Stil </a:t>
            </a:r>
            <a:r>
              <a:rPr lang="tr-TR" dirty="0" smtClean="0"/>
              <a:t>Tanımlamaları…</a:t>
            </a:r>
            <a:endParaRPr lang="tr-TR" dirty="0" smtClean="0">
              <a:solidFill>
                <a:schemeClr val="tx2">
                  <a:lumMod val="50000"/>
                </a:schemeClr>
              </a:solidFill>
            </a:endParaRPr>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3"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4"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3" cstate="print"/>
          <a:srcRect/>
          <a:stretch>
            <a:fillRect/>
          </a:stretch>
        </p:blipFill>
        <p:spPr bwMode="auto">
          <a:xfrm>
            <a:off x="-416" y="908720"/>
            <a:ext cx="9144000" cy="183496"/>
          </a:xfrm>
          <a:prstGeom prst="rect">
            <a:avLst/>
          </a:prstGeom>
          <a:noFill/>
          <a:ln w="9525">
            <a:noFill/>
            <a:miter lim="800000"/>
            <a:headEnd/>
            <a:tailEnd/>
          </a:ln>
        </p:spPr>
      </p:pic>
      <p:sp>
        <p:nvSpPr>
          <p:cNvPr id="11" name="İçerik Yer Tutucusu 8"/>
          <p:cNvSpPr>
            <a:spLocks noGrp="1"/>
          </p:cNvSpPr>
          <p:nvPr>
            <p:ph sz="quarter" idx="1"/>
          </p:nvPr>
        </p:nvSpPr>
        <p:spPr>
          <a:xfrm>
            <a:off x="457200" y="1279301"/>
            <a:ext cx="8229600" cy="4525963"/>
          </a:xfrm>
        </p:spPr>
        <p:txBody>
          <a:bodyPr>
            <a:noAutofit/>
          </a:bodyPr>
          <a:lstStyle/>
          <a:p>
            <a:pPr marL="0" indent="0">
              <a:buNone/>
            </a:pPr>
            <a:r>
              <a:rPr lang="tr-TR" sz="1500" dirty="0" smtClean="0"/>
              <a:t>&lt;</a:t>
            </a:r>
            <a:r>
              <a:rPr lang="tr-TR" sz="1500" dirty="0"/>
              <a:t>html&gt;</a:t>
            </a:r>
          </a:p>
          <a:p>
            <a:pPr marL="0" indent="0">
              <a:buNone/>
            </a:pPr>
            <a:r>
              <a:rPr lang="tr-TR" sz="1500" dirty="0"/>
              <a:t>&lt;</a:t>
            </a:r>
            <a:r>
              <a:rPr lang="tr-TR" sz="1500" dirty="0" err="1"/>
              <a:t>head</a:t>
            </a:r>
            <a:r>
              <a:rPr lang="tr-TR" sz="1500" dirty="0"/>
              <a:t>&gt;</a:t>
            </a:r>
          </a:p>
          <a:p>
            <a:pPr marL="0" indent="0">
              <a:buNone/>
            </a:pPr>
            <a:r>
              <a:rPr lang="tr-TR" sz="1500" dirty="0"/>
              <a:t>&lt;meta </a:t>
            </a:r>
            <a:r>
              <a:rPr lang="tr-TR" sz="1500" dirty="0" err="1"/>
              <a:t>charset</a:t>
            </a:r>
            <a:r>
              <a:rPr lang="tr-TR" sz="1500" dirty="0"/>
              <a:t>="utf-8"&gt;</a:t>
            </a:r>
          </a:p>
          <a:p>
            <a:pPr marL="0" indent="0">
              <a:buNone/>
            </a:pPr>
            <a:r>
              <a:rPr lang="tr-TR" sz="1500" dirty="0"/>
              <a:t>&lt;</a:t>
            </a:r>
            <a:r>
              <a:rPr lang="tr-TR" sz="1500" dirty="0" err="1" smtClean="0"/>
              <a:t>title</a:t>
            </a:r>
            <a:r>
              <a:rPr lang="tr-TR" sz="1500" dirty="0" smtClean="0"/>
              <a:t>&gt;Örnekler&lt;/</a:t>
            </a:r>
            <a:r>
              <a:rPr lang="tr-TR" sz="1500" dirty="0" err="1"/>
              <a:t>title</a:t>
            </a:r>
            <a:r>
              <a:rPr lang="tr-TR" sz="1500" dirty="0"/>
              <a:t>&gt;</a:t>
            </a:r>
          </a:p>
          <a:p>
            <a:pPr marL="0" indent="0">
              <a:buNone/>
            </a:pPr>
            <a:r>
              <a:rPr lang="tr-TR" sz="1500" dirty="0"/>
              <a:t>&lt;</a:t>
            </a:r>
            <a:r>
              <a:rPr lang="tr-TR" sz="1500" dirty="0" err="1"/>
              <a:t>style</a:t>
            </a:r>
            <a:r>
              <a:rPr lang="tr-TR" sz="1500" dirty="0"/>
              <a:t> </a:t>
            </a:r>
            <a:r>
              <a:rPr lang="tr-TR" sz="1500" dirty="0" err="1"/>
              <a:t>type</a:t>
            </a:r>
            <a:r>
              <a:rPr lang="tr-TR" sz="1500" dirty="0"/>
              <a:t>="</a:t>
            </a:r>
            <a:r>
              <a:rPr lang="tr-TR" sz="1500" dirty="0" err="1"/>
              <a:t>text</a:t>
            </a:r>
            <a:r>
              <a:rPr lang="tr-TR" sz="1500" dirty="0"/>
              <a:t>/</a:t>
            </a:r>
            <a:r>
              <a:rPr lang="tr-TR" sz="1500" dirty="0" err="1"/>
              <a:t>css</a:t>
            </a:r>
            <a:r>
              <a:rPr lang="tr-TR" sz="1500" dirty="0"/>
              <a:t>"&gt;</a:t>
            </a:r>
          </a:p>
          <a:p>
            <a:pPr marL="0" indent="0">
              <a:buNone/>
            </a:pPr>
            <a:r>
              <a:rPr lang="tr-TR" sz="1500" dirty="0"/>
              <a:t>p{</a:t>
            </a:r>
          </a:p>
          <a:p>
            <a:pPr marL="0" indent="0">
              <a:buNone/>
            </a:pPr>
            <a:r>
              <a:rPr lang="tr-TR" sz="1500" dirty="0"/>
              <a:t>	font-size:18pt; </a:t>
            </a:r>
          </a:p>
          <a:p>
            <a:pPr marL="0" indent="0">
              <a:buNone/>
            </a:pPr>
            <a:r>
              <a:rPr lang="tr-TR" sz="1500" dirty="0"/>
              <a:t>	</a:t>
            </a:r>
            <a:r>
              <a:rPr lang="tr-TR" sz="1500" dirty="0" err="1"/>
              <a:t>color</a:t>
            </a:r>
            <a:r>
              <a:rPr lang="tr-TR" sz="1500" dirty="0"/>
              <a:t>:#C4A9A9</a:t>
            </a:r>
          </a:p>
          <a:p>
            <a:pPr marL="0" indent="0">
              <a:buNone/>
            </a:pPr>
            <a:r>
              <a:rPr lang="tr-TR" sz="1500" dirty="0"/>
              <a:t>}</a:t>
            </a:r>
          </a:p>
          <a:p>
            <a:pPr marL="0" indent="0">
              <a:buNone/>
            </a:pPr>
            <a:r>
              <a:rPr lang="tr-TR" sz="1500" dirty="0"/>
              <a:t>&lt;/</a:t>
            </a:r>
            <a:r>
              <a:rPr lang="tr-TR" sz="1500" dirty="0" err="1"/>
              <a:t>style</a:t>
            </a:r>
            <a:r>
              <a:rPr lang="tr-TR" sz="1500" dirty="0"/>
              <a:t>&gt;</a:t>
            </a:r>
          </a:p>
          <a:p>
            <a:pPr marL="0" indent="0">
              <a:buNone/>
            </a:pPr>
            <a:r>
              <a:rPr lang="tr-TR" sz="1500" dirty="0"/>
              <a:t>&lt;/</a:t>
            </a:r>
            <a:r>
              <a:rPr lang="tr-TR" sz="1500" dirty="0" err="1"/>
              <a:t>head</a:t>
            </a:r>
            <a:r>
              <a:rPr lang="tr-TR" sz="1500" dirty="0"/>
              <a:t>&gt;</a:t>
            </a:r>
          </a:p>
          <a:p>
            <a:pPr marL="0" indent="0">
              <a:buNone/>
            </a:pPr>
            <a:r>
              <a:rPr lang="tr-TR" sz="1500" dirty="0" smtClean="0"/>
              <a:t>&lt;</a:t>
            </a:r>
            <a:r>
              <a:rPr lang="tr-TR" sz="1500" dirty="0"/>
              <a:t>body&gt;</a:t>
            </a:r>
          </a:p>
          <a:p>
            <a:pPr marL="0" indent="0">
              <a:buNone/>
            </a:pPr>
            <a:r>
              <a:rPr lang="tr-TR" sz="1500" dirty="0"/>
              <a:t>&lt;p&gt;Stil etki eden ilk paragraf&lt;/p&gt;</a:t>
            </a:r>
          </a:p>
          <a:p>
            <a:pPr marL="0" indent="0">
              <a:buNone/>
            </a:pPr>
            <a:r>
              <a:rPr lang="tr-TR" sz="1500" dirty="0"/>
              <a:t>stil etki etmeyen metin</a:t>
            </a:r>
          </a:p>
          <a:p>
            <a:pPr marL="0" indent="0">
              <a:buNone/>
            </a:pPr>
            <a:r>
              <a:rPr lang="tr-TR" sz="1500" dirty="0"/>
              <a:t>&lt;p&gt;Stil etki eden ikinci paragraf&lt;/p&gt;</a:t>
            </a:r>
          </a:p>
          <a:p>
            <a:pPr marL="0" indent="0">
              <a:buNone/>
            </a:pPr>
            <a:r>
              <a:rPr lang="tr-TR" sz="1500" dirty="0"/>
              <a:t>&lt;/body&gt;</a:t>
            </a:r>
          </a:p>
          <a:p>
            <a:pPr marL="0" indent="0">
              <a:buNone/>
            </a:pPr>
            <a:r>
              <a:rPr lang="tr-TR" sz="1500" dirty="0"/>
              <a:t>&lt;/html&gt;</a:t>
            </a:r>
          </a:p>
        </p:txBody>
      </p:sp>
      <p:pic>
        <p:nvPicPr>
          <p:cNvPr id="1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0304" y="1883965"/>
            <a:ext cx="5484184" cy="2454460"/>
          </a:xfrm>
          <a:prstGeom prst="rect">
            <a:avLst/>
          </a:prstGeom>
          <a:noFill/>
          <a:ln>
            <a:no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9433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a:t>Bağlantılı Stil tanımlamaları </a:t>
            </a:r>
            <a:endParaRPr lang="tr-TR" dirty="0" smtClean="0">
              <a:solidFill>
                <a:schemeClr val="tx2">
                  <a:lumMod val="50000"/>
                </a:schemeClr>
              </a:solidFill>
            </a:endParaRPr>
          </a:p>
        </p:txBody>
      </p:sp>
      <p:sp>
        <p:nvSpPr>
          <p:cNvPr id="4099" name="İçerik Yer Tutucusu 2"/>
          <p:cNvSpPr>
            <a:spLocks noGrp="1"/>
          </p:cNvSpPr>
          <p:nvPr>
            <p:ph idx="1"/>
          </p:nvPr>
        </p:nvSpPr>
        <p:spPr>
          <a:xfrm>
            <a:off x="457200" y="1196752"/>
            <a:ext cx="8507288" cy="4824536"/>
          </a:xfrm>
        </p:spPr>
        <p:txBody>
          <a:bodyPr/>
          <a:lstStyle/>
          <a:p>
            <a:pPr>
              <a:buBlip>
                <a:blip r:embed="rId3"/>
              </a:buBlip>
            </a:pPr>
            <a:r>
              <a:rPr lang="tr-TR" sz="2800" dirty="0" smtClean="0"/>
              <a:t>Bağlantılı Stil Tanımlamaları (Harici Stil Dosyaları)</a:t>
            </a:r>
          </a:p>
          <a:p>
            <a:pPr lvl="1">
              <a:buBlip>
                <a:blip r:embed="rId3"/>
              </a:buBlip>
            </a:pPr>
            <a:r>
              <a:rPr lang="tr-TR" sz="2400" dirty="0" smtClean="0"/>
              <a:t>Sayfa </a:t>
            </a:r>
            <a:r>
              <a:rPr lang="tr-TR" sz="2400" dirty="0"/>
              <a:t>içerisinde geçerli olacak </a:t>
            </a:r>
            <a:r>
              <a:rPr lang="tr-TR" sz="2400" dirty="0" smtClean="0"/>
              <a:t>stil </a:t>
            </a:r>
            <a:r>
              <a:rPr lang="tr-TR" sz="2400" dirty="0"/>
              <a:t>tanımlamaları </a:t>
            </a:r>
            <a:r>
              <a:rPr lang="tr-TR" sz="2400" b="1" dirty="0">
                <a:solidFill>
                  <a:srgbClr val="C00000"/>
                </a:solidFill>
                <a:effectLst>
                  <a:outerShdw blurRad="38100" dist="38100" dir="2700000" algn="tl">
                    <a:srgbClr val="000000">
                      <a:alpha val="43137"/>
                    </a:srgbClr>
                  </a:outerShdw>
                </a:effectLst>
              </a:rPr>
              <a:t>.</a:t>
            </a:r>
            <a:r>
              <a:rPr lang="tr-TR" sz="2400" b="1" dirty="0" err="1">
                <a:solidFill>
                  <a:srgbClr val="C00000"/>
                </a:solidFill>
                <a:effectLst>
                  <a:outerShdw blurRad="38100" dist="38100" dir="2700000" algn="tl">
                    <a:srgbClr val="000000">
                      <a:alpha val="43137"/>
                    </a:srgbClr>
                  </a:outerShdw>
                </a:effectLst>
              </a:rPr>
              <a:t>css</a:t>
            </a:r>
            <a:r>
              <a:rPr lang="tr-TR" sz="2400" dirty="0"/>
              <a:t> uzantılı dosyalara kaydedilerek sayfanın </a:t>
            </a:r>
            <a:r>
              <a:rPr lang="tr-TR" sz="2400" b="1" dirty="0" err="1">
                <a:solidFill>
                  <a:srgbClr val="C00000"/>
                </a:solidFill>
                <a:effectLst>
                  <a:outerShdw blurRad="38100" dist="38100" dir="2700000" algn="tl">
                    <a:srgbClr val="000000">
                      <a:alpha val="43137"/>
                    </a:srgbClr>
                  </a:outerShdw>
                </a:effectLst>
              </a:rPr>
              <a:t>head</a:t>
            </a:r>
            <a:r>
              <a:rPr lang="tr-TR" sz="2400" dirty="0"/>
              <a:t> kısmında </a:t>
            </a:r>
            <a:r>
              <a:rPr lang="tr-TR" sz="2400" b="1" dirty="0">
                <a:solidFill>
                  <a:srgbClr val="C00000"/>
                </a:solidFill>
                <a:effectLst>
                  <a:outerShdw blurRad="38100" dist="38100" dir="2700000" algn="tl">
                    <a:srgbClr val="000000">
                      <a:alpha val="43137"/>
                    </a:srgbClr>
                  </a:outerShdw>
                </a:effectLst>
              </a:rPr>
              <a:t>&lt;link&gt;</a:t>
            </a:r>
            <a:r>
              <a:rPr lang="tr-TR" sz="2400" dirty="0"/>
              <a:t> etiketi içerisinde çağrılır. </a:t>
            </a:r>
            <a:endParaRPr lang="tr-TR" sz="2400" dirty="0" smtClean="0"/>
          </a:p>
          <a:p>
            <a:pPr lvl="1">
              <a:buBlip>
                <a:blip r:embed="rId3"/>
              </a:buBlip>
            </a:pPr>
            <a:r>
              <a:rPr lang="tr-TR" sz="2400" dirty="0" smtClean="0"/>
              <a:t>Tanımlanan </a:t>
            </a:r>
            <a:r>
              <a:rPr lang="tr-TR" sz="2400" b="1" dirty="0" err="1">
                <a:solidFill>
                  <a:srgbClr val="C00000"/>
                </a:solidFill>
                <a:effectLst>
                  <a:outerShdw blurRad="38100" dist="38100" dir="2700000" algn="tl">
                    <a:srgbClr val="000000">
                      <a:alpha val="43137"/>
                    </a:srgbClr>
                  </a:outerShdw>
                </a:effectLst>
              </a:rPr>
              <a:t>css</a:t>
            </a:r>
            <a:r>
              <a:rPr lang="tr-TR" sz="2400" dirty="0"/>
              <a:t> dosyaları web sitesi içerisinde istenilen web sayfalarında kullanılabilir. </a:t>
            </a:r>
            <a:endParaRPr lang="tr-TR" sz="2400" dirty="0" smtClean="0"/>
          </a:p>
          <a:p>
            <a:pPr lvl="1">
              <a:buBlip>
                <a:blip r:embed="rId3"/>
              </a:buBlip>
            </a:pPr>
            <a:r>
              <a:rPr lang="tr-TR" sz="2400" dirty="0" smtClean="0"/>
              <a:t>Link </a:t>
            </a:r>
            <a:r>
              <a:rPr lang="tr-TR" sz="2400" dirty="0"/>
              <a:t>etiketinin kullanımı:</a:t>
            </a:r>
          </a:p>
          <a:p>
            <a:pPr marL="0" indent="0">
              <a:buNone/>
            </a:pPr>
            <a:r>
              <a:rPr lang="tr-TR" sz="2000" b="1" dirty="0">
                <a:solidFill>
                  <a:srgbClr val="C00000"/>
                </a:solidFill>
                <a:effectLst>
                  <a:outerShdw blurRad="38100" dist="38100" dir="2700000" algn="tl">
                    <a:srgbClr val="000000">
                      <a:alpha val="43137"/>
                    </a:srgbClr>
                  </a:outerShdw>
                </a:effectLst>
              </a:rPr>
              <a:t> </a:t>
            </a:r>
            <a:r>
              <a:rPr lang="tr-TR" sz="2000" b="1" dirty="0" smtClean="0">
                <a:solidFill>
                  <a:srgbClr val="C00000"/>
                </a:solidFill>
                <a:effectLst>
                  <a:outerShdw blurRad="38100" dist="38100" dir="2700000" algn="tl">
                    <a:srgbClr val="000000">
                      <a:alpha val="43137"/>
                    </a:srgbClr>
                  </a:outerShdw>
                </a:effectLst>
              </a:rPr>
              <a:t>            </a:t>
            </a:r>
            <a:r>
              <a:rPr lang="tr-TR" sz="2000" b="1" dirty="0" smtClean="0">
                <a:effectLst>
                  <a:outerShdw blurRad="38100" dist="38100" dir="2700000" algn="tl">
                    <a:srgbClr val="000000">
                      <a:alpha val="43137"/>
                    </a:srgbClr>
                  </a:outerShdw>
                </a:effectLst>
              </a:rPr>
              <a:t>&lt;</a:t>
            </a:r>
            <a:r>
              <a:rPr lang="tr-TR" sz="2000" b="1" dirty="0">
                <a:effectLst>
                  <a:outerShdw blurRad="38100" dist="38100" dir="2700000" algn="tl">
                    <a:srgbClr val="000000">
                      <a:alpha val="43137"/>
                    </a:srgbClr>
                  </a:outerShdw>
                </a:effectLst>
              </a:rPr>
              <a:t>link </a:t>
            </a:r>
            <a:r>
              <a:rPr lang="tr-TR" sz="2000" b="1" dirty="0" err="1">
                <a:effectLst>
                  <a:outerShdw blurRad="38100" dist="38100" dir="2700000" algn="tl">
                    <a:srgbClr val="000000">
                      <a:alpha val="43137"/>
                    </a:srgbClr>
                  </a:outerShdw>
                </a:effectLst>
              </a:rPr>
              <a:t>rel</a:t>
            </a:r>
            <a:r>
              <a:rPr lang="tr-TR" sz="2000" b="1" dirty="0">
                <a:effectLst>
                  <a:outerShdw blurRad="38100" dist="38100" dir="2700000" algn="tl">
                    <a:srgbClr val="000000">
                      <a:alpha val="43137"/>
                    </a:srgbClr>
                  </a:outerShdw>
                </a:effectLst>
              </a:rPr>
              <a:t>="</a:t>
            </a:r>
            <a:r>
              <a:rPr lang="tr-TR" sz="2000" b="1" dirty="0" err="1">
                <a:effectLst>
                  <a:outerShdw blurRad="38100" dist="38100" dir="2700000" algn="tl">
                    <a:srgbClr val="000000">
                      <a:alpha val="43137"/>
                    </a:srgbClr>
                  </a:outerShdw>
                </a:effectLst>
              </a:rPr>
              <a:t>stylesheet</a:t>
            </a:r>
            <a:r>
              <a:rPr lang="tr-TR" sz="2000" b="1" dirty="0">
                <a:effectLst>
                  <a:outerShdw blurRad="38100" dist="38100" dir="2700000" algn="tl">
                    <a:srgbClr val="000000">
                      <a:alpha val="43137"/>
                    </a:srgbClr>
                  </a:outerShdw>
                </a:effectLst>
              </a:rPr>
              <a:t>" </a:t>
            </a:r>
            <a:r>
              <a:rPr lang="tr-TR" sz="2000" b="1" dirty="0" err="1">
                <a:effectLst>
                  <a:outerShdw blurRad="38100" dist="38100" dir="2700000" algn="tl">
                    <a:srgbClr val="000000">
                      <a:alpha val="43137"/>
                    </a:srgbClr>
                  </a:outerShdw>
                </a:effectLst>
              </a:rPr>
              <a:t>type</a:t>
            </a:r>
            <a:r>
              <a:rPr lang="tr-TR" sz="2000" b="1" dirty="0">
                <a:effectLst>
                  <a:outerShdw blurRad="38100" dist="38100" dir="2700000" algn="tl">
                    <a:srgbClr val="000000">
                      <a:alpha val="43137"/>
                    </a:srgbClr>
                  </a:outerShdw>
                </a:effectLst>
              </a:rPr>
              <a:t>="</a:t>
            </a:r>
            <a:r>
              <a:rPr lang="tr-TR" sz="2000" b="1" dirty="0" err="1">
                <a:effectLst>
                  <a:outerShdw blurRad="38100" dist="38100" dir="2700000" algn="tl">
                    <a:srgbClr val="000000">
                      <a:alpha val="43137"/>
                    </a:srgbClr>
                  </a:outerShdw>
                </a:effectLst>
              </a:rPr>
              <a:t>text</a:t>
            </a:r>
            <a:r>
              <a:rPr lang="tr-TR" sz="2000" b="1" dirty="0">
                <a:effectLst>
                  <a:outerShdw blurRad="38100" dist="38100" dir="2700000" algn="tl">
                    <a:srgbClr val="000000">
                      <a:alpha val="43137"/>
                    </a:srgbClr>
                  </a:outerShdw>
                </a:effectLst>
              </a:rPr>
              <a:t>/</a:t>
            </a:r>
            <a:r>
              <a:rPr lang="tr-TR" sz="2000" b="1" dirty="0" err="1">
                <a:effectLst>
                  <a:outerShdw blurRad="38100" dist="38100" dir="2700000" algn="tl">
                    <a:srgbClr val="000000">
                      <a:alpha val="43137"/>
                    </a:srgbClr>
                  </a:outerShdw>
                </a:effectLst>
              </a:rPr>
              <a:t>css</a:t>
            </a:r>
            <a:r>
              <a:rPr lang="tr-TR" sz="2000" b="1" dirty="0">
                <a:effectLst>
                  <a:outerShdw blurRad="38100" dist="38100" dir="2700000" algn="tl">
                    <a:srgbClr val="000000">
                      <a:alpha val="43137"/>
                    </a:srgbClr>
                  </a:outerShdw>
                </a:effectLst>
              </a:rPr>
              <a:t>" </a:t>
            </a:r>
            <a:r>
              <a:rPr lang="tr-TR" sz="2000" b="1" dirty="0" err="1">
                <a:effectLst>
                  <a:outerShdw blurRad="38100" dist="38100" dir="2700000" algn="tl">
                    <a:srgbClr val="000000">
                      <a:alpha val="43137"/>
                    </a:srgbClr>
                  </a:outerShdw>
                </a:effectLst>
              </a:rPr>
              <a:t>href</a:t>
            </a:r>
            <a:r>
              <a:rPr lang="tr-TR" sz="2000" b="1" dirty="0">
                <a:effectLst>
                  <a:outerShdw blurRad="38100" dist="38100" dir="2700000" algn="tl">
                    <a:srgbClr val="000000">
                      <a:alpha val="43137"/>
                    </a:srgbClr>
                  </a:outerShdw>
                </a:effectLst>
              </a:rPr>
              <a:t>=stil dosyamız&gt;</a:t>
            </a:r>
          </a:p>
          <a:p>
            <a:pPr>
              <a:buBlip>
                <a:blip r:embed="rId3"/>
              </a:buBlip>
            </a:pPr>
            <a:endParaRPr lang="tr-TR" sz="2600" dirty="0" smtClean="0"/>
          </a:p>
          <a:p>
            <a:pPr marL="0" indent="0">
              <a:buNone/>
            </a:pPr>
            <a:endParaRPr lang="tr-TR" sz="2000" dirty="0"/>
          </a:p>
          <a:p>
            <a:pPr>
              <a:buBlip>
                <a:blip r:embed="rId3"/>
              </a:buBlip>
            </a:pP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lvl="1"/>
            <a:endParaRPr lang="tr-TR" dirty="0" smtClean="0"/>
          </a:p>
          <a:p>
            <a:pPr lvl="1"/>
            <a:endParaRPr lang="tr-TR" dirty="0" smtClean="0"/>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4"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5"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4" cstate="print"/>
          <a:srcRect/>
          <a:stretch>
            <a:fillRect/>
          </a:stretch>
        </p:blipFill>
        <p:spPr bwMode="auto">
          <a:xfrm>
            <a:off x="-416" y="908720"/>
            <a:ext cx="9144000" cy="183496"/>
          </a:xfrm>
          <a:prstGeom prst="rect">
            <a:avLst/>
          </a:prstGeom>
          <a:noFill/>
          <a:ln w="9525">
            <a:noFill/>
            <a:miter lim="800000"/>
            <a:headEnd/>
            <a:tailEnd/>
          </a:ln>
        </p:spPr>
      </p:pic>
    </p:spTree>
    <p:extLst>
      <p:ext uri="{BB962C8B-B14F-4D97-AF65-F5344CB8AC3E}">
        <p14:creationId xmlns:p14="http://schemas.microsoft.com/office/powerpoint/2010/main" val="2107092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57200" y="-18256"/>
            <a:ext cx="8229600" cy="1143000"/>
          </a:xfrm>
        </p:spPr>
        <p:txBody>
          <a:bodyPr/>
          <a:lstStyle/>
          <a:p>
            <a:pPr algn="l"/>
            <a:r>
              <a:rPr lang="tr-TR" dirty="0"/>
              <a:t>Bağlantılı Stil </a:t>
            </a:r>
            <a:r>
              <a:rPr lang="tr-TR" dirty="0" smtClean="0"/>
              <a:t>Tanımlamaları</a:t>
            </a:r>
            <a:r>
              <a:rPr lang="tr-TR" dirty="0" smtClean="0">
                <a:solidFill>
                  <a:schemeClr val="tx2">
                    <a:lumMod val="50000"/>
                  </a:schemeClr>
                </a:solidFill>
              </a:rPr>
              <a:t>…</a:t>
            </a:r>
          </a:p>
        </p:txBody>
      </p:sp>
      <p:grpSp>
        <p:nvGrpSpPr>
          <p:cNvPr id="4100" name="Grup 3"/>
          <p:cNvGrpSpPr>
            <a:grpSpLocks/>
          </p:cNvGrpSpPr>
          <p:nvPr/>
        </p:nvGrpSpPr>
        <p:grpSpPr bwMode="auto">
          <a:xfrm>
            <a:off x="0" y="6145217"/>
            <a:ext cx="9144000" cy="548522"/>
            <a:chOff x="0" y="5719432"/>
            <a:chExt cx="9144000" cy="1034319"/>
          </a:xfrm>
        </p:grpSpPr>
        <p:pic>
          <p:nvPicPr>
            <p:cNvPr id="4102" name="Resim 4"/>
            <p:cNvPicPr>
              <a:picLocks noChangeAspect="1"/>
            </p:cNvPicPr>
            <p:nvPr/>
          </p:nvPicPr>
          <p:blipFill>
            <a:blip r:embed="rId3" cstate="print"/>
            <a:srcRect/>
            <a:stretch>
              <a:fillRect/>
            </a:stretch>
          </p:blipFill>
          <p:spPr bwMode="auto">
            <a:xfrm>
              <a:off x="0" y="5719432"/>
              <a:ext cx="9144000" cy="346009"/>
            </a:xfrm>
            <a:prstGeom prst="rect">
              <a:avLst/>
            </a:prstGeom>
            <a:noFill/>
            <a:ln w="9525">
              <a:noFill/>
              <a:miter lim="800000"/>
              <a:headEnd/>
              <a:tailEnd/>
            </a:ln>
          </p:spPr>
        </p:pic>
        <p:sp>
          <p:nvSpPr>
            <p:cNvPr id="4103" name="Alt Başlık 2"/>
            <p:cNvSpPr txBox="1">
              <a:spLocks/>
            </p:cNvSpPr>
            <p:nvPr/>
          </p:nvSpPr>
          <p:spPr bwMode="auto">
            <a:xfrm>
              <a:off x="5148064" y="6278568"/>
              <a:ext cx="3960000" cy="475183"/>
            </a:xfrm>
            <a:prstGeom prst="rect">
              <a:avLst/>
            </a:prstGeom>
            <a:noFill/>
            <a:ln w="9525">
              <a:noFill/>
              <a:miter lim="800000"/>
              <a:headEnd/>
              <a:tailEnd/>
            </a:ln>
          </p:spPr>
          <p:txBody>
            <a:bodyPr/>
            <a:lstStyle/>
            <a:p>
              <a:pPr algn="ctr">
                <a:spcBef>
                  <a:spcPct val="20000"/>
                </a:spcBef>
                <a:buFont typeface="Arial" charset="0"/>
                <a:buNone/>
              </a:pPr>
              <a:r>
                <a:rPr lang="tr-TR" sz="1500" dirty="0" smtClean="0">
                  <a:solidFill>
                    <a:srgbClr val="898989"/>
                  </a:solidFill>
                </a:rPr>
                <a:t>BSM 104 Web Teknolojileri 2017-2018 Bahar</a:t>
              </a:r>
              <a:endParaRPr lang="tr-TR" sz="1500" dirty="0">
                <a:solidFill>
                  <a:srgbClr val="898989"/>
                </a:solidFill>
              </a:endParaRPr>
            </a:p>
          </p:txBody>
        </p:sp>
      </p:grpSp>
      <p:pic>
        <p:nvPicPr>
          <p:cNvPr id="4101" name="İçerik Yer Tutucusu 10"/>
          <p:cNvPicPr>
            <a:picLocks noChangeAspect="1"/>
          </p:cNvPicPr>
          <p:nvPr/>
        </p:nvPicPr>
        <p:blipFill>
          <a:blip r:embed="rId4" cstate="print"/>
          <a:srcRect/>
          <a:stretch>
            <a:fillRect/>
          </a:stretch>
        </p:blipFill>
        <p:spPr bwMode="auto">
          <a:xfrm>
            <a:off x="414338" y="6329363"/>
            <a:ext cx="2011362" cy="463550"/>
          </a:xfrm>
          <a:prstGeom prst="rect">
            <a:avLst/>
          </a:prstGeom>
          <a:noFill/>
          <a:ln w="9525">
            <a:noFill/>
            <a:miter lim="800000"/>
            <a:headEnd/>
            <a:tailEnd/>
          </a:ln>
        </p:spPr>
      </p:pic>
      <p:pic>
        <p:nvPicPr>
          <p:cNvPr id="10" name="Resim 4"/>
          <p:cNvPicPr>
            <a:picLocks noChangeAspect="1"/>
          </p:cNvPicPr>
          <p:nvPr/>
        </p:nvPicPr>
        <p:blipFill>
          <a:blip r:embed="rId3" cstate="print"/>
          <a:srcRect/>
          <a:stretch>
            <a:fillRect/>
          </a:stretch>
        </p:blipFill>
        <p:spPr bwMode="auto">
          <a:xfrm>
            <a:off x="-416" y="908720"/>
            <a:ext cx="9144000" cy="183496"/>
          </a:xfrm>
          <a:prstGeom prst="rect">
            <a:avLst/>
          </a:prstGeom>
          <a:noFill/>
          <a:ln w="9525">
            <a:noFill/>
            <a:miter lim="800000"/>
            <a:headEnd/>
            <a:tailEnd/>
          </a:ln>
        </p:spPr>
      </p:pic>
      <p:sp>
        <p:nvSpPr>
          <p:cNvPr id="11" name="İçerik Yer Tutucusu 8"/>
          <p:cNvSpPr>
            <a:spLocks noGrp="1"/>
          </p:cNvSpPr>
          <p:nvPr>
            <p:ph sz="quarter" idx="1"/>
          </p:nvPr>
        </p:nvSpPr>
        <p:spPr>
          <a:xfrm>
            <a:off x="457200" y="1274442"/>
            <a:ext cx="8229600" cy="4525963"/>
          </a:xfrm>
        </p:spPr>
        <p:txBody>
          <a:bodyPr>
            <a:noAutofit/>
          </a:bodyPr>
          <a:lstStyle/>
          <a:p>
            <a:pPr marL="0" indent="0">
              <a:buNone/>
            </a:pPr>
            <a:r>
              <a:rPr lang="tr-TR" sz="1500" dirty="0" err="1"/>
              <a:t>li</a:t>
            </a:r>
            <a:r>
              <a:rPr lang="tr-TR" sz="1500" dirty="0"/>
              <a:t>{</a:t>
            </a:r>
          </a:p>
          <a:p>
            <a:pPr marL="0" indent="0">
              <a:buNone/>
            </a:pPr>
            <a:r>
              <a:rPr lang="tr-TR" sz="1500" dirty="0" smtClean="0"/>
              <a:t>    font-size:18pt</a:t>
            </a:r>
            <a:r>
              <a:rPr lang="tr-TR" sz="1500" dirty="0"/>
              <a:t>; </a:t>
            </a:r>
          </a:p>
          <a:p>
            <a:pPr marL="0" indent="0">
              <a:buNone/>
            </a:pPr>
            <a:r>
              <a:rPr lang="tr-TR" sz="1500" dirty="0" smtClean="0"/>
              <a:t>    </a:t>
            </a:r>
            <a:r>
              <a:rPr lang="tr-TR" sz="1500" dirty="0" err="1" smtClean="0"/>
              <a:t>color</a:t>
            </a:r>
            <a:r>
              <a:rPr lang="tr-TR" sz="1500" dirty="0"/>
              <a:t>:#4F3977;</a:t>
            </a:r>
          </a:p>
          <a:p>
            <a:pPr marL="0" indent="0">
              <a:buNone/>
            </a:pPr>
            <a:r>
              <a:rPr lang="tr-TR" sz="1500" dirty="0"/>
              <a:t>}</a:t>
            </a:r>
            <a:endParaRPr lang="tr-TR" sz="1500" dirty="0" smtClean="0"/>
          </a:p>
          <a:p>
            <a:pPr marL="0" indent="0">
              <a:buNone/>
            </a:pPr>
            <a:endParaRPr lang="tr-TR" sz="1500" dirty="0"/>
          </a:p>
          <a:p>
            <a:pPr marL="0" indent="0">
              <a:buNone/>
            </a:pPr>
            <a:r>
              <a:rPr lang="tr-TR" sz="1500" dirty="0" smtClean="0"/>
              <a:t>&lt;</a:t>
            </a:r>
            <a:r>
              <a:rPr lang="tr-TR" sz="1500" dirty="0"/>
              <a:t>html</a:t>
            </a:r>
            <a:r>
              <a:rPr lang="tr-TR" sz="1500" dirty="0" smtClean="0"/>
              <a:t>&gt;&lt;</a:t>
            </a:r>
            <a:r>
              <a:rPr lang="tr-TR" sz="1500" dirty="0" err="1"/>
              <a:t>head</a:t>
            </a:r>
            <a:r>
              <a:rPr lang="tr-TR" sz="1500" dirty="0"/>
              <a:t>&gt;</a:t>
            </a:r>
          </a:p>
          <a:p>
            <a:pPr marL="0" indent="0">
              <a:buNone/>
            </a:pPr>
            <a:r>
              <a:rPr lang="tr-TR" sz="1500" dirty="0"/>
              <a:t>&lt;meta </a:t>
            </a:r>
            <a:r>
              <a:rPr lang="tr-TR" sz="1500" dirty="0" err="1"/>
              <a:t>charset</a:t>
            </a:r>
            <a:r>
              <a:rPr lang="tr-TR" sz="1500" dirty="0"/>
              <a:t>="utf-8"&gt;</a:t>
            </a:r>
          </a:p>
          <a:p>
            <a:pPr marL="0" indent="0">
              <a:buNone/>
            </a:pPr>
            <a:r>
              <a:rPr lang="tr-TR" sz="1500" dirty="0"/>
              <a:t>&lt;</a:t>
            </a:r>
            <a:r>
              <a:rPr lang="tr-TR" sz="1500" dirty="0" err="1"/>
              <a:t>title</a:t>
            </a:r>
            <a:r>
              <a:rPr lang="tr-TR" sz="1500" dirty="0"/>
              <a:t>&gt;Örnekler&lt;/</a:t>
            </a:r>
            <a:r>
              <a:rPr lang="tr-TR" sz="1500" dirty="0" err="1"/>
              <a:t>title</a:t>
            </a:r>
            <a:r>
              <a:rPr lang="tr-TR" sz="1500" dirty="0"/>
              <a:t>&gt;</a:t>
            </a:r>
          </a:p>
          <a:p>
            <a:pPr marL="0" indent="0">
              <a:buNone/>
            </a:pPr>
            <a:r>
              <a:rPr lang="tr-TR" sz="1500" dirty="0"/>
              <a:t>&lt;link </a:t>
            </a:r>
            <a:r>
              <a:rPr lang="tr-TR" sz="1500" dirty="0" err="1"/>
              <a:t>rel</a:t>
            </a:r>
            <a:r>
              <a:rPr lang="tr-TR" sz="1500" dirty="0"/>
              <a:t>="</a:t>
            </a:r>
            <a:r>
              <a:rPr lang="tr-TR" sz="1500" dirty="0" err="1"/>
              <a:t>stylesheet</a:t>
            </a:r>
            <a:r>
              <a:rPr lang="tr-TR" sz="1500" dirty="0"/>
              <a:t>" </a:t>
            </a:r>
            <a:r>
              <a:rPr lang="tr-TR" sz="1500" dirty="0" err="1"/>
              <a:t>type</a:t>
            </a:r>
            <a:r>
              <a:rPr lang="tr-TR" sz="1500" dirty="0"/>
              <a:t>="</a:t>
            </a:r>
            <a:r>
              <a:rPr lang="tr-TR" sz="1500" dirty="0" err="1"/>
              <a:t>text</a:t>
            </a:r>
            <a:r>
              <a:rPr lang="tr-TR" sz="1500" dirty="0"/>
              <a:t>/</a:t>
            </a:r>
            <a:r>
              <a:rPr lang="tr-TR" sz="1500" dirty="0" err="1"/>
              <a:t>css</a:t>
            </a:r>
            <a:r>
              <a:rPr lang="tr-TR" sz="1500" dirty="0"/>
              <a:t>" </a:t>
            </a:r>
            <a:r>
              <a:rPr lang="tr-TR" sz="1500" dirty="0" err="1"/>
              <a:t>href</a:t>
            </a:r>
            <a:r>
              <a:rPr lang="tr-TR" sz="1500" dirty="0"/>
              <a:t>="sitilimiz.css"&gt;</a:t>
            </a:r>
          </a:p>
          <a:p>
            <a:pPr marL="0" indent="0">
              <a:buNone/>
            </a:pPr>
            <a:r>
              <a:rPr lang="tr-TR" sz="1500" dirty="0"/>
              <a:t>&lt;/</a:t>
            </a:r>
            <a:r>
              <a:rPr lang="tr-TR" sz="1500" dirty="0" err="1"/>
              <a:t>head</a:t>
            </a:r>
            <a:r>
              <a:rPr lang="tr-TR" sz="1500" dirty="0"/>
              <a:t>&gt;</a:t>
            </a:r>
          </a:p>
          <a:p>
            <a:pPr marL="0" indent="0">
              <a:buNone/>
            </a:pPr>
            <a:r>
              <a:rPr lang="tr-TR" sz="1500" dirty="0" smtClean="0"/>
              <a:t>&lt;</a:t>
            </a:r>
            <a:r>
              <a:rPr lang="tr-TR" sz="1500" dirty="0"/>
              <a:t>body&gt;</a:t>
            </a:r>
          </a:p>
          <a:p>
            <a:pPr marL="0" indent="0">
              <a:buNone/>
            </a:pPr>
            <a:r>
              <a:rPr lang="tr-TR" sz="1500" dirty="0"/>
              <a:t>&lt;ol&gt;Stiller</a:t>
            </a:r>
          </a:p>
          <a:p>
            <a:pPr marL="0" indent="0">
              <a:buNone/>
            </a:pPr>
            <a:r>
              <a:rPr lang="tr-TR" sz="1500" dirty="0"/>
              <a:t>&lt;</a:t>
            </a:r>
            <a:r>
              <a:rPr lang="tr-TR" sz="1500" dirty="0" err="1"/>
              <a:t>li</a:t>
            </a:r>
            <a:r>
              <a:rPr lang="tr-TR" sz="1500" dirty="0"/>
              <a:t>&gt;Yerel&lt;/</a:t>
            </a:r>
            <a:r>
              <a:rPr lang="tr-TR" sz="1500" dirty="0" err="1"/>
              <a:t>li</a:t>
            </a:r>
            <a:r>
              <a:rPr lang="tr-TR" sz="1500" dirty="0"/>
              <a:t>&gt;</a:t>
            </a:r>
          </a:p>
          <a:p>
            <a:pPr marL="0" indent="0">
              <a:buNone/>
            </a:pPr>
            <a:r>
              <a:rPr lang="tr-TR" sz="1500" dirty="0"/>
              <a:t>&lt;</a:t>
            </a:r>
            <a:r>
              <a:rPr lang="tr-TR" sz="1500" dirty="0" err="1"/>
              <a:t>li</a:t>
            </a:r>
            <a:r>
              <a:rPr lang="tr-TR" sz="1500" dirty="0"/>
              <a:t>&gt;Global&lt;/</a:t>
            </a:r>
            <a:r>
              <a:rPr lang="tr-TR" sz="1500" dirty="0" err="1"/>
              <a:t>li</a:t>
            </a:r>
            <a:r>
              <a:rPr lang="tr-TR" sz="1500" dirty="0"/>
              <a:t>&gt;</a:t>
            </a:r>
          </a:p>
          <a:p>
            <a:pPr marL="0" indent="0">
              <a:buNone/>
            </a:pPr>
            <a:r>
              <a:rPr lang="tr-TR" sz="1500" dirty="0"/>
              <a:t>&lt;</a:t>
            </a:r>
            <a:r>
              <a:rPr lang="tr-TR" sz="1500" dirty="0" err="1"/>
              <a:t>li</a:t>
            </a:r>
            <a:r>
              <a:rPr lang="tr-TR" sz="1500" dirty="0"/>
              <a:t>&gt;Bağlantılı&lt;/</a:t>
            </a:r>
            <a:r>
              <a:rPr lang="tr-TR" sz="1500" dirty="0" err="1"/>
              <a:t>li</a:t>
            </a:r>
            <a:r>
              <a:rPr lang="tr-TR" sz="1500" dirty="0"/>
              <a:t>&gt;</a:t>
            </a:r>
          </a:p>
          <a:p>
            <a:pPr marL="0" indent="0">
              <a:buNone/>
            </a:pPr>
            <a:r>
              <a:rPr lang="tr-TR" sz="1500" dirty="0"/>
              <a:t>&lt;/ol&gt;</a:t>
            </a:r>
          </a:p>
          <a:p>
            <a:pPr marL="0" indent="0">
              <a:buNone/>
            </a:pPr>
            <a:r>
              <a:rPr lang="tr-TR" sz="1500" dirty="0"/>
              <a:t>&lt;/body</a:t>
            </a:r>
            <a:r>
              <a:rPr lang="tr-TR" sz="1500" dirty="0" smtClean="0"/>
              <a:t>&gt;&lt;/</a:t>
            </a:r>
            <a:r>
              <a:rPr lang="tr-TR" sz="1500" dirty="0"/>
              <a:t>html&gt;</a:t>
            </a:r>
          </a:p>
        </p:txBody>
      </p:sp>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200" y="1196752"/>
            <a:ext cx="2465330" cy="2025093"/>
          </a:xfrm>
          <a:prstGeom prst="rect">
            <a:avLst/>
          </a:prstGeom>
          <a:noFill/>
          <a:ln>
            <a:noFill/>
          </a:ln>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6823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Web_Teknolojileri_sablon">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ilm Şeridi Düzenleri">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Web_Teknolojileri_sablon</Template>
  <TotalTime>558</TotalTime>
  <Words>2380</Words>
  <Application>Microsoft Office PowerPoint</Application>
  <PresentationFormat>Ekran Gösterisi (4:3)</PresentationFormat>
  <Paragraphs>770</Paragraphs>
  <Slides>48</Slides>
  <Notes>47</Notes>
  <HiddenSlides>0</HiddenSlides>
  <MMClips>0</MMClips>
  <ScaleCrop>false</ScaleCrop>
  <HeadingPairs>
    <vt:vector size="6" baseType="variant">
      <vt:variant>
        <vt:lpstr>Kullanılan Yazı Tipleri</vt:lpstr>
      </vt:variant>
      <vt:variant>
        <vt:i4>3</vt:i4>
      </vt:variant>
      <vt:variant>
        <vt:lpstr>Tema</vt:lpstr>
      </vt:variant>
      <vt:variant>
        <vt:i4>2</vt:i4>
      </vt:variant>
      <vt:variant>
        <vt:lpstr>Slayt Başlıkları</vt:lpstr>
      </vt:variant>
      <vt:variant>
        <vt:i4>48</vt:i4>
      </vt:variant>
    </vt:vector>
  </HeadingPairs>
  <TitlesOfParts>
    <vt:vector size="53" baseType="lpstr">
      <vt:lpstr>Arial</vt:lpstr>
      <vt:lpstr>Calibri</vt:lpstr>
      <vt:lpstr>Times New Roman</vt:lpstr>
      <vt:lpstr>Web_Teknolojileri_sablon</vt:lpstr>
      <vt:lpstr>Film Şeridi Düzenleri</vt:lpstr>
      <vt:lpstr>Web Teknolojileri CSS  (1/2) </vt:lpstr>
      <vt:lpstr>Konu &amp; İçerik</vt:lpstr>
      <vt:lpstr>CSS Nedir? </vt:lpstr>
      <vt:lpstr>Stil Şablonları </vt:lpstr>
      <vt:lpstr>Yerel Stil Tanımlamaları</vt:lpstr>
      <vt:lpstr>Global Stil Tanımlamaları</vt:lpstr>
      <vt:lpstr>Global Stil Tanımlamaları…</vt:lpstr>
      <vt:lpstr>Bağlantılı Stil tanımlamaları </vt:lpstr>
      <vt:lpstr>Bağlantılı Stil Tanımlamaları…</vt:lpstr>
      <vt:lpstr>Stil Tanımlama </vt:lpstr>
      <vt:lpstr>Stil Tanımlama… </vt:lpstr>
      <vt:lpstr>Stil Tanımlama…</vt:lpstr>
      <vt:lpstr>CLASS Stil Tanımlama</vt:lpstr>
      <vt:lpstr>Stil Hiyerarşisi </vt:lpstr>
      <vt:lpstr>Stil Hiyerarşisi </vt:lpstr>
      <vt:lpstr>Sık Kullanılan Stil Özellikleri</vt:lpstr>
      <vt:lpstr>Sık Kullanılan Stil Özellikleri</vt:lpstr>
      <vt:lpstr>Sık Kullanılan Stil Özellikleri</vt:lpstr>
      <vt:lpstr>Sık Kullanılan Stil Özellikleri</vt:lpstr>
      <vt:lpstr>Sık Kullanılan Stil Özellikleri</vt:lpstr>
      <vt:lpstr>Sık Kullanılan Stil Özellikleri</vt:lpstr>
      <vt:lpstr>Sık Kullanılan Stil Özellikleri</vt:lpstr>
      <vt:lpstr>Sık Kullanılan Stil Özellikleri</vt:lpstr>
      <vt:lpstr>SPAN Etiketi</vt:lpstr>
      <vt:lpstr>SPAN Etiketi…</vt:lpstr>
      <vt:lpstr>DIV Etiketi</vt:lpstr>
      <vt:lpstr>DIV Etiketi… </vt:lpstr>
      <vt:lpstr>DIV Etiketi…  </vt:lpstr>
      <vt:lpstr>DIV Etiketi… </vt:lpstr>
      <vt:lpstr>DIV Etiketi ile Yerleşim</vt:lpstr>
      <vt:lpstr>DIV Etiketi ile Yerleşim…</vt:lpstr>
      <vt:lpstr>DIV Etiketi ile Yerleşim…</vt:lpstr>
      <vt:lpstr>DIV Etiketi ile Yerleşim…</vt:lpstr>
      <vt:lpstr>DIV Etiketi ile Yerleşim… </vt:lpstr>
      <vt:lpstr>DIV Etiketi ile Yerleşim… </vt:lpstr>
      <vt:lpstr>DIV Etiketi ile Yerleşim…</vt:lpstr>
      <vt:lpstr>DIV Etiketi ile Yerleşim…</vt:lpstr>
      <vt:lpstr>ÖRNEK</vt:lpstr>
      <vt:lpstr>ÖRNEK…</vt:lpstr>
      <vt:lpstr>ÖRNEK… </vt:lpstr>
      <vt:lpstr>ÖRNEK… </vt:lpstr>
      <vt:lpstr>ÖRNEK </vt:lpstr>
      <vt:lpstr>ÖRNEK… </vt:lpstr>
      <vt:lpstr>ÖRNEK… </vt:lpstr>
      <vt:lpstr>ÖRNEK…</vt:lpstr>
      <vt:lpstr>ÖRNEK…</vt:lpstr>
      <vt:lpstr>ÖRNEK…</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Teknolojileri HAFTA 2????</dc:title>
  <dc:creator>gulizar</dc:creator>
  <cp:lastModifiedBy>Windows Kullanıcısı</cp:lastModifiedBy>
  <cp:revision>247</cp:revision>
  <dcterms:created xsi:type="dcterms:W3CDTF">2018-02-02T11:53:53Z</dcterms:created>
  <dcterms:modified xsi:type="dcterms:W3CDTF">2018-02-19T23:48:58Z</dcterms:modified>
</cp:coreProperties>
</file>