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340" r:id="rId2"/>
    <p:sldId id="259" r:id="rId3"/>
    <p:sldId id="299" r:id="rId4"/>
    <p:sldId id="302" r:id="rId5"/>
    <p:sldId id="303" r:id="rId6"/>
    <p:sldId id="304" r:id="rId7"/>
    <p:sldId id="305" r:id="rId8"/>
    <p:sldId id="308" r:id="rId9"/>
    <p:sldId id="307" r:id="rId10"/>
    <p:sldId id="309" r:id="rId11"/>
    <p:sldId id="306" r:id="rId12"/>
    <p:sldId id="310" r:id="rId13"/>
    <p:sldId id="300" r:id="rId14"/>
    <p:sldId id="311" r:id="rId15"/>
    <p:sldId id="312" r:id="rId16"/>
    <p:sldId id="337" r:id="rId17"/>
    <p:sldId id="339" r:id="rId18"/>
    <p:sldId id="338" r:id="rId19"/>
    <p:sldId id="336" r:id="rId20"/>
    <p:sldId id="334" r:id="rId21"/>
    <p:sldId id="335" r:id="rId22"/>
    <p:sldId id="333" r:id="rId23"/>
    <p:sldId id="332" r:id="rId24"/>
    <p:sldId id="331" r:id="rId25"/>
    <p:sldId id="330" r:id="rId26"/>
    <p:sldId id="329" r:id="rId27"/>
    <p:sldId id="328" r:id="rId28"/>
    <p:sldId id="327" r:id="rId29"/>
    <p:sldId id="326" r:id="rId30"/>
    <p:sldId id="324" r:id="rId31"/>
    <p:sldId id="323" r:id="rId32"/>
    <p:sldId id="321" r:id="rId33"/>
    <p:sldId id="325" r:id="rId34"/>
    <p:sldId id="320" r:id="rId35"/>
    <p:sldId id="319" r:id="rId36"/>
    <p:sldId id="318" r:id="rId37"/>
    <p:sldId id="314" r:id="rId38"/>
    <p:sldId id="341" r:id="rId39"/>
    <p:sldId id="315" r:id="rId4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9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011-80F3-416C-A4E6-DC258354ED27}" type="datetimeFigureOut">
              <a:rPr lang="tr-TR" smtClean="0"/>
              <a:pPr/>
              <a:t>26.02.2018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CD8F-EE12-4831-9F93-21C6B97F7A4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0E6A1-830D-4C29-9D2C-9B28226A27E6}" type="datetimeFigureOut">
              <a:rPr lang="tr-TR" smtClean="0"/>
              <a:pPr/>
              <a:t>26.02.2018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AC84-81BD-442C-8608-DAE8E5CF236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426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72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08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543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63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814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971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383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018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525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094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966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447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583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04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AC84-81BD-442C-8608-DAE8E5CF2363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085B0-2C59-4DED-8C48-E1E77CF27983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C7129-E796-42F1-AB6E-175AE70EDB4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561BD-1BBA-422F-B47B-11093D376C13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21831-CFBB-4EA3-A3F2-B56F219C3EB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BB59B-F74B-4AC9-861F-3E50EFA5640F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6C9F8-D0F0-47BD-A751-B1F8D6B998A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E9C0C-0D89-46A8-B0FE-73D555CA8C55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475FD-5597-4A34-A660-E628784B872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3B584-4923-4A86-9704-CC215055113B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71776-7564-4797-B611-E641185BF23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E6961-A921-43FE-8598-31B14676E109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C180B-A068-4E2B-8CAA-08903E42A7C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1966-ECC0-4184-85BF-A764B6992FAA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B4FFA-B9C2-48FF-B259-9F8603C992F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199C3-1F67-42D3-B6ED-73061C3C3F65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4A26-8FC7-4466-90C1-A68B446358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836A6-47FB-45E3-8618-8B0A29CA1501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3D6FA-B3EF-407B-B203-65E8476E2F4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B04A-851E-46D5-BD87-4337A2B542B9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3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DFD76-7578-421E-BBD1-96E761E065A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E6223-4733-4C07-9BF1-7FD1E84B1A60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1761B-90EE-44EF-AE9D-5DF4B2A7D5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aşlık Yer Tutucu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Metin Yer Tutucus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352928" cy="187555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Web Teknolojileri</a:t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tr-TR" sz="4000" b="1" dirty="0" smtClean="0">
                <a:solidFill>
                  <a:srgbClr val="C00000"/>
                </a:solidFill>
                <a:cs typeface="Arial" pitchFamily="34" charset="0"/>
              </a:rPr>
              <a:t>CCS </a:t>
            </a:r>
            <a:br>
              <a:rPr lang="tr-TR" sz="4000" b="1" dirty="0" smtClean="0">
                <a:solidFill>
                  <a:srgbClr val="C00000"/>
                </a:solidFill>
                <a:cs typeface="Arial" pitchFamily="34" charset="0"/>
              </a:rPr>
            </a:br>
            <a:r>
              <a:rPr lang="tr-TR" sz="4000" b="1" dirty="0" smtClean="0">
                <a:solidFill>
                  <a:srgbClr val="C00000"/>
                </a:solidFill>
                <a:cs typeface="Arial" pitchFamily="34" charset="0"/>
              </a:rPr>
              <a:t>(2/2)</a:t>
            </a: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/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endParaRPr lang="tr-TR" sz="3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9512" y="3789363"/>
            <a:ext cx="8784976" cy="14398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Prof. Dr. Ümit KOCABIÇAK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Öğr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Gör. Nevzat TAŞBAŞI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Arş. Gör. Dr. </a:t>
            </a: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Gülüzar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ÇİT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Resim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32656"/>
            <a:ext cx="2736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up 9"/>
          <p:cNvGrpSpPr>
            <a:grpSpLocks/>
          </p:cNvGrpSpPr>
          <p:nvPr/>
        </p:nvGrpSpPr>
        <p:grpSpPr bwMode="auto">
          <a:xfrm>
            <a:off x="0" y="5719762"/>
            <a:ext cx="9144000" cy="836359"/>
            <a:chOff x="0" y="5719432"/>
            <a:chExt cx="9144000" cy="836874"/>
          </a:xfrm>
        </p:grpSpPr>
        <p:pic>
          <p:nvPicPr>
            <p:cNvPr id="3078" name="Resim 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lt Başlık 2"/>
            <p:cNvSpPr txBox="1">
              <a:spLocks/>
            </p:cNvSpPr>
            <p:nvPr/>
          </p:nvSpPr>
          <p:spPr>
            <a:xfrm>
              <a:off x="5220072" y="6278576"/>
              <a:ext cx="3915991" cy="277730"/>
            </a:xfrm>
            <a:prstGeom prst="rect">
              <a:avLst/>
            </a:prstGeom>
          </p:spPr>
          <p:txBody>
            <a:bodyPr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>
                  <a:solidFill>
                    <a:srgbClr val="898989"/>
                  </a:solidFill>
                </a:rPr>
                <a:t>BSM 104 Web Teknolojileri 2017-2018 Bahar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8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Kenarlık Stilleri: </a:t>
            </a:r>
          </a:p>
          <a:p>
            <a:pPr lvl="1">
              <a:buBlip>
                <a:blip r:embed="rId3"/>
              </a:buBlip>
            </a:pPr>
            <a:r>
              <a:rPr lang="tr-TR" sz="2000" dirty="0" err="1" smtClean="0"/>
              <a:t>border</a:t>
            </a:r>
            <a:r>
              <a:rPr lang="tr-TR" sz="2000" dirty="0" smtClean="0"/>
              <a:t>-</a:t>
            </a:r>
            <a:r>
              <a:rPr lang="tr-TR" sz="2000" dirty="0" err="1" smtClean="0"/>
              <a:t>radius</a:t>
            </a:r>
            <a:r>
              <a:rPr lang="tr-TR" sz="2000" dirty="0" smtClean="0"/>
              <a:t>:5px;          	</a:t>
            </a:r>
            <a:r>
              <a:rPr lang="tr-TR" sz="2000" dirty="0" err="1" smtClean="0"/>
              <a:t>border</a:t>
            </a:r>
            <a:r>
              <a:rPr lang="tr-TR" sz="2000" dirty="0" smtClean="0"/>
              <a:t>-</a:t>
            </a:r>
            <a:r>
              <a:rPr lang="tr-TR" sz="2000" dirty="0" err="1" smtClean="0"/>
              <a:t>radius</a:t>
            </a:r>
            <a:r>
              <a:rPr lang="tr-TR" sz="2000" dirty="0" smtClean="0"/>
              <a:t>:5%; </a:t>
            </a:r>
          </a:p>
          <a:p>
            <a:pPr lvl="1">
              <a:buBlip>
                <a:blip r:embed="rId3"/>
              </a:buBlip>
            </a:pPr>
            <a:endParaRPr lang="tr-TR" sz="24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lvl="2">
              <a:buBlip>
                <a:blip r:embed="rId3"/>
              </a:buBlip>
            </a:pPr>
            <a:endParaRPr lang="tr-TR" sz="2400" dirty="0" smtClean="0"/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26912"/>
            <a:ext cx="1368152" cy="399437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62" y="2060848"/>
            <a:ext cx="1450082" cy="396044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Birbiriyle bağlantılı birden fazla özelliği ayrı ayrı tanımlamak yerine tek bir özellik altında tanımlanabilir. </a:t>
            </a:r>
          </a:p>
          <a:p>
            <a:pPr>
              <a:buBlip>
                <a:blip r:embed="rId3"/>
              </a:buBlip>
            </a:pPr>
            <a:r>
              <a:rPr lang="tr-TR" sz="2400" dirty="0" smtClean="0"/>
              <a:t>Ayrı ayrı belirtilen özellik ana özellik altında alt özellik belirtilmeden aralara boşluk bırakılarak artarda tanımlanır. </a:t>
            </a:r>
          </a:p>
          <a:p>
            <a:pPr>
              <a:buBlip>
                <a:blip r:embed="rId3"/>
              </a:buBlip>
            </a:pPr>
            <a:endParaRPr lang="tr-TR" sz="2400" dirty="0" smtClean="0"/>
          </a:p>
          <a:p>
            <a:pPr lvl="1">
              <a:buBlip>
                <a:blip r:embed="rId3"/>
              </a:buBlip>
            </a:pPr>
            <a:endParaRPr lang="tr-TR" sz="24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lvl="2">
              <a:buBlip>
                <a:blip r:embed="rId3"/>
              </a:buBlip>
            </a:pPr>
            <a:endParaRPr lang="tr-TR" sz="2400" dirty="0" smtClean="0"/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b="1" u="sng" dirty="0" smtClean="0"/>
              <a:t>ÖRNEK:</a:t>
            </a:r>
          </a:p>
          <a:p>
            <a:pPr lvl="1">
              <a:buBlip>
                <a:blip r:embed="rId3"/>
              </a:buBlip>
            </a:pPr>
            <a:r>
              <a:rPr lang="tr-TR" sz="2000" dirty="0" smtClean="0"/>
              <a:t>Kenarlık özelliklerinin kalınlık, renk, sitil ve yuvarlaklık özellikleri tek bir özellik altında tanımlanabilir.</a:t>
            </a:r>
          </a:p>
          <a:p>
            <a:pPr lvl="1">
              <a:buBlip>
                <a:blip r:embed="rId3"/>
              </a:buBlip>
            </a:pPr>
            <a:endParaRPr lang="tr-TR" sz="24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lvl="2">
              <a:buBlip>
                <a:blip r:embed="rId3"/>
              </a:buBlip>
            </a:pPr>
            <a:endParaRPr lang="tr-TR" sz="2400" dirty="0" smtClean="0"/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58" y="2819456"/>
            <a:ext cx="1448155" cy="62063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tin kutusu 5"/>
          <p:cNvSpPr txBox="1"/>
          <p:nvPr/>
        </p:nvSpPr>
        <p:spPr>
          <a:xfrm>
            <a:off x="1331640" y="2476209"/>
            <a:ext cx="406896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border-width:5px</a:t>
            </a:r>
            <a:r>
              <a:rPr lang="tr-TR" sz="2400" dirty="0"/>
              <a:t>;</a:t>
            </a:r>
          </a:p>
          <a:p>
            <a:r>
              <a:rPr lang="tr-TR" sz="2400" dirty="0" err="1" smtClean="0"/>
              <a:t>border-color</a:t>
            </a:r>
            <a:r>
              <a:rPr lang="tr-TR" sz="2400" dirty="0"/>
              <a:t>:#CCEB5B;</a:t>
            </a:r>
          </a:p>
          <a:p>
            <a:r>
              <a:rPr lang="tr-TR" sz="2400" dirty="0" err="1" smtClean="0"/>
              <a:t>border-style:solid</a:t>
            </a:r>
            <a:r>
              <a:rPr lang="tr-TR" sz="2400" dirty="0"/>
              <a:t>;</a:t>
            </a:r>
          </a:p>
        </p:txBody>
      </p:sp>
      <p:sp>
        <p:nvSpPr>
          <p:cNvPr id="12" name="Metin kutusu 6"/>
          <p:cNvSpPr txBox="1"/>
          <p:nvPr/>
        </p:nvSpPr>
        <p:spPr>
          <a:xfrm>
            <a:off x="1331640" y="3828938"/>
            <a:ext cx="406896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/>
              <a:t>border:5px #CCEB5B </a:t>
            </a:r>
            <a:r>
              <a:rPr lang="tr-TR" sz="2400" dirty="0" err="1"/>
              <a:t>double</a:t>
            </a:r>
            <a:r>
              <a:rPr lang="tr-TR" sz="2400" dirty="0"/>
              <a:t>;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57" y="3754436"/>
            <a:ext cx="1448155" cy="6106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000" dirty="0" smtClean="0"/>
              <a:t>Yükseklik ve Genişlik belirleme:</a:t>
            </a:r>
          </a:p>
          <a:p>
            <a:pPr lvl="1">
              <a:buBlip>
                <a:blip r:embed="rId3"/>
              </a:buBlip>
            </a:pPr>
            <a:r>
              <a:rPr lang="tr-TR" sz="2000" u="sng" dirty="0" err="1" smtClean="0"/>
              <a:t>width</a:t>
            </a:r>
            <a:r>
              <a:rPr lang="tr-TR" sz="2000" dirty="0" smtClean="0"/>
              <a:t>: etiketin genişlik değerini belirlemek için kullanılır.</a:t>
            </a:r>
          </a:p>
          <a:p>
            <a:pPr marL="457200" lvl="1" indent="0">
              <a:buNone/>
            </a:pPr>
            <a:r>
              <a:rPr lang="tr-TR" sz="2000" dirty="0" smtClean="0"/>
              <a:t>     </a:t>
            </a:r>
            <a:r>
              <a:rPr lang="tr-TR" sz="2000" u="sng" dirty="0" err="1" smtClean="0"/>
              <a:t>height</a:t>
            </a:r>
            <a:r>
              <a:rPr lang="tr-TR" sz="2000" dirty="0" smtClean="0"/>
              <a:t>: etiketin yükseklik değerini belirlemek için kullanılır.</a:t>
            </a:r>
          </a:p>
          <a:p>
            <a:pPr>
              <a:buBlip>
                <a:blip r:embed="rId3"/>
              </a:buBlip>
            </a:pPr>
            <a:r>
              <a:rPr lang="tr-TR" sz="2000" dirty="0" smtClean="0"/>
              <a:t>İçerisinde bulunan değere göre yüzdelik olarak belirlenebilir. (50%, 20% gibi)</a:t>
            </a:r>
          </a:p>
          <a:p>
            <a:pPr>
              <a:buBlip>
                <a:blip r:embed="rId3"/>
              </a:buBlip>
            </a:pPr>
            <a:r>
              <a:rPr lang="tr-TR" sz="2000" dirty="0" smtClean="0"/>
              <a:t>Piksel değeri olarak belirlenebilir. (20px, 50px gibi)</a:t>
            </a:r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Yükseklik ve Genişlik belirleme:</a:t>
            </a:r>
          </a:p>
          <a:p>
            <a:pPr lvl="1">
              <a:buBlip>
                <a:blip r:embed="rId3"/>
              </a:buBlip>
            </a:pPr>
            <a:r>
              <a:rPr lang="tr-TR" sz="2000" dirty="0" smtClean="0"/>
              <a:t>Bazı durumlarda sayfa elemanın genişlik ve yükseklik değeri belirlendiğinde sayfanın boyutlarının kullanıcının değiştirmesi durumunda etiketin belli bir değerin altında küçülmemesi veya belli bir değerin üzerinde büyümemesi için </a:t>
            </a:r>
            <a:r>
              <a:rPr lang="tr-TR" sz="2000" dirty="0" err="1" smtClean="0"/>
              <a:t>max-width</a:t>
            </a:r>
            <a:r>
              <a:rPr lang="tr-TR" sz="2000" dirty="0" smtClean="0"/>
              <a:t>, </a:t>
            </a:r>
            <a:r>
              <a:rPr lang="tr-TR" sz="2000" dirty="0" err="1" smtClean="0"/>
              <a:t>min-width</a:t>
            </a:r>
            <a:r>
              <a:rPr lang="tr-TR" sz="2000" dirty="0" smtClean="0"/>
              <a:t>, </a:t>
            </a:r>
            <a:r>
              <a:rPr lang="tr-TR" sz="2000" dirty="0" err="1" smtClean="0"/>
              <a:t>max-height</a:t>
            </a:r>
            <a:r>
              <a:rPr lang="tr-TR" sz="2000" dirty="0" smtClean="0"/>
              <a:t>, </a:t>
            </a:r>
            <a:r>
              <a:rPr lang="tr-TR" sz="2000" dirty="0" err="1" smtClean="0"/>
              <a:t>min-height</a:t>
            </a:r>
            <a:r>
              <a:rPr lang="tr-TR" sz="2000" dirty="0" smtClean="0"/>
              <a:t> kullanılır.</a:t>
            </a:r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600" dirty="0" smtClean="0"/>
              <a:t>Sık Kullanılan Stil Özellikleri</a:t>
            </a:r>
          </a:p>
          <a:p>
            <a:pPr lvl="1">
              <a:buBlip>
                <a:blip r:embed="rId3"/>
              </a:buBlip>
            </a:pPr>
            <a:r>
              <a:rPr lang="tr-TR" sz="2000" dirty="0"/>
              <a:t>Yükseklik ve Genişlik belirleme:</a:t>
            </a:r>
          </a:p>
          <a:p>
            <a:pPr lvl="1">
              <a:buBlip>
                <a:blip r:embed="rId3"/>
              </a:buBlip>
            </a:pPr>
            <a:endParaRPr lang="tr-TR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8"/>
          <p:cNvSpPr txBox="1"/>
          <p:nvPr/>
        </p:nvSpPr>
        <p:spPr>
          <a:xfrm>
            <a:off x="251520" y="2060848"/>
            <a:ext cx="2736304" cy="403187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div.gvm</a:t>
            </a:r>
            <a:r>
              <a:rPr lang="tr-TR" sz="1600" dirty="0" smtClean="0"/>
              <a:t>{</a:t>
            </a:r>
            <a:endParaRPr lang="tr-TR" sz="1600" dirty="0"/>
          </a:p>
          <a:p>
            <a:r>
              <a:rPr lang="tr-TR" sz="1600" dirty="0" smtClean="0"/>
              <a:t>background-</a:t>
            </a:r>
            <a:r>
              <a:rPr lang="tr-TR" sz="1600" dirty="0" err="1" smtClean="0"/>
              <a:t>color</a:t>
            </a:r>
            <a:r>
              <a:rPr lang="tr-TR" sz="1600" dirty="0"/>
              <a:t>:#C3CC65;</a:t>
            </a:r>
          </a:p>
          <a:p>
            <a:r>
              <a:rPr lang="tr-TR" sz="1600" dirty="0" smtClean="0"/>
              <a:t>width:400px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margin:10px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}</a:t>
            </a:r>
            <a:endParaRPr lang="tr-TR" sz="1600" dirty="0"/>
          </a:p>
          <a:p>
            <a:r>
              <a:rPr lang="tr-TR" sz="1600" dirty="0" err="1" smtClean="0"/>
              <a:t>div.gvmm</a:t>
            </a:r>
            <a:r>
              <a:rPr lang="tr-TR" sz="1600" dirty="0" smtClean="0"/>
              <a:t>{</a:t>
            </a:r>
            <a:endParaRPr lang="tr-TR" sz="1600" dirty="0"/>
          </a:p>
          <a:p>
            <a:r>
              <a:rPr lang="tr-TR" sz="1600" dirty="0" smtClean="0"/>
              <a:t>background-</a:t>
            </a:r>
            <a:r>
              <a:rPr lang="tr-TR" sz="1600" dirty="0" err="1" smtClean="0"/>
              <a:t>color</a:t>
            </a:r>
            <a:r>
              <a:rPr lang="tr-TR" sz="1600" dirty="0"/>
              <a:t>:#C3CC65;</a:t>
            </a:r>
          </a:p>
          <a:p>
            <a:r>
              <a:rPr lang="tr-TR" sz="1600" dirty="0" smtClean="0"/>
              <a:t>max-width:450px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margin:10px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}</a:t>
            </a:r>
            <a:endParaRPr lang="tr-TR" sz="1600" dirty="0"/>
          </a:p>
          <a:p>
            <a:r>
              <a:rPr lang="tr-TR" sz="1600" dirty="0" err="1" smtClean="0"/>
              <a:t>div.gvmmm</a:t>
            </a:r>
            <a:r>
              <a:rPr lang="tr-TR" sz="1600" dirty="0" smtClean="0"/>
              <a:t>{</a:t>
            </a:r>
            <a:endParaRPr lang="tr-TR" sz="1600" dirty="0"/>
          </a:p>
          <a:p>
            <a:r>
              <a:rPr lang="tr-TR" sz="1600" dirty="0" smtClean="0"/>
              <a:t>background-</a:t>
            </a:r>
            <a:r>
              <a:rPr lang="tr-TR" sz="1600" dirty="0" err="1" smtClean="0"/>
              <a:t>color</a:t>
            </a:r>
            <a:r>
              <a:rPr lang="tr-TR" sz="1600" dirty="0"/>
              <a:t>:#C3CC65;</a:t>
            </a:r>
          </a:p>
          <a:p>
            <a:r>
              <a:rPr lang="tr-TR" sz="1600" dirty="0" smtClean="0"/>
              <a:t>min-width:350px</a:t>
            </a:r>
            <a:r>
              <a:rPr lang="tr-TR" sz="1600" dirty="0"/>
              <a:t>;</a:t>
            </a:r>
          </a:p>
          <a:p>
            <a:r>
              <a:rPr lang="tr-TR" sz="1600" dirty="0" smtClean="0"/>
              <a:t>margin:10px</a:t>
            </a:r>
            <a:r>
              <a:rPr lang="tr-TR" sz="1600" dirty="0"/>
              <a:t>;</a:t>
            </a:r>
          </a:p>
          <a:p>
            <a:r>
              <a:rPr lang="tr-TR" sz="1600" dirty="0" err="1" smtClean="0"/>
              <a:t>height</a:t>
            </a:r>
            <a:r>
              <a:rPr lang="tr-TR" sz="1600" dirty="0"/>
              <a:t>:</a:t>
            </a:r>
          </a:p>
          <a:p>
            <a:r>
              <a:rPr lang="tr-TR" sz="1600" dirty="0" smtClean="0"/>
              <a:t>}</a:t>
            </a:r>
            <a:endParaRPr lang="tr-TR" sz="16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3275856" y="2075202"/>
            <a:ext cx="4068960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gvm</a:t>
            </a:r>
            <a:r>
              <a:rPr lang="tr-TR" sz="1600" dirty="0"/>
              <a:t>"&gt;Genişliği verilmiş metin&lt;/div&gt;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gvmm</a:t>
            </a:r>
            <a:r>
              <a:rPr lang="tr-TR" sz="1600" dirty="0"/>
              <a:t>"&gt;Genişliği kısıtlanmış metin&lt;/div&gt;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gvmmm</a:t>
            </a:r>
            <a:r>
              <a:rPr lang="tr-TR" sz="1600" dirty="0"/>
              <a:t>"&gt;Genişliği kısıtlanmış metin&lt;/div&gt;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98" y="3794396"/>
            <a:ext cx="5353050" cy="8191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97152"/>
            <a:ext cx="3886200" cy="80010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Taşma Özelliği:</a:t>
            </a:r>
          </a:p>
          <a:p>
            <a:pPr lvl="1">
              <a:buBlip>
                <a:blip r:embed="rId3"/>
              </a:buBlip>
            </a:pPr>
            <a:r>
              <a:rPr lang="tr-TR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tr-T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verflow</a:t>
            </a:r>
            <a:r>
              <a:rPr lang="tr-TR" sz="2000" dirty="0"/>
              <a:t>:  Sayfa elemanına genişlik veya </a:t>
            </a:r>
            <a:r>
              <a:rPr lang="tr-TR" sz="2000" dirty="0" smtClean="0"/>
              <a:t>yükseklik </a:t>
            </a:r>
            <a:r>
              <a:rPr lang="tr-TR" sz="2000" dirty="0"/>
              <a:t>değeri belirlendiğinde sayfanın boyutlarının kullanıcının değiştirmesi durumunda blok elemanın değeri de </a:t>
            </a:r>
            <a:r>
              <a:rPr lang="tr-TR" sz="2000" dirty="0" smtClean="0"/>
              <a:t>değişiktir</a:t>
            </a:r>
            <a:r>
              <a:rPr lang="tr-TR" sz="2000" dirty="0"/>
              <a:t>. Fakat bazı durumlarda blok </a:t>
            </a:r>
            <a:r>
              <a:rPr lang="tr-TR" sz="2000" dirty="0" smtClean="0"/>
              <a:t>elemanı </a:t>
            </a:r>
            <a:r>
              <a:rPr lang="tr-TR" sz="2000" dirty="0"/>
              <a:t>içerisinde bulunan elemanlar içerisinde bulunan blok elemanlarının dışına taşabilir.  Bu taşma için dört özellik belirlenebilir. </a:t>
            </a:r>
            <a:endParaRPr lang="tr-TR" sz="2000" dirty="0" smtClean="0"/>
          </a:p>
          <a:p>
            <a:pPr lvl="1">
              <a:buBlip>
                <a:blip r:embed="rId3"/>
              </a:buBlip>
            </a:pPr>
            <a:r>
              <a:rPr lang="tr-TR" sz="2000" u="sng" dirty="0" err="1" smtClean="0"/>
              <a:t>visible</a:t>
            </a:r>
            <a:r>
              <a:rPr lang="tr-TR" sz="2000" dirty="0"/>
              <a:t>, </a:t>
            </a:r>
            <a:r>
              <a:rPr lang="tr-TR" sz="2000" u="sng" dirty="0" err="1"/>
              <a:t>auto</a:t>
            </a:r>
            <a:r>
              <a:rPr lang="tr-TR" sz="2000" dirty="0"/>
              <a:t>, </a:t>
            </a:r>
            <a:r>
              <a:rPr lang="tr-TR" sz="2000" u="sng" dirty="0" err="1"/>
              <a:t>scroll</a:t>
            </a:r>
            <a:r>
              <a:rPr lang="tr-TR" sz="2000" dirty="0"/>
              <a:t>, </a:t>
            </a:r>
            <a:r>
              <a:rPr lang="tr-TR" sz="2000" u="sng" dirty="0" err="1"/>
              <a:t>hidden</a:t>
            </a:r>
            <a:endParaRPr lang="tr-TR" sz="2000" u="sng" dirty="0"/>
          </a:p>
          <a:p>
            <a:pPr>
              <a:buBlip>
                <a:blip r:embed="rId3"/>
              </a:buBlip>
            </a:pPr>
            <a:endParaRPr lang="tr-TR" sz="26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09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Taşma Özelliği:</a:t>
            </a:r>
          </a:p>
          <a:p>
            <a:pPr lvl="1">
              <a:buBlip>
                <a:blip r:embed="rId3"/>
              </a:buBlip>
            </a:pPr>
            <a:r>
              <a:rPr lang="tr-TR" sz="2000" u="sng" dirty="0" err="1" smtClean="0"/>
              <a:t>visible</a:t>
            </a:r>
            <a:r>
              <a:rPr lang="tr-TR" sz="2000" dirty="0"/>
              <a:t>: taşma gerçekleşen kısmın </a:t>
            </a:r>
            <a:r>
              <a:rPr lang="tr-TR" sz="2000" dirty="0" err="1"/>
              <a:t>taşdığı</a:t>
            </a:r>
            <a:r>
              <a:rPr lang="tr-TR" sz="2000" dirty="0"/>
              <a:t> kısımda gözükmesini sağlamak için kullanılır. </a:t>
            </a:r>
            <a:endParaRPr lang="tr-TR" sz="2000" dirty="0" smtClean="0"/>
          </a:p>
          <a:p>
            <a:pPr marL="457200" lvl="1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</a:t>
            </a:r>
            <a:r>
              <a:rPr lang="tr-TR" sz="2000" u="sng" dirty="0" err="1" smtClean="0"/>
              <a:t>auto</a:t>
            </a:r>
            <a:r>
              <a:rPr lang="tr-TR" sz="2000" dirty="0"/>
              <a:t>: taşma gerçekleşen kısmın davranışı otomatik </a:t>
            </a:r>
            <a:r>
              <a:rPr lang="tr-TR" sz="2000" dirty="0" smtClean="0"/>
              <a:t>belirlenir.</a:t>
            </a:r>
          </a:p>
          <a:p>
            <a:pPr marL="457200" lvl="1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</a:t>
            </a:r>
            <a:r>
              <a:rPr lang="tr-TR" sz="2000" u="sng" dirty="0" err="1" smtClean="0"/>
              <a:t>scroll</a:t>
            </a:r>
            <a:r>
              <a:rPr lang="tr-TR" sz="2000" dirty="0"/>
              <a:t>: taşma gerçekleşen kısmın dikeyde kaydırma </a:t>
            </a:r>
            <a:r>
              <a:rPr lang="tr-TR" sz="2000" dirty="0" smtClean="0"/>
              <a:t>çubuğu</a:t>
            </a:r>
          </a:p>
          <a:p>
            <a:pPr marL="457200" lvl="1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çıkarılmasını </a:t>
            </a:r>
            <a:r>
              <a:rPr lang="tr-TR" sz="2000" dirty="0"/>
              <a:t>sağlar. </a:t>
            </a:r>
          </a:p>
          <a:p>
            <a:pPr marL="0" indent="0">
              <a:buNone/>
              <a:defRPr/>
            </a:pPr>
            <a:r>
              <a:rPr lang="tr-TR" sz="2000" dirty="0" smtClean="0"/>
              <a:t>             </a:t>
            </a:r>
            <a:r>
              <a:rPr lang="tr-TR" sz="2000" u="sng" dirty="0" err="1" smtClean="0"/>
              <a:t>hidden</a:t>
            </a:r>
            <a:r>
              <a:rPr lang="tr-TR" sz="2000" dirty="0"/>
              <a:t>: taşma gerçekleşen kısmın </a:t>
            </a:r>
            <a:r>
              <a:rPr lang="tr-TR" sz="2000" dirty="0" smtClean="0"/>
              <a:t>taştığı kısımda gözükmemesini </a:t>
            </a:r>
          </a:p>
          <a:p>
            <a:pPr marL="0" indent="0">
              <a:buNone/>
              <a:defRPr/>
            </a:pPr>
            <a:r>
              <a:rPr lang="tr-TR" sz="2000" dirty="0"/>
              <a:t> </a:t>
            </a:r>
            <a:r>
              <a:rPr lang="tr-TR" sz="2000" dirty="0" smtClean="0"/>
              <a:t>            sağlamak için </a:t>
            </a:r>
            <a:r>
              <a:rPr lang="tr-TR" sz="2000" dirty="0"/>
              <a:t>kullanılır.</a:t>
            </a:r>
            <a:endParaRPr lang="tr-TR" sz="2000" dirty="0" smtClean="0"/>
          </a:p>
          <a:p>
            <a:pPr lvl="1"/>
            <a:endParaRPr lang="tr-TR" sz="2000" dirty="0" smtClean="0"/>
          </a:p>
          <a:p>
            <a:pPr lvl="1"/>
            <a:endParaRPr lang="tr-TR" sz="2000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25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Taşma </a:t>
            </a:r>
            <a:r>
              <a:rPr lang="tr-TR" sz="2400" dirty="0"/>
              <a:t>Özelliği :</a:t>
            </a:r>
          </a:p>
          <a:p>
            <a:pPr>
              <a:buBlip>
                <a:blip r:embed="rId3"/>
              </a:buBlip>
            </a:pPr>
            <a:endParaRPr lang="tr-TR" sz="26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8"/>
          <p:cNvSpPr txBox="1"/>
          <p:nvPr/>
        </p:nvSpPr>
        <p:spPr>
          <a:xfrm>
            <a:off x="899592" y="1973738"/>
            <a:ext cx="2736304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500" dirty="0" err="1" smtClean="0"/>
              <a:t>div.Sinirli</a:t>
            </a:r>
            <a:r>
              <a:rPr lang="tr-TR" sz="1500" dirty="0" smtClean="0"/>
              <a:t> {</a:t>
            </a:r>
            <a:endParaRPr lang="tr-TR" sz="1500" dirty="0"/>
          </a:p>
          <a:p>
            <a:r>
              <a:rPr lang="tr-TR" sz="1500" dirty="0" smtClean="0"/>
              <a:t>width:10</a:t>
            </a:r>
            <a:r>
              <a:rPr lang="tr-TR" sz="1500" dirty="0"/>
              <a:t>%;</a:t>
            </a:r>
          </a:p>
          <a:p>
            <a:r>
              <a:rPr lang="tr-TR" sz="1500" dirty="0" smtClean="0"/>
              <a:t>height:100px</a:t>
            </a:r>
            <a:r>
              <a:rPr lang="tr-TR" sz="1500" dirty="0"/>
              <a:t>;</a:t>
            </a:r>
          </a:p>
          <a:p>
            <a:r>
              <a:rPr lang="tr-TR" sz="1500" dirty="0" err="1" smtClean="0"/>
              <a:t>overflow:visible</a:t>
            </a:r>
            <a:r>
              <a:rPr lang="tr-TR" sz="1500" dirty="0" smtClean="0"/>
              <a:t>; }</a:t>
            </a:r>
            <a:endParaRPr lang="tr-TR" sz="15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99592" y="1638505"/>
            <a:ext cx="6840000" cy="3231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500" dirty="0"/>
              <a:t>&lt;div </a:t>
            </a:r>
            <a:r>
              <a:rPr lang="tr-TR" sz="1500" dirty="0" err="1"/>
              <a:t>class</a:t>
            </a:r>
            <a:r>
              <a:rPr lang="tr-TR" sz="1500" dirty="0"/>
              <a:t>="sinirli"&gt; Sınırlı genişlik değerine sahip katmanın İçerisindeki metin&lt;/div&gt;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899592" y="2989401"/>
            <a:ext cx="2736304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500" dirty="0" err="1" smtClean="0"/>
              <a:t>div.Sinirli</a:t>
            </a:r>
            <a:r>
              <a:rPr lang="tr-TR" sz="1500" dirty="0" smtClean="0"/>
              <a:t> {</a:t>
            </a:r>
            <a:endParaRPr lang="tr-TR" sz="1500" dirty="0"/>
          </a:p>
          <a:p>
            <a:r>
              <a:rPr lang="tr-TR" sz="1500" dirty="0" smtClean="0"/>
              <a:t>width:10</a:t>
            </a:r>
            <a:r>
              <a:rPr lang="tr-TR" sz="1500" dirty="0"/>
              <a:t>%;</a:t>
            </a:r>
          </a:p>
          <a:p>
            <a:r>
              <a:rPr lang="tr-TR" sz="1500" dirty="0" smtClean="0"/>
              <a:t>height:100px</a:t>
            </a:r>
            <a:r>
              <a:rPr lang="tr-TR" sz="1500" dirty="0"/>
              <a:t>;</a:t>
            </a:r>
          </a:p>
          <a:p>
            <a:r>
              <a:rPr lang="tr-TR" sz="1500" dirty="0" err="1" smtClean="0"/>
              <a:t>overflow:auto</a:t>
            </a:r>
            <a:r>
              <a:rPr lang="tr-TR" sz="1500" dirty="0" smtClean="0"/>
              <a:t>; }</a:t>
            </a:r>
            <a:endParaRPr lang="tr-TR" sz="1500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909101" y="3997513"/>
            <a:ext cx="2736304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500" dirty="0" err="1" smtClean="0"/>
              <a:t>div.Sinirli</a:t>
            </a:r>
            <a:r>
              <a:rPr lang="tr-TR" sz="1500" dirty="0" smtClean="0"/>
              <a:t> {</a:t>
            </a:r>
            <a:endParaRPr lang="tr-TR" sz="1500" dirty="0"/>
          </a:p>
          <a:p>
            <a:r>
              <a:rPr lang="tr-TR" sz="1500" dirty="0" smtClean="0"/>
              <a:t>width:10</a:t>
            </a:r>
            <a:r>
              <a:rPr lang="tr-TR" sz="1500" dirty="0"/>
              <a:t>%;</a:t>
            </a:r>
          </a:p>
          <a:p>
            <a:r>
              <a:rPr lang="tr-TR" sz="1500" dirty="0" smtClean="0"/>
              <a:t>height:100px</a:t>
            </a:r>
            <a:r>
              <a:rPr lang="tr-TR" sz="1500" dirty="0"/>
              <a:t>;</a:t>
            </a:r>
          </a:p>
          <a:p>
            <a:r>
              <a:rPr lang="tr-TR" sz="1500" dirty="0" err="1" smtClean="0"/>
              <a:t>overflow:scroll</a:t>
            </a:r>
            <a:r>
              <a:rPr lang="tr-TR" sz="1500" dirty="0" smtClean="0"/>
              <a:t>; }</a:t>
            </a:r>
            <a:endParaRPr lang="tr-TR" sz="1500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909101" y="5005625"/>
            <a:ext cx="2736304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500" dirty="0" err="1" smtClean="0"/>
              <a:t>div.Sinirli</a:t>
            </a:r>
            <a:r>
              <a:rPr lang="tr-TR" sz="1500" dirty="0" smtClean="0"/>
              <a:t> {</a:t>
            </a:r>
            <a:endParaRPr lang="tr-TR" sz="1500" dirty="0"/>
          </a:p>
          <a:p>
            <a:r>
              <a:rPr lang="tr-TR" sz="1500" dirty="0" smtClean="0"/>
              <a:t>width:10</a:t>
            </a:r>
            <a:r>
              <a:rPr lang="tr-TR" sz="1500" dirty="0"/>
              <a:t>%;</a:t>
            </a:r>
          </a:p>
          <a:p>
            <a:r>
              <a:rPr lang="tr-TR" sz="1500" dirty="0" smtClean="0"/>
              <a:t>height:100px</a:t>
            </a:r>
            <a:r>
              <a:rPr lang="tr-TR" sz="1500" dirty="0"/>
              <a:t>;</a:t>
            </a:r>
          </a:p>
          <a:p>
            <a:r>
              <a:rPr lang="tr-TR" sz="1500" dirty="0" err="1" smtClean="0"/>
              <a:t>overflow:hidden</a:t>
            </a:r>
            <a:r>
              <a:rPr lang="tr-TR" sz="1500" dirty="0" smtClean="0"/>
              <a:t>; }</a:t>
            </a:r>
            <a:endParaRPr lang="tr-TR" sz="15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2035359"/>
            <a:ext cx="847725" cy="125730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58" y="2924944"/>
            <a:ext cx="600075" cy="10477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73" y="3861048"/>
            <a:ext cx="600075" cy="10477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38" y="4810472"/>
            <a:ext cx="600075" cy="106680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0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tr-TR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argin</a:t>
            </a:r>
            <a:r>
              <a:rPr lang="tr-TR" sz="2400" dirty="0" smtClean="0"/>
              <a:t> Özelliği:</a:t>
            </a:r>
          </a:p>
          <a:p>
            <a:pPr lvl="1">
              <a:buBlip>
                <a:blip r:embed="rId3"/>
              </a:buBlip>
            </a:pPr>
            <a:r>
              <a:rPr lang="tr-TR" sz="2000" dirty="0" smtClean="0"/>
              <a:t>Kenarlıktan </a:t>
            </a:r>
            <a:r>
              <a:rPr lang="tr-TR" sz="2000" dirty="0"/>
              <a:t>dışarıya doğru etiketin içerisinde bulunduğu yapıdan ne kadar içeride olacağını belirlemek amacıyla kullanılır.  Girilen değer üst, alt, sağ ve sol değerler için belirlenecektir.</a:t>
            </a:r>
            <a:endParaRPr lang="tr-TR" sz="22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8"/>
          <p:cNvSpPr txBox="1"/>
          <p:nvPr/>
        </p:nvSpPr>
        <p:spPr>
          <a:xfrm>
            <a:off x="1331640" y="2780929"/>
            <a:ext cx="2034480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div.sinirli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color:white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width:10</a:t>
            </a:r>
            <a:r>
              <a:rPr lang="en-US" sz="1600" dirty="0"/>
              <a:t>%;</a:t>
            </a:r>
          </a:p>
          <a:p>
            <a:r>
              <a:rPr lang="en-US" sz="1600" dirty="0" smtClean="0"/>
              <a:t>height:100px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overflow:hidden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margin:25px;}</a:t>
            </a:r>
            <a:endParaRPr lang="tr-TR" sz="16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3779912" y="2780928"/>
            <a:ext cx="406896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="sinirli"&gt; Sınırlı genişlik değerine sahip katmanın İçerisindeki metin&lt;/div&gt;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68" y="3677742"/>
            <a:ext cx="2359496" cy="219953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2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Konu &amp; İçerik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600" dirty="0" smtClean="0"/>
              <a:t>CCS – </a:t>
            </a:r>
            <a:r>
              <a:rPr lang="tr-TR" sz="2600" dirty="0" err="1" smtClean="0"/>
              <a:t>Cascading</a:t>
            </a:r>
            <a:r>
              <a:rPr lang="tr-TR" sz="2600" dirty="0" smtClean="0"/>
              <a:t> </a:t>
            </a:r>
            <a:r>
              <a:rPr lang="tr-TR" sz="2600" dirty="0" err="1" smtClean="0"/>
              <a:t>Style</a:t>
            </a:r>
            <a:r>
              <a:rPr lang="tr-TR" sz="2600" dirty="0" smtClean="0"/>
              <a:t> </a:t>
            </a:r>
            <a:r>
              <a:rPr lang="tr-TR" sz="2600" dirty="0" err="1" smtClean="0"/>
              <a:t>Sheets</a:t>
            </a:r>
            <a:endParaRPr lang="tr-TR" sz="2600" dirty="0" smtClean="0"/>
          </a:p>
          <a:p>
            <a:pPr lvl="1">
              <a:buBlip>
                <a:blip r:embed="rId3"/>
              </a:buBlip>
            </a:pPr>
            <a:r>
              <a:rPr lang="tr-TR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 Özellikleri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tr-TR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</a:t>
            </a:r>
            <a:r>
              <a:rPr lang="tr-TR" sz="2400" dirty="0" smtClean="0"/>
              <a:t> Özelliği</a:t>
            </a:r>
          </a:p>
          <a:p>
            <a:pPr lvl="1">
              <a:buBlip>
                <a:blip r:embed="rId3"/>
              </a:buBlip>
            </a:pPr>
            <a:r>
              <a:rPr lang="tr-TR" sz="2000" dirty="0" smtClean="0"/>
              <a:t>Kenarlıktan </a:t>
            </a:r>
            <a:r>
              <a:rPr lang="tr-TR" sz="2000" dirty="0"/>
              <a:t>içeriye doğru etiketin içerisinde bulunan yapıların ne kadar içeride olacağını belirlemek amacıyla kullanılır.  Girilen değer üst, alt, sağ ve sol değerler için belirlenecektir. </a:t>
            </a:r>
          </a:p>
          <a:p>
            <a:pPr>
              <a:buBlip>
                <a:blip r:embed="rId3"/>
              </a:buBlip>
            </a:pPr>
            <a:endParaRPr lang="tr-TR" sz="26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8"/>
          <p:cNvSpPr txBox="1"/>
          <p:nvPr/>
        </p:nvSpPr>
        <p:spPr>
          <a:xfrm>
            <a:off x="1331640" y="2924944"/>
            <a:ext cx="2034480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div.sinirli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color:white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width:10</a:t>
            </a:r>
            <a:r>
              <a:rPr lang="en-US" sz="1600" dirty="0"/>
              <a:t>%;</a:t>
            </a:r>
          </a:p>
          <a:p>
            <a:r>
              <a:rPr lang="en-US" sz="1600" dirty="0" smtClean="0"/>
              <a:t>height:100px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overflow:hidden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margin:25px;</a:t>
            </a:r>
            <a:endParaRPr lang="tr-TR" sz="1600" dirty="0" smtClean="0"/>
          </a:p>
          <a:p>
            <a:r>
              <a:rPr lang="en-US" sz="1600" dirty="0"/>
              <a:t>padding:25px;}</a:t>
            </a:r>
            <a:endParaRPr lang="tr-TR" sz="16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3779912" y="2924943"/>
            <a:ext cx="406896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="sinirli"&gt; Sınırlı genişlik değerine sahip katmanın İçerisindeki metin&lt;/div&gt;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50" y="3694075"/>
            <a:ext cx="2745338" cy="2183197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2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Bir </a:t>
            </a:r>
            <a:r>
              <a:rPr lang="tr-TR" sz="2400" dirty="0"/>
              <a:t>blok elemanının </a:t>
            </a:r>
            <a:r>
              <a:rPr lang="tr-TR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tr-TR" sz="2400" dirty="0"/>
              <a:t>, </a:t>
            </a:r>
            <a:r>
              <a:rPr lang="tr-TR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tr-TR" sz="2400" dirty="0"/>
              <a:t>, </a:t>
            </a:r>
            <a:r>
              <a:rPr lang="tr-TR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tr-TR" sz="2400" dirty="0"/>
              <a:t> gibi özellikleri üst, alt, sağ ve sol olarak ayrı ayrı tanımlanabilir.  </a:t>
            </a:r>
            <a:endParaRPr lang="tr-TR" sz="2400" dirty="0" smtClean="0"/>
          </a:p>
          <a:p>
            <a:pPr>
              <a:buBlip>
                <a:blip r:embed="rId3"/>
              </a:buBlip>
            </a:pPr>
            <a:r>
              <a:rPr lang="tr-TR" sz="2400" dirty="0" smtClean="0"/>
              <a:t>Bu </a:t>
            </a:r>
            <a:r>
              <a:rPr lang="tr-TR" sz="2400" dirty="0"/>
              <a:t>özellikler 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u="sng" dirty="0" err="1" smtClean="0"/>
              <a:t>left</a:t>
            </a:r>
            <a:r>
              <a:rPr lang="tr-TR" sz="2400" dirty="0" smtClean="0"/>
              <a:t> </a:t>
            </a:r>
            <a:r>
              <a:rPr lang="tr-TR" sz="2400" dirty="0"/>
              <a:t>: sol,	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u="sng" dirty="0" err="1" smtClean="0"/>
              <a:t>right</a:t>
            </a:r>
            <a:r>
              <a:rPr lang="tr-TR" sz="2400" dirty="0"/>
              <a:t>: </a:t>
            </a:r>
            <a:r>
              <a:rPr lang="tr-TR" sz="2400" dirty="0" smtClean="0"/>
              <a:t>sağ,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u="sng" dirty="0" smtClean="0"/>
              <a:t>top</a:t>
            </a:r>
            <a:r>
              <a:rPr lang="tr-TR" sz="2400" dirty="0"/>
              <a:t>: </a:t>
            </a:r>
            <a:r>
              <a:rPr lang="tr-TR" sz="2400" dirty="0" smtClean="0"/>
              <a:t>üst,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u="sng" dirty="0" err="1" smtClean="0"/>
              <a:t>bottom</a:t>
            </a:r>
            <a:r>
              <a:rPr lang="tr-TR" sz="2400" dirty="0" smtClean="0"/>
              <a:t> </a:t>
            </a:r>
            <a:r>
              <a:rPr lang="tr-TR" sz="2400" dirty="0"/>
              <a:t>: alt </a:t>
            </a:r>
          </a:p>
          <a:p>
            <a:pPr marL="0" indent="0">
              <a:buNone/>
              <a:defRPr/>
            </a:pPr>
            <a:r>
              <a:rPr lang="tr-TR" sz="2400" dirty="0"/>
              <a:t> </a:t>
            </a:r>
            <a:r>
              <a:rPr lang="tr-TR" sz="2400" dirty="0" smtClean="0"/>
              <a:t>    </a:t>
            </a:r>
            <a:r>
              <a:rPr lang="tr-TR" sz="2400" dirty="0"/>
              <a:t>ö</a:t>
            </a:r>
            <a:r>
              <a:rPr lang="tr-TR" sz="2400" dirty="0" smtClean="0"/>
              <a:t>zellik </a:t>
            </a:r>
            <a:r>
              <a:rPr lang="tr-TR" sz="2400" dirty="0"/>
              <a:t>isminden sonra ‘</a:t>
            </a:r>
            <a:r>
              <a:rPr lang="tr-T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tr-TR" sz="2400" dirty="0"/>
              <a:t>’ sembolünden sonra yazılır ve sonra değeri belirlenir. </a:t>
            </a:r>
            <a:endParaRPr lang="tr-TR" sz="26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17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tr-TR" sz="2400" dirty="0"/>
              <a:t>, </a:t>
            </a:r>
            <a:r>
              <a:rPr lang="tr-TR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tr-TR" sz="2400" dirty="0"/>
              <a:t>, </a:t>
            </a:r>
            <a:r>
              <a:rPr lang="tr-TR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tr-TR" sz="2400" dirty="0"/>
              <a:t> özellikleri ayrı ayrı tanımlandığı gibi tek bir satırda toplu halde de tanımlanabilir.  </a:t>
            </a:r>
            <a:endParaRPr lang="tr-TR" sz="2400" dirty="0" smtClean="0"/>
          </a:p>
          <a:p>
            <a:pPr lvl="1">
              <a:buBlip>
                <a:blip r:embed="rId3"/>
              </a:buBlip>
            </a:pPr>
            <a:r>
              <a:rPr lang="tr-TR" sz="2400" dirty="0" smtClean="0"/>
              <a:t>4lü </a:t>
            </a:r>
            <a:r>
              <a:rPr lang="tr-TR" sz="2400" dirty="0"/>
              <a:t>kullanım (</a:t>
            </a:r>
            <a:r>
              <a:rPr lang="tr-TR" sz="2400" dirty="0" err="1"/>
              <a:t>ozellik</a:t>
            </a:r>
            <a:r>
              <a:rPr lang="tr-TR" sz="2400" dirty="0"/>
              <a:t> : [üst] [sağ] [alt] [sol</a:t>
            </a:r>
            <a:r>
              <a:rPr lang="tr-TR" sz="2400" dirty="0" smtClean="0"/>
              <a:t>])</a:t>
            </a:r>
          </a:p>
          <a:p>
            <a:pPr marL="457200" lvl="1" indent="0">
              <a:buNone/>
            </a:pPr>
            <a:r>
              <a:rPr lang="tr-TR" sz="2400" dirty="0" smtClean="0"/>
              <a:t>	</a:t>
            </a:r>
            <a:r>
              <a:rPr lang="tr-TR" sz="2000" dirty="0" err="1" smtClean="0"/>
              <a:t>border-width</a:t>
            </a:r>
            <a:r>
              <a:rPr lang="tr-TR" sz="2000" dirty="0"/>
              <a:t>: 5px 3px 2px </a:t>
            </a:r>
            <a:r>
              <a:rPr lang="tr-TR" sz="2000" dirty="0" smtClean="0"/>
              <a:t>4px</a:t>
            </a:r>
          </a:p>
          <a:p>
            <a:pPr lvl="1">
              <a:buBlip>
                <a:blip r:embed="rId3"/>
              </a:buBlip>
            </a:pPr>
            <a:r>
              <a:rPr lang="tr-TR" sz="2400" dirty="0" smtClean="0"/>
              <a:t>2li </a:t>
            </a:r>
            <a:r>
              <a:rPr lang="tr-TR" sz="2400" dirty="0"/>
              <a:t>kullanım (</a:t>
            </a:r>
            <a:r>
              <a:rPr lang="tr-TR" sz="2400" dirty="0" err="1"/>
              <a:t>ozellik</a:t>
            </a:r>
            <a:r>
              <a:rPr lang="tr-TR" sz="2400" dirty="0"/>
              <a:t> : [</a:t>
            </a:r>
            <a:r>
              <a:rPr lang="tr-TR" sz="2400" dirty="0" err="1"/>
              <a:t>üst|alt</a:t>
            </a:r>
            <a:r>
              <a:rPr lang="tr-TR" sz="2400" dirty="0"/>
              <a:t>] [</a:t>
            </a:r>
            <a:r>
              <a:rPr lang="tr-TR" sz="2400" dirty="0" err="1"/>
              <a:t>sağ|sol</a:t>
            </a:r>
            <a:r>
              <a:rPr lang="tr-TR" sz="2400" dirty="0" smtClean="0"/>
              <a:t>])</a:t>
            </a:r>
          </a:p>
          <a:p>
            <a:pPr marL="457200" lvl="1" indent="0">
              <a:buNone/>
            </a:pPr>
            <a:r>
              <a:rPr lang="tr-TR" sz="2400" dirty="0" smtClean="0"/>
              <a:t>	</a:t>
            </a:r>
            <a:r>
              <a:rPr lang="tr-TR" sz="2000" dirty="0" smtClean="0"/>
              <a:t>margin:5px </a:t>
            </a:r>
            <a:r>
              <a:rPr lang="tr-TR" sz="2000" dirty="0"/>
              <a:t>3px   (Üst ve Alt 5px, sağ sol </a:t>
            </a:r>
            <a:r>
              <a:rPr lang="tr-TR" sz="2000" dirty="0" smtClean="0"/>
              <a:t>3px)</a:t>
            </a:r>
          </a:p>
          <a:p>
            <a:pPr marL="457200" lvl="1" indent="0">
              <a:buNone/>
            </a:pPr>
            <a:r>
              <a:rPr lang="tr-TR" sz="2000" dirty="0" smtClean="0"/>
              <a:t>	padding:5px </a:t>
            </a:r>
            <a:r>
              <a:rPr lang="tr-TR" sz="2000" dirty="0" err="1"/>
              <a:t>auto</a:t>
            </a:r>
            <a:r>
              <a:rPr lang="tr-TR" sz="2000" dirty="0"/>
              <a:t> (Üst/Alt 5px, sağ ve sol eşit </a:t>
            </a:r>
            <a:r>
              <a:rPr lang="tr-TR" sz="2000" dirty="0" smtClean="0"/>
              <a:t>mesafe)</a:t>
            </a:r>
          </a:p>
          <a:p>
            <a:pPr lvl="1">
              <a:buBlip>
                <a:blip r:embed="rId3"/>
              </a:buBlip>
            </a:pPr>
            <a:r>
              <a:rPr lang="tr-TR" sz="2400" dirty="0" smtClean="0"/>
              <a:t>Tekli </a:t>
            </a:r>
            <a:r>
              <a:rPr lang="tr-TR" sz="2400" dirty="0"/>
              <a:t>kullanım (</a:t>
            </a:r>
            <a:r>
              <a:rPr lang="tr-TR" sz="2400" dirty="0" err="1"/>
              <a:t>ozellik</a:t>
            </a:r>
            <a:r>
              <a:rPr lang="tr-TR" sz="2400" dirty="0"/>
              <a:t> : [</a:t>
            </a:r>
            <a:r>
              <a:rPr lang="tr-TR" sz="2400" dirty="0" err="1"/>
              <a:t>üst|alt|sağ|sol</a:t>
            </a:r>
            <a:r>
              <a:rPr lang="tr-TR" sz="2400" dirty="0" smtClean="0"/>
              <a:t>])</a:t>
            </a:r>
          </a:p>
          <a:p>
            <a:pPr marL="457200" lvl="1" indent="0">
              <a:buNone/>
            </a:pPr>
            <a:r>
              <a:rPr lang="tr-TR" sz="2400" dirty="0" smtClean="0"/>
              <a:t>	</a:t>
            </a:r>
            <a:r>
              <a:rPr lang="tr-TR" sz="2000" dirty="0" err="1" smtClean="0"/>
              <a:t>padding</a:t>
            </a:r>
            <a:r>
              <a:rPr lang="tr-TR" sz="2000" dirty="0"/>
              <a:t>: 5px  (Her taraf 5px)</a:t>
            </a:r>
          </a:p>
          <a:p>
            <a:pPr>
              <a:buBlip>
                <a:blip r:embed="rId3"/>
              </a:buBlip>
            </a:pPr>
            <a:endParaRPr lang="tr-TR" sz="2600" dirty="0" smtClean="0"/>
          </a:p>
          <a:p>
            <a:pPr>
              <a:buBlip>
                <a:blip r:embed="rId3"/>
              </a:buBlip>
            </a:pPr>
            <a:endParaRPr lang="tr-TR" sz="26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01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8"/>
          <p:cNvSpPr txBox="1"/>
          <p:nvPr/>
        </p:nvSpPr>
        <p:spPr>
          <a:xfrm>
            <a:off x="467544" y="1268760"/>
            <a:ext cx="2772000" cy="44781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dirty="0"/>
              <a:t>.</a:t>
            </a:r>
            <a:r>
              <a:rPr lang="en-US" sz="1500" dirty="0" smtClean="0"/>
              <a:t>dis{</a:t>
            </a:r>
            <a:endParaRPr lang="en-US" sz="1500" dirty="0"/>
          </a:p>
          <a:p>
            <a:r>
              <a:rPr lang="en-US" sz="1500" dirty="0" smtClean="0"/>
              <a:t>border-top-color</a:t>
            </a:r>
            <a:r>
              <a:rPr lang="en-US" sz="1500" dirty="0"/>
              <a:t>:#6F0B0B;</a:t>
            </a:r>
          </a:p>
          <a:p>
            <a:r>
              <a:rPr lang="en-US" sz="1500" dirty="0" smtClean="0"/>
              <a:t>border-bottom-color</a:t>
            </a:r>
            <a:r>
              <a:rPr lang="en-US" sz="1500" dirty="0"/>
              <a:t>:#EB8C5B;</a:t>
            </a:r>
          </a:p>
          <a:p>
            <a:r>
              <a:rPr lang="en-US" sz="1500" dirty="0" err="1" smtClean="0"/>
              <a:t>border-top-style:double</a:t>
            </a:r>
            <a:r>
              <a:rPr lang="en-US" sz="1500" dirty="0"/>
              <a:t>;</a:t>
            </a:r>
          </a:p>
          <a:p>
            <a:r>
              <a:rPr lang="en-US" sz="1500" dirty="0" err="1" smtClean="0"/>
              <a:t>border-bottom-style:dashed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border-top-width:5px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border-bottom-width:3px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background-color</a:t>
            </a:r>
            <a:r>
              <a:rPr lang="en-US" sz="1500" dirty="0"/>
              <a:t>:#</a:t>
            </a:r>
            <a:r>
              <a:rPr lang="en-US" sz="1500" dirty="0" smtClean="0"/>
              <a:t>EDF0D1;</a:t>
            </a:r>
            <a:endParaRPr lang="en-US" sz="1500" dirty="0"/>
          </a:p>
          <a:p>
            <a:r>
              <a:rPr lang="en-US" sz="1500" dirty="0" err="1" smtClean="0"/>
              <a:t>color:black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width:300px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height:250px;}</a:t>
            </a:r>
            <a:endParaRPr lang="en-US" sz="1500" dirty="0"/>
          </a:p>
          <a:p>
            <a:r>
              <a:rPr lang="en-US" sz="1500" dirty="0" smtClean="0"/>
              <a:t>.</a:t>
            </a:r>
            <a:r>
              <a:rPr lang="en-US" sz="1500" dirty="0" err="1" smtClean="0"/>
              <a:t>ic</a:t>
            </a:r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 smtClean="0"/>
              <a:t>border</a:t>
            </a:r>
            <a:r>
              <a:rPr lang="en-US" sz="1500" dirty="0"/>
              <a:t>:#4110E9 3px solid;</a:t>
            </a:r>
          </a:p>
          <a:p>
            <a:r>
              <a:rPr lang="en-US" sz="1500" dirty="0" smtClean="0"/>
              <a:t>width:200px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height:150px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margin-left:25px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margin-right:25px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padding-top:25px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padding-bottom:25px;</a:t>
            </a:r>
            <a:r>
              <a:rPr lang="en-US" sz="1500" dirty="0"/>
              <a:t>	}</a:t>
            </a:r>
            <a:endParaRPr lang="tr-TR" sz="15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5825292" y="1269839"/>
            <a:ext cx="3024000" cy="240065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500" dirty="0"/>
              <a:t>&lt;div </a:t>
            </a:r>
            <a:r>
              <a:rPr lang="tr-TR" sz="1500" dirty="0" err="1"/>
              <a:t>class</a:t>
            </a:r>
            <a:r>
              <a:rPr lang="tr-TR" sz="1500" dirty="0"/>
              <a:t>="</a:t>
            </a:r>
            <a:r>
              <a:rPr lang="tr-TR" sz="1500" dirty="0" err="1"/>
              <a:t>dis</a:t>
            </a:r>
            <a:r>
              <a:rPr lang="tr-TR" sz="1500" dirty="0"/>
              <a:t>"&gt;</a:t>
            </a:r>
          </a:p>
          <a:p>
            <a:r>
              <a:rPr lang="tr-TR" sz="1500" dirty="0"/>
              <a:t> </a:t>
            </a:r>
            <a:r>
              <a:rPr lang="tr-TR" sz="1500" dirty="0" smtClean="0"/>
              <a:t>  &lt;</a:t>
            </a:r>
            <a:r>
              <a:rPr lang="tr-TR" sz="1500" dirty="0"/>
              <a:t>div </a:t>
            </a:r>
            <a:r>
              <a:rPr lang="tr-TR" sz="1500" dirty="0" err="1"/>
              <a:t>class</a:t>
            </a:r>
            <a:r>
              <a:rPr lang="tr-TR" sz="1500" dirty="0"/>
              <a:t>="orta"&gt;</a:t>
            </a:r>
          </a:p>
          <a:p>
            <a:r>
              <a:rPr lang="tr-TR" sz="1500" dirty="0"/>
              <a:t> </a:t>
            </a:r>
            <a:r>
              <a:rPr lang="tr-TR" sz="1500" dirty="0" smtClean="0"/>
              <a:t>     &lt;</a:t>
            </a:r>
            <a:r>
              <a:rPr lang="tr-TR" sz="1500" dirty="0"/>
              <a:t>div </a:t>
            </a:r>
            <a:r>
              <a:rPr lang="tr-TR" sz="1500" dirty="0" err="1"/>
              <a:t>class</a:t>
            </a:r>
            <a:r>
              <a:rPr lang="tr-TR" sz="1500" dirty="0"/>
              <a:t>="</a:t>
            </a:r>
            <a:r>
              <a:rPr lang="tr-TR" sz="1500" dirty="0" err="1"/>
              <a:t>ic</a:t>
            </a:r>
            <a:r>
              <a:rPr lang="tr-TR" sz="1500" dirty="0"/>
              <a:t>"&gt;</a:t>
            </a:r>
          </a:p>
          <a:p>
            <a:r>
              <a:rPr lang="tr-TR" sz="1500" dirty="0"/>
              <a:t>        Metin değeri solunda ve sağında </a:t>
            </a:r>
            <a:r>
              <a:rPr lang="tr-TR" sz="1500" dirty="0" err="1"/>
              <a:t>margin</a:t>
            </a:r>
            <a:r>
              <a:rPr lang="tr-TR" sz="1500" dirty="0"/>
              <a:t> </a:t>
            </a:r>
            <a:r>
              <a:rPr lang="tr-TR" sz="1500" dirty="0" smtClean="0"/>
              <a:t>değeri&lt;</a:t>
            </a:r>
            <a:r>
              <a:rPr lang="tr-TR" sz="1500" dirty="0" err="1" smtClean="0"/>
              <a:t>br</a:t>
            </a:r>
            <a:r>
              <a:rPr lang="tr-TR" sz="1500" dirty="0" smtClean="0"/>
              <a:t>&gt;altında </a:t>
            </a:r>
            <a:r>
              <a:rPr lang="tr-TR" sz="1500" dirty="0"/>
              <a:t>ve üstünde </a:t>
            </a:r>
            <a:r>
              <a:rPr lang="tr-TR" sz="1500" dirty="0" err="1"/>
              <a:t>padding</a:t>
            </a:r>
            <a:r>
              <a:rPr lang="tr-TR" sz="1500" dirty="0"/>
              <a:t> değeri vardır.&lt;</a:t>
            </a:r>
            <a:r>
              <a:rPr lang="tr-TR" sz="1500" dirty="0" err="1" smtClean="0"/>
              <a:t>br</a:t>
            </a:r>
            <a:r>
              <a:rPr lang="tr-TR" sz="1500" dirty="0" smtClean="0"/>
              <a:t>&gt;kenarlıkları </a:t>
            </a:r>
            <a:r>
              <a:rPr lang="tr-TR" sz="1500" dirty="0"/>
              <a:t>farklıdır.</a:t>
            </a:r>
          </a:p>
          <a:p>
            <a:r>
              <a:rPr lang="tr-TR" sz="1500" dirty="0"/>
              <a:t>    </a:t>
            </a:r>
            <a:r>
              <a:rPr lang="tr-TR" sz="1500" dirty="0" smtClean="0"/>
              <a:t>   &lt;/</a:t>
            </a:r>
            <a:r>
              <a:rPr lang="tr-TR" sz="1500" dirty="0"/>
              <a:t>div&gt;</a:t>
            </a:r>
          </a:p>
          <a:p>
            <a:r>
              <a:rPr lang="tr-TR" sz="1500" dirty="0"/>
              <a:t>    &lt;/div&gt;</a:t>
            </a:r>
          </a:p>
          <a:p>
            <a:r>
              <a:rPr lang="tr-TR" sz="1500" dirty="0"/>
              <a:t>&lt;/div&gt;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3256608" y="1268760"/>
            <a:ext cx="2563986" cy="2592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.</a:t>
            </a:r>
            <a:r>
              <a:rPr lang="en-US" sz="1500" dirty="0" err="1" smtClean="0"/>
              <a:t>orta</a:t>
            </a:r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 err="1" smtClean="0"/>
              <a:t>border-left-color:white</a:t>
            </a:r>
            <a:r>
              <a:rPr lang="en-US" sz="1500" dirty="0"/>
              <a:t>;</a:t>
            </a:r>
          </a:p>
          <a:p>
            <a:r>
              <a:rPr lang="en-US" sz="1500" dirty="0" err="1" smtClean="0"/>
              <a:t>border-right-color:yellow</a:t>
            </a:r>
            <a:r>
              <a:rPr lang="en-US" sz="1500" dirty="0"/>
              <a:t>;</a:t>
            </a:r>
          </a:p>
          <a:p>
            <a:r>
              <a:rPr lang="en-US" sz="1500" dirty="0" err="1" smtClean="0"/>
              <a:t>border-left-style:double</a:t>
            </a:r>
            <a:r>
              <a:rPr lang="en-US" sz="1500" dirty="0"/>
              <a:t>;</a:t>
            </a:r>
          </a:p>
          <a:p>
            <a:r>
              <a:rPr lang="en-US" sz="1500" dirty="0" err="1" smtClean="0"/>
              <a:t>border-right-style:dashed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border-left-width:5px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border-right-width:3px</a:t>
            </a:r>
            <a:r>
              <a:rPr lang="en-US" sz="1500" dirty="0"/>
              <a:t>;</a:t>
            </a:r>
          </a:p>
          <a:p>
            <a:r>
              <a:rPr lang="en-US" sz="1500" dirty="0" err="1" smtClean="0"/>
              <a:t>background-color:black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color</a:t>
            </a:r>
            <a:r>
              <a:rPr lang="en-US" sz="1500" dirty="0"/>
              <a:t>:#EDF0D1;</a:t>
            </a:r>
          </a:p>
          <a:p>
            <a:r>
              <a:rPr lang="en-US" sz="1500" dirty="0" smtClean="0"/>
              <a:t>width:275px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height:225px;}</a:t>
            </a:r>
            <a:endParaRPr lang="en-US" sz="15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15591"/>
            <a:ext cx="2441216" cy="20991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7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Linklere </a:t>
            </a:r>
            <a:r>
              <a:rPr lang="tr-TR" sz="2400" dirty="0"/>
              <a:t>stil </a:t>
            </a:r>
            <a:r>
              <a:rPr lang="tr-TR" sz="2400" dirty="0" smtClean="0"/>
              <a:t>tanımlamak</a:t>
            </a:r>
          </a:p>
          <a:p>
            <a:pPr lvl="1">
              <a:buBlip>
                <a:blip r:embed="rId3"/>
              </a:buBlip>
            </a:pPr>
            <a:r>
              <a:rPr lang="tr-TR" sz="2400" dirty="0" smtClean="0"/>
              <a:t>Linklere </a:t>
            </a:r>
            <a:r>
              <a:rPr lang="tr-TR" sz="2400" dirty="0"/>
              <a:t>stil vermek için ‘</a:t>
            </a:r>
            <a:r>
              <a:rPr lang="tr-T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tr-TR" sz="2400" dirty="0"/>
              <a:t>’ etiketine stil özellikleri tanımlamak gerekmektedir.</a:t>
            </a:r>
            <a:endParaRPr lang="tr-TR" sz="24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8"/>
          <p:cNvSpPr txBox="1"/>
          <p:nvPr/>
        </p:nvSpPr>
        <p:spPr>
          <a:xfrm>
            <a:off x="1331640" y="2549222"/>
            <a:ext cx="2592288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</a:t>
            </a:r>
            <a:r>
              <a:rPr lang="en-US" sz="1600" dirty="0"/>
              <a:t>{</a:t>
            </a:r>
          </a:p>
          <a:p>
            <a:r>
              <a:rPr lang="en-US" sz="1600" dirty="0" smtClean="0"/>
              <a:t>background-color</a:t>
            </a:r>
            <a:r>
              <a:rPr lang="en-US" sz="1600" dirty="0"/>
              <a:t>:#4110E9;</a:t>
            </a:r>
          </a:p>
          <a:p>
            <a:r>
              <a:rPr lang="en-US" sz="1600" dirty="0" smtClean="0"/>
              <a:t>color</a:t>
            </a:r>
            <a:r>
              <a:rPr lang="en-US" sz="1600" dirty="0"/>
              <a:t>:#CCEB5B;</a:t>
            </a:r>
          </a:p>
          <a:p>
            <a:r>
              <a:rPr lang="en-US" sz="1600" dirty="0" err="1" smtClean="0"/>
              <a:t>font-family:verdana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text-decoration:none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font-size:14px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4139952" y="2564904"/>
            <a:ext cx="4608512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="http://www.sakarya.edu.tr"&gt;Sakarya </a:t>
            </a:r>
            <a:r>
              <a:rPr lang="en-US" sz="1600" dirty="0" err="1"/>
              <a:t>Üniversitesi</a:t>
            </a:r>
            <a:r>
              <a:rPr lang="en-US" sz="1600" dirty="0"/>
              <a:t>&lt;/a&gt;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="http://www.cs.sakarya.edu.tr"&gt;Bilgisayar </a:t>
            </a:r>
            <a:r>
              <a:rPr lang="en-US" sz="1600" dirty="0" err="1"/>
              <a:t>Mühendisliği</a:t>
            </a:r>
            <a:r>
              <a:rPr lang="en-US" sz="1600" dirty="0"/>
              <a:t> </a:t>
            </a:r>
            <a:r>
              <a:rPr lang="en-US" sz="1600" dirty="0" err="1"/>
              <a:t>Bölümü</a:t>
            </a:r>
            <a:r>
              <a:rPr lang="en-US" sz="1600" dirty="0"/>
              <a:t>&lt;/a&gt;</a:t>
            </a:r>
            <a:endParaRPr lang="tr-TR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81128"/>
            <a:ext cx="4608512" cy="77806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9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Linklere </a:t>
            </a:r>
            <a:r>
              <a:rPr lang="tr-TR" sz="2400" dirty="0"/>
              <a:t>stil </a:t>
            </a:r>
            <a:r>
              <a:rPr lang="tr-TR" sz="2400" dirty="0" smtClean="0"/>
              <a:t>tanımlamak</a:t>
            </a:r>
          </a:p>
          <a:p>
            <a:pPr lvl="1">
              <a:buBlip>
                <a:blip r:embed="rId3"/>
              </a:buBlip>
            </a:pPr>
            <a:r>
              <a:rPr lang="tr-TR" sz="2400" dirty="0" smtClean="0"/>
              <a:t>Linkle </a:t>
            </a:r>
            <a:r>
              <a:rPr lang="tr-TR" sz="2400" dirty="0"/>
              <a:t>durumlarına göre farklı şekillerde bulunabilir. 5 farklı durum </a:t>
            </a:r>
            <a:r>
              <a:rPr lang="tr-TR" sz="2400" dirty="0" smtClean="0"/>
              <a:t>vardır.</a:t>
            </a:r>
          </a:p>
          <a:p>
            <a:pPr marL="457200" lvl="1" indent="0">
              <a:buNone/>
            </a:pPr>
            <a:r>
              <a:rPr lang="tr-TR" sz="2400" dirty="0" smtClean="0"/>
              <a:t>	</a:t>
            </a:r>
            <a:r>
              <a:rPr lang="tr-T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tr-TR" sz="2000" dirty="0"/>
              <a:t>: linkin kendisi, </a:t>
            </a:r>
          </a:p>
          <a:p>
            <a:pPr marL="0" indent="0">
              <a:buNone/>
              <a:defRPr/>
            </a:pPr>
            <a:r>
              <a:rPr lang="tr-TR" sz="2000" dirty="0"/>
              <a:t>	</a:t>
            </a:r>
            <a:r>
              <a:rPr lang="tr-TR" sz="2000" u="sng" dirty="0" err="1"/>
              <a:t>visited</a:t>
            </a:r>
            <a:r>
              <a:rPr lang="tr-TR" sz="2000" dirty="0"/>
              <a:t>: ziyaret edilmiş link, </a:t>
            </a:r>
          </a:p>
          <a:p>
            <a:pPr marL="0" indent="0">
              <a:buNone/>
              <a:defRPr/>
            </a:pPr>
            <a:r>
              <a:rPr lang="tr-TR" sz="2000" dirty="0"/>
              <a:t>	</a:t>
            </a:r>
            <a:r>
              <a:rPr lang="tr-TR" sz="2000" u="sng" dirty="0" err="1"/>
              <a:t>focus</a:t>
            </a:r>
            <a:r>
              <a:rPr lang="tr-TR" sz="2000" dirty="0"/>
              <a:t>: odaklanılmış link,</a:t>
            </a:r>
          </a:p>
          <a:p>
            <a:pPr marL="0" indent="0">
              <a:buNone/>
              <a:defRPr/>
            </a:pPr>
            <a:r>
              <a:rPr lang="tr-TR" sz="2000" dirty="0"/>
              <a:t>	</a:t>
            </a:r>
            <a:r>
              <a:rPr lang="tr-TR" sz="2000" u="sng" dirty="0" err="1"/>
              <a:t>hover</a:t>
            </a:r>
            <a:r>
              <a:rPr lang="tr-TR" sz="2000" dirty="0"/>
              <a:t>: üzerine fare ile gelinmiş link,</a:t>
            </a:r>
          </a:p>
          <a:p>
            <a:pPr marL="0" indent="0">
              <a:buNone/>
              <a:defRPr/>
            </a:pPr>
            <a:r>
              <a:rPr lang="tr-TR" sz="2000" dirty="0"/>
              <a:t>	</a:t>
            </a:r>
            <a:r>
              <a:rPr lang="tr-TR" sz="2000" u="sng" dirty="0" err="1"/>
              <a:t>active</a:t>
            </a:r>
            <a:r>
              <a:rPr lang="tr-TR" sz="2000" dirty="0"/>
              <a:t>: o an üzerine tıklanmış link</a:t>
            </a:r>
            <a:r>
              <a:rPr lang="tr-TR" sz="2000" dirty="0" smtClean="0"/>
              <a:t>.</a:t>
            </a:r>
          </a:p>
          <a:p>
            <a:pPr lvl="1">
              <a:buBlip>
                <a:blip r:embed="rId3"/>
              </a:buBlip>
            </a:pPr>
            <a:r>
              <a:rPr lang="tr-TR" sz="2400" dirty="0" smtClean="0"/>
              <a:t>Link </a:t>
            </a:r>
            <a:r>
              <a:rPr lang="tr-TR" sz="2400" dirty="0"/>
              <a:t>etiketinden sonra ‘</a:t>
            </a:r>
            <a:r>
              <a:rPr lang="tr-T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tr-TR" sz="2400" dirty="0"/>
              <a:t>’ sembolü kullanılarak yukarıdaki özelliklerin her birine ayrı ayrı stil tanımlanabilir.</a:t>
            </a:r>
          </a:p>
          <a:p>
            <a:pPr marL="0" indent="0">
              <a:buNone/>
              <a:defRPr/>
            </a:pPr>
            <a:endParaRPr lang="tr-TR" sz="2400" dirty="0"/>
          </a:p>
          <a:p>
            <a:pPr>
              <a:buBlip>
                <a:blip r:embed="rId3"/>
              </a:buBlip>
            </a:pPr>
            <a:endParaRPr lang="tr-TR" sz="26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1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600" dirty="0" smtClean="0"/>
              <a:t>Linklere stil tanımlamak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8"/>
          <p:cNvSpPr txBox="1"/>
          <p:nvPr/>
        </p:nvSpPr>
        <p:spPr>
          <a:xfrm>
            <a:off x="968696" y="1700808"/>
            <a:ext cx="2811216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a:hover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err="1" smtClean="0"/>
              <a:t>color:yellow</a:t>
            </a:r>
            <a:r>
              <a:rPr lang="en-US" dirty="0"/>
              <a:t>;</a:t>
            </a:r>
          </a:p>
          <a:p>
            <a:r>
              <a:rPr lang="en-US" dirty="0" err="1" smtClean="0"/>
              <a:t>text-decoration:underline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a:visited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err="1" smtClean="0"/>
              <a:t>color:red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3995936" y="1735198"/>
            <a:ext cx="4608512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="http://www.sakarya.edu.tr"&gt;Sakarya </a:t>
            </a:r>
            <a:r>
              <a:rPr lang="en-US" sz="1600" dirty="0" err="1"/>
              <a:t>Üniversitesi</a:t>
            </a:r>
            <a:r>
              <a:rPr lang="en-US" sz="1600" dirty="0"/>
              <a:t>&lt;/a&gt;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="http://www.cs.sakarya.edu.tr"&gt;Bilgisayar </a:t>
            </a:r>
            <a:r>
              <a:rPr lang="en-US" sz="1600" dirty="0" err="1"/>
              <a:t>Mühendisliği</a:t>
            </a:r>
            <a:r>
              <a:rPr lang="en-US" sz="1600" dirty="0"/>
              <a:t> </a:t>
            </a:r>
            <a:r>
              <a:rPr lang="en-US" sz="1600" dirty="0" err="1"/>
              <a:t>Bölümü</a:t>
            </a:r>
            <a:r>
              <a:rPr lang="en-US" sz="1600" dirty="0"/>
              <a:t>&lt;/a&gt;</a:t>
            </a:r>
            <a:endParaRPr lang="tr-TR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3428269"/>
            <a:ext cx="4608512" cy="85786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endParaRPr lang="tr-TR" sz="26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8"/>
          <p:cNvSpPr txBox="1"/>
          <p:nvPr/>
        </p:nvSpPr>
        <p:spPr>
          <a:xfrm>
            <a:off x="608784" y="1196752"/>
            <a:ext cx="3024000" cy="195438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.</a:t>
            </a:r>
            <a:r>
              <a:rPr lang="en-US" sz="1500" dirty="0" err="1" smtClean="0"/>
              <a:t>ic</a:t>
            </a:r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 smtClean="0"/>
              <a:t>border</a:t>
            </a:r>
            <a:r>
              <a:rPr lang="en-US" sz="1500" dirty="0"/>
              <a:t>:#4110E9 3px solid;</a:t>
            </a:r>
          </a:p>
          <a:p>
            <a:r>
              <a:rPr lang="en-US" sz="1500" dirty="0" smtClean="0"/>
              <a:t>width:200px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height:150px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margin-left:25px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margin-right:25px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padding-top:25px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padding-bottom:25px;</a:t>
            </a:r>
            <a:r>
              <a:rPr lang="en-US" sz="1600" dirty="0"/>
              <a:t>	}</a:t>
            </a:r>
            <a:endParaRPr lang="tr-TR" sz="16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27294" y="4158705"/>
            <a:ext cx="4968000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500" dirty="0"/>
              <a:t>&lt;div </a:t>
            </a:r>
            <a:r>
              <a:rPr lang="tr-TR" sz="1500" dirty="0" err="1"/>
              <a:t>class</a:t>
            </a:r>
            <a:r>
              <a:rPr lang="tr-TR" sz="1500" dirty="0"/>
              <a:t>="</a:t>
            </a:r>
            <a:r>
              <a:rPr lang="tr-TR" sz="1500" dirty="0" err="1"/>
              <a:t>dis</a:t>
            </a:r>
            <a:r>
              <a:rPr lang="tr-TR" sz="1500" dirty="0"/>
              <a:t>"&gt;</a:t>
            </a:r>
          </a:p>
          <a:p>
            <a:r>
              <a:rPr lang="tr-TR" sz="1500" dirty="0"/>
              <a:t>	&lt;div </a:t>
            </a:r>
            <a:r>
              <a:rPr lang="tr-TR" sz="1500" dirty="0" err="1"/>
              <a:t>class</a:t>
            </a:r>
            <a:r>
              <a:rPr lang="tr-TR" sz="1500" dirty="0"/>
              <a:t>="orta"&gt;</a:t>
            </a:r>
          </a:p>
          <a:p>
            <a:r>
              <a:rPr lang="tr-TR" sz="1500" dirty="0"/>
              <a:t>		&lt;div </a:t>
            </a:r>
            <a:r>
              <a:rPr lang="tr-TR" sz="1500" dirty="0" err="1"/>
              <a:t>class</a:t>
            </a:r>
            <a:r>
              <a:rPr lang="tr-TR" sz="1500" dirty="0"/>
              <a:t>="</a:t>
            </a:r>
            <a:r>
              <a:rPr lang="tr-TR" sz="1500" dirty="0" err="1"/>
              <a:t>ic</a:t>
            </a:r>
            <a:r>
              <a:rPr lang="tr-TR" sz="1500" dirty="0"/>
              <a:t>"&gt;</a:t>
            </a:r>
          </a:p>
          <a:p>
            <a:r>
              <a:rPr lang="tr-TR" sz="1500" dirty="0" smtClean="0"/>
              <a:t>Metin </a:t>
            </a:r>
            <a:r>
              <a:rPr lang="tr-TR" sz="1500" dirty="0"/>
              <a:t>değeri solunda ve sağında </a:t>
            </a:r>
            <a:r>
              <a:rPr lang="tr-TR" sz="1500" dirty="0" err="1"/>
              <a:t>margin</a:t>
            </a:r>
            <a:r>
              <a:rPr lang="tr-TR" sz="1500" dirty="0"/>
              <a:t> </a:t>
            </a:r>
            <a:r>
              <a:rPr lang="tr-TR" sz="1500" dirty="0" smtClean="0"/>
              <a:t>değeri&lt;</a:t>
            </a:r>
            <a:r>
              <a:rPr lang="tr-TR" sz="1500" dirty="0" err="1" smtClean="0"/>
              <a:t>br</a:t>
            </a:r>
            <a:r>
              <a:rPr lang="tr-TR" sz="1500" dirty="0" smtClean="0"/>
              <a:t>&gt;altında </a:t>
            </a:r>
            <a:r>
              <a:rPr lang="tr-TR" sz="1500" dirty="0"/>
              <a:t>ve üstünde </a:t>
            </a:r>
            <a:r>
              <a:rPr lang="tr-TR" sz="1500" dirty="0" err="1"/>
              <a:t>padding</a:t>
            </a:r>
            <a:r>
              <a:rPr lang="tr-TR" sz="1500" dirty="0"/>
              <a:t> değeri vardır.&lt;</a:t>
            </a:r>
            <a:r>
              <a:rPr lang="tr-TR" sz="1500" dirty="0" err="1" smtClean="0"/>
              <a:t>br</a:t>
            </a:r>
            <a:r>
              <a:rPr lang="tr-TR" sz="1500" dirty="0" smtClean="0"/>
              <a:t>&gt;kenarlıkları </a:t>
            </a:r>
            <a:r>
              <a:rPr lang="tr-TR" sz="1500" dirty="0"/>
              <a:t>farklıdır.</a:t>
            </a:r>
          </a:p>
          <a:p>
            <a:r>
              <a:rPr lang="tr-TR" sz="1500" dirty="0"/>
              <a:t>    	&lt;/div&gt;</a:t>
            </a:r>
          </a:p>
          <a:p>
            <a:r>
              <a:rPr lang="tr-TR" sz="1500" dirty="0"/>
              <a:t>    &lt;/div&gt;</a:t>
            </a:r>
          </a:p>
          <a:p>
            <a:r>
              <a:rPr lang="tr-TR" sz="1500" dirty="0"/>
              <a:t>&lt;/div&gt;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608784" y="3140968"/>
            <a:ext cx="3024000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.</a:t>
            </a:r>
            <a:r>
              <a:rPr lang="en-US" sz="1500" dirty="0" err="1"/>
              <a:t>ic:hover</a:t>
            </a:r>
            <a:r>
              <a:rPr lang="en-US" sz="1500" dirty="0"/>
              <a:t>{</a:t>
            </a:r>
          </a:p>
          <a:p>
            <a:r>
              <a:rPr lang="en-US" sz="1500" dirty="0" err="1" smtClean="0"/>
              <a:t>border:red</a:t>
            </a:r>
            <a:r>
              <a:rPr lang="en-US" sz="1500" dirty="0" smtClean="0"/>
              <a:t> </a:t>
            </a:r>
            <a:r>
              <a:rPr lang="en-US" sz="1500" dirty="0"/>
              <a:t>5px double;</a:t>
            </a:r>
          </a:p>
          <a:p>
            <a:r>
              <a:rPr lang="en-US" sz="1500" dirty="0" err="1" smtClean="0"/>
              <a:t>color:black</a:t>
            </a:r>
            <a:r>
              <a:rPr lang="en-US" sz="1500" dirty="0"/>
              <a:t>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973" y="1196752"/>
            <a:ext cx="2763507" cy="237626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92" y="3645024"/>
            <a:ext cx="2679888" cy="237626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6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endParaRPr lang="tr-TR" sz="2600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8"/>
          <p:cNvSpPr txBox="1"/>
          <p:nvPr/>
        </p:nvSpPr>
        <p:spPr>
          <a:xfrm>
            <a:off x="912550" y="1340768"/>
            <a:ext cx="2556000" cy="1548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/>
              <a:t>resim:hover</a:t>
            </a:r>
            <a:endParaRPr lang="en-US" sz="1600" dirty="0"/>
          </a:p>
          <a:p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smtClean="0"/>
              <a:t>border</a:t>
            </a:r>
            <a:r>
              <a:rPr lang="en-US" sz="1600" dirty="0"/>
              <a:t>:#EB8C5B 3px solid;</a:t>
            </a:r>
          </a:p>
          <a:p>
            <a:r>
              <a:rPr lang="en-US" sz="1600" dirty="0" smtClean="0"/>
              <a:t>width:210px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height:160px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3635896" y="1384884"/>
            <a:ext cx="524085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class="</a:t>
            </a:r>
            <a:r>
              <a:rPr lang="en-US" sz="1600" dirty="0" err="1"/>
              <a:t>resim</a:t>
            </a:r>
            <a:r>
              <a:rPr lang="en-US" sz="1600" dirty="0"/>
              <a:t>" height="150" width="200" </a:t>
            </a:r>
            <a:r>
              <a:rPr lang="en-US" sz="1600" dirty="0" err="1"/>
              <a:t>src</a:t>
            </a:r>
            <a:r>
              <a:rPr lang="en-US" sz="1600" dirty="0"/>
              <a:t>="bf.jpg" &gt;</a:t>
            </a:r>
            <a:endParaRPr lang="tr-TR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0" y="3212976"/>
            <a:ext cx="3318630" cy="252028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65" y="3212976"/>
            <a:ext cx="3273467" cy="252028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Seçici Çeşitleri</a:t>
            </a:r>
          </a:p>
          <a:p>
            <a:pPr lvl="1">
              <a:buBlip>
                <a:blip r:embed="rId3"/>
              </a:buBlip>
            </a:pPr>
            <a:r>
              <a:rPr lang="tr-T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tr-TR" sz="2400" dirty="0" smtClean="0"/>
              <a:t>  ve </a:t>
            </a:r>
            <a:r>
              <a:rPr lang="tr-T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tr-TR" sz="2400" dirty="0" smtClean="0"/>
              <a:t> ile tanımlanan seçicilerin dışında da seçici tanımlamaları gerçekleştirilebilir. </a:t>
            </a:r>
          </a:p>
          <a:p>
            <a:pPr lvl="1">
              <a:buBlip>
                <a:blip r:embed="rId3"/>
              </a:buBlip>
            </a:pPr>
            <a:r>
              <a:rPr lang="tr-TR" sz="2400" dirty="0" smtClean="0"/>
              <a:t>Sayfadaki tüm etiketlere aynı stilleri tanımlamak için </a:t>
            </a:r>
            <a:r>
              <a:rPr lang="tr-T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tr-TR" sz="2400" dirty="0" smtClean="0"/>
              <a:t> kullanılır.</a:t>
            </a:r>
          </a:p>
          <a:p>
            <a:pPr marL="0" indent="0">
              <a:buNone/>
              <a:defRPr/>
            </a:pPr>
            <a:r>
              <a:rPr lang="tr-TR" sz="2400" dirty="0"/>
              <a:t>	</a:t>
            </a:r>
            <a:r>
              <a:rPr lang="tr-TR" sz="2000" b="1" dirty="0" smtClean="0"/>
              <a:t>* { </a:t>
            </a:r>
            <a:r>
              <a:rPr lang="tr-TR" sz="2000" b="1" dirty="0" err="1" smtClean="0"/>
              <a:t>border</a:t>
            </a:r>
            <a:r>
              <a:rPr lang="tr-TR" sz="2000" b="1" dirty="0" smtClean="0"/>
              <a:t>: 1px </a:t>
            </a:r>
            <a:r>
              <a:rPr lang="tr-TR" sz="2000" b="1" dirty="0" err="1" smtClean="0"/>
              <a:t>solid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red</a:t>
            </a:r>
            <a:r>
              <a:rPr lang="tr-TR" sz="2000" b="1" dirty="0" smtClean="0"/>
              <a:t>;}</a:t>
            </a:r>
            <a:endParaRPr lang="tr-TR" sz="20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48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Metin özellikleri:</a:t>
            </a:r>
          </a:p>
          <a:p>
            <a:pPr lvl="1">
              <a:buBlip>
                <a:blip r:embed="rId3"/>
              </a:buBlip>
            </a:pPr>
            <a:r>
              <a:rPr lang="tr-T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tr-T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tr-T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</a:t>
            </a:r>
            <a:endParaRPr lang="tr-TR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Blip>
                <a:blip r:embed="rId3"/>
              </a:buBlip>
            </a:pPr>
            <a:r>
              <a:rPr lang="tr-TR" sz="2000" dirty="0" smtClean="0"/>
              <a:t>Metinlerin bulundukları etiket içerisinde konumunu belirlemek amacıyla kullanılan özelliktir.</a:t>
            </a:r>
          </a:p>
          <a:p>
            <a:pPr lvl="2">
              <a:buBlip>
                <a:blip r:embed="rId3"/>
              </a:buBlip>
            </a:pPr>
            <a:r>
              <a:rPr lang="tr-TR" sz="2000" u="sng" dirty="0" err="1" smtClean="0"/>
              <a:t>left</a:t>
            </a:r>
            <a:r>
              <a:rPr lang="tr-TR" sz="2000" dirty="0" smtClean="0"/>
              <a:t>: Yazının sola hizalanmasını sağlar.</a:t>
            </a:r>
          </a:p>
          <a:p>
            <a:pPr marL="914400" lvl="2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</a:t>
            </a:r>
            <a:r>
              <a:rPr lang="tr-TR" sz="2000" u="sng" dirty="0" err="1" smtClean="0"/>
              <a:t>center</a:t>
            </a:r>
            <a:r>
              <a:rPr lang="tr-TR" sz="2000" dirty="0" smtClean="0"/>
              <a:t> : Yazının ortaya hizalanmasını sağlar. </a:t>
            </a:r>
          </a:p>
          <a:p>
            <a:pPr marL="914400" lvl="2" indent="0">
              <a:buNone/>
            </a:pPr>
            <a:r>
              <a:rPr lang="tr-TR" sz="2000" dirty="0" smtClean="0"/>
              <a:t>    </a:t>
            </a:r>
            <a:r>
              <a:rPr lang="tr-TR" sz="2000" u="sng" dirty="0" err="1" smtClean="0"/>
              <a:t>right</a:t>
            </a:r>
            <a:r>
              <a:rPr lang="tr-TR" sz="2000" dirty="0" smtClean="0"/>
              <a:t> : Yazının sağa hizalanmasını sağlar. </a:t>
            </a:r>
          </a:p>
          <a:p>
            <a:pPr marL="914400" lvl="2" indent="0">
              <a:buNone/>
            </a:pPr>
            <a:r>
              <a:rPr lang="tr-TR" sz="2000" dirty="0" smtClean="0"/>
              <a:t>    </a:t>
            </a:r>
            <a:r>
              <a:rPr lang="tr-TR" sz="2000" u="sng" dirty="0" err="1" smtClean="0"/>
              <a:t>justify</a:t>
            </a:r>
            <a:r>
              <a:rPr lang="tr-TR" sz="2000" dirty="0" smtClean="0"/>
              <a:t>: Yazının iki yana hizalanmasını sağlar</a:t>
            </a:r>
            <a:r>
              <a:rPr lang="tr-TR" sz="2400" dirty="0" smtClean="0"/>
              <a:t>.</a:t>
            </a:r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Seçici Çeşitleri</a:t>
            </a:r>
            <a:endParaRPr lang="tr-TR" sz="2400" dirty="0"/>
          </a:p>
          <a:p>
            <a:pPr lvl="1">
              <a:buBlip>
                <a:blip r:embed="rId3"/>
              </a:buBlip>
            </a:pPr>
            <a:r>
              <a:rPr lang="tr-TR" sz="2400" dirty="0" smtClean="0"/>
              <a:t>Özellik seçicisi</a:t>
            </a:r>
            <a:endParaRPr lang="tr-TR" sz="2400" dirty="0"/>
          </a:p>
          <a:p>
            <a:pPr lvl="2">
              <a:buBlip>
                <a:blip r:embed="rId3"/>
              </a:buBlip>
            </a:pPr>
            <a:r>
              <a:rPr lang="tr-TR" sz="2000" dirty="0" smtClean="0"/>
              <a:t>Bir seçici ile tanımlanmış olan bileşen özelliklerinin değerine göre stil belirlemek için kullanılır.  Seçicini sahip olduğu özellik ‘[ ]’ içerisinde belirtilir.</a:t>
            </a:r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07" y="4820077"/>
            <a:ext cx="6285269" cy="102961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tin kutusu 5"/>
          <p:cNvSpPr txBox="1"/>
          <p:nvPr/>
        </p:nvSpPr>
        <p:spPr>
          <a:xfrm>
            <a:off x="1707414" y="4222449"/>
            <a:ext cx="444876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p[align="center"]{background-color:#D2EBE7}</a:t>
            </a:r>
            <a:endParaRPr lang="tr-TR" sz="1600" dirty="0"/>
          </a:p>
        </p:txBody>
      </p:sp>
      <p:sp>
        <p:nvSpPr>
          <p:cNvPr id="12" name="Metin kutusu 6"/>
          <p:cNvSpPr txBox="1"/>
          <p:nvPr/>
        </p:nvSpPr>
        <p:spPr>
          <a:xfrm>
            <a:off x="1707414" y="3140968"/>
            <a:ext cx="3027112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&lt;p&gt;Alt </a:t>
            </a:r>
            <a:r>
              <a:rPr lang="en-US" sz="1600" dirty="0" err="1"/>
              <a:t>özelliksiz</a:t>
            </a:r>
            <a:r>
              <a:rPr lang="en-US" sz="1600" dirty="0"/>
              <a:t>&lt;/p&gt;</a:t>
            </a:r>
          </a:p>
          <a:p>
            <a:r>
              <a:rPr lang="en-US" sz="1600" dirty="0"/>
              <a:t>&lt;p align="center"&gt;Alt </a:t>
            </a:r>
            <a:r>
              <a:rPr lang="en-US" sz="1600" dirty="0" err="1"/>
              <a:t>özellik</a:t>
            </a:r>
            <a:r>
              <a:rPr lang="en-US" sz="1600" dirty="0"/>
              <a:t> </a:t>
            </a:r>
            <a:r>
              <a:rPr lang="en-US" sz="1600" dirty="0" err="1"/>
              <a:t>değerine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&lt;/p&gt;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600" dirty="0" smtClean="0"/>
              <a:t>Seçici Çeşitleri</a:t>
            </a: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5"/>
          <p:cNvSpPr txBox="1"/>
          <p:nvPr/>
        </p:nvSpPr>
        <p:spPr>
          <a:xfrm>
            <a:off x="915326" y="3429000"/>
            <a:ext cx="28645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b-NO" sz="1600" dirty="0"/>
              <a:t>&lt;div id="deneme"&gt;Selam&lt;/div&gt;</a:t>
            </a:r>
            <a:endParaRPr lang="tr-TR" sz="1600" dirty="0"/>
          </a:p>
        </p:txBody>
      </p:sp>
      <p:sp>
        <p:nvSpPr>
          <p:cNvPr id="11" name="Metin kutusu 6"/>
          <p:cNvSpPr txBox="1"/>
          <p:nvPr/>
        </p:nvSpPr>
        <p:spPr>
          <a:xfrm>
            <a:off x="915326" y="1988840"/>
            <a:ext cx="2648562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div[id</a:t>
            </a:r>
            <a:r>
              <a:rPr lang="en-US" sz="1600" dirty="0"/>
              <a:t>="</a:t>
            </a:r>
            <a:r>
              <a:rPr lang="en-US" sz="1600" dirty="0" err="1"/>
              <a:t>deneme</a:t>
            </a:r>
            <a:r>
              <a:rPr lang="en-US" sz="1600" dirty="0" smtClean="0"/>
              <a:t>"]{</a:t>
            </a:r>
            <a:endParaRPr lang="tr-TR" sz="1600" dirty="0"/>
          </a:p>
          <a:p>
            <a:r>
              <a:rPr lang="en-US" sz="1600" dirty="0" smtClean="0"/>
              <a:t>background-color</a:t>
            </a:r>
            <a:r>
              <a:rPr lang="en-US" sz="1600" dirty="0"/>
              <a:t>:#C3CC65;</a:t>
            </a:r>
          </a:p>
          <a:p>
            <a:r>
              <a:rPr lang="en-US" sz="1600" dirty="0" smtClean="0"/>
              <a:t>width:50</a:t>
            </a:r>
            <a:r>
              <a:rPr lang="en-US" sz="1600" dirty="0"/>
              <a:t>%;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06337"/>
            <a:ext cx="3186420" cy="103977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600" dirty="0" smtClean="0"/>
              <a:t>Seçici Çeşitleri</a:t>
            </a:r>
          </a:p>
          <a:p>
            <a:pPr lvl="1">
              <a:buBlip>
                <a:blip r:embed="rId3"/>
              </a:buBlip>
            </a:pPr>
            <a:r>
              <a:rPr lang="tr-TR" sz="2000" dirty="0" smtClean="0"/>
              <a:t>Bir etiket içerisinde geçerli olacak </a:t>
            </a:r>
            <a:r>
              <a:rPr lang="tr-T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tr-TR" sz="2000" dirty="0" smtClean="0"/>
              <a:t> veya </a:t>
            </a:r>
            <a:r>
              <a:rPr lang="tr-T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tr-TR" sz="2000" dirty="0" smtClean="0"/>
              <a:t> seçicisi tanımlama</a:t>
            </a:r>
          </a:p>
          <a:p>
            <a:pPr lvl="2">
              <a:buBlip>
                <a:blip r:embed="rId3"/>
              </a:buBlip>
            </a:pPr>
            <a:r>
              <a:rPr lang="tr-TR" sz="2000" dirty="0" smtClean="0"/>
              <a:t>Etiket ismi belirtildikten sonra </a:t>
            </a:r>
            <a:r>
              <a:rPr lang="tr-T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tr-TR" sz="2000" dirty="0" smtClean="0"/>
              <a:t> için ‘</a:t>
            </a:r>
            <a:r>
              <a:rPr lang="tr-T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tr-TR" sz="2000" dirty="0" smtClean="0"/>
              <a:t>’ </a:t>
            </a:r>
            <a:r>
              <a:rPr lang="tr-T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tr-TR" sz="2000" dirty="0" smtClean="0"/>
              <a:t> için ‘</a:t>
            </a:r>
            <a:r>
              <a:rPr lang="tr-T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tr-TR" sz="2000" dirty="0" smtClean="0"/>
              <a:t>’ sembolü kullanılarak seçici ismi yazılır. Bu tanım sadece belirtilen etikette geçerlidir.</a:t>
            </a:r>
            <a:endParaRPr lang="tr-T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65104"/>
            <a:ext cx="2567916" cy="1254777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etin kutusu 5"/>
          <p:cNvSpPr txBox="1"/>
          <p:nvPr/>
        </p:nvSpPr>
        <p:spPr>
          <a:xfrm>
            <a:off x="4572000" y="3140968"/>
            <a:ext cx="374441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&lt;h4 class="</a:t>
            </a:r>
            <a:r>
              <a:rPr lang="en-US" sz="1600" dirty="0" err="1"/>
              <a:t>buyukfont</a:t>
            </a:r>
            <a:r>
              <a:rPr lang="en-US" sz="1600" dirty="0"/>
              <a:t>"&gt;</a:t>
            </a:r>
            <a:r>
              <a:rPr lang="en-US" sz="1600" dirty="0" err="1"/>
              <a:t>sitilsiz</a:t>
            </a:r>
            <a:r>
              <a:rPr lang="en-US" sz="1600" dirty="0"/>
              <a:t> </a:t>
            </a:r>
            <a:r>
              <a:rPr lang="en-US" sz="1600" dirty="0" err="1"/>
              <a:t>başlık</a:t>
            </a:r>
            <a:r>
              <a:rPr lang="en-US" sz="1600" dirty="0"/>
              <a:t>&lt;/h4&gt;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buyukfont</a:t>
            </a:r>
            <a:r>
              <a:rPr lang="en-US" sz="1600" dirty="0"/>
              <a:t>"&gt;</a:t>
            </a:r>
            <a:r>
              <a:rPr lang="en-US" sz="1600" dirty="0" err="1"/>
              <a:t>Sitilli</a:t>
            </a:r>
            <a:r>
              <a:rPr lang="en-US" sz="1600" dirty="0"/>
              <a:t> </a:t>
            </a:r>
            <a:r>
              <a:rPr lang="en-US" sz="1600" dirty="0" err="1"/>
              <a:t>paragraf</a:t>
            </a:r>
            <a:r>
              <a:rPr lang="en-US" sz="1600" dirty="0"/>
              <a:t>&lt;/p&gt;</a:t>
            </a:r>
            <a:endParaRPr lang="tr-TR" sz="1600" dirty="0"/>
          </a:p>
        </p:txBody>
      </p:sp>
      <p:sp>
        <p:nvSpPr>
          <p:cNvPr id="15" name="Metin kutusu 6"/>
          <p:cNvSpPr txBox="1"/>
          <p:nvPr/>
        </p:nvSpPr>
        <p:spPr>
          <a:xfrm>
            <a:off x="1691680" y="3140968"/>
            <a:ext cx="2592288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p.buyukfont</a:t>
            </a:r>
            <a:r>
              <a:rPr lang="en-US" sz="1600" dirty="0"/>
              <a:t>{</a:t>
            </a:r>
          </a:p>
          <a:p>
            <a:r>
              <a:rPr lang="en-US" sz="1600" dirty="0" smtClean="0"/>
              <a:t>font-size:18pt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background-color</a:t>
            </a:r>
            <a:r>
              <a:rPr lang="en-US" sz="1600" dirty="0"/>
              <a:t>:#C3CC65;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600" dirty="0" smtClean="0"/>
              <a:t>Seçici Çeşitleri</a:t>
            </a:r>
          </a:p>
          <a:p>
            <a:pPr lvl="1">
              <a:buBlip>
                <a:blip r:embed="rId3"/>
              </a:buBlip>
            </a:pPr>
            <a:r>
              <a:rPr lang="tr-TR" sz="2000" dirty="0" smtClean="0"/>
              <a:t>Seçici içerisindeki alt seçici sitilleri</a:t>
            </a:r>
          </a:p>
          <a:p>
            <a:pPr lvl="2">
              <a:buBlip>
                <a:blip r:embed="rId3"/>
              </a:buBlip>
            </a:pPr>
            <a:r>
              <a:rPr lang="tr-TR" sz="2000" dirty="0" smtClean="0"/>
              <a:t>Bir seçici içerisinde tanımlanan seçiciler üzerinde geçerli olacak sitiller tanımlamak için seçici isminden sonra boşluk bırakılarak alt seçici adı yazılır ve stilleri belirtilir.</a:t>
            </a:r>
          </a:p>
          <a:p>
            <a:pPr lvl="1">
              <a:buBlip>
                <a:blip r:embed="rId3"/>
              </a:buBlip>
            </a:pPr>
            <a:endParaRPr lang="tr-TR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5"/>
          <p:cNvSpPr txBox="1"/>
          <p:nvPr/>
        </p:nvSpPr>
        <p:spPr>
          <a:xfrm>
            <a:off x="4203322" y="3212976"/>
            <a:ext cx="389707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&lt;p&gt;Alt </a:t>
            </a:r>
            <a:r>
              <a:rPr lang="en-US" sz="1600" dirty="0" err="1"/>
              <a:t>özelliksiz</a:t>
            </a:r>
            <a:r>
              <a:rPr lang="en-US" sz="1600" dirty="0"/>
              <a:t>&lt;/p&gt;</a:t>
            </a:r>
          </a:p>
          <a:p>
            <a:r>
              <a:rPr lang="en-US" sz="1600" dirty="0"/>
              <a:t>&lt;div&gt;&lt;p&gt;</a:t>
            </a:r>
            <a:r>
              <a:rPr lang="en-US" sz="1600" dirty="0" err="1"/>
              <a:t>Div</a:t>
            </a:r>
            <a:r>
              <a:rPr lang="en-US" sz="1600" dirty="0"/>
              <a:t> </a:t>
            </a:r>
            <a:r>
              <a:rPr lang="en-US" sz="1600" dirty="0" err="1"/>
              <a:t>içerisindeki</a:t>
            </a:r>
            <a:r>
              <a:rPr lang="en-US" sz="1600" dirty="0"/>
              <a:t> </a:t>
            </a:r>
            <a:r>
              <a:rPr lang="en-US" sz="1600" dirty="0" err="1"/>
              <a:t>paragraf</a:t>
            </a:r>
            <a:r>
              <a:rPr lang="en-US" sz="1600" dirty="0"/>
              <a:t>&lt;/p&gt;&lt;/div&gt;</a:t>
            </a:r>
            <a:endParaRPr lang="tr-TR" sz="1600" dirty="0"/>
          </a:p>
        </p:txBody>
      </p:sp>
      <p:sp>
        <p:nvSpPr>
          <p:cNvPr id="11" name="Metin kutusu 6"/>
          <p:cNvSpPr txBox="1"/>
          <p:nvPr/>
        </p:nvSpPr>
        <p:spPr>
          <a:xfrm>
            <a:off x="1757881" y="3212976"/>
            <a:ext cx="2166047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div p{</a:t>
            </a:r>
          </a:p>
          <a:p>
            <a:r>
              <a:rPr lang="en-US" sz="1600" dirty="0" err="1" smtClean="0"/>
              <a:t>background-color:red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color:white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93096"/>
            <a:ext cx="3599349" cy="124951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600" dirty="0" smtClean="0"/>
              <a:t>Seçici Çeşitleri</a:t>
            </a:r>
          </a:p>
          <a:p>
            <a:pPr lvl="1">
              <a:buBlip>
                <a:blip r:embed="rId3"/>
              </a:buBlip>
            </a:pPr>
            <a:r>
              <a:rPr lang="tr-TR" sz="2400" dirty="0" smtClean="0"/>
              <a:t>Seçici içerisindeki alt seçici sitilleri</a:t>
            </a:r>
            <a:endParaRPr lang="tr-TR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5"/>
          <p:cNvSpPr txBox="1"/>
          <p:nvPr/>
        </p:nvSpPr>
        <p:spPr>
          <a:xfrm>
            <a:off x="4443718" y="2427976"/>
            <a:ext cx="358466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&lt;div class="deneme2"&gt;deneme1&lt;/div&gt;</a:t>
            </a:r>
          </a:p>
          <a:p>
            <a:r>
              <a:rPr lang="en-US" sz="1600" dirty="0"/>
              <a:t>&lt;div class="</a:t>
            </a:r>
            <a:r>
              <a:rPr lang="en-US" sz="1600" dirty="0" err="1"/>
              <a:t>deneme</a:t>
            </a:r>
            <a:r>
              <a:rPr lang="en-US" sz="1600" dirty="0"/>
              <a:t>"&gt;&lt;p class="deneme2"&gt;deneme2&lt;/p&gt;&lt;/div</a:t>
            </a:r>
            <a:r>
              <a:rPr lang="en-US" sz="1600" dirty="0" smtClean="0"/>
              <a:t>&gt;</a:t>
            </a:r>
            <a:endParaRPr lang="tr-TR" sz="1600" dirty="0"/>
          </a:p>
        </p:txBody>
      </p:sp>
      <p:sp>
        <p:nvSpPr>
          <p:cNvPr id="11" name="Metin kutusu 6"/>
          <p:cNvSpPr txBox="1"/>
          <p:nvPr/>
        </p:nvSpPr>
        <p:spPr>
          <a:xfrm>
            <a:off x="1192615" y="2420888"/>
            <a:ext cx="3027112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/>
              <a:t>deneme</a:t>
            </a:r>
            <a:r>
              <a:rPr lang="en-US" sz="1600" dirty="0"/>
              <a:t> .deneme2{</a:t>
            </a:r>
          </a:p>
          <a:p>
            <a:r>
              <a:rPr lang="en-US" sz="1600" dirty="0" smtClean="0"/>
              <a:t>background-color</a:t>
            </a:r>
            <a:r>
              <a:rPr lang="en-US" sz="1600" dirty="0"/>
              <a:t>:#71DF7A;</a:t>
            </a:r>
          </a:p>
          <a:p>
            <a:r>
              <a:rPr lang="en-US" sz="1600" dirty="0" smtClean="0"/>
              <a:t>color</a:t>
            </a:r>
            <a:r>
              <a:rPr lang="en-US" sz="1600" dirty="0"/>
              <a:t>:#2D5621;</a:t>
            </a:r>
          </a:p>
          <a:p>
            <a:r>
              <a:rPr lang="en-US" sz="1600" dirty="0" smtClean="0"/>
              <a:t>}</a:t>
            </a:r>
            <a:endParaRPr lang="tr-TR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429" y="3743324"/>
            <a:ext cx="2870578" cy="1413867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ÖRNEK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879" y="1340768"/>
            <a:ext cx="4764385" cy="465517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ÖRNEK…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655878"/>
            <a:ext cx="8172000" cy="371733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ÖRNEK…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1"/>
            <a:ext cx="8229600" cy="4980993"/>
          </a:xfrm>
        </p:spPr>
        <p:txBody>
          <a:bodyPr numCol="2"/>
          <a:lstStyle/>
          <a:p>
            <a:pPr marL="0" indent="0">
              <a:buNone/>
              <a:defRPr/>
            </a:pPr>
            <a:r>
              <a:rPr lang="tr-TR" sz="1400" dirty="0" smtClean="0"/>
              <a:t>.</a:t>
            </a:r>
            <a:r>
              <a:rPr lang="tr-TR" sz="1400" dirty="0" err="1"/>
              <a:t>ust</a:t>
            </a:r>
            <a:r>
              <a:rPr lang="tr-TR" sz="1400" dirty="0"/>
              <a:t>{</a:t>
            </a:r>
          </a:p>
          <a:p>
            <a:pPr marL="0" indent="0">
              <a:buNone/>
              <a:defRPr/>
            </a:pPr>
            <a:r>
              <a:rPr lang="tr-TR" sz="1400" dirty="0"/>
              <a:t>	background-</a:t>
            </a:r>
            <a:r>
              <a:rPr lang="tr-TR" sz="1400" dirty="0" err="1"/>
              <a:t>color</a:t>
            </a:r>
            <a:r>
              <a:rPr lang="tr-TR" sz="1400" dirty="0"/>
              <a:t>:#</a:t>
            </a:r>
            <a:r>
              <a:rPr lang="tr-TR" sz="1400" dirty="0" err="1" smtClean="0"/>
              <a:t>ffcccc</a:t>
            </a:r>
            <a:r>
              <a:rPr lang="tr-TR" sz="1400" dirty="0" smtClean="0"/>
              <a:t>;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color</a:t>
            </a:r>
            <a:r>
              <a:rPr lang="tr-TR" sz="1400" dirty="0"/>
              <a:t>:#660066;</a:t>
            </a:r>
          </a:p>
          <a:p>
            <a:pPr marL="0" indent="0">
              <a:buNone/>
              <a:defRPr/>
            </a:pPr>
            <a:r>
              <a:rPr lang="tr-TR" sz="1400" dirty="0"/>
              <a:t>	height:60px;</a:t>
            </a:r>
          </a:p>
          <a:p>
            <a:pPr marL="0" indent="0">
              <a:buNone/>
              <a:defRPr/>
            </a:pPr>
            <a:r>
              <a:rPr lang="tr-TR" sz="1400" dirty="0"/>
              <a:t>	padding-top:25px;</a:t>
            </a:r>
          </a:p>
          <a:p>
            <a:pPr marL="0" indent="0">
              <a:buNone/>
              <a:defRPr/>
            </a:pPr>
            <a:r>
              <a:rPr lang="tr-TR" sz="1400" dirty="0"/>
              <a:t>	padding-bottom:25px;</a:t>
            </a:r>
          </a:p>
          <a:p>
            <a:pPr marL="0" indent="0">
              <a:buNone/>
              <a:defRPr/>
            </a:pPr>
            <a:r>
              <a:rPr lang="tr-TR" sz="1400" dirty="0"/>
              <a:t>	margin-left:20px;</a:t>
            </a:r>
          </a:p>
          <a:p>
            <a:pPr marL="0" indent="0">
              <a:buNone/>
              <a:defRPr/>
            </a:pPr>
            <a:r>
              <a:rPr lang="tr-TR" sz="1400" dirty="0"/>
              <a:t>	margin-right:20px</a:t>
            </a:r>
            <a:r>
              <a:rPr lang="tr-TR" sz="1400" dirty="0" smtClean="0"/>
              <a:t>;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 smtClean="0"/>
              <a:t>}</a:t>
            </a:r>
          </a:p>
          <a:p>
            <a:pPr marL="0" indent="0">
              <a:buNone/>
              <a:defRPr/>
            </a:pPr>
            <a:r>
              <a:rPr lang="tr-TR" sz="1400" dirty="0" smtClean="0"/>
              <a:t>.</a:t>
            </a:r>
            <a:r>
              <a:rPr lang="tr-TR" sz="1400" dirty="0" err="1" smtClean="0"/>
              <a:t>ortaust</a:t>
            </a:r>
            <a:r>
              <a:rPr lang="tr-TR" sz="1400" dirty="0" smtClean="0"/>
              <a:t>{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	background-</a:t>
            </a:r>
            <a:r>
              <a:rPr lang="tr-TR" sz="1400" dirty="0" err="1"/>
              <a:t>color</a:t>
            </a:r>
            <a:r>
              <a:rPr lang="tr-TR" sz="1400" dirty="0"/>
              <a:t>:#</a:t>
            </a:r>
            <a:r>
              <a:rPr lang="tr-TR" sz="1400" dirty="0" err="1"/>
              <a:t>eeeeee</a:t>
            </a:r>
            <a:r>
              <a:rPr lang="tr-TR" sz="1400" dirty="0"/>
              <a:t>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color</a:t>
            </a:r>
            <a:r>
              <a:rPr lang="tr-TR" sz="1400" dirty="0"/>
              <a:t>:#660066;</a:t>
            </a:r>
          </a:p>
          <a:p>
            <a:pPr marL="0" indent="0">
              <a:buNone/>
              <a:defRPr/>
            </a:pPr>
            <a:r>
              <a:rPr lang="tr-TR" sz="1400" dirty="0"/>
              <a:t>	height:180px;</a:t>
            </a:r>
          </a:p>
          <a:p>
            <a:pPr marL="0" indent="0">
              <a:buNone/>
              <a:defRPr/>
            </a:pPr>
            <a:r>
              <a:rPr lang="tr-TR" sz="1400" dirty="0"/>
              <a:t>	padding-top:25px;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smtClean="0"/>
              <a:t>padding-bottom:25px</a:t>
            </a:r>
            <a:r>
              <a:rPr lang="tr-TR" sz="1400" dirty="0"/>
              <a:t>;</a:t>
            </a:r>
          </a:p>
          <a:p>
            <a:pPr marL="0" indent="0">
              <a:buNone/>
              <a:defRPr/>
            </a:pPr>
            <a:r>
              <a:rPr lang="tr-TR" sz="1400" dirty="0"/>
              <a:t>	margin-left:20px;</a:t>
            </a:r>
          </a:p>
          <a:p>
            <a:pPr marL="0" indent="0">
              <a:buNone/>
              <a:defRPr/>
            </a:pPr>
            <a:r>
              <a:rPr lang="tr-TR" sz="1400" dirty="0"/>
              <a:t>	margin-right:20px;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 smtClean="0"/>
              <a:t>text-align:center</a:t>
            </a:r>
            <a:r>
              <a:rPr lang="tr-TR" sz="1400" dirty="0" smtClean="0"/>
              <a:t>;</a:t>
            </a:r>
          </a:p>
          <a:p>
            <a:pPr marL="0" indent="0">
              <a:buNone/>
              <a:defRPr/>
            </a:pPr>
            <a:r>
              <a:rPr lang="tr-TR" sz="1400" dirty="0" smtClean="0"/>
              <a:t>}</a:t>
            </a:r>
          </a:p>
          <a:p>
            <a:pPr marL="0" indent="0">
              <a:buNone/>
              <a:defRPr/>
            </a:pPr>
            <a:r>
              <a:rPr lang="tr-TR" sz="1400" dirty="0" smtClean="0"/>
              <a:t>.</a:t>
            </a:r>
            <a:r>
              <a:rPr lang="tr-TR" sz="1400" dirty="0" err="1" smtClean="0"/>
              <a:t>ortaalt</a:t>
            </a:r>
            <a:endParaRPr lang="tr-TR" sz="1400" dirty="0" smtClean="0"/>
          </a:p>
          <a:p>
            <a:pPr marL="0" indent="0">
              <a:buNone/>
              <a:defRPr/>
            </a:pPr>
            <a:r>
              <a:rPr lang="tr-TR" sz="1400" dirty="0" smtClean="0"/>
              <a:t>{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	margin-left:20px;</a:t>
            </a:r>
          </a:p>
          <a:p>
            <a:pPr marL="0" indent="0">
              <a:buNone/>
              <a:defRPr/>
            </a:pPr>
            <a:r>
              <a:rPr lang="tr-TR" sz="1400" dirty="0"/>
              <a:t>	margin-right:20px;</a:t>
            </a:r>
          </a:p>
          <a:p>
            <a:pPr marL="0" indent="0">
              <a:buNone/>
              <a:defRPr/>
            </a:pPr>
            <a:r>
              <a:rPr lang="tr-TR" sz="1400" dirty="0" smtClean="0"/>
              <a:t>}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.</a:t>
            </a:r>
            <a:r>
              <a:rPr lang="tr-TR" sz="1400" dirty="0" err="1"/>
              <a:t>ortaaltsol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{</a:t>
            </a:r>
          </a:p>
          <a:p>
            <a:pPr marL="0" indent="0">
              <a:buNone/>
              <a:defRPr/>
            </a:pPr>
            <a:r>
              <a:rPr lang="tr-TR" sz="1400" dirty="0"/>
              <a:t>	background-</a:t>
            </a:r>
            <a:r>
              <a:rPr lang="tr-TR" sz="1400" dirty="0" err="1"/>
              <a:t>color</a:t>
            </a:r>
            <a:r>
              <a:rPr lang="tr-TR" sz="1400" dirty="0"/>
              <a:t>:#b3d9ff;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color</a:t>
            </a:r>
            <a:r>
              <a:rPr lang="tr-TR" sz="1400" dirty="0"/>
              <a:t>:#660066;</a:t>
            </a:r>
          </a:p>
          <a:p>
            <a:pPr marL="0" indent="0">
              <a:buNone/>
              <a:defRPr/>
            </a:pPr>
            <a:r>
              <a:rPr lang="tr-TR" sz="1400" dirty="0"/>
              <a:t>	width:31%;</a:t>
            </a:r>
          </a:p>
          <a:p>
            <a:pPr marL="0" indent="0">
              <a:buNone/>
              <a:defRPr/>
            </a:pPr>
            <a:r>
              <a:rPr lang="tr-TR" sz="1400" dirty="0"/>
              <a:t>	height:180px;</a:t>
            </a:r>
          </a:p>
          <a:p>
            <a:pPr marL="0" indent="0">
              <a:buNone/>
              <a:defRPr/>
            </a:pPr>
            <a:r>
              <a:rPr lang="tr-TR" sz="1400" dirty="0"/>
              <a:t>	margin-right:5px;</a:t>
            </a:r>
          </a:p>
          <a:p>
            <a:pPr marL="0" indent="0">
              <a:buNone/>
              <a:defRPr/>
            </a:pPr>
            <a:r>
              <a:rPr lang="tr-TR" sz="1400" dirty="0"/>
              <a:t>	margin-bottom:20px;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float:left</a:t>
            </a:r>
            <a:r>
              <a:rPr lang="tr-TR" sz="1400" dirty="0"/>
              <a:t>;</a:t>
            </a:r>
          </a:p>
          <a:p>
            <a:pPr marL="0" indent="0">
              <a:buNone/>
              <a:defRPr/>
            </a:pPr>
            <a:r>
              <a:rPr lang="tr-TR" sz="1400" dirty="0"/>
              <a:t>}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endParaRPr lang="tr-TR" sz="1600" dirty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ÖRNEK…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24536"/>
          </a:xfrm>
        </p:spPr>
        <p:txBody>
          <a:bodyPr numCol="2"/>
          <a:lstStyle/>
          <a:p>
            <a:pPr marL="0" indent="0">
              <a:buNone/>
              <a:defRPr/>
            </a:pPr>
            <a:r>
              <a:rPr lang="tr-TR" sz="1400" dirty="0"/>
              <a:t>.</a:t>
            </a:r>
            <a:r>
              <a:rPr lang="tr-TR" sz="1400" dirty="0" err="1"/>
              <a:t>ortaaltorta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{</a:t>
            </a:r>
          </a:p>
          <a:p>
            <a:pPr marL="0" indent="0">
              <a:buNone/>
              <a:defRPr/>
            </a:pPr>
            <a:r>
              <a:rPr lang="tr-TR" sz="1400" dirty="0"/>
              <a:t>	background-</a:t>
            </a:r>
            <a:r>
              <a:rPr lang="tr-TR" sz="1400" dirty="0" err="1"/>
              <a:t>color</a:t>
            </a:r>
            <a:r>
              <a:rPr lang="tr-TR" sz="1400" dirty="0"/>
              <a:t>:#c6aad8;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color</a:t>
            </a:r>
            <a:r>
              <a:rPr lang="tr-TR" sz="1400" dirty="0"/>
              <a:t>:#660066;</a:t>
            </a:r>
          </a:p>
          <a:p>
            <a:pPr marL="0" indent="0">
              <a:buNone/>
              <a:defRPr/>
            </a:pPr>
            <a:r>
              <a:rPr lang="tr-TR" sz="1400" dirty="0"/>
              <a:t>	width:32%;</a:t>
            </a:r>
          </a:p>
          <a:p>
            <a:pPr marL="0" indent="0">
              <a:buNone/>
              <a:defRPr/>
            </a:pPr>
            <a:r>
              <a:rPr lang="tr-TR" sz="1400" dirty="0"/>
              <a:t>	height:180px;</a:t>
            </a:r>
          </a:p>
          <a:p>
            <a:pPr marL="0" indent="0">
              <a:buNone/>
              <a:defRPr/>
            </a:pPr>
            <a:r>
              <a:rPr lang="tr-TR" sz="1400" dirty="0"/>
              <a:t>	margin-bottom:20px;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float:left</a:t>
            </a:r>
            <a:r>
              <a:rPr lang="tr-TR" sz="1400" dirty="0"/>
              <a:t>;</a:t>
            </a:r>
          </a:p>
          <a:p>
            <a:pPr marL="0" indent="0">
              <a:buNone/>
              <a:defRPr/>
            </a:pPr>
            <a:r>
              <a:rPr lang="tr-TR" sz="1400" dirty="0"/>
              <a:t>}</a:t>
            </a:r>
          </a:p>
          <a:p>
            <a:pPr marL="0" indent="0">
              <a:buNone/>
              <a:defRPr/>
            </a:pPr>
            <a:endParaRPr lang="tr-TR" sz="1400" dirty="0" smtClean="0"/>
          </a:p>
          <a:p>
            <a:pPr marL="0" indent="0">
              <a:buNone/>
              <a:defRPr/>
            </a:pPr>
            <a:r>
              <a:rPr lang="tr-TR" sz="1400" dirty="0" smtClean="0"/>
              <a:t>.</a:t>
            </a:r>
            <a:r>
              <a:rPr lang="tr-TR" sz="1400" dirty="0" err="1"/>
              <a:t>ortaaltsag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{</a:t>
            </a:r>
          </a:p>
          <a:p>
            <a:pPr marL="0" indent="0">
              <a:buNone/>
              <a:defRPr/>
            </a:pPr>
            <a:r>
              <a:rPr lang="tr-TR" sz="1400" dirty="0"/>
              <a:t>	background-</a:t>
            </a:r>
            <a:r>
              <a:rPr lang="tr-TR" sz="1400" dirty="0" err="1"/>
              <a:t>color</a:t>
            </a:r>
            <a:r>
              <a:rPr lang="tr-TR" sz="1400" dirty="0"/>
              <a:t>:#ffcc99;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color</a:t>
            </a:r>
            <a:r>
              <a:rPr lang="tr-TR" sz="1400" dirty="0"/>
              <a:t>:#660066;</a:t>
            </a:r>
          </a:p>
          <a:p>
            <a:pPr marL="0" indent="0">
              <a:buNone/>
              <a:defRPr/>
            </a:pPr>
            <a:r>
              <a:rPr lang="tr-TR" sz="1400" dirty="0"/>
              <a:t>	width:32%;</a:t>
            </a:r>
          </a:p>
          <a:p>
            <a:pPr marL="0" indent="0">
              <a:buNone/>
              <a:defRPr/>
            </a:pPr>
            <a:r>
              <a:rPr lang="tr-TR" sz="1400" dirty="0"/>
              <a:t>	height:180px;</a:t>
            </a:r>
          </a:p>
          <a:p>
            <a:pPr marL="0" indent="0">
              <a:buNone/>
              <a:defRPr/>
            </a:pPr>
            <a:r>
              <a:rPr lang="tr-TR" sz="1400" dirty="0"/>
              <a:t>	margin-left:5px;</a:t>
            </a:r>
          </a:p>
          <a:p>
            <a:pPr marL="0" indent="0">
              <a:buNone/>
              <a:defRPr/>
            </a:pPr>
            <a:r>
              <a:rPr lang="tr-TR" sz="1400" dirty="0"/>
              <a:t>	margin-bottom:20px;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float:left</a:t>
            </a:r>
            <a:r>
              <a:rPr lang="tr-TR" sz="1400" dirty="0"/>
              <a:t>;</a:t>
            </a:r>
          </a:p>
          <a:p>
            <a:pPr marL="0" indent="0">
              <a:buNone/>
              <a:defRPr/>
            </a:pPr>
            <a:r>
              <a:rPr lang="tr-TR" sz="1400" dirty="0" smtClean="0"/>
              <a:t>}</a:t>
            </a:r>
          </a:p>
          <a:p>
            <a:pPr marL="0" indent="0">
              <a:buNone/>
              <a:defRPr/>
            </a:pPr>
            <a:endParaRPr lang="tr-TR" sz="1400" dirty="0"/>
          </a:p>
          <a:p>
            <a:pPr marL="0" indent="0">
              <a:buNone/>
              <a:defRPr/>
            </a:pPr>
            <a:endParaRPr lang="tr-TR" sz="1400" dirty="0" smtClean="0"/>
          </a:p>
          <a:p>
            <a:pPr marL="0" indent="0">
              <a:buNone/>
              <a:defRPr/>
            </a:pPr>
            <a:r>
              <a:rPr lang="tr-TR" sz="1400" dirty="0" smtClean="0"/>
              <a:t>.</a:t>
            </a:r>
            <a:r>
              <a:rPr lang="tr-TR" sz="1400" dirty="0" err="1" smtClean="0"/>
              <a:t>ortabosluk</a:t>
            </a:r>
            <a:r>
              <a:rPr lang="tr-TR" sz="1400" dirty="0" smtClean="0"/>
              <a:t>{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	width:2%;</a:t>
            </a:r>
          </a:p>
          <a:p>
            <a:pPr marL="0" indent="0">
              <a:buNone/>
              <a:defRPr/>
            </a:pPr>
            <a:r>
              <a:rPr lang="tr-TR" sz="1400" dirty="0"/>
              <a:t>	height:200px;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float:left</a:t>
            </a:r>
            <a:r>
              <a:rPr lang="tr-TR" sz="1400" dirty="0"/>
              <a:t>;</a:t>
            </a:r>
          </a:p>
          <a:p>
            <a:pPr marL="0" indent="0">
              <a:buNone/>
              <a:defRPr/>
            </a:pPr>
            <a:r>
              <a:rPr lang="tr-TR" sz="1400" dirty="0" smtClean="0"/>
              <a:t>}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.alt{</a:t>
            </a:r>
          </a:p>
          <a:p>
            <a:pPr marL="0" indent="0">
              <a:buNone/>
              <a:defRPr/>
            </a:pPr>
            <a:r>
              <a:rPr lang="tr-TR" sz="1400" dirty="0"/>
              <a:t>	background-</a:t>
            </a:r>
            <a:r>
              <a:rPr lang="tr-TR" sz="1400" dirty="0" err="1"/>
              <a:t>color</a:t>
            </a:r>
            <a:r>
              <a:rPr lang="tr-TR" sz="1400" dirty="0"/>
              <a:t>:#</a:t>
            </a:r>
            <a:r>
              <a:rPr lang="tr-TR" sz="1400" dirty="0" err="1"/>
              <a:t>ffcccc</a:t>
            </a:r>
            <a:r>
              <a:rPr lang="tr-TR" sz="1400" dirty="0"/>
              <a:t>;</a:t>
            </a:r>
          </a:p>
          <a:p>
            <a:pPr marL="0" indent="0">
              <a:buNone/>
              <a:defRPr/>
            </a:pPr>
            <a:r>
              <a:rPr lang="tr-TR" sz="1400" dirty="0"/>
              <a:t>	</a:t>
            </a:r>
            <a:r>
              <a:rPr lang="tr-TR" sz="1400" dirty="0" err="1"/>
              <a:t>color</a:t>
            </a:r>
            <a:r>
              <a:rPr lang="tr-TR" sz="1400" dirty="0"/>
              <a:t>:#660066;</a:t>
            </a:r>
          </a:p>
          <a:p>
            <a:pPr marL="0" indent="0">
              <a:buNone/>
              <a:defRPr/>
            </a:pPr>
            <a:r>
              <a:rPr lang="tr-TR" sz="1400" dirty="0"/>
              <a:t>	padding:3px;</a:t>
            </a:r>
          </a:p>
          <a:p>
            <a:pPr marL="0" indent="0">
              <a:buNone/>
              <a:defRPr/>
            </a:pPr>
            <a:r>
              <a:rPr lang="tr-TR" sz="1400" dirty="0"/>
              <a:t>	height:50px;</a:t>
            </a:r>
          </a:p>
          <a:p>
            <a:pPr marL="0" indent="0">
              <a:buNone/>
              <a:defRPr/>
            </a:pPr>
            <a:r>
              <a:rPr lang="tr-TR" sz="1400" dirty="0"/>
              <a:t>	margin-left:20px;</a:t>
            </a:r>
          </a:p>
          <a:p>
            <a:pPr marL="0" indent="0">
              <a:buNone/>
              <a:defRPr/>
            </a:pPr>
            <a:r>
              <a:rPr lang="tr-TR" sz="1400" dirty="0"/>
              <a:t>	margin-right:20px;</a:t>
            </a:r>
          </a:p>
          <a:p>
            <a:pPr marL="0" indent="0">
              <a:buNone/>
              <a:defRPr/>
            </a:pPr>
            <a:r>
              <a:rPr lang="tr-TR" sz="1400" dirty="0" smtClean="0"/>
              <a:t>}</a:t>
            </a: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.</a:t>
            </a:r>
            <a:r>
              <a:rPr lang="tr-TR" sz="1400" dirty="0" err="1"/>
              <a:t>bosluk</a:t>
            </a:r>
            <a:r>
              <a:rPr lang="tr-TR" sz="1400" dirty="0"/>
              <a:t>{</a:t>
            </a:r>
          </a:p>
          <a:p>
            <a:pPr marL="0" indent="0">
              <a:buNone/>
              <a:defRPr/>
            </a:pPr>
            <a:r>
              <a:rPr lang="tr-TR" sz="1400" dirty="0"/>
              <a:t>	width:100%;</a:t>
            </a:r>
          </a:p>
          <a:p>
            <a:pPr marL="0" indent="0">
              <a:buNone/>
              <a:defRPr/>
            </a:pPr>
            <a:r>
              <a:rPr lang="tr-TR" sz="1400" dirty="0"/>
              <a:t>	height:10px;</a:t>
            </a:r>
          </a:p>
          <a:p>
            <a:pPr marL="0" indent="0">
              <a:buNone/>
              <a:defRPr/>
            </a:pPr>
            <a:r>
              <a:rPr lang="tr-TR" sz="1400" dirty="0"/>
              <a:t>}</a:t>
            </a:r>
          </a:p>
          <a:p>
            <a:pPr marL="0" indent="0">
              <a:buNone/>
              <a:defRPr/>
            </a:pPr>
            <a:endParaRPr lang="tr-TR" sz="1400" dirty="0"/>
          </a:p>
          <a:p>
            <a:pPr marL="0" indent="0">
              <a:buNone/>
              <a:defRPr/>
            </a:pPr>
            <a:r>
              <a:rPr lang="tr-TR" sz="1400" dirty="0"/>
              <a:t>.</a:t>
            </a:r>
            <a:r>
              <a:rPr lang="tr-TR" sz="1400" dirty="0" err="1"/>
              <a:t>sifirla</a:t>
            </a:r>
            <a:r>
              <a:rPr lang="tr-TR" sz="1400" dirty="0"/>
              <a:t>{</a:t>
            </a:r>
            <a:r>
              <a:rPr lang="tr-TR" sz="1400" dirty="0" err="1"/>
              <a:t>clear:both</a:t>
            </a:r>
            <a:r>
              <a:rPr lang="tr-TR" sz="1400" dirty="0"/>
              <a:t>;}</a:t>
            </a:r>
          </a:p>
          <a:p>
            <a:pPr marL="0" indent="0">
              <a:buNone/>
              <a:defRPr/>
            </a:pPr>
            <a:endParaRPr lang="tr-TR" sz="1500" dirty="0"/>
          </a:p>
          <a:p>
            <a:pPr marL="0" indent="0">
              <a:buNone/>
              <a:defRPr/>
            </a:pPr>
            <a:endParaRPr lang="tr-TR" sz="1500" dirty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67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ÖRNEK…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tr-TR" sz="1800" dirty="0"/>
              <a:t>&lt;div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ust</a:t>
            </a:r>
            <a:r>
              <a:rPr lang="tr-TR" sz="1800" dirty="0"/>
              <a:t>"&gt;[FİLM DÜNYASI]&lt;/div</a:t>
            </a:r>
            <a:r>
              <a:rPr lang="tr-TR" sz="1800" dirty="0" smtClean="0"/>
              <a:t>&gt;</a:t>
            </a:r>
          </a:p>
          <a:p>
            <a:pPr marL="0" indent="0">
              <a:buNone/>
              <a:defRPr/>
            </a:pPr>
            <a:r>
              <a:rPr lang="tr-TR" sz="1800" dirty="0" smtClean="0"/>
              <a:t>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bosluk</a:t>
            </a:r>
            <a:r>
              <a:rPr lang="tr-TR" sz="1800" dirty="0"/>
              <a:t>"&gt;&amp;</a:t>
            </a:r>
            <a:r>
              <a:rPr lang="tr-TR" sz="1800" dirty="0" err="1"/>
              <a:t>nbsp</a:t>
            </a:r>
            <a:r>
              <a:rPr lang="tr-TR" sz="1800" dirty="0"/>
              <a:t>;&lt;/div&gt;</a:t>
            </a:r>
          </a:p>
          <a:p>
            <a:pPr marL="0" indent="0">
              <a:buNone/>
              <a:defRPr/>
            </a:pPr>
            <a:r>
              <a:rPr lang="tr-TR" sz="1800" dirty="0" smtClean="0"/>
              <a:t>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ortaust</a:t>
            </a:r>
            <a:r>
              <a:rPr lang="tr-TR" sz="1800" dirty="0"/>
              <a:t>"&gt;[VİZYONDAKİ FİLMLER]&lt;/div</a:t>
            </a:r>
            <a:r>
              <a:rPr lang="tr-TR" sz="1800" dirty="0" smtClean="0"/>
              <a:t>&gt;</a:t>
            </a:r>
          </a:p>
          <a:p>
            <a:pPr marL="0" indent="0">
              <a:buNone/>
              <a:defRPr/>
            </a:pPr>
            <a:r>
              <a:rPr lang="tr-TR" sz="1800" dirty="0" smtClean="0"/>
              <a:t>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bosluk</a:t>
            </a:r>
            <a:r>
              <a:rPr lang="tr-TR" sz="1800" dirty="0"/>
              <a:t>"&gt;&amp;</a:t>
            </a:r>
            <a:r>
              <a:rPr lang="tr-TR" sz="1800" dirty="0" err="1"/>
              <a:t>nbsp</a:t>
            </a:r>
            <a:r>
              <a:rPr lang="tr-TR" sz="1800" dirty="0"/>
              <a:t>;&lt;/div&gt;</a:t>
            </a:r>
          </a:p>
          <a:p>
            <a:pPr marL="0" indent="0">
              <a:buNone/>
              <a:defRPr/>
            </a:pPr>
            <a:r>
              <a:rPr lang="tr-TR" sz="1800" dirty="0" smtClean="0"/>
              <a:t>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ortaalt</a:t>
            </a:r>
            <a:r>
              <a:rPr lang="tr-TR" sz="1800" dirty="0"/>
              <a:t>"&gt;</a:t>
            </a:r>
          </a:p>
          <a:p>
            <a:pPr marL="0" indent="0">
              <a:buNone/>
              <a:defRPr/>
            </a:pPr>
            <a:r>
              <a:rPr lang="tr-TR" sz="1800" dirty="0" smtClean="0"/>
              <a:t>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ortaaltsol</a:t>
            </a:r>
            <a:r>
              <a:rPr lang="tr-TR" sz="1800" dirty="0"/>
              <a:t>"&gt;[YAKINDA]...&lt;/div</a:t>
            </a:r>
            <a:r>
              <a:rPr lang="tr-TR" sz="1800" dirty="0" smtClean="0"/>
              <a:t>&gt;</a:t>
            </a:r>
          </a:p>
          <a:p>
            <a:pPr marL="0" indent="0">
              <a:buNone/>
              <a:defRPr/>
            </a:pPr>
            <a:r>
              <a:rPr lang="tr-TR" sz="1800" dirty="0" smtClean="0"/>
              <a:t>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ortabosluk</a:t>
            </a:r>
            <a:r>
              <a:rPr lang="tr-TR" sz="18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800" dirty="0" smtClean="0"/>
              <a:t>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ortaaltorta</a:t>
            </a:r>
            <a:r>
              <a:rPr lang="tr-TR" sz="1800" dirty="0"/>
              <a:t>"&gt;[EN ÇOK BEKLENENLER]...&lt;/div&gt; </a:t>
            </a:r>
          </a:p>
          <a:p>
            <a:pPr marL="0" indent="0">
              <a:buNone/>
              <a:defRPr/>
            </a:pPr>
            <a:r>
              <a:rPr lang="tr-TR" sz="1800" dirty="0" smtClean="0"/>
              <a:t>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ortabosluk</a:t>
            </a:r>
            <a:r>
              <a:rPr lang="tr-TR" sz="18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800" dirty="0" smtClean="0"/>
              <a:t>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ortaaltsag</a:t>
            </a:r>
            <a:r>
              <a:rPr lang="tr-TR" sz="1800" dirty="0"/>
              <a:t>"&gt;[SON YORUMLAR]...&lt;/div&gt;    </a:t>
            </a:r>
          </a:p>
          <a:p>
            <a:pPr marL="0" indent="0">
              <a:buNone/>
              <a:defRPr/>
            </a:pPr>
            <a:r>
              <a:rPr lang="tr-TR" sz="1800" dirty="0" smtClean="0"/>
              <a:t>&lt;/</a:t>
            </a:r>
            <a:r>
              <a:rPr lang="tr-TR" sz="1800" dirty="0"/>
              <a:t>div&gt; </a:t>
            </a:r>
            <a:endParaRPr lang="tr-TR" sz="1800" dirty="0" smtClean="0"/>
          </a:p>
          <a:p>
            <a:pPr marL="0" indent="0">
              <a:buNone/>
              <a:defRPr/>
            </a:pPr>
            <a:r>
              <a:rPr lang="tr-TR" sz="1800" dirty="0" smtClean="0"/>
              <a:t>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sifirla</a:t>
            </a:r>
            <a:r>
              <a:rPr lang="tr-TR" sz="18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800" dirty="0" smtClean="0"/>
              <a:t>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="alt"&gt;</a:t>
            </a:r>
            <a:r>
              <a:rPr lang="tr-TR" sz="1800" dirty="0" err="1"/>
              <a:t>Copyright</a:t>
            </a:r>
            <a:r>
              <a:rPr lang="tr-TR" sz="1800" dirty="0"/>
              <a:t> @Ümit KOCABIÇAK&lt;/div&gt;</a:t>
            </a:r>
            <a:endParaRPr lang="tr-TR" sz="1800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Metin özellikleri:</a:t>
            </a:r>
          </a:p>
          <a:p>
            <a:pPr lvl="1">
              <a:buBlip>
                <a:blip r:embed="rId3"/>
              </a:buBlip>
            </a:pPr>
            <a:r>
              <a:rPr lang="tr-T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tr-T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tr-T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decoration</a:t>
            </a:r>
            <a:endParaRPr lang="tr-TR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Blip>
                <a:blip r:embed="rId3"/>
              </a:buBlip>
            </a:pPr>
            <a:r>
              <a:rPr lang="tr-TR" sz="2000" dirty="0" smtClean="0"/>
              <a:t>Metinlerin üstüne veya altına çizgi eklemek amacıyla kullanılır. Eğer altı çizgili metnin bu özelliği kaldırılmak istenirse bu özelliğin kaldırılması gerekir.</a:t>
            </a:r>
          </a:p>
          <a:p>
            <a:pPr lvl="2">
              <a:buBlip>
                <a:blip r:embed="rId3"/>
              </a:buBlip>
            </a:pPr>
            <a:r>
              <a:rPr lang="tr-TR" sz="2000" u="sng" dirty="0" err="1" smtClean="0"/>
              <a:t>underline</a:t>
            </a:r>
            <a:r>
              <a:rPr lang="tr-TR" sz="2000" dirty="0" smtClean="0"/>
              <a:t>: Yazıyı altı çizgili hale getirir.</a:t>
            </a:r>
          </a:p>
          <a:p>
            <a:pPr marL="914400" lvl="2" indent="0">
              <a:buNone/>
            </a:pPr>
            <a:r>
              <a:rPr lang="tr-TR" sz="2000" dirty="0" smtClean="0"/>
              <a:t>    </a:t>
            </a:r>
            <a:r>
              <a:rPr lang="tr-TR" sz="2000" u="sng" dirty="0" err="1" smtClean="0"/>
              <a:t>overline</a:t>
            </a:r>
            <a:r>
              <a:rPr lang="tr-TR" sz="2000" dirty="0" smtClean="0"/>
              <a:t>: Yazının üstünün çizgili olmasını sağlar.</a:t>
            </a:r>
          </a:p>
          <a:p>
            <a:pPr marL="914400" lvl="2" indent="0">
              <a:buNone/>
            </a:pPr>
            <a:r>
              <a:rPr lang="tr-TR" sz="2000" dirty="0" smtClean="0"/>
              <a:t>    </a:t>
            </a:r>
            <a:r>
              <a:rPr lang="tr-TR" sz="2000" u="sng" dirty="0" err="1" smtClean="0"/>
              <a:t>line-through</a:t>
            </a:r>
            <a:r>
              <a:rPr lang="tr-TR" sz="2000" dirty="0" smtClean="0"/>
              <a:t>: Yazıyı üzeri çizgili hale getirir.</a:t>
            </a:r>
          </a:p>
          <a:p>
            <a:pPr marL="914400" lvl="2" indent="0">
              <a:spcBef>
                <a:spcPts val="120"/>
              </a:spcBef>
              <a:buNone/>
            </a:pPr>
            <a:r>
              <a:rPr lang="tr-TR" sz="2000" dirty="0" smtClean="0"/>
              <a:t>    </a:t>
            </a:r>
            <a:r>
              <a:rPr lang="tr-TR" sz="2000" u="sng" dirty="0" err="1" smtClean="0"/>
              <a:t>none</a:t>
            </a:r>
            <a:r>
              <a:rPr lang="tr-TR" sz="2000" dirty="0" smtClean="0"/>
              <a:t>: Yazının çizgili halini kaldırır</a:t>
            </a:r>
            <a:r>
              <a:rPr lang="tr-TR" sz="2800" dirty="0" smtClean="0"/>
              <a:t>.</a:t>
            </a:r>
            <a:endParaRPr lang="tr-TR" sz="24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lvl="2">
              <a:buBlip>
                <a:blip r:embed="rId3"/>
              </a:buBlip>
            </a:pPr>
            <a:endParaRPr lang="tr-TR" sz="2400" dirty="0" smtClean="0"/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Metin özellikleri:</a:t>
            </a:r>
          </a:p>
          <a:p>
            <a:pPr lvl="1">
              <a:buBlip>
                <a:blip r:embed="rId3"/>
              </a:buBlip>
            </a:pPr>
            <a:endParaRPr lang="tr-TR" sz="24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lvl="2">
              <a:buBlip>
                <a:blip r:embed="rId3"/>
              </a:buBlip>
            </a:pPr>
            <a:endParaRPr lang="tr-TR" sz="2400" dirty="0" smtClean="0"/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4"/>
          <p:cNvSpPr txBox="1"/>
          <p:nvPr/>
        </p:nvSpPr>
        <p:spPr>
          <a:xfrm>
            <a:off x="575048" y="1882776"/>
            <a:ext cx="4104456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 smtClean="0"/>
              <a:t>metin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tr-TR" sz="1600" dirty="0" smtClean="0"/>
              <a:t>     </a:t>
            </a:r>
            <a:r>
              <a:rPr lang="en-US" sz="1600" dirty="0" smtClean="0"/>
              <a:t>background-color</a:t>
            </a:r>
            <a:r>
              <a:rPr lang="en-US" sz="1600" dirty="0"/>
              <a:t>:#7961A4;</a:t>
            </a:r>
          </a:p>
          <a:p>
            <a:r>
              <a:rPr lang="tr-TR" sz="1600" dirty="0" smtClean="0"/>
              <a:t>     </a:t>
            </a:r>
            <a:r>
              <a:rPr lang="en-US" sz="1600" dirty="0" smtClean="0"/>
              <a:t>color</a:t>
            </a:r>
            <a:r>
              <a:rPr lang="en-US" sz="1600" dirty="0"/>
              <a:t>:#ECDEDE;</a:t>
            </a:r>
          </a:p>
          <a:p>
            <a:r>
              <a:rPr lang="tr-TR" sz="1600" dirty="0" smtClean="0"/>
              <a:t>     </a:t>
            </a:r>
            <a:r>
              <a:rPr lang="en-US" sz="1600" dirty="0" smtClean="0"/>
              <a:t>height:50px</a:t>
            </a:r>
            <a:r>
              <a:rPr lang="en-US" sz="1600" dirty="0"/>
              <a:t>;</a:t>
            </a:r>
          </a:p>
          <a:p>
            <a:r>
              <a:rPr lang="tr-TR" sz="1600" dirty="0" smtClean="0"/>
              <a:t>     </a:t>
            </a:r>
            <a:r>
              <a:rPr lang="en-US" sz="1600" dirty="0" err="1" smtClean="0"/>
              <a:t>text-align:center</a:t>
            </a:r>
            <a:r>
              <a:rPr lang="en-US" sz="1600" dirty="0"/>
              <a:t>;</a:t>
            </a:r>
          </a:p>
          <a:p>
            <a:r>
              <a:rPr lang="tr-TR" sz="1600" dirty="0" smtClean="0"/>
              <a:t>     </a:t>
            </a:r>
            <a:r>
              <a:rPr lang="en-US" sz="1600" dirty="0" err="1" smtClean="0"/>
              <a:t>text-decoration:line-through</a:t>
            </a:r>
            <a:r>
              <a:rPr lang="en-US" sz="1600" dirty="0" smtClean="0"/>
              <a:t>;}</a:t>
            </a:r>
            <a:endParaRPr lang="en-US" sz="1600" dirty="0"/>
          </a:p>
          <a:p>
            <a:r>
              <a:rPr lang="en-US" sz="1600" dirty="0" smtClean="0"/>
              <a:t>a{</a:t>
            </a:r>
            <a:endParaRPr lang="en-US" sz="1600" dirty="0"/>
          </a:p>
          <a:p>
            <a:r>
              <a:rPr lang="tr-TR" sz="1600" dirty="0" smtClean="0"/>
              <a:t>      </a:t>
            </a:r>
            <a:r>
              <a:rPr lang="en-US" sz="1600" dirty="0" err="1" smtClean="0"/>
              <a:t>text-decoration:none</a:t>
            </a:r>
            <a:r>
              <a:rPr lang="en-US" sz="1600" dirty="0"/>
              <a:t>;</a:t>
            </a:r>
          </a:p>
          <a:p>
            <a:r>
              <a:rPr lang="tr-TR" sz="1600" dirty="0" smtClean="0"/>
              <a:t>      </a:t>
            </a:r>
            <a:r>
              <a:rPr lang="en-US" sz="1600" dirty="0" err="1" smtClean="0"/>
              <a:t>color:red</a:t>
            </a:r>
            <a:r>
              <a:rPr lang="en-US" sz="1600" dirty="0" smtClean="0"/>
              <a:t>;}</a:t>
            </a:r>
            <a:endParaRPr lang="tr-TR" sz="1600" dirty="0"/>
          </a:p>
        </p:txBody>
      </p:sp>
      <p:sp>
        <p:nvSpPr>
          <p:cNvPr id="11" name="Metin kutusu 5"/>
          <p:cNvSpPr txBox="1"/>
          <p:nvPr/>
        </p:nvSpPr>
        <p:spPr>
          <a:xfrm>
            <a:off x="4751512" y="1897130"/>
            <a:ext cx="4068960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="metin"&gt;</a:t>
            </a:r>
          </a:p>
          <a:p>
            <a:r>
              <a:rPr lang="tr-TR" sz="1600" dirty="0"/>
              <a:t>Geçici olarak değiştirilmiş metin. Yazı ortada ve üzeri çizili</a:t>
            </a:r>
          </a:p>
          <a:p>
            <a:r>
              <a:rPr lang="tr-TR" sz="1600" dirty="0"/>
              <a:t>&lt;/div&gt;</a:t>
            </a:r>
          </a:p>
          <a:p>
            <a:r>
              <a:rPr lang="tr-TR" sz="1600" dirty="0"/>
              <a:t>&lt;a </a:t>
            </a:r>
            <a:r>
              <a:rPr lang="tr-TR" sz="1600" dirty="0" err="1"/>
              <a:t>href</a:t>
            </a:r>
            <a:r>
              <a:rPr lang="tr-TR" sz="1600" dirty="0"/>
              <a:t>="http://www.sakarya.edu.tr" </a:t>
            </a:r>
            <a:r>
              <a:rPr lang="tr-TR" sz="1600" dirty="0" err="1"/>
              <a:t>style</a:t>
            </a:r>
            <a:r>
              <a:rPr lang="tr-TR" sz="1600" dirty="0"/>
              <a:t>="</a:t>
            </a:r>
            <a:r>
              <a:rPr lang="tr-TR" sz="1600" dirty="0" err="1"/>
              <a:t>text-decoration:none</a:t>
            </a:r>
            <a:r>
              <a:rPr lang="tr-TR" sz="1600" dirty="0"/>
              <a:t>"&gt;Sakarya üniversitesi linki altı çizgili değil&lt;/a&gt;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8" y="4403056"/>
            <a:ext cx="8245424" cy="118618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Kenarlık özellikleri:</a:t>
            </a:r>
          </a:p>
          <a:p>
            <a:pPr lvl="1">
              <a:buBlip>
                <a:blip r:embed="rId3"/>
              </a:buBlip>
            </a:pPr>
            <a:r>
              <a:rPr lang="tr-TR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endParaRPr lang="tr-TR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Blip>
                <a:blip r:embed="rId3"/>
              </a:buBlip>
            </a:pPr>
            <a:r>
              <a:rPr lang="tr-TR" sz="2000" dirty="0" smtClean="0"/>
              <a:t>Sayfa içerisindeki bir elemanın kenarlıkla ilgili değerlerini ayarlamak amacıyla kullanılır. Kenarlık kalınlığı, rengi ve sitili ayarlanabilir. </a:t>
            </a:r>
          </a:p>
          <a:p>
            <a:pPr lvl="2">
              <a:buBlip>
                <a:blip r:embed="rId3"/>
              </a:buBlip>
            </a:pPr>
            <a:r>
              <a:rPr lang="tr-TR" sz="2000" u="sng" dirty="0" err="1" smtClean="0"/>
              <a:t>border</a:t>
            </a:r>
            <a:r>
              <a:rPr lang="tr-TR" sz="2000" u="sng" dirty="0" smtClean="0"/>
              <a:t>-</a:t>
            </a:r>
            <a:r>
              <a:rPr lang="tr-TR" sz="2000" u="sng" dirty="0" err="1" smtClean="0"/>
              <a:t>width</a:t>
            </a:r>
            <a:r>
              <a:rPr lang="tr-TR" sz="2000" dirty="0" smtClean="0"/>
              <a:t>: Kenarlık kalınlığını ayarlar.</a:t>
            </a:r>
          </a:p>
          <a:p>
            <a:pPr marL="914400" lvl="2" indent="0">
              <a:buNone/>
            </a:pPr>
            <a:r>
              <a:rPr lang="tr-TR" sz="2000" dirty="0" smtClean="0"/>
              <a:t>    </a:t>
            </a:r>
            <a:r>
              <a:rPr lang="tr-TR" sz="2000" u="sng" dirty="0" err="1" smtClean="0"/>
              <a:t>border-color</a:t>
            </a:r>
            <a:r>
              <a:rPr lang="tr-TR" sz="2000" dirty="0" smtClean="0"/>
              <a:t>: Kenarlık rengini ayarlar.</a:t>
            </a:r>
          </a:p>
          <a:p>
            <a:pPr marL="914400" lvl="2" indent="0">
              <a:buNone/>
            </a:pPr>
            <a:r>
              <a:rPr lang="tr-TR" sz="2000" dirty="0" smtClean="0"/>
              <a:t>    </a:t>
            </a:r>
            <a:r>
              <a:rPr lang="tr-TR" sz="2000" u="sng" dirty="0" err="1" smtClean="0"/>
              <a:t>border-style</a:t>
            </a:r>
            <a:r>
              <a:rPr lang="tr-TR" sz="2000" dirty="0" smtClean="0"/>
              <a:t>: Kenarlık sitilini ayarlar</a:t>
            </a:r>
            <a:r>
              <a:rPr lang="tr-TR" sz="2800" dirty="0" smtClean="0"/>
              <a:t>. </a:t>
            </a:r>
            <a:endParaRPr lang="tr-TR" sz="2000" dirty="0" smtClean="0"/>
          </a:p>
          <a:p>
            <a:pPr lvl="2">
              <a:buBlip>
                <a:blip r:embed="rId3"/>
              </a:buBlip>
            </a:pPr>
            <a:endParaRPr lang="tr-TR" sz="2800" dirty="0" smtClean="0"/>
          </a:p>
          <a:p>
            <a:pPr lvl="1">
              <a:buBlip>
                <a:blip r:embed="rId3"/>
              </a:buBlip>
            </a:pPr>
            <a:endParaRPr lang="tr-TR" sz="24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lvl="2">
              <a:buBlip>
                <a:blip r:embed="rId3"/>
              </a:buBlip>
            </a:pPr>
            <a:endParaRPr lang="tr-TR" sz="2400" dirty="0" smtClean="0"/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Kenarlık özellikleri:</a:t>
            </a:r>
          </a:p>
          <a:p>
            <a:pPr lvl="1">
              <a:buBlip>
                <a:blip r:embed="rId3"/>
              </a:buBlip>
            </a:pPr>
            <a:endParaRPr lang="tr-TR" sz="24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lvl="2">
              <a:buBlip>
                <a:blip r:embed="rId3"/>
              </a:buBlip>
            </a:pPr>
            <a:endParaRPr lang="tr-TR" sz="2400" dirty="0" smtClean="0"/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etin kutusu 4"/>
          <p:cNvSpPr txBox="1"/>
          <p:nvPr/>
        </p:nvSpPr>
        <p:spPr>
          <a:xfrm>
            <a:off x="899592" y="1772816"/>
            <a:ext cx="3456384" cy="206210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600" dirty="0"/>
              <a:t>.</a:t>
            </a:r>
            <a:r>
              <a:rPr lang="en-US" sz="1600" dirty="0" err="1" smtClean="0"/>
              <a:t>kenarlik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background-color</a:t>
            </a:r>
            <a:r>
              <a:rPr lang="en-US" sz="1600" dirty="0"/>
              <a:t>:#CCEB5B;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color</a:t>
            </a:r>
            <a:r>
              <a:rPr lang="en-US" sz="1600" dirty="0"/>
              <a:t>:#6F0B0B;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border-width:3px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border-color:red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border-style:solid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width:5</a:t>
            </a:r>
            <a:r>
              <a:rPr lang="en-US" sz="1600" dirty="0"/>
              <a:t>%;</a:t>
            </a:r>
          </a:p>
          <a:p>
            <a:r>
              <a:rPr lang="en-US" sz="1600" dirty="0"/>
              <a:t>	}</a:t>
            </a:r>
            <a:endParaRPr lang="tr-TR" sz="1600" dirty="0"/>
          </a:p>
        </p:txBody>
      </p:sp>
      <p:sp>
        <p:nvSpPr>
          <p:cNvPr id="11" name="Metin kutusu 5"/>
          <p:cNvSpPr txBox="1"/>
          <p:nvPr/>
        </p:nvSpPr>
        <p:spPr>
          <a:xfrm>
            <a:off x="4644008" y="1787170"/>
            <a:ext cx="3312368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NL" sz="1600" dirty="0"/>
              <a:t>&lt;div class="kenarlik"&gt;Kenarlık&lt;/div&gt;</a:t>
            </a:r>
            <a:endParaRPr lang="tr-TR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77" y="2702995"/>
            <a:ext cx="1172830" cy="50059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Kenarlık Stilleri:</a:t>
            </a:r>
          </a:p>
          <a:p>
            <a:pPr lvl="1">
              <a:buBlip>
                <a:blip r:embed="rId3"/>
              </a:buBlip>
            </a:pPr>
            <a:endParaRPr lang="tr-TR" sz="24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lvl="2">
              <a:buBlip>
                <a:blip r:embed="rId3"/>
              </a:buBlip>
            </a:pPr>
            <a:endParaRPr lang="tr-TR" sz="2400" dirty="0" smtClean="0"/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82" y="1340767"/>
            <a:ext cx="1587450" cy="4320481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Stil Özellikleri 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245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tr-TR" sz="2400" dirty="0" smtClean="0"/>
              <a:t>Kenarlık Özellikleri:</a:t>
            </a:r>
          </a:p>
          <a:p>
            <a:pPr lvl="1">
              <a:buBlip>
                <a:blip r:embed="rId3"/>
              </a:buBlip>
            </a:pPr>
            <a:r>
              <a:rPr lang="tr-TR" sz="2000" dirty="0" smtClean="0"/>
              <a:t>CSS3 ile gelen kenar özelliklerden biri </a:t>
            </a:r>
            <a:r>
              <a:rPr lang="tr-TR" sz="2000" dirty="0" err="1" smtClean="0"/>
              <a:t>radius</a:t>
            </a:r>
            <a:r>
              <a:rPr lang="tr-TR" sz="2000" dirty="0" smtClean="0"/>
              <a:t> yani kenarların yumuşatılması, yuvarlaklaştırılmasıdır.  Piksel olarak belirlenebileceği   gibi yüzdelik değer de verilebilir. </a:t>
            </a:r>
          </a:p>
          <a:p>
            <a:pPr lvl="2">
              <a:buBlip>
                <a:blip r:embed="rId3"/>
              </a:buBlip>
            </a:pPr>
            <a:r>
              <a:rPr lang="tr-TR" sz="2000" dirty="0" err="1" smtClean="0"/>
              <a:t>border</a:t>
            </a:r>
            <a:r>
              <a:rPr lang="tr-TR" sz="2000" dirty="0" smtClean="0"/>
              <a:t>-</a:t>
            </a:r>
            <a:r>
              <a:rPr lang="tr-TR" sz="2000" dirty="0" err="1" smtClean="0"/>
              <a:t>radius</a:t>
            </a:r>
            <a:r>
              <a:rPr lang="tr-TR" sz="2000" dirty="0" smtClean="0"/>
              <a:t>: 5px;</a:t>
            </a:r>
          </a:p>
          <a:p>
            <a:pPr marL="914400" lvl="2" indent="0">
              <a:buNone/>
            </a:pPr>
            <a:r>
              <a:rPr lang="tr-TR" sz="2000" dirty="0" smtClean="0"/>
              <a:t>    border-radius:5%; </a:t>
            </a:r>
          </a:p>
          <a:p>
            <a:pPr lvl="1">
              <a:buBlip>
                <a:blip r:embed="rId3"/>
              </a:buBlip>
            </a:pPr>
            <a:endParaRPr lang="tr-TR" sz="2000" dirty="0" smtClean="0"/>
          </a:p>
          <a:p>
            <a:pPr lvl="1">
              <a:buBlip>
                <a:blip r:embed="rId3"/>
              </a:buBlip>
            </a:pPr>
            <a:endParaRPr lang="tr-TR" sz="24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lvl="2">
              <a:buBlip>
                <a:blip r:embed="rId3"/>
              </a:buBlip>
            </a:pPr>
            <a:endParaRPr lang="tr-TR" sz="2400" dirty="0" smtClean="0"/>
          </a:p>
          <a:p>
            <a:pPr>
              <a:buBlip>
                <a:blip r:embed="rId3"/>
              </a:buBlip>
            </a:pPr>
            <a:endParaRPr lang="tr-TR" sz="2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grpSp>
        <p:nvGrpSpPr>
          <p:cNvPr id="2" name="Grup 3"/>
          <p:cNvGrpSpPr>
            <a:grpSpLocks/>
          </p:cNvGrpSpPr>
          <p:nvPr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_Teknolojileri_sablon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Web_Teknolojileri_sablon</Template>
  <TotalTime>373</TotalTime>
  <Words>1945</Words>
  <Application>Microsoft Office PowerPoint</Application>
  <PresentationFormat>Ekran Gösterisi (4:3)</PresentationFormat>
  <Paragraphs>560</Paragraphs>
  <Slides>39</Slides>
  <Notes>38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Web_Teknolojileri_sablon</vt:lpstr>
      <vt:lpstr>Web Teknolojileri CCS  (2/2) </vt:lpstr>
      <vt:lpstr>Konu &amp; İçerik</vt:lpstr>
      <vt:lpstr>Stil Özellikleri </vt:lpstr>
      <vt:lpstr>Stil Özellikleri </vt:lpstr>
      <vt:lpstr>Stil Özellikleri </vt:lpstr>
      <vt:lpstr>Stil Özellikleri </vt:lpstr>
      <vt:lpstr>Stil Özellikleri </vt:lpstr>
      <vt:lpstr>Stil Özellikleri </vt:lpstr>
      <vt:lpstr>Stil Özellikleri </vt:lpstr>
      <vt:lpstr>Stil Özellikleri </vt:lpstr>
      <vt:lpstr>Stil Özellikleri </vt:lpstr>
      <vt:lpstr>Stil Özellikleri 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Stil Özellikleri</vt:lpstr>
      <vt:lpstr>ÖRNEK</vt:lpstr>
      <vt:lpstr>ÖRNEK…</vt:lpstr>
      <vt:lpstr>ÖRNEK…</vt:lpstr>
      <vt:lpstr>ÖRNEK…</vt:lpstr>
      <vt:lpstr>ÖRNEK…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 HAFTA 2????</dc:title>
  <dc:creator>gulizar</dc:creator>
  <cp:lastModifiedBy>Windows Kullanıcısı</cp:lastModifiedBy>
  <cp:revision>132</cp:revision>
  <dcterms:created xsi:type="dcterms:W3CDTF">2018-02-02T11:53:53Z</dcterms:created>
  <dcterms:modified xsi:type="dcterms:W3CDTF">2018-02-26T20:21:29Z</dcterms:modified>
</cp:coreProperties>
</file>