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50"/>
  </p:notesMasterIdLst>
  <p:handoutMasterIdLst>
    <p:handoutMasterId r:id="rId51"/>
  </p:handoutMasterIdLst>
  <p:sldIdLst>
    <p:sldId id="340" r:id="rId2"/>
    <p:sldId id="341" r:id="rId3"/>
    <p:sldId id="343" r:id="rId4"/>
    <p:sldId id="344" r:id="rId5"/>
    <p:sldId id="345" r:id="rId6"/>
    <p:sldId id="346" r:id="rId7"/>
    <p:sldId id="347" r:id="rId8"/>
    <p:sldId id="348" r:id="rId9"/>
    <p:sldId id="349" r:id="rId10"/>
    <p:sldId id="350" r:id="rId11"/>
    <p:sldId id="351" r:id="rId12"/>
    <p:sldId id="352" r:id="rId13"/>
    <p:sldId id="353" r:id="rId14"/>
    <p:sldId id="354" r:id="rId15"/>
    <p:sldId id="355" r:id="rId16"/>
    <p:sldId id="356" r:id="rId17"/>
    <p:sldId id="357" r:id="rId18"/>
    <p:sldId id="358" r:id="rId19"/>
    <p:sldId id="359" r:id="rId20"/>
    <p:sldId id="360" r:id="rId21"/>
    <p:sldId id="361" r:id="rId22"/>
    <p:sldId id="362" r:id="rId23"/>
    <p:sldId id="363" r:id="rId24"/>
    <p:sldId id="364" r:id="rId25"/>
    <p:sldId id="365" r:id="rId26"/>
    <p:sldId id="366" r:id="rId27"/>
    <p:sldId id="367" r:id="rId28"/>
    <p:sldId id="368" r:id="rId29"/>
    <p:sldId id="369" r:id="rId30"/>
    <p:sldId id="370" r:id="rId31"/>
    <p:sldId id="371" r:id="rId32"/>
    <p:sldId id="373" r:id="rId33"/>
    <p:sldId id="375" r:id="rId34"/>
    <p:sldId id="376" r:id="rId35"/>
    <p:sldId id="378" r:id="rId36"/>
    <p:sldId id="379" r:id="rId37"/>
    <p:sldId id="380" r:id="rId38"/>
    <p:sldId id="381" r:id="rId39"/>
    <p:sldId id="382" r:id="rId40"/>
    <p:sldId id="383" r:id="rId41"/>
    <p:sldId id="384" r:id="rId42"/>
    <p:sldId id="385" r:id="rId43"/>
    <p:sldId id="386" r:id="rId44"/>
    <p:sldId id="388" r:id="rId45"/>
    <p:sldId id="389" r:id="rId46"/>
    <p:sldId id="390" r:id="rId47"/>
    <p:sldId id="391" r:id="rId48"/>
    <p:sldId id="392" r:id="rId49"/>
  </p:sldIdLst>
  <p:sldSz cx="9144000" cy="6858000" type="screen4x3"/>
  <p:notesSz cx="6858000" cy="91440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6" autoAdjust="0"/>
    <p:restoredTop sz="94087" autoAdjust="0"/>
  </p:normalViewPr>
  <p:slideViewPr>
    <p:cSldViewPr>
      <p:cViewPr varScale="1">
        <p:scale>
          <a:sx n="66" d="100"/>
          <a:sy n="66" d="100"/>
        </p:scale>
        <p:origin x="128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264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 dirty="0"/>
          </a:p>
        </p:txBody>
      </p:sp>
      <p:sp>
        <p:nvSpPr>
          <p:cNvPr id="3" name="2 Veri Yer Tutucusu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92011-80F3-416C-A4E6-DC258354ED27}" type="datetimeFigureOut">
              <a:rPr lang="tr-TR" smtClean="0"/>
              <a:pPr/>
              <a:t>7.03.2018</a:t>
            </a:fld>
            <a:endParaRPr lang="tr-TR" dirty="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 dirty="0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5CCD8F-EE12-4831-9F93-21C6B97F7A4C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 dirty="0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00E6A1-830D-4C29-9D2C-9B28226A27E6}" type="datetimeFigureOut">
              <a:rPr lang="tr-TR" smtClean="0"/>
              <a:pPr/>
              <a:t>7.03.2018</a:t>
            </a:fld>
            <a:endParaRPr lang="tr-TR" dirty="0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 dirty="0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 dirty="0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9AC84-81BD-442C-8608-DAE8E5CF2363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tr-TR" dirty="0" err="1" smtClean="0"/>
              <a:t>Resonsive</a:t>
            </a:r>
            <a:r>
              <a:rPr lang="tr-TR" baseline="0" dirty="0" smtClean="0"/>
              <a:t> : Akıllı cihazlarda sayfa tasarımı otomatik olarak uygun hale getirir.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1481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25771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097291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316084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459413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002199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34997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92820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69439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9154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9262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73984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84766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020088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090812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98363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85117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08626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90129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35485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1477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922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77882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411102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18592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6474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43402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56744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40677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684371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6122157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40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600944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41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01169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47764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42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58961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43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1280091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44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485613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45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5853708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46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296263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47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855012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48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75812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8276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7937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79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tr-T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&lt;meta name="</a:t>
            </a:r>
            <a:r>
              <a:rPr lang="tr-TR" sz="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viewport</a:t>
            </a:r>
            <a:r>
              <a:rPr lang="tr-T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 </a:t>
            </a:r>
            <a:r>
              <a:rPr lang="tr-TR" sz="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</a:t>
            </a:r>
            <a:r>
              <a:rPr lang="tr-T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tr-TR" sz="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</a:t>
            </a:r>
            <a:r>
              <a:rPr lang="tr-T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tr-TR" sz="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device-width</a:t>
            </a:r>
            <a:r>
              <a:rPr lang="tr-T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tr-TR" sz="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initial-scale</a:t>
            </a:r>
            <a:r>
              <a:rPr lang="tr-T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=1.0, </a:t>
            </a:r>
            <a:r>
              <a:rPr lang="tr-TR" sz="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maximum-scale</a:t>
            </a:r>
            <a:r>
              <a:rPr lang="tr-T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=1.0, </a:t>
            </a:r>
            <a:r>
              <a:rPr lang="tr-TR" sz="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user-scalable</a:t>
            </a:r>
            <a:r>
              <a:rPr lang="tr-T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tr-TR" sz="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</a:t>
            </a:r>
            <a:r>
              <a:rPr lang="tr-T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"/&gt;</a:t>
            </a:r>
          </a:p>
          <a:p>
            <a:pPr fontAlgn="base"/>
            <a:r>
              <a:rPr lang="tr-TR" sz="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Viewport</a:t>
            </a:r>
            <a:r>
              <a:rPr lang="tr-T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elementinin alabileceği özellikler:</a:t>
            </a:r>
          </a:p>
          <a:p>
            <a:pPr fontAlgn="base"/>
            <a:r>
              <a:rPr lang="tr-TR" sz="8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</a:t>
            </a:r>
            <a:r>
              <a:rPr lang="tr-TR" sz="8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tr-T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Piksel olarak verilen </a:t>
            </a:r>
            <a:r>
              <a:rPr lang="tr-TR" sz="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viewport</a:t>
            </a:r>
            <a:r>
              <a:rPr lang="tr-T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genişliği. Değer olarak </a:t>
            </a:r>
            <a:r>
              <a:rPr lang="tr-TR" sz="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device-width</a:t>
            </a:r>
            <a:r>
              <a:rPr lang="tr-T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ile cihazın ekran genişliği de verilebilir.</a:t>
            </a:r>
          </a:p>
          <a:p>
            <a:pPr fontAlgn="base"/>
            <a:r>
              <a:rPr lang="tr-TR" sz="8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height</a:t>
            </a:r>
            <a:r>
              <a:rPr lang="tr-TR" sz="8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tr-T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Piksel olarak verilen </a:t>
            </a:r>
            <a:r>
              <a:rPr lang="tr-TR" sz="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viewport</a:t>
            </a:r>
            <a:r>
              <a:rPr lang="tr-T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yüksekliği. Değer olarak </a:t>
            </a:r>
            <a:r>
              <a:rPr lang="tr-TR" sz="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device-height</a:t>
            </a:r>
            <a:r>
              <a:rPr lang="tr-T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ile cihazın ekran yüksekliği de verilebilir.</a:t>
            </a:r>
          </a:p>
          <a:p>
            <a:pPr fontAlgn="base"/>
            <a:r>
              <a:rPr lang="tr-TR" sz="8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initial-scale</a:t>
            </a:r>
            <a:r>
              <a:rPr lang="tr-TR" sz="8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tr-T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Sayfayı ilk gösterilirken ne kadar ölçekli olarak verileceği. Örneğin 1.0 değeri verilirse başlangıç </a:t>
            </a:r>
            <a:r>
              <a:rPr lang="tr-TR" sz="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görünütüsü</a:t>
            </a:r>
            <a:r>
              <a:rPr lang="tr-T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ölçeklenmeden gösterilir. 0 ile 10.0 arası bir değer olabilir.</a:t>
            </a:r>
          </a:p>
          <a:p>
            <a:pPr fontAlgn="base"/>
            <a:r>
              <a:rPr lang="tr-TR" sz="8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minimum-</a:t>
            </a:r>
            <a:r>
              <a:rPr lang="tr-TR" sz="8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</a:t>
            </a:r>
            <a:r>
              <a:rPr lang="tr-TR" sz="8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tr-T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Kullanıcının en çok yapabileceği küçültme oranı.</a:t>
            </a:r>
          </a:p>
          <a:p>
            <a:pPr fontAlgn="base"/>
            <a:r>
              <a:rPr lang="tr-TR" sz="8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maximum-scale</a:t>
            </a:r>
            <a:r>
              <a:rPr lang="tr-TR" sz="8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tr-T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Kullanıcının en çok yapabileceği büyültme oranı.</a:t>
            </a:r>
          </a:p>
          <a:p>
            <a:pPr fontAlgn="base"/>
            <a:r>
              <a:rPr lang="tr-TR" sz="8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user-scalable</a:t>
            </a:r>
            <a:r>
              <a:rPr lang="tr-TR" sz="8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tr-T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Kullanıcının ölçekleme veya </a:t>
            </a:r>
            <a:r>
              <a:rPr lang="tr-TR" sz="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zoom</a:t>
            </a:r>
            <a:r>
              <a:rPr lang="tr-T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yapıp yapamayacağını vermek için kullanılır. </a:t>
            </a:r>
            <a:r>
              <a:rPr lang="tr-TR" sz="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yes</a:t>
            </a:r>
            <a:r>
              <a:rPr lang="tr-T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veya </a:t>
            </a:r>
            <a:r>
              <a:rPr lang="tr-TR" sz="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</a:t>
            </a:r>
            <a:r>
              <a:rPr lang="tr-T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değerini alır. Varsayılan olarak </a:t>
            </a:r>
            <a:r>
              <a:rPr lang="tr-TR" sz="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yes</a:t>
            </a:r>
            <a:r>
              <a:rPr lang="tr-T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değerini alır.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76896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64589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3085B0-2C59-4DED-8C48-E1E77CF27983}" type="datetimeFigureOut">
              <a:rPr lang="tr-TR" smtClean="0"/>
              <a:pPr>
                <a:defRPr/>
              </a:pPr>
              <a:t>7.03.2018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CC7129-E796-42F1-AB6E-175AE70EDB47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00135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935E1B-8509-4132-9F8A-B3B42A2363F2}" type="datetimeFigureOut">
              <a:rPr lang="tr-TR" smtClean="0"/>
              <a:pPr>
                <a:defRPr/>
              </a:pPr>
              <a:t>7.03.2018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CE732A-A61D-4E95-B25A-8234F68BD996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47142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AE9C0C-0D89-46A8-B0FE-73D555CA8C55}" type="datetimeFigureOut">
              <a:rPr lang="tr-TR" smtClean="0"/>
              <a:pPr>
                <a:defRPr/>
              </a:pPr>
              <a:t>7.03.2018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4475FD-5597-4A34-A660-E628784B8721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416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Özel Dü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935E1B-8509-4132-9F8A-B3B42A2363F2}" type="datetimeFigureOut">
              <a:rPr lang="tr-TR" smtClean="0"/>
              <a:pPr>
                <a:defRPr/>
              </a:pPr>
              <a:t>7.03.2018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CE732A-A61D-4E95-B25A-8234F68BD996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 3"/>
          <p:cNvGrpSpPr>
            <a:grpSpLocks/>
          </p:cNvGrpSpPr>
          <p:nvPr userDrawn="1"/>
        </p:nvGrpSpPr>
        <p:grpSpPr bwMode="auto">
          <a:xfrm>
            <a:off x="0" y="6145217"/>
            <a:ext cx="9144000" cy="548522"/>
            <a:chOff x="0" y="5719432"/>
            <a:chExt cx="9144000" cy="1034319"/>
          </a:xfrm>
        </p:grpSpPr>
        <p:pic>
          <p:nvPicPr>
            <p:cNvPr id="4" name="Resim 4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5719432"/>
              <a:ext cx="9144000" cy="346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Alt Başlık 2"/>
            <p:cNvSpPr txBox="1">
              <a:spLocks/>
            </p:cNvSpPr>
            <p:nvPr/>
          </p:nvSpPr>
          <p:spPr bwMode="auto">
            <a:xfrm>
              <a:off x="5148064" y="6278568"/>
              <a:ext cx="3960000" cy="475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 typeface="Arial" charset="0"/>
                <a:buNone/>
              </a:pPr>
              <a:r>
                <a:rPr lang="tr-TR" sz="1500" dirty="0" smtClean="0">
                  <a:solidFill>
                    <a:srgbClr val="898989"/>
                  </a:solidFill>
                </a:rPr>
                <a:t>BSM 104 Web Teknolojileri 2017-2018 Bahar</a:t>
              </a:r>
              <a:endParaRPr lang="tr-TR" sz="1500" dirty="0">
                <a:solidFill>
                  <a:srgbClr val="898989"/>
                </a:solidFill>
              </a:endParaRPr>
            </a:p>
          </p:txBody>
        </p:sp>
      </p:grpSp>
      <p:pic>
        <p:nvPicPr>
          <p:cNvPr id="6" name="İçerik Yer Tutucusu 10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4338" y="6329363"/>
            <a:ext cx="2011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Resim 4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16" y="908720"/>
            <a:ext cx="9144000" cy="183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1 Başlık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1438"/>
          </a:xfrm>
          <a:prstGeom prst="rect">
            <a:avLst/>
          </a:prstGeom>
        </p:spPr>
        <p:txBody>
          <a:bodyPr/>
          <a:lstStyle>
            <a:lvl1pPr>
              <a:defRPr sz="4000" b="0">
                <a:solidFill>
                  <a:schemeClr val="accent5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tr-TR" dirty="0" smtClean="0"/>
              <a:t>Asıl başlık stili için tıklatın</a:t>
            </a:r>
            <a:endParaRPr lang="tr-TR" dirty="0"/>
          </a:p>
        </p:txBody>
      </p:sp>
      <p:sp>
        <p:nvSpPr>
          <p:cNvPr id="9" name="İçerik Yer Tutucusu 2"/>
          <p:cNvSpPr>
            <a:spLocks noGrp="1"/>
          </p:cNvSpPr>
          <p:nvPr>
            <p:ph idx="1"/>
          </p:nvPr>
        </p:nvSpPr>
        <p:spPr>
          <a:xfrm>
            <a:off x="179512" y="1180445"/>
            <a:ext cx="8784976" cy="4851746"/>
          </a:xfrm>
        </p:spPr>
        <p:txBody>
          <a:bodyPr/>
          <a:lstStyle>
            <a:lvl1pPr marL="171450" indent="-1714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q"/>
              <a:defRPr sz="2400"/>
            </a:lvl1pPr>
            <a:lvl2pPr marL="514350" indent="-1714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q"/>
              <a:defRPr sz="2100"/>
            </a:lvl2pPr>
            <a:lvl3pPr marL="857250" indent="-1714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q"/>
              <a:defRPr sz="1800"/>
            </a:lvl3pPr>
            <a:lvl4pPr marL="1200150" indent="-1714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q"/>
              <a:defRPr sz="1500"/>
            </a:lvl4pPr>
            <a:lvl5pPr marL="1543050" indent="-1714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q"/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tr-TR" dirty="0" smtClean="0"/>
              <a:t>Asıl metin stillerini düzenle</a:t>
            </a:r>
          </a:p>
          <a:p>
            <a:pPr lvl="1"/>
            <a:r>
              <a:rPr lang="tr-TR" dirty="0" smtClean="0"/>
              <a:t>İkinci düzey</a:t>
            </a:r>
          </a:p>
          <a:p>
            <a:pPr lvl="2"/>
            <a:r>
              <a:rPr lang="tr-TR" dirty="0" smtClean="0"/>
              <a:t>Üçüncü düzey</a:t>
            </a:r>
          </a:p>
          <a:p>
            <a:pPr lvl="3"/>
            <a:r>
              <a:rPr lang="tr-TR" dirty="0" smtClean="0"/>
              <a:t>Dördüncü düzey</a:t>
            </a:r>
          </a:p>
          <a:p>
            <a:pPr lvl="4"/>
            <a:r>
              <a:rPr lang="tr-TR" dirty="0" smtClean="0"/>
              <a:t>Beşinci düzey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8750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 3"/>
          <p:cNvGrpSpPr>
            <a:grpSpLocks/>
          </p:cNvGrpSpPr>
          <p:nvPr userDrawn="1"/>
        </p:nvGrpSpPr>
        <p:grpSpPr bwMode="auto">
          <a:xfrm>
            <a:off x="0" y="6145217"/>
            <a:ext cx="9144000" cy="548522"/>
            <a:chOff x="0" y="5719432"/>
            <a:chExt cx="9144000" cy="1034319"/>
          </a:xfrm>
        </p:grpSpPr>
        <p:pic>
          <p:nvPicPr>
            <p:cNvPr id="4" name="Resim 4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5719432"/>
              <a:ext cx="9144000" cy="346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Alt Başlık 2"/>
            <p:cNvSpPr txBox="1">
              <a:spLocks/>
            </p:cNvSpPr>
            <p:nvPr/>
          </p:nvSpPr>
          <p:spPr bwMode="auto">
            <a:xfrm>
              <a:off x="5148064" y="6278568"/>
              <a:ext cx="3960000" cy="475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 typeface="Arial" charset="0"/>
                <a:buNone/>
              </a:pPr>
              <a:r>
                <a:rPr lang="tr-TR" sz="1500" dirty="0" smtClean="0">
                  <a:solidFill>
                    <a:srgbClr val="898989"/>
                  </a:solidFill>
                </a:rPr>
                <a:t>BSM 104 Web Teknolojileri 2017-2018 Bahar</a:t>
              </a:r>
              <a:endParaRPr lang="tr-TR" sz="1500" dirty="0">
                <a:solidFill>
                  <a:srgbClr val="898989"/>
                </a:solidFill>
              </a:endParaRPr>
            </a:p>
          </p:txBody>
        </p:sp>
      </p:grpSp>
      <p:pic>
        <p:nvPicPr>
          <p:cNvPr id="6" name="İçerik Yer Tutucusu 10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4338" y="6329363"/>
            <a:ext cx="2011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Resim 4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16" y="908720"/>
            <a:ext cx="9144000" cy="183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56107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03B584-4923-4A86-9704-CC215055113B}" type="datetimeFigureOut">
              <a:rPr lang="tr-TR" smtClean="0"/>
              <a:pPr>
                <a:defRPr/>
              </a:pPr>
              <a:t>7.03.2018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971776-7564-4797-B611-E641185BF234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7051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0E6961-A921-43FE-8598-31B14676E109}" type="datetimeFigureOut">
              <a:rPr lang="tr-TR" smtClean="0"/>
              <a:pPr>
                <a:defRPr/>
              </a:pPr>
              <a:t>7.03.2018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CC180B-A068-4E2B-8CAA-08903E42A7C2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00745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E11966-ECC0-4184-85BF-A764B6992FAA}" type="datetimeFigureOut">
              <a:rPr lang="tr-TR" smtClean="0"/>
              <a:pPr>
                <a:defRPr/>
              </a:pPr>
              <a:t>7.03.2018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1B4FFA-B9C2-48FF-B259-9F8603C992F9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7388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2199C3-1F67-42D3-B6ED-73061C3C3F65}" type="datetimeFigureOut">
              <a:rPr lang="tr-TR" smtClean="0"/>
              <a:pPr>
                <a:defRPr/>
              </a:pPr>
              <a:t>7.03.2018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C14A26-8FC7-4466-90C1-A68B44635883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5487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5836A6-47FB-45E3-8618-8B0A29CA1501}" type="datetimeFigureOut">
              <a:rPr lang="tr-TR" smtClean="0"/>
              <a:pPr>
                <a:defRPr/>
              </a:pPr>
              <a:t>7.03.2018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73D6FA-B3EF-407B-B203-65E8476E2F4C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101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70B04A-851E-46D5-BD87-4337A2B542B9}" type="datetimeFigureOut">
              <a:rPr lang="tr-TR" smtClean="0"/>
              <a:pPr>
                <a:defRPr/>
              </a:pPr>
              <a:t>7.03.2018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3DFD76-7578-421E-BBD1-96E761E065A7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0552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4E6223-4733-4C07-9BF1-7FD1E84B1A60}" type="datetimeFigureOut">
              <a:rPr lang="tr-TR" smtClean="0"/>
              <a:pPr>
                <a:defRPr/>
              </a:pPr>
              <a:t>7.03.2018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61761B-90EE-44EF-AE9D-5DF4B2A7D583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6307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2561BD-1BBA-422F-B47B-11093D376C13}" type="datetimeFigureOut">
              <a:rPr lang="tr-TR" smtClean="0"/>
              <a:pPr>
                <a:defRPr/>
              </a:pPr>
              <a:t>7.03.2018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521831-CFBB-4EA3-A3F2-B56F219C3EB7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0505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2935E1B-8509-4132-9F8A-B3B42A2363F2}" type="datetimeFigureOut">
              <a:rPr lang="tr-TR" smtClean="0"/>
              <a:pPr>
                <a:defRPr/>
              </a:pPr>
              <a:t>7.03.2018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FCE732A-A61D-4E95-B25A-8234F68BD996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2206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  <p:sldLayoutId id="2147483694" r:id="rId13"/>
    <p:sldLayoutId id="2147483695" r:id="rId14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bootstrap/default.asp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v4-alpha.getbootstrap.co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jquery.com/jquery-1.11.3.min.j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code.jquery.com/jquery-1.9.1.min.js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395536" y="1700808"/>
            <a:ext cx="8352928" cy="1875551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tr-TR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Web Teknolojileri</a:t>
            </a:r>
            <a:br>
              <a:rPr lang="tr-TR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</a:br>
            <a:r>
              <a:rPr lang="tr-TR" sz="4000" b="1" dirty="0" err="1" smtClean="0">
                <a:solidFill>
                  <a:srgbClr val="C00000"/>
                </a:solidFill>
                <a:cs typeface="Arial" pitchFamily="34" charset="0"/>
              </a:rPr>
              <a:t>Bootstrap</a:t>
            </a:r>
            <a:r>
              <a:rPr lang="tr-TR" sz="4000" b="1" dirty="0" smtClean="0">
                <a:solidFill>
                  <a:srgbClr val="C00000"/>
                </a:solidFill>
                <a:cs typeface="Arial" pitchFamily="34" charset="0"/>
              </a:rPr>
              <a:t> &amp; CSS</a:t>
            </a:r>
            <a:r>
              <a:rPr lang="tr-TR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/>
            </a:r>
            <a:br>
              <a:rPr lang="tr-TR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</a:br>
            <a:endParaRPr lang="tr-TR" sz="36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79512" y="3789363"/>
            <a:ext cx="8784976" cy="1439837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Prof. Dr. Ümit KOCABIÇAK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Öğr</a:t>
            </a:r>
            <a:r>
              <a:rPr lang="tr-T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. Gör. Nevzat TAŞBAŞI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Arş. Gör. Dr. </a:t>
            </a:r>
            <a:r>
              <a:rPr lang="tr-T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Gülüzar</a:t>
            </a:r>
            <a:r>
              <a:rPr lang="tr-T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ÇİT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tr-TR" sz="16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6" name="Resim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575" y="332656"/>
            <a:ext cx="27368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077" name="Grup 9"/>
          <p:cNvGrpSpPr>
            <a:grpSpLocks/>
          </p:cNvGrpSpPr>
          <p:nvPr/>
        </p:nvGrpSpPr>
        <p:grpSpPr bwMode="auto">
          <a:xfrm>
            <a:off x="0" y="5719762"/>
            <a:ext cx="9144000" cy="836359"/>
            <a:chOff x="0" y="5719432"/>
            <a:chExt cx="9144000" cy="836874"/>
          </a:xfrm>
        </p:grpSpPr>
        <p:pic>
          <p:nvPicPr>
            <p:cNvPr id="3078" name="Resim 7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5719432"/>
              <a:ext cx="9144000" cy="346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Alt Başlık 2"/>
            <p:cNvSpPr txBox="1">
              <a:spLocks/>
            </p:cNvSpPr>
            <p:nvPr/>
          </p:nvSpPr>
          <p:spPr>
            <a:xfrm>
              <a:off x="5220072" y="6278576"/>
              <a:ext cx="3915991" cy="277730"/>
            </a:xfrm>
            <a:prstGeom prst="rect">
              <a:avLst/>
            </a:prstGeom>
          </p:spPr>
          <p:txBody>
            <a:bodyPr>
              <a:normAutofit fontScale="70000" lnSpcReduction="20000"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tr-TR" sz="2000" dirty="0">
                  <a:solidFill>
                    <a:srgbClr val="898989"/>
                  </a:solidFill>
                </a:rPr>
                <a:t>BSM 104 Web Teknolojileri 2017-2018 Bahar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783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Bootstrap Giriş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r-TR" sz="2800" dirty="0" smtClean="0"/>
              <a:t>Sayfanın mobil cihazlarda gösterilebilmesi ve kullanıcıların bu cihazlarda sayfayı büyütüp küçültebilmesi ile ilgili ayarlar için başlık kısmına 	</a:t>
            </a:r>
            <a:r>
              <a:rPr lang="tr-TR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tr-T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meta name="</a:t>
            </a:r>
            <a:r>
              <a:rPr lang="tr-TR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viewport</a:t>
            </a:r>
            <a:r>
              <a:rPr lang="tr-T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 </a:t>
            </a:r>
            <a:endParaRPr lang="tr-TR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  <a:defRPr/>
            </a:pPr>
            <a:r>
              <a:rPr lang="tr-T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tr-TR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   </a:t>
            </a:r>
            <a:r>
              <a:rPr lang="tr-TR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</a:t>
            </a:r>
            <a:r>
              <a:rPr lang="tr-T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</a:t>
            </a:r>
            <a:r>
              <a:rPr lang="tr-TR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width</a:t>
            </a:r>
            <a:r>
              <a:rPr lang="tr-TR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tr-TR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device-width</a:t>
            </a:r>
            <a:r>
              <a:rPr lang="tr-T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tr-TR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initial-scale</a:t>
            </a:r>
            <a:r>
              <a:rPr lang="tr-T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=1</a:t>
            </a:r>
            <a:r>
              <a:rPr lang="tr-TR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"&gt;</a:t>
            </a:r>
          </a:p>
          <a:p>
            <a:pPr>
              <a:defRPr/>
            </a:pPr>
            <a:r>
              <a:rPr lang="tr-TR" sz="2800" dirty="0" smtClean="0"/>
              <a:t>Daha sonra Bootstrap .</a:t>
            </a:r>
            <a:r>
              <a:rPr lang="tr-TR" sz="2800" dirty="0" err="1" smtClean="0"/>
              <a:t>css</a:t>
            </a:r>
            <a:r>
              <a:rPr lang="tr-TR" sz="2800" dirty="0" smtClean="0"/>
              <a:t> ve .</a:t>
            </a:r>
            <a:r>
              <a:rPr lang="tr-TR" sz="2800" dirty="0" err="1" smtClean="0"/>
              <a:t>js</a:t>
            </a:r>
            <a:r>
              <a:rPr lang="tr-TR" sz="2800" dirty="0" smtClean="0"/>
              <a:t> dosyalarının olduğu satırlar eklenir.</a:t>
            </a: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380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Bootstrap Giriş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tr-TR" sz="2000" dirty="0"/>
              <a:t>&lt;!DOCTYPE html&gt;</a:t>
            </a:r>
            <a:br>
              <a:rPr lang="tr-TR" sz="2000" dirty="0"/>
            </a:br>
            <a:r>
              <a:rPr lang="tr-TR" sz="2000" dirty="0"/>
              <a:t>&lt;</a:t>
            </a:r>
            <a:r>
              <a:rPr lang="tr-TR" sz="2000" b="1" dirty="0"/>
              <a:t>html </a:t>
            </a:r>
            <a:r>
              <a:rPr lang="tr-TR" sz="2000" dirty="0" err="1"/>
              <a:t>lang</a:t>
            </a:r>
            <a:r>
              <a:rPr lang="tr-TR" sz="2000" dirty="0"/>
              <a:t>=</a:t>
            </a:r>
            <a:r>
              <a:rPr lang="tr-TR" sz="2000" b="1" dirty="0"/>
              <a:t>"en"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&lt;</a:t>
            </a:r>
            <a:r>
              <a:rPr lang="tr-TR" sz="2000" b="1" dirty="0" err="1"/>
              <a:t>head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    &lt;</a:t>
            </a:r>
            <a:r>
              <a:rPr lang="tr-TR" sz="2000" b="1" dirty="0"/>
              <a:t>meta </a:t>
            </a:r>
            <a:r>
              <a:rPr lang="tr-TR" sz="2000" dirty="0" err="1"/>
              <a:t>charset</a:t>
            </a:r>
            <a:r>
              <a:rPr lang="tr-TR" sz="2000" dirty="0"/>
              <a:t>=</a:t>
            </a:r>
            <a:r>
              <a:rPr lang="tr-TR" sz="2000" b="1" dirty="0"/>
              <a:t>"UTF-8"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    &lt;</a:t>
            </a:r>
            <a:r>
              <a:rPr lang="tr-TR" sz="2000" b="1" dirty="0" err="1"/>
              <a:t>title</a:t>
            </a:r>
            <a:r>
              <a:rPr lang="tr-TR" sz="2000" dirty="0"/>
              <a:t>&gt;Örnekler&lt;/</a:t>
            </a:r>
            <a:r>
              <a:rPr lang="tr-TR" sz="2000" b="1" dirty="0" err="1"/>
              <a:t>title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    &lt;</a:t>
            </a:r>
            <a:r>
              <a:rPr lang="tr-TR" sz="2000" b="1" dirty="0"/>
              <a:t>link </a:t>
            </a:r>
            <a:r>
              <a:rPr lang="tr-TR" sz="2000" dirty="0" err="1"/>
              <a:t>rel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stylesheet</a:t>
            </a:r>
            <a:r>
              <a:rPr lang="tr-TR" sz="2000" b="1" dirty="0"/>
              <a:t>" </a:t>
            </a:r>
            <a:r>
              <a:rPr lang="tr-TR" sz="2000" dirty="0" err="1"/>
              <a:t>href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css</a:t>
            </a:r>
            <a:r>
              <a:rPr lang="tr-TR" sz="2000" b="1" dirty="0"/>
              <a:t>/bootstrap.min.css"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&lt;/</a:t>
            </a:r>
            <a:r>
              <a:rPr lang="tr-TR" sz="2000" b="1" dirty="0" err="1"/>
              <a:t>head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&lt;</a:t>
            </a:r>
            <a:r>
              <a:rPr lang="tr-TR" sz="2000" b="1" dirty="0"/>
              <a:t>body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&lt;</a:t>
            </a:r>
            <a:r>
              <a:rPr lang="tr-TR" sz="2000" b="1" dirty="0"/>
              <a:t>div </a:t>
            </a:r>
            <a:r>
              <a:rPr lang="tr-TR" sz="2000" dirty="0" err="1"/>
              <a:t>class</a:t>
            </a:r>
            <a:r>
              <a:rPr lang="tr-TR" sz="2000" dirty="0" smtClean="0"/>
              <a:t>=</a:t>
            </a:r>
            <a:r>
              <a:rPr lang="tr-TR" sz="2000" b="1" dirty="0" smtClean="0"/>
              <a:t>"</a:t>
            </a:r>
            <a:r>
              <a:rPr lang="tr-TR" sz="2000" b="1" dirty="0" err="1"/>
              <a:t>container-fluid</a:t>
            </a:r>
            <a:r>
              <a:rPr lang="tr-TR" sz="2000" b="1" dirty="0" smtClean="0"/>
              <a:t>"</a:t>
            </a:r>
            <a:r>
              <a:rPr lang="tr-TR" sz="2000" dirty="0" smtClean="0"/>
              <a:t>&gt;</a:t>
            </a:r>
            <a:r>
              <a:rPr lang="tr-TR" sz="2000" dirty="0"/>
              <a:t/>
            </a:r>
            <a:br>
              <a:rPr lang="tr-TR" sz="2000" dirty="0"/>
            </a:br>
            <a:r>
              <a:rPr lang="tr-TR" sz="2000" dirty="0"/>
              <a:t>    &lt;</a:t>
            </a:r>
            <a:r>
              <a:rPr lang="tr-TR" sz="2000" b="1" dirty="0" smtClean="0"/>
              <a:t>h1</a:t>
            </a:r>
            <a:r>
              <a:rPr lang="tr-TR" sz="2000" dirty="0" smtClean="0"/>
              <a:t>&gt;Sayfamız&lt;/</a:t>
            </a:r>
            <a:r>
              <a:rPr lang="tr-TR" sz="2000" b="1" dirty="0"/>
              <a:t>h1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    &lt;</a:t>
            </a:r>
            <a:r>
              <a:rPr lang="tr-TR" sz="2000" b="1" dirty="0" smtClean="0"/>
              <a:t>p</a:t>
            </a:r>
            <a:r>
              <a:rPr lang="tr-TR" sz="2000" dirty="0" smtClean="0"/>
              <a:t>&gt;İlk </a:t>
            </a:r>
            <a:r>
              <a:rPr lang="tr-TR" sz="2000" dirty="0"/>
              <a:t>Örneğimiz</a:t>
            </a:r>
            <a:r>
              <a:rPr lang="tr-TR" sz="2000" dirty="0" smtClean="0"/>
              <a:t>... &lt;/</a:t>
            </a:r>
            <a:r>
              <a:rPr lang="tr-TR" sz="2000" b="1" dirty="0"/>
              <a:t>p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&lt;/</a:t>
            </a:r>
            <a:r>
              <a:rPr lang="tr-TR" sz="2000" b="1" dirty="0"/>
              <a:t>div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&lt;/</a:t>
            </a:r>
            <a:r>
              <a:rPr lang="tr-TR" sz="2000" b="1" dirty="0"/>
              <a:t>body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&lt;/</a:t>
            </a:r>
            <a:r>
              <a:rPr lang="tr-TR" sz="2000" b="1" dirty="0"/>
              <a:t>html</a:t>
            </a:r>
            <a:r>
              <a:rPr lang="tr-TR" sz="2000" dirty="0"/>
              <a:t>&gt;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11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3501008"/>
            <a:ext cx="2657475" cy="1533525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902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Bootstrap</a:t>
            </a:r>
            <a:r>
              <a:rPr lang="tr-TR" dirty="0" smtClean="0"/>
              <a:t> Izgara/</a:t>
            </a:r>
            <a:r>
              <a:rPr lang="tr-TR" dirty="0" err="1" smtClean="0"/>
              <a:t>Grid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r-TR" sz="2800" dirty="0" err="1" smtClean="0"/>
              <a:t>Bootstrap’de</a:t>
            </a:r>
            <a:r>
              <a:rPr lang="tr-TR" sz="2800" dirty="0" smtClean="0"/>
              <a:t> web sayfasındaki elemanların nasıl yerleşeceğinin belirlenmesi amacıyla ızgara sistemi kullanılır. Bu nedenle web sayfasını yatay olarak 12 eşit parçaya yani sütuna ayırarak elemanların yerleştirilmesi sağlanır.</a:t>
            </a:r>
          </a:p>
          <a:p>
            <a:pPr marL="0" indent="0">
              <a:buNone/>
              <a:defRPr/>
            </a:pP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12</a:t>
            </a:fld>
            <a:endParaRPr lang="tr-T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56992"/>
            <a:ext cx="7918684" cy="1875478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346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Bootstrap</a:t>
            </a:r>
            <a:r>
              <a:rPr lang="tr-TR" dirty="0"/>
              <a:t> </a:t>
            </a:r>
            <a:r>
              <a:rPr lang="tr-TR" dirty="0" smtClean="0"/>
              <a:t>Izgara/</a:t>
            </a:r>
            <a:r>
              <a:rPr lang="tr-TR" dirty="0" err="1" smtClean="0"/>
              <a:t>Grid</a:t>
            </a:r>
            <a:r>
              <a:rPr lang="tr-TR" dirty="0" smtClean="0"/>
              <a:t>…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r-TR" sz="2800" dirty="0" err="1" smtClean="0"/>
              <a:t>Bootstrap’de</a:t>
            </a:r>
            <a:r>
              <a:rPr lang="tr-TR" sz="2800" dirty="0" smtClean="0"/>
              <a:t> web sayfasındaki elemanların nasıl yerleşeceğinin belirlenmesi amacıyla ızgara sistemine ek olarak farklı cihazlar için farklı alt sınıflar bulunmaktadır. </a:t>
            </a:r>
          </a:p>
          <a:p>
            <a:pPr lvl="1">
              <a:defRPr/>
            </a:pPr>
            <a:r>
              <a:rPr lang="tr-TR" sz="2500" dirty="0" smtClean="0"/>
              <a:t>4 farklı ekran çözünürlüğü için farklı alt sınıflar kullanılır. </a:t>
            </a:r>
          </a:p>
          <a:p>
            <a:pPr lvl="2">
              <a:defRPr/>
            </a:pPr>
            <a:r>
              <a:rPr lang="tr-TR" sz="2000" dirty="0" err="1" smtClean="0"/>
              <a:t>xs</a:t>
            </a:r>
            <a:r>
              <a:rPr lang="tr-TR" sz="2000" dirty="0" smtClean="0"/>
              <a:t>: cep telefonları için,</a:t>
            </a:r>
          </a:p>
          <a:p>
            <a:pPr lvl="2">
              <a:defRPr/>
            </a:pPr>
            <a:r>
              <a:rPr lang="tr-TR" sz="2000" dirty="0" err="1" smtClean="0"/>
              <a:t>sm</a:t>
            </a:r>
            <a:r>
              <a:rPr lang="tr-TR" sz="2000" dirty="0" smtClean="0"/>
              <a:t>: tabletler için,</a:t>
            </a:r>
          </a:p>
          <a:p>
            <a:pPr lvl="2">
              <a:defRPr/>
            </a:pPr>
            <a:r>
              <a:rPr lang="tr-TR" sz="2000" dirty="0" smtClean="0"/>
              <a:t>md: diz üstü bilgisayarlar için,</a:t>
            </a:r>
          </a:p>
          <a:p>
            <a:pPr lvl="2">
              <a:defRPr/>
            </a:pPr>
            <a:r>
              <a:rPr lang="tr-TR" sz="2000" dirty="0" err="1" smtClean="0"/>
              <a:t>lg</a:t>
            </a:r>
            <a:r>
              <a:rPr lang="tr-TR" sz="2000" dirty="0" smtClean="0"/>
              <a:t>: masaüstü bilgisayarlar için.</a:t>
            </a:r>
            <a:endParaRPr lang="tr-TR" sz="20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20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Bootstrap</a:t>
            </a:r>
            <a:r>
              <a:rPr lang="tr-TR" dirty="0"/>
              <a:t> Izgara/</a:t>
            </a:r>
            <a:r>
              <a:rPr lang="tr-TR" dirty="0" err="1"/>
              <a:t>Grid</a:t>
            </a:r>
            <a:r>
              <a:rPr lang="tr-TR" dirty="0"/>
              <a:t>…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14</a:t>
            </a:fld>
            <a:endParaRPr lang="tr-TR"/>
          </a:p>
        </p:txBody>
      </p:sp>
      <p:pic>
        <p:nvPicPr>
          <p:cNvPr id="4098" name="Picture 2" descr="http://ozgrozer.com/content/images/2015/06/izgaraGenisMasaustu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628" y="1728898"/>
            <a:ext cx="7164796" cy="3356286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383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Bootstrap</a:t>
            </a:r>
            <a:r>
              <a:rPr lang="tr-TR" dirty="0"/>
              <a:t> Izgara/</a:t>
            </a:r>
            <a:r>
              <a:rPr lang="tr-TR" dirty="0" err="1"/>
              <a:t>Grid</a:t>
            </a:r>
            <a:r>
              <a:rPr lang="tr-TR" dirty="0"/>
              <a:t>…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79512" y="1180445"/>
            <a:ext cx="9073008" cy="485174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tr-TR" sz="2600" dirty="0" smtClean="0"/>
              <a:t>Izgara yapısının kullanılabilmesi için önce ızgaranın içinde bulunacağı </a:t>
            </a:r>
            <a:r>
              <a:rPr lang="tr-TR" sz="2600" b="1" dirty="0" err="1" smtClean="0"/>
              <a:t>row</a:t>
            </a:r>
            <a:r>
              <a:rPr lang="tr-TR" sz="2600" dirty="0"/>
              <a:t> </a:t>
            </a:r>
            <a:r>
              <a:rPr lang="tr-TR" sz="2600" dirty="0" smtClean="0"/>
              <a:t>sınıfı kullanılarak satır tanımı yapılır.</a:t>
            </a:r>
          </a:p>
          <a:p>
            <a:pPr marL="0" indent="0">
              <a:buNone/>
              <a:defRPr/>
            </a:pPr>
            <a:r>
              <a:rPr lang="tr-TR" sz="2600" dirty="0" smtClean="0"/>
              <a:t>	</a:t>
            </a:r>
            <a:r>
              <a:rPr lang="tr-TR" dirty="0" smtClean="0"/>
              <a:t>&lt;</a:t>
            </a:r>
            <a:r>
              <a:rPr lang="tr-TR" dirty="0"/>
              <a:t>div </a:t>
            </a:r>
            <a:r>
              <a:rPr lang="tr-TR" dirty="0" err="1"/>
              <a:t>class</a:t>
            </a:r>
            <a:r>
              <a:rPr lang="tr-TR" dirty="0"/>
              <a:t>="</a:t>
            </a:r>
            <a:r>
              <a:rPr lang="tr-TR" dirty="0" err="1"/>
              <a:t>row</a:t>
            </a:r>
            <a:r>
              <a:rPr lang="tr-TR" dirty="0" smtClean="0"/>
              <a:t>"&gt;&lt;/div&gt;</a:t>
            </a:r>
          </a:p>
          <a:p>
            <a:pPr>
              <a:defRPr/>
            </a:pPr>
            <a:r>
              <a:rPr lang="tr-TR" sz="2600" dirty="0" smtClean="0"/>
              <a:t>Sonra her sütun için div tanımlanır.</a:t>
            </a:r>
          </a:p>
          <a:p>
            <a:pPr>
              <a:defRPr/>
            </a:pPr>
            <a:r>
              <a:rPr lang="tr-TR" sz="2600" dirty="0" err="1" smtClean="0"/>
              <a:t>Div</a:t>
            </a:r>
            <a:r>
              <a:rPr lang="tr-TR" sz="2600" dirty="0" smtClean="0"/>
              <a:t> içerisinde </a:t>
            </a:r>
            <a:r>
              <a:rPr lang="tr-TR" sz="2600" b="1" dirty="0" smtClean="0"/>
              <a:t>«</a:t>
            </a:r>
            <a:r>
              <a:rPr lang="tr-TR" sz="2600" b="1" dirty="0" err="1" smtClean="0"/>
              <a:t>col</a:t>
            </a:r>
            <a:r>
              <a:rPr lang="tr-TR" sz="2600" b="1" dirty="0" smtClean="0"/>
              <a:t>-çözünürlük türü-birleştirilecek sütun sayısı»</a:t>
            </a:r>
            <a:r>
              <a:rPr lang="tr-TR" sz="2600" dirty="0" smtClean="0"/>
              <a:t> </a:t>
            </a:r>
          </a:p>
          <a:p>
            <a:pPr marL="0" indent="0">
              <a:buNone/>
              <a:defRPr/>
            </a:pPr>
            <a:r>
              <a:rPr lang="tr-TR" sz="2600" dirty="0" smtClean="0"/>
              <a:t>belirtilir.</a:t>
            </a:r>
          </a:p>
          <a:p>
            <a:pPr marL="0" indent="0">
              <a:buNone/>
              <a:defRPr/>
            </a:pPr>
            <a:r>
              <a:rPr lang="tr-TR" sz="2600" dirty="0"/>
              <a:t>	</a:t>
            </a:r>
            <a:r>
              <a:rPr lang="en-US" dirty="0" smtClean="0"/>
              <a:t>&lt;</a:t>
            </a:r>
            <a:r>
              <a:rPr lang="en-US" dirty="0"/>
              <a:t>div class="col-sm-4</a:t>
            </a:r>
            <a:r>
              <a:rPr lang="en-US" dirty="0" smtClean="0"/>
              <a:t>"&gt;</a:t>
            </a:r>
            <a:r>
              <a:rPr lang="tr-TR" dirty="0" smtClean="0"/>
              <a:t> 4 </a:t>
            </a:r>
            <a:r>
              <a:rPr lang="tr-TR" dirty="0" err="1" smtClean="0"/>
              <a:t>lü</a:t>
            </a:r>
            <a:r>
              <a:rPr lang="tr-TR" dirty="0" smtClean="0"/>
              <a:t> sütun</a:t>
            </a:r>
            <a:r>
              <a:rPr lang="en-US" dirty="0" smtClean="0"/>
              <a:t> &lt;/</a:t>
            </a:r>
            <a:r>
              <a:rPr lang="en-US" dirty="0"/>
              <a:t>div&gt;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9320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Bootstrap</a:t>
            </a:r>
            <a:r>
              <a:rPr lang="tr-TR" dirty="0"/>
              <a:t> Izgara/</a:t>
            </a:r>
            <a:r>
              <a:rPr lang="tr-TR" dirty="0" err="1"/>
              <a:t>Grid</a:t>
            </a:r>
            <a:r>
              <a:rPr lang="tr-TR" dirty="0"/>
              <a:t>…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tr-TR" sz="3400" dirty="0" smtClean="0"/>
              <a:t>Tablet için üç eşit sütun oluşturma</a:t>
            </a:r>
            <a:r>
              <a:rPr lang="tr-TR" sz="2800" dirty="0" smtClean="0"/>
              <a:t>:</a:t>
            </a:r>
          </a:p>
          <a:p>
            <a:pPr marL="342900" lvl="1" indent="0">
              <a:buNone/>
              <a:defRPr/>
            </a:pPr>
            <a:r>
              <a:rPr lang="tr-TR" sz="2600" dirty="0"/>
              <a:t>&lt;!DOCTYPE html&gt;</a:t>
            </a:r>
            <a:br>
              <a:rPr lang="tr-TR" sz="2600" dirty="0"/>
            </a:br>
            <a:r>
              <a:rPr lang="tr-TR" sz="2600" dirty="0"/>
              <a:t>&lt;</a:t>
            </a:r>
            <a:r>
              <a:rPr lang="tr-TR" sz="2600" b="1" dirty="0"/>
              <a:t>html </a:t>
            </a:r>
            <a:r>
              <a:rPr lang="tr-TR" sz="2600" dirty="0" err="1"/>
              <a:t>lang</a:t>
            </a:r>
            <a:r>
              <a:rPr lang="tr-TR" sz="2600" dirty="0"/>
              <a:t>=</a:t>
            </a:r>
            <a:r>
              <a:rPr lang="tr-TR" sz="2600" b="1" dirty="0"/>
              <a:t>"en"</a:t>
            </a:r>
            <a:r>
              <a:rPr lang="tr-TR" sz="2600" dirty="0"/>
              <a:t>&gt;</a:t>
            </a:r>
            <a:br>
              <a:rPr lang="tr-TR" sz="2600" dirty="0"/>
            </a:br>
            <a:r>
              <a:rPr lang="tr-TR" sz="2600" dirty="0"/>
              <a:t>&lt;</a:t>
            </a:r>
            <a:r>
              <a:rPr lang="tr-TR" sz="2600" b="1" dirty="0" err="1"/>
              <a:t>head</a:t>
            </a:r>
            <a:r>
              <a:rPr lang="tr-TR" sz="2600" dirty="0"/>
              <a:t>&gt;</a:t>
            </a:r>
            <a:br>
              <a:rPr lang="tr-TR" sz="2600" dirty="0"/>
            </a:br>
            <a:r>
              <a:rPr lang="tr-TR" sz="2600" dirty="0"/>
              <a:t>    &lt;</a:t>
            </a:r>
            <a:r>
              <a:rPr lang="tr-TR" sz="2600" b="1" dirty="0"/>
              <a:t>meta </a:t>
            </a:r>
            <a:r>
              <a:rPr lang="tr-TR" sz="2600" dirty="0" err="1"/>
              <a:t>charset</a:t>
            </a:r>
            <a:r>
              <a:rPr lang="tr-TR" sz="2600" dirty="0"/>
              <a:t>=</a:t>
            </a:r>
            <a:r>
              <a:rPr lang="tr-TR" sz="2600" b="1" dirty="0"/>
              <a:t>"UTF-8"</a:t>
            </a:r>
            <a:r>
              <a:rPr lang="tr-TR" sz="2600" dirty="0"/>
              <a:t>&gt;</a:t>
            </a:r>
            <a:br>
              <a:rPr lang="tr-TR" sz="2600" dirty="0"/>
            </a:br>
            <a:r>
              <a:rPr lang="tr-TR" sz="2600" dirty="0"/>
              <a:t>    &lt;</a:t>
            </a:r>
            <a:r>
              <a:rPr lang="tr-TR" sz="2600" b="1" dirty="0" err="1"/>
              <a:t>title</a:t>
            </a:r>
            <a:r>
              <a:rPr lang="tr-TR" sz="2600" dirty="0"/>
              <a:t>&gt;Örnekler&lt;/</a:t>
            </a:r>
            <a:r>
              <a:rPr lang="tr-TR" sz="2600" b="1" dirty="0" err="1"/>
              <a:t>title</a:t>
            </a:r>
            <a:r>
              <a:rPr lang="tr-TR" sz="2600" dirty="0"/>
              <a:t>&gt;</a:t>
            </a:r>
            <a:br>
              <a:rPr lang="tr-TR" sz="2600" dirty="0"/>
            </a:br>
            <a:r>
              <a:rPr lang="tr-TR" sz="2600" dirty="0"/>
              <a:t>    &lt;</a:t>
            </a:r>
            <a:r>
              <a:rPr lang="tr-TR" sz="2600" b="1" dirty="0"/>
              <a:t>link </a:t>
            </a:r>
            <a:r>
              <a:rPr lang="tr-TR" sz="2600" dirty="0" err="1"/>
              <a:t>rel</a:t>
            </a:r>
            <a:r>
              <a:rPr lang="tr-TR" sz="2600" dirty="0"/>
              <a:t>=</a:t>
            </a:r>
            <a:r>
              <a:rPr lang="tr-TR" sz="2600" b="1" dirty="0"/>
              <a:t>"</a:t>
            </a:r>
            <a:r>
              <a:rPr lang="tr-TR" sz="2600" b="1" dirty="0" err="1"/>
              <a:t>stylesheet</a:t>
            </a:r>
            <a:r>
              <a:rPr lang="tr-TR" sz="2600" b="1" dirty="0"/>
              <a:t>" </a:t>
            </a:r>
            <a:r>
              <a:rPr lang="tr-TR" sz="2600" dirty="0" err="1"/>
              <a:t>href</a:t>
            </a:r>
            <a:r>
              <a:rPr lang="tr-TR" sz="2600" dirty="0"/>
              <a:t>=</a:t>
            </a:r>
            <a:r>
              <a:rPr lang="tr-TR" sz="2600" b="1" dirty="0"/>
              <a:t>"</a:t>
            </a:r>
            <a:r>
              <a:rPr lang="tr-TR" sz="2600" b="1" dirty="0" err="1"/>
              <a:t>css</a:t>
            </a:r>
            <a:r>
              <a:rPr lang="tr-TR" sz="2600" b="1" dirty="0"/>
              <a:t>/bootstrap.min.css"</a:t>
            </a:r>
            <a:r>
              <a:rPr lang="tr-TR" sz="2600" dirty="0"/>
              <a:t>&gt;</a:t>
            </a:r>
            <a:br>
              <a:rPr lang="tr-TR" sz="2600" dirty="0"/>
            </a:br>
            <a:r>
              <a:rPr lang="tr-TR" sz="2600" dirty="0"/>
              <a:t>&lt;/</a:t>
            </a:r>
            <a:r>
              <a:rPr lang="tr-TR" sz="2600" b="1" dirty="0" err="1"/>
              <a:t>head</a:t>
            </a:r>
            <a:r>
              <a:rPr lang="tr-TR" sz="2600" dirty="0"/>
              <a:t>&gt;</a:t>
            </a:r>
            <a:br>
              <a:rPr lang="tr-TR" sz="2600" dirty="0"/>
            </a:br>
            <a:r>
              <a:rPr lang="tr-TR" sz="2600" dirty="0"/>
              <a:t>&lt;</a:t>
            </a:r>
            <a:r>
              <a:rPr lang="tr-TR" sz="2600" b="1" dirty="0"/>
              <a:t>body</a:t>
            </a:r>
            <a:r>
              <a:rPr lang="tr-TR" sz="2600" dirty="0"/>
              <a:t>&gt;</a:t>
            </a:r>
            <a:br>
              <a:rPr lang="tr-TR" sz="2600" dirty="0"/>
            </a:br>
            <a:r>
              <a:rPr lang="tr-TR" sz="2600" dirty="0"/>
              <a:t>&lt;</a:t>
            </a:r>
            <a:r>
              <a:rPr lang="tr-TR" sz="2600" b="1" dirty="0"/>
              <a:t>div </a:t>
            </a:r>
            <a:r>
              <a:rPr lang="tr-TR" sz="2600" dirty="0" err="1"/>
              <a:t>class</a:t>
            </a:r>
            <a:r>
              <a:rPr lang="tr-TR" sz="2600" dirty="0"/>
              <a:t>=</a:t>
            </a:r>
            <a:r>
              <a:rPr lang="tr-TR" sz="2600" b="1" dirty="0"/>
              <a:t>"</a:t>
            </a:r>
            <a:r>
              <a:rPr lang="tr-TR" sz="2600" b="1" dirty="0" err="1"/>
              <a:t>container</a:t>
            </a:r>
            <a:r>
              <a:rPr lang="tr-TR" sz="2600" b="1" dirty="0"/>
              <a:t>"</a:t>
            </a:r>
            <a:r>
              <a:rPr lang="tr-TR" sz="2600" dirty="0"/>
              <a:t>&gt;</a:t>
            </a:r>
            <a:br>
              <a:rPr lang="tr-TR" sz="2600" dirty="0"/>
            </a:br>
            <a:r>
              <a:rPr lang="tr-TR" sz="2600" dirty="0"/>
              <a:t>    &lt;</a:t>
            </a:r>
            <a:r>
              <a:rPr lang="tr-TR" sz="2600" b="1" dirty="0"/>
              <a:t>div </a:t>
            </a:r>
            <a:r>
              <a:rPr lang="tr-TR" sz="2600" dirty="0" err="1"/>
              <a:t>class</a:t>
            </a:r>
            <a:r>
              <a:rPr lang="tr-TR" sz="2600" dirty="0"/>
              <a:t>=</a:t>
            </a:r>
            <a:r>
              <a:rPr lang="tr-TR" sz="2600" b="1" dirty="0"/>
              <a:t>"</a:t>
            </a:r>
            <a:r>
              <a:rPr lang="tr-TR" sz="2600" b="1" dirty="0" err="1"/>
              <a:t>row</a:t>
            </a:r>
            <a:r>
              <a:rPr lang="tr-TR" sz="2600" b="1" dirty="0"/>
              <a:t>"</a:t>
            </a:r>
            <a:r>
              <a:rPr lang="tr-TR" sz="2600" dirty="0"/>
              <a:t>&gt;</a:t>
            </a:r>
            <a:br>
              <a:rPr lang="tr-TR" sz="2600" dirty="0"/>
            </a:br>
            <a:r>
              <a:rPr lang="tr-TR" sz="2600" dirty="0"/>
              <a:t>        &lt;</a:t>
            </a:r>
            <a:r>
              <a:rPr lang="tr-TR" sz="2600" b="1" dirty="0"/>
              <a:t>div </a:t>
            </a:r>
            <a:r>
              <a:rPr lang="tr-TR" sz="2600" dirty="0" err="1"/>
              <a:t>class</a:t>
            </a:r>
            <a:r>
              <a:rPr lang="tr-TR" sz="2600" dirty="0"/>
              <a:t>=</a:t>
            </a:r>
            <a:r>
              <a:rPr lang="tr-TR" sz="2600" b="1" dirty="0"/>
              <a:t>"col-sm-4" </a:t>
            </a:r>
            <a:r>
              <a:rPr lang="tr-TR" sz="2600" dirty="0" err="1"/>
              <a:t>style</a:t>
            </a:r>
            <a:r>
              <a:rPr lang="tr-TR" sz="2600" dirty="0"/>
              <a:t>=</a:t>
            </a:r>
            <a:r>
              <a:rPr lang="tr-TR" sz="2600" b="1" dirty="0"/>
              <a:t>"</a:t>
            </a:r>
            <a:r>
              <a:rPr lang="tr-TR" sz="2600" dirty="0"/>
              <a:t>background-</a:t>
            </a:r>
            <a:r>
              <a:rPr lang="tr-TR" sz="2600" dirty="0" err="1"/>
              <a:t>color</a:t>
            </a:r>
            <a:r>
              <a:rPr lang="tr-TR" sz="2600" dirty="0"/>
              <a:t>: </a:t>
            </a:r>
            <a:r>
              <a:rPr lang="tr-TR" sz="2600" b="1" dirty="0" err="1"/>
              <a:t>yellowgreen</a:t>
            </a:r>
            <a:r>
              <a:rPr lang="tr-TR" sz="2600" b="1" dirty="0" smtClean="0"/>
              <a:t>"</a:t>
            </a:r>
            <a:r>
              <a:rPr lang="tr-TR" sz="2600" dirty="0" smtClean="0"/>
              <a:t>&gt;</a:t>
            </a:r>
          </a:p>
          <a:p>
            <a:pPr marL="342900" lvl="1" indent="0">
              <a:buNone/>
              <a:defRPr/>
            </a:pPr>
            <a:r>
              <a:rPr lang="tr-TR" sz="2600" dirty="0"/>
              <a:t>	</a:t>
            </a:r>
            <a:r>
              <a:rPr lang="tr-TR" sz="2600" dirty="0" smtClean="0"/>
              <a:t>	4 </a:t>
            </a:r>
            <a:r>
              <a:rPr lang="tr-TR" sz="2600" dirty="0" err="1"/>
              <a:t>lü</a:t>
            </a:r>
            <a:r>
              <a:rPr lang="tr-TR" sz="2600" dirty="0"/>
              <a:t> Sütun&lt;/</a:t>
            </a:r>
            <a:r>
              <a:rPr lang="tr-TR" sz="2600" b="1" dirty="0"/>
              <a:t>div</a:t>
            </a:r>
            <a:r>
              <a:rPr lang="tr-TR" sz="2600" dirty="0"/>
              <a:t>&gt;</a:t>
            </a:r>
            <a:br>
              <a:rPr lang="tr-TR" sz="2600" dirty="0"/>
            </a:br>
            <a:r>
              <a:rPr lang="tr-TR" sz="2600" dirty="0"/>
              <a:t>        &lt;</a:t>
            </a:r>
            <a:r>
              <a:rPr lang="tr-TR" sz="2600" b="1" dirty="0"/>
              <a:t>div </a:t>
            </a:r>
            <a:r>
              <a:rPr lang="tr-TR" sz="2600" dirty="0" err="1"/>
              <a:t>class</a:t>
            </a:r>
            <a:r>
              <a:rPr lang="tr-TR" sz="2600" dirty="0"/>
              <a:t>=</a:t>
            </a:r>
            <a:r>
              <a:rPr lang="tr-TR" sz="2600" b="1" dirty="0"/>
              <a:t>"col-sm-4" </a:t>
            </a:r>
            <a:r>
              <a:rPr lang="tr-TR" sz="2600" dirty="0" err="1"/>
              <a:t>style</a:t>
            </a:r>
            <a:r>
              <a:rPr lang="tr-TR" sz="2600" dirty="0"/>
              <a:t>=</a:t>
            </a:r>
            <a:r>
              <a:rPr lang="tr-TR" sz="2600" b="1" dirty="0"/>
              <a:t>"</a:t>
            </a:r>
            <a:r>
              <a:rPr lang="tr-TR" sz="2600" dirty="0"/>
              <a:t>background-</a:t>
            </a:r>
            <a:r>
              <a:rPr lang="tr-TR" sz="2600" dirty="0" err="1"/>
              <a:t>color</a:t>
            </a:r>
            <a:r>
              <a:rPr lang="tr-TR" sz="2600" dirty="0"/>
              <a:t>: </a:t>
            </a:r>
            <a:r>
              <a:rPr lang="tr-TR" sz="2600" b="1" dirty="0" err="1"/>
              <a:t>greenyellow</a:t>
            </a:r>
            <a:r>
              <a:rPr lang="tr-TR" sz="2600" b="1" dirty="0" smtClean="0"/>
              <a:t>"</a:t>
            </a:r>
            <a:r>
              <a:rPr lang="tr-TR" sz="2600" dirty="0" smtClean="0"/>
              <a:t>&gt;</a:t>
            </a:r>
          </a:p>
          <a:p>
            <a:pPr marL="342900" lvl="1" indent="0">
              <a:buNone/>
              <a:defRPr/>
            </a:pPr>
            <a:r>
              <a:rPr lang="tr-TR" sz="2600" dirty="0"/>
              <a:t>	</a:t>
            </a:r>
            <a:r>
              <a:rPr lang="tr-TR" sz="2600" dirty="0" smtClean="0"/>
              <a:t>	4 </a:t>
            </a:r>
            <a:r>
              <a:rPr lang="tr-TR" sz="2600" dirty="0" err="1"/>
              <a:t>lü</a:t>
            </a:r>
            <a:r>
              <a:rPr lang="tr-TR" sz="2600" dirty="0"/>
              <a:t> Sütun&lt;/</a:t>
            </a:r>
            <a:r>
              <a:rPr lang="tr-TR" sz="2600" b="1" dirty="0"/>
              <a:t>div</a:t>
            </a:r>
            <a:r>
              <a:rPr lang="tr-TR" sz="2600" dirty="0"/>
              <a:t>&gt;</a:t>
            </a:r>
            <a:br>
              <a:rPr lang="tr-TR" sz="2600" dirty="0"/>
            </a:br>
            <a:r>
              <a:rPr lang="tr-TR" sz="2600" dirty="0"/>
              <a:t>        &lt;</a:t>
            </a:r>
            <a:r>
              <a:rPr lang="tr-TR" sz="2600" b="1" dirty="0"/>
              <a:t>div </a:t>
            </a:r>
            <a:r>
              <a:rPr lang="tr-TR" sz="2600" dirty="0" err="1"/>
              <a:t>class</a:t>
            </a:r>
            <a:r>
              <a:rPr lang="tr-TR" sz="2600" dirty="0"/>
              <a:t>=</a:t>
            </a:r>
            <a:r>
              <a:rPr lang="tr-TR" sz="2600" b="1" dirty="0"/>
              <a:t>"col-sm-4" </a:t>
            </a:r>
            <a:r>
              <a:rPr lang="tr-TR" sz="2600" dirty="0" err="1"/>
              <a:t>style</a:t>
            </a:r>
            <a:r>
              <a:rPr lang="tr-TR" sz="2600" dirty="0"/>
              <a:t>=</a:t>
            </a:r>
            <a:r>
              <a:rPr lang="tr-TR" sz="2600" b="1" dirty="0"/>
              <a:t>"</a:t>
            </a:r>
            <a:r>
              <a:rPr lang="tr-TR" sz="2600" dirty="0"/>
              <a:t>background-</a:t>
            </a:r>
            <a:r>
              <a:rPr lang="tr-TR" sz="2600" dirty="0" err="1"/>
              <a:t>color</a:t>
            </a:r>
            <a:r>
              <a:rPr lang="tr-TR" sz="2600" dirty="0"/>
              <a:t>: </a:t>
            </a:r>
            <a:r>
              <a:rPr lang="tr-TR" sz="2600" b="1" dirty="0" err="1"/>
              <a:t>yellowgreen</a:t>
            </a:r>
            <a:r>
              <a:rPr lang="tr-TR" sz="2600" b="1" dirty="0" smtClean="0"/>
              <a:t>"</a:t>
            </a:r>
            <a:r>
              <a:rPr lang="tr-TR" sz="2600" dirty="0" smtClean="0"/>
              <a:t>&gt;</a:t>
            </a:r>
          </a:p>
          <a:p>
            <a:pPr marL="342900" lvl="1" indent="0">
              <a:buNone/>
              <a:defRPr/>
            </a:pPr>
            <a:r>
              <a:rPr lang="tr-TR" sz="2600" dirty="0"/>
              <a:t>	</a:t>
            </a:r>
            <a:r>
              <a:rPr lang="tr-TR" sz="2600" dirty="0" smtClean="0"/>
              <a:t>	4 </a:t>
            </a:r>
            <a:r>
              <a:rPr lang="tr-TR" sz="2600" dirty="0" err="1"/>
              <a:t>lü</a:t>
            </a:r>
            <a:r>
              <a:rPr lang="tr-TR" sz="2600" dirty="0"/>
              <a:t> Sütun&lt;/</a:t>
            </a:r>
            <a:r>
              <a:rPr lang="tr-TR" sz="2600" b="1" dirty="0"/>
              <a:t>div</a:t>
            </a:r>
            <a:r>
              <a:rPr lang="tr-TR" sz="2600" dirty="0"/>
              <a:t>&gt;</a:t>
            </a:r>
            <a:br>
              <a:rPr lang="tr-TR" sz="2600" dirty="0"/>
            </a:br>
            <a:r>
              <a:rPr lang="tr-TR" sz="2600" dirty="0"/>
              <a:t>    &lt;/</a:t>
            </a:r>
            <a:r>
              <a:rPr lang="tr-TR" sz="2600" b="1" dirty="0"/>
              <a:t>div</a:t>
            </a:r>
            <a:r>
              <a:rPr lang="tr-TR" sz="2600" dirty="0"/>
              <a:t>&gt;</a:t>
            </a:r>
            <a:br>
              <a:rPr lang="tr-TR" sz="2600" dirty="0"/>
            </a:br>
            <a:r>
              <a:rPr lang="tr-TR" sz="2600" dirty="0"/>
              <a:t>&lt;/</a:t>
            </a:r>
            <a:r>
              <a:rPr lang="tr-TR" sz="2600" b="1" dirty="0"/>
              <a:t>div</a:t>
            </a:r>
            <a:r>
              <a:rPr lang="tr-TR" sz="2600" dirty="0"/>
              <a:t>&gt;</a:t>
            </a:r>
            <a:br>
              <a:rPr lang="tr-TR" sz="2600" dirty="0"/>
            </a:br>
            <a:r>
              <a:rPr lang="tr-TR" sz="2600" dirty="0"/>
              <a:t>&lt;/</a:t>
            </a:r>
            <a:r>
              <a:rPr lang="tr-TR" sz="2600" b="1" dirty="0"/>
              <a:t>body</a:t>
            </a:r>
            <a:r>
              <a:rPr lang="tr-TR" sz="2600" dirty="0"/>
              <a:t>&gt;</a:t>
            </a:r>
            <a:br>
              <a:rPr lang="tr-TR" sz="2600" dirty="0"/>
            </a:br>
            <a:r>
              <a:rPr lang="tr-TR" sz="2600" dirty="0"/>
              <a:t>&lt;/</a:t>
            </a:r>
            <a:r>
              <a:rPr lang="tr-TR" sz="2600" b="1" dirty="0"/>
              <a:t>html</a:t>
            </a:r>
            <a:r>
              <a:rPr lang="tr-TR" sz="2600" dirty="0"/>
              <a:t>&gt;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16</a:t>
            </a:fld>
            <a:endParaRPr lang="tr-T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080" y="5204048"/>
            <a:ext cx="7380312" cy="817240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749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Bootstrap</a:t>
            </a:r>
            <a:r>
              <a:rPr lang="tr-TR" dirty="0"/>
              <a:t> Izgara/</a:t>
            </a:r>
            <a:r>
              <a:rPr lang="tr-TR" dirty="0" err="1"/>
              <a:t>Grid</a:t>
            </a:r>
            <a:r>
              <a:rPr lang="tr-TR" dirty="0"/>
              <a:t>…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r-TR" sz="2800" dirty="0" smtClean="0"/>
              <a:t>Eğer satırda 12 sütundan daha fazla sütun bulunursa 12. sütundan sonraki sütunlar alt satırda gösterilir. </a:t>
            </a:r>
          </a:p>
          <a:p>
            <a:pPr>
              <a:defRPr/>
            </a:pPr>
            <a:r>
              <a:rPr lang="tr-TR" sz="2800" dirty="0" smtClean="0"/>
              <a:t>Eğer sütunların yerleşimi bir satıra sığmaz ise gösterime alt satırdan devam edilir. </a:t>
            </a:r>
          </a:p>
          <a:p>
            <a:pPr>
              <a:defRPr/>
            </a:pPr>
            <a:r>
              <a:rPr lang="tr-TR" sz="2800" dirty="0" smtClean="0"/>
              <a:t>Örnek olarak bir önceki uygulamadaki ekran küçültülürse veya daha küçük çözünürlüklü ( cep telefonu gibi) ekranda gösterilirse sütunlar alt alta gösterilir.</a:t>
            </a:r>
          </a:p>
          <a:p>
            <a:pPr marL="0" indent="0">
              <a:buNone/>
              <a:defRPr/>
            </a:pPr>
            <a:endParaRPr lang="tr-TR" sz="280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17</a:t>
            </a:fld>
            <a:endParaRPr lang="tr-T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5" y="4293096"/>
            <a:ext cx="6281313" cy="1512168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243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Bootstrap</a:t>
            </a:r>
            <a:r>
              <a:rPr lang="tr-TR" dirty="0"/>
              <a:t> Izgara/</a:t>
            </a:r>
            <a:r>
              <a:rPr lang="tr-TR" dirty="0" err="1"/>
              <a:t>Grid</a:t>
            </a:r>
            <a:r>
              <a:rPr lang="tr-TR" dirty="0"/>
              <a:t>…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tr-TR" sz="1800" dirty="0"/>
              <a:t>&lt;</a:t>
            </a:r>
            <a:r>
              <a:rPr lang="tr-TR" sz="1800" b="1" dirty="0"/>
              <a:t>div </a:t>
            </a:r>
            <a:r>
              <a:rPr lang="tr-TR" sz="1800" dirty="0" err="1"/>
              <a:t>class</a:t>
            </a:r>
            <a:r>
              <a:rPr lang="tr-TR" sz="1800" dirty="0"/>
              <a:t>=</a:t>
            </a:r>
            <a:r>
              <a:rPr lang="tr-TR" sz="1800" b="1" dirty="0"/>
              <a:t>"</a:t>
            </a:r>
            <a:r>
              <a:rPr lang="tr-TR" sz="1800" b="1" dirty="0" err="1"/>
              <a:t>container</a:t>
            </a:r>
            <a:r>
              <a:rPr lang="tr-TR" sz="1800" b="1" dirty="0"/>
              <a:t>"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&lt;</a:t>
            </a:r>
            <a:r>
              <a:rPr lang="tr-TR" sz="1800" b="1" dirty="0"/>
              <a:t>div </a:t>
            </a:r>
            <a:r>
              <a:rPr lang="tr-TR" sz="1800" dirty="0" err="1"/>
              <a:t>class</a:t>
            </a:r>
            <a:r>
              <a:rPr lang="tr-TR" sz="1800" dirty="0"/>
              <a:t>=</a:t>
            </a:r>
            <a:r>
              <a:rPr lang="tr-TR" sz="1800" b="1" dirty="0"/>
              <a:t>"</a:t>
            </a:r>
            <a:r>
              <a:rPr lang="tr-TR" sz="1800" b="1" dirty="0" err="1"/>
              <a:t>row</a:t>
            </a:r>
            <a:r>
              <a:rPr lang="tr-TR" sz="1800" b="1" dirty="0"/>
              <a:t>"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    &lt;</a:t>
            </a:r>
            <a:r>
              <a:rPr lang="tr-TR" sz="1800" b="1" dirty="0"/>
              <a:t>div </a:t>
            </a:r>
            <a:r>
              <a:rPr lang="tr-TR" sz="1800" dirty="0" err="1"/>
              <a:t>class</a:t>
            </a:r>
            <a:r>
              <a:rPr lang="tr-TR" sz="1800" dirty="0"/>
              <a:t>=</a:t>
            </a:r>
            <a:r>
              <a:rPr lang="tr-TR" sz="1800" b="1" dirty="0"/>
              <a:t>"col-sm-4" </a:t>
            </a:r>
            <a:r>
              <a:rPr lang="tr-TR" sz="1800" dirty="0" err="1"/>
              <a:t>style</a:t>
            </a:r>
            <a:r>
              <a:rPr lang="tr-TR" sz="1800" dirty="0"/>
              <a:t>=</a:t>
            </a:r>
            <a:r>
              <a:rPr lang="tr-TR" sz="1800" b="1" dirty="0"/>
              <a:t>"</a:t>
            </a:r>
            <a:r>
              <a:rPr lang="tr-TR" sz="1800" dirty="0"/>
              <a:t>background-</a:t>
            </a:r>
            <a:r>
              <a:rPr lang="tr-TR" sz="1800" dirty="0" err="1"/>
              <a:t>color</a:t>
            </a:r>
            <a:r>
              <a:rPr lang="tr-TR" sz="1800" dirty="0"/>
              <a:t>: </a:t>
            </a:r>
            <a:r>
              <a:rPr lang="tr-TR" sz="1800" b="1" dirty="0" err="1"/>
              <a:t>yellowgreen</a:t>
            </a:r>
            <a:r>
              <a:rPr lang="tr-TR" sz="1800" b="1" dirty="0"/>
              <a:t>"</a:t>
            </a:r>
            <a:r>
              <a:rPr lang="tr-TR" sz="1800" dirty="0"/>
              <a:t>&gt;4 </a:t>
            </a:r>
            <a:r>
              <a:rPr lang="tr-TR" sz="1800" dirty="0" err="1"/>
              <a:t>lü</a:t>
            </a:r>
            <a:r>
              <a:rPr lang="tr-TR" sz="1800" dirty="0"/>
              <a:t> 3 Sütun&lt;/</a:t>
            </a:r>
            <a:r>
              <a:rPr lang="tr-TR" sz="1800" b="1" dirty="0"/>
              <a:t>div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    &lt;</a:t>
            </a:r>
            <a:r>
              <a:rPr lang="tr-TR" sz="1800" b="1" dirty="0"/>
              <a:t>div </a:t>
            </a:r>
            <a:r>
              <a:rPr lang="tr-TR" sz="1800" dirty="0" err="1"/>
              <a:t>class</a:t>
            </a:r>
            <a:r>
              <a:rPr lang="tr-TR" sz="1800" dirty="0"/>
              <a:t>=</a:t>
            </a:r>
            <a:r>
              <a:rPr lang="tr-TR" sz="1800" b="1" dirty="0"/>
              <a:t>"col-sm-4" </a:t>
            </a:r>
            <a:r>
              <a:rPr lang="tr-TR" sz="1800" dirty="0" err="1"/>
              <a:t>style</a:t>
            </a:r>
            <a:r>
              <a:rPr lang="tr-TR" sz="1800" dirty="0"/>
              <a:t>=</a:t>
            </a:r>
            <a:r>
              <a:rPr lang="tr-TR" sz="1800" b="1" dirty="0"/>
              <a:t>"</a:t>
            </a:r>
            <a:r>
              <a:rPr lang="tr-TR" sz="1800" dirty="0"/>
              <a:t>background-</a:t>
            </a:r>
            <a:r>
              <a:rPr lang="tr-TR" sz="1800" dirty="0" err="1"/>
              <a:t>color</a:t>
            </a:r>
            <a:r>
              <a:rPr lang="tr-TR" sz="1800" dirty="0"/>
              <a:t>: </a:t>
            </a:r>
            <a:r>
              <a:rPr lang="tr-TR" sz="1800" b="1" dirty="0" err="1"/>
              <a:t>greenyellow</a:t>
            </a:r>
            <a:r>
              <a:rPr lang="tr-TR" sz="1800" b="1" dirty="0"/>
              <a:t>"</a:t>
            </a:r>
            <a:r>
              <a:rPr lang="tr-TR" sz="1800" dirty="0"/>
              <a:t>&gt;4 </a:t>
            </a:r>
            <a:r>
              <a:rPr lang="tr-TR" sz="1800" dirty="0" err="1"/>
              <a:t>lü</a:t>
            </a:r>
            <a:r>
              <a:rPr lang="tr-TR" sz="1800" dirty="0"/>
              <a:t> 3 Sütun&lt;/</a:t>
            </a:r>
            <a:r>
              <a:rPr lang="tr-TR" sz="1800" b="1" dirty="0"/>
              <a:t>div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    &lt;</a:t>
            </a:r>
            <a:r>
              <a:rPr lang="tr-TR" sz="1800" b="1" dirty="0"/>
              <a:t>div </a:t>
            </a:r>
            <a:r>
              <a:rPr lang="tr-TR" sz="1800" dirty="0" err="1"/>
              <a:t>class</a:t>
            </a:r>
            <a:r>
              <a:rPr lang="tr-TR" sz="1800" dirty="0"/>
              <a:t>=</a:t>
            </a:r>
            <a:r>
              <a:rPr lang="tr-TR" sz="1800" b="1" dirty="0"/>
              <a:t>"col-sm-4" </a:t>
            </a:r>
            <a:r>
              <a:rPr lang="tr-TR" sz="1800" dirty="0" err="1"/>
              <a:t>style</a:t>
            </a:r>
            <a:r>
              <a:rPr lang="tr-TR" sz="1800" dirty="0"/>
              <a:t>=</a:t>
            </a:r>
            <a:r>
              <a:rPr lang="tr-TR" sz="1800" b="1" dirty="0"/>
              <a:t>"</a:t>
            </a:r>
            <a:r>
              <a:rPr lang="tr-TR" sz="1800" dirty="0"/>
              <a:t>background-</a:t>
            </a:r>
            <a:r>
              <a:rPr lang="tr-TR" sz="1800" dirty="0" err="1"/>
              <a:t>color</a:t>
            </a:r>
            <a:r>
              <a:rPr lang="tr-TR" sz="1800" dirty="0"/>
              <a:t>: </a:t>
            </a:r>
            <a:r>
              <a:rPr lang="tr-TR" sz="1800" b="1" dirty="0" err="1"/>
              <a:t>yellowgreen</a:t>
            </a:r>
            <a:r>
              <a:rPr lang="tr-TR" sz="1800" b="1" dirty="0"/>
              <a:t>"</a:t>
            </a:r>
            <a:r>
              <a:rPr lang="tr-TR" sz="1800" dirty="0"/>
              <a:t>&gt;4 </a:t>
            </a:r>
            <a:r>
              <a:rPr lang="tr-TR" sz="1800" dirty="0" err="1"/>
              <a:t>lü</a:t>
            </a:r>
            <a:r>
              <a:rPr lang="tr-TR" sz="1800" dirty="0"/>
              <a:t> 3 Sütun&lt;/</a:t>
            </a:r>
            <a:r>
              <a:rPr lang="tr-TR" sz="1800" b="1" dirty="0"/>
              <a:t>div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&lt;/</a:t>
            </a:r>
            <a:r>
              <a:rPr lang="tr-TR" sz="1800" b="1" dirty="0"/>
              <a:t>div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&lt;</a:t>
            </a:r>
            <a:r>
              <a:rPr lang="tr-TR" sz="1800" b="1" dirty="0"/>
              <a:t>div </a:t>
            </a:r>
            <a:r>
              <a:rPr lang="tr-TR" sz="1800" dirty="0" err="1"/>
              <a:t>class</a:t>
            </a:r>
            <a:r>
              <a:rPr lang="tr-TR" sz="1800" dirty="0"/>
              <a:t>=</a:t>
            </a:r>
            <a:r>
              <a:rPr lang="tr-TR" sz="1800" b="1" dirty="0"/>
              <a:t>"</a:t>
            </a:r>
            <a:r>
              <a:rPr lang="tr-TR" sz="1800" b="1" dirty="0" err="1"/>
              <a:t>row</a:t>
            </a:r>
            <a:r>
              <a:rPr lang="tr-TR" sz="1800" b="1" dirty="0"/>
              <a:t>"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    &lt;</a:t>
            </a:r>
            <a:r>
              <a:rPr lang="tr-TR" sz="1800" b="1" dirty="0"/>
              <a:t>div </a:t>
            </a:r>
            <a:r>
              <a:rPr lang="tr-TR" sz="1800" dirty="0" err="1"/>
              <a:t>class</a:t>
            </a:r>
            <a:r>
              <a:rPr lang="tr-TR" sz="1800" dirty="0"/>
              <a:t>=</a:t>
            </a:r>
            <a:r>
              <a:rPr lang="tr-TR" sz="1800" b="1" dirty="0"/>
              <a:t>"col-sm-12" </a:t>
            </a:r>
            <a:r>
              <a:rPr lang="tr-TR" sz="1800" dirty="0" err="1"/>
              <a:t>style</a:t>
            </a:r>
            <a:r>
              <a:rPr lang="tr-TR" sz="1800" dirty="0"/>
              <a:t>=</a:t>
            </a:r>
            <a:r>
              <a:rPr lang="tr-TR" sz="1800" b="1" dirty="0"/>
              <a:t>"</a:t>
            </a:r>
            <a:r>
              <a:rPr lang="tr-TR" sz="1800" dirty="0" err="1"/>
              <a:t>background-color:</a:t>
            </a:r>
            <a:r>
              <a:rPr lang="tr-TR" sz="1800" b="1" dirty="0" err="1"/>
              <a:t>lightgreen</a:t>
            </a:r>
            <a:r>
              <a:rPr lang="tr-TR" sz="1800" b="1" dirty="0"/>
              <a:t>"</a:t>
            </a:r>
            <a:r>
              <a:rPr lang="tr-TR" sz="1800" dirty="0"/>
              <a:t>&gt;12 </a:t>
            </a:r>
            <a:r>
              <a:rPr lang="tr-TR" sz="1800" dirty="0" err="1"/>
              <a:t>li</a:t>
            </a:r>
            <a:r>
              <a:rPr lang="tr-TR" sz="1800" dirty="0"/>
              <a:t> tek Sütun&lt;/</a:t>
            </a:r>
            <a:r>
              <a:rPr lang="tr-TR" sz="1800" b="1" dirty="0"/>
              <a:t>div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&lt;/</a:t>
            </a:r>
            <a:r>
              <a:rPr lang="tr-TR" sz="1800" b="1" dirty="0"/>
              <a:t>div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&lt;</a:t>
            </a:r>
            <a:r>
              <a:rPr lang="tr-TR" sz="1800" b="1" dirty="0"/>
              <a:t>div </a:t>
            </a:r>
            <a:r>
              <a:rPr lang="tr-TR" sz="1800" dirty="0" err="1"/>
              <a:t>class</a:t>
            </a:r>
            <a:r>
              <a:rPr lang="tr-TR" sz="1800" dirty="0"/>
              <a:t>=</a:t>
            </a:r>
            <a:r>
              <a:rPr lang="tr-TR" sz="1800" b="1" dirty="0"/>
              <a:t>"</a:t>
            </a:r>
            <a:r>
              <a:rPr lang="tr-TR" sz="1800" b="1" dirty="0" err="1"/>
              <a:t>row</a:t>
            </a:r>
            <a:r>
              <a:rPr lang="tr-TR" sz="1800" b="1" dirty="0"/>
              <a:t>"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    &lt;</a:t>
            </a:r>
            <a:r>
              <a:rPr lang="tr-TR" sz="1800" b="1" dirty="0"/>
              <a:t>div </a:t>
            </a:r>
            <a:r>
              <a:rPr lang="tr-TR" sz="1800" dirty="0" err="1"/>
              <a:t>class</a:t>
            </a:r>
            <a:r>
              <a:rPr lang="tr-TR" sz="1800" dirty="0"/>
              <a:t>=</a:t>
            </a:r>
            <a:r>
              <a:rPr lang="tr-TR" sz="1800" b="1" dirty="0"/>
              <a:t>"col-sm-3" </a:t>
            </a:r>
            <a:r>
              <a:rPr lang="tr-TR" sz="1800" dirty="0" err="1"/>
              <a:t>style</a:t>
            </a:r>
            <a:r>
              <a:rPr lang="tr-TR" sz="1800" dirty="0"/>
              <a:t>=</a:t>
            </a:r>
            <a:r>
              <a:rPr lang="tr-TR" sz="1800" b="1" dirty="0"/>
              <a:t>"</a:t>
            </a:r>
            <a:r>
              <a:rPr lang="tr-TR" sz="1800" dirty="0"/>
              <a:t>background-</a:t>
            </a:r>
            <a:r>
              <a:rPr lang="tr-TR" sz="1800" dirty="0" err="1"/>
              <a:t>color</a:t>
            </a:r>
            <a:r>
              <a:rPr lang="tr-TR" sz="1800" dirty="0"/>
              <a:t>: </a:t>
            </a:r>
            <a:r>
              <a:rPr lang="tr-TR" sz="1800" b="1" dirty="0" err="1"/>
              <a:t>yellowgreen</a:t>
            </a:r>
            <a:r>
              <a:rPr lang="tr-TR" sz="1800" b="1" dirty="0"/>
              <a:t>"</a:t>
            </a:r>
            <a:r>
              <a:rPr lang="tr-TR" sz="1800" dirty="0"/>
              <a:t>&gt;3 </a:t>
            </a:r>
            <a:r>
              <a:rPr lang="tr-TR" sz="1800" dirty="0" err="1"/>
              <a:t>lü</a:t>
            </a:r>
            <a:r>
              <a:rPr lang="tr-TR" sz="1800" dirty="0"/>
              <a:t> 4 Sütun&lt;/</a:t>
            </a:r>
            <a:r>
              <a:rPr lang="tr-TR" sz="1800" b="1" dirty="0"/>
              <a:t>div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    &lt;</a:t>
            </a:r>
            <a:r>
              <a:rPr lang="tr-TR" sz="1800" b="1" dirty="0"/>
              <a:t>div </a:t>
            </a:r>
            <a:r>
              <a:rPr lang="tr-TR" sz="1800" dirty="0" err="1"/>
              <a:t>class</a:t>
            </a:r>
            <a:r>
              <a:rPr lang="tr-TR" sz="1800" dirty="0"/>
              <a:t>=</a:t>
            </a:r>
            <a:r>
              <a:rPr lang="tr-TR" sz="1800" b="1" dirty="0"/>
              <a:t>"col-sm-3" </a:t>
            </a:r>
            <a:r>
              <a:rPr lang="tr-TR" sz="1800" dirty="0" err="1"/>
              <a:t>style</a:t>
            </a:r>
            <a:r>
              <a:rPr lang="tr-TR" sz="1800" dirty="0"/>
              <a:t>=</a:t>
            </a:r>
            <a:r>
              <a:rPr lang="tr-TR" sz="1800" b="1" dirty="0"/>
              <a:t>"</a:t>
            </a:r>
            <a:r>
              <a:rPr lang="tr-TR" sz="1800" dirty="0"/>
              <a:t>background-</a:t>
            </a:r>
            <a:r>
              <a:rPr lang="tr-TR" sz="1800" dirty="0" err="1"/>
              <a:t>color</a:t>
            </a:r>
            <a:r>
              <a:rPr lang="tr-TR" sz="1800" dirty="0"/>
              <a:t>: </a:t>
            </a:r>
            <a:r>
              <a:rPr lang="tr-TR" sz="1800" b="1" dirty="0" err="1"/>
              <a:t>greenyellow</a:t>
            </a:r>
            <a:r>
              <a:rPr lang="tr-TR" sz="1800" b="1" dirty="0"/>
              <a:t>"</a:t>
            </a:r>
            <a:r>
              <a:rPr lang="tr-TR" sz="1800" dirty="0"/>
              <a:t>&gt;3 </a:t>
            </a:r>
            <a:r>
              <a:rPr lang="tr-TR" sz="1800" dirty="0" err="1"/>
              <a:t>lü</a:t>
            </a:r>
            <a:r>
              <a:rPr lang="tr-TR" sz="1800" dirty="0"/>
              <a:t> 4 Sütun&lt;/</a:t>
            </a:r>
            <a:r>
              <a:rPr lang="tr-TR" sz="1800" b="1" dirty="0"/>
              <a:t>div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    &lt;</a:t>
            </a:r>
            <a:r>
              <a:rPr lang="tr-TR" sz="1800" b="1" dirty="0"/>
              <a:t>div </a:t>
            </a:r>
            <a:r>
              <a:rPr lang="tr-TR" sz="1800" dirty="0" err="1"/>
              <a:t>class</a:t>
            </a:r>
            <a:r>
              <a:rPr lang="tr-TR" sz="1800" dirty="0"/>
              <a:t>=</a:t>
            </a:r>
            <a:r>
              <a:rPr lang="tr-TR" sz="1800" b="1" dirty="0"/>
              <a:t>"col-sm-3" </a:t>
            </a:r>
            <a:r>
              <a:rPr lang="tr-TR" sz="1800" dirty="0" err="1"/>
              <a:t>style</a:t>
            </a:r>
            <a:r>
              <a:rPr lang="tr-TR" sz="1800" dirty="0"/>
              <a:t>=</a:t>
            </a:r>
            <a:r>
              <a:rPr lang="tr-TR" sz="1800" b="1" dirty="0"/>
              <a:t>"</a:t>
            </a:r>
            <a:r>
              <a:rPr lang="tr-TR" sz="1800" dirty="0"/>
              <a:t>background-</a:t>
            </a:r>
            <a:r>
              <a:rPr lang="tr-TR" sz="1800" dirty="0" err="1"/>
              <a:t>color</a:t>
            </a:r>
            <a:r>
              <a:rPr lang="tr-TR" sz="1800" dirty="0"/>
              <a:t>: </a:t>
            </a:r>
            <a:r>
              <a:rPr lang="tr-TR" sz="1800" b="1" dirty="0" err="1"/>
              <a:t>yellowgreen</a:t>
            </a:r>
            <a:r>
              <a:rPr lang="tr-TR" sz="1800" b="1" dirty="0"/>
              <a:t>"</a:t>
            </a:r>
            <a:r>
              <a:rPr lang="tr-TR" sz="1800" dirty="0"/>
              <a:t>&gt;3 </a:t>
            </a:r>
            <a:r>
              <a:rPr lang="tr-TR" sz="1800" dirty="0" err="1"/>
              <a:t>lü</a:t>
            </a:r>
            <a:r>
              <a:rPr lang="tr-TR" sz="1800" dirty="0"/>
              <a:t> 4 Sütun&lt;/</a:t>
            </a:r>
            <a:r>
              <a:rPr lang="tr-TR" sz="1800" b="1" dirty="0"/>
              <a:t>div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    &lt;</a:t>
            </a:r>
            <a:r>
              <a:rPr lang="tr-TR" sz="1800" b="1" dirty="0"/>
              <a:t>div </a:t>
            </a:r>
            <a:r>
              <a:rPr lang="tr-TR" sz="1800" dirty="0" err="1"/>
              <a:t>class</a:t>
            </a:r>
            <a:r>
              <a:rPr lang="tr-TR" sz="1800" dirty="0"/>
              <a:t>=</a:t>
            </a:r>
            <a:r>
              <a:rPr lang="tr-TR" sz="1800" b="1" dirty="0"/>
              <a:t>"col-sm-3" </a:t>
            </a:r>
            <a:r>
              <a:rPr lang="tr-TR" sz="1800" dirty="0" err="1"/>
              <a:t>style</a:t>
            </a:r>
            <a:r>
              <a:rPr lang="tr-TR" sz="1800" dirty="0"/>
              <a:t>=</a:t>
            </a:r>
            <a:r>
              <a:rPr lang="tr-TR" sz="1800" b="1" dirty="0"/>
              <a:t>"</a:t>
            </a:r>
            <a:r>
              <a:rPr lang="tr-TR" sz="1800" dirty="0"/>
              <a:t>background-</a:t>
            </a:r>
            <a:r>
              <a:rPr lang="tr-TR" sz="1800" dirty="0" err="1"/>
              <a:t>color</a:t>
            </a:r>
            <a:r>
              <a:rPr lang="tr-TR" sz="1800" dirty="0"/>
              <a:t>: </a:t>
            </a:r>
            <a:r>
              <a:rPr lang="tr-TR" sz="1800" b="1" dirty="0" err="1"/>
              <a:t>greenyellow</a:t>
            </a:r>
            <a:r>
              <a:rPr lang="tr-TR" sz="1800" b="1" dirty="0"/>
              <a:t>"</a:t>
            </a:r>
            <a:r>
              <a:rPr lang="tr-TR" sz="1800" dirty="0"/>
              <a:t>&gt;3 </a:t>
            </a:r>
            <a:r>
              <a:rPr lang="tr-TR" sz="1800" dirty="0" err="1"/>
              <a:t>lü</a:t>
            </a:r>
            <a:r>
              <a:rPr lang="tr-TR" sz="1800" dirty="0"/>
              <a:t> 4 Sütun&lt;/</a:t>
            </a:r>
            <a:r>
              <a:rPr lang="tr-TR" sz="1800" b="1" dirty="0"/>
              <a:t>div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&lt;/</a:t>
            </a:r>
            <a:r>
              <a:rPr lang="tr-TR" sz="1800" b="1" dirty="0"/>
              <a:t>div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&lt;/</a:t>
            </a:r>
            <a:r>
              <a:rPr lang="tr-TR" sz="1800" b="1" dirty="0"/>
              <a:t>div</a:t>
            </a:r>
            <a:r>
              <a:rPr lang="tr-TR" sz="1800" dirty="0"/>
              <a:t>&gt;</a:t>
            </a: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18</a:t>
            </a:fld>
            <a:endParaRPr lang="tr-T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736047"/>
            <a:ext cx="7056784" cy="1296144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456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Bootstrap</a:t>
            </a:r>
            <a:r>
              <a:rPr lang="tr-TR" dirty="0"/>
              <a:t> Izgara/</a:t>
            </a:r>
            <a:r>
              <a:rPr lang="tr-TR" dirty="0" err="1"/>
              <a:t>Grid</a:t>
            </a:r>
            <a:r>
              <a:rPr lang="tr-TR" dirty="0"/>
              <a:t>…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r-TR" sz="2800" dirty="0" smtClean="0"/>
              <a:t>İstenirse birden fazla çözünürlük türü birlikte kullanılabilir</a:t>
            </a:r>
          </a:p>
          <a:p>
            <a:pPr>
              <a:defRPr/>
            </a:pPr>
            <a:r>
              <a:rPr lang="tr-TR" sz="2800" dirty="0" smtClean="0"/>
              <a:t>Çözünürlük türleri arasına boşluklar bırakılarak değerler verilebilir. </a:t>
            </a:r>
          </a:p>
          <a:p>
            <a:pPr>
              <a:defRPr/>
            </a:pPr>
            <a:r>
              <a:rPr lang="tr-TR" sz="2800" dirty="0" smtClean="0"/>
              <a:t>Ekran çözünürlüğüne bakarak hangi stili kullanacağını kendisi seçer.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657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İçerik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4000" dirty="0" smtClean="0"/>
              <a:t> </a:t>
            </a:r>
            <a:r>
              <a:rPr lang="tr-TR" sz="4000" dirty="0" err="1" smtClean="0"/>
              <a:t>Bootstrap</a:t>
            </a:r>
            <a:r>
              <a:rPr lang="tr-TR" sz="4000" dirty="0" smtClean="0"/>
              <a:t> &amp; CSS</a:t>
            </a:r>
            <a:endParaRPr lang="tr-TR" dirty="0" smtClean="0"/>
          </a:p>
          <a:p>
            <a:pPr lvl="1"/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076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Bootstrap</a:t>
            </a:r>
            <a:r>
              <a:rPr lang="tr-TR" dirty="0"/>
              <a:t> Izgara/</a:t>
            </a:r>
            <a:r>
              <a:rPr lang="tr-TR" dirty="0" err="1"/>
              <a:t>Grid</a:t>
            </a:r>
            <a:r>
              <a:rPr lang="tr-TR" dirty="0"/>
              <a:t>…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  <a:defRPr/>
            </a:pPr>
            <a:r>
              <a:rPr lang="tr-TR" sz="1600" dirty="0"/>
              <a:t>&lt;</a:t>
            </a:r>
            <a:r>
              <a:rPr lang="tr-TR" sz="1600" b="1" dirty="0"/>
              <a:t>div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container</a:t>
            </a:r>
            <a:r>
              <a:rPr lang="tr-TR" sz="1600" b="1" dirty="0"/>
              <a:t>"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    &lt;</a:t>
            </a:r>
            <a:r>
              <a:rPr lang="tr-TR" sz="1600" b="1" dirty="0"/>
              <a:t>div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row</a:t>
            </a:r>
            <a:r>
              <a:rPr lang="tr-TR" sz="1600" b="1" dirty="0" smtClean="0"/>
              <a:t>"</a:t>
            </a:r>
            <a:r>
              <a:rPr lang="tr-TR" sz="1600" dirty="0" smtClean="0"/>
              <a:t>&gt;</a:t>
            </a:r>
            <a:r>
              <a:rPr lang="tr-TR" sz="1600" dirty="0"/>
              <a:t/>
            </a:r>
            <a:br>
              <a:rPr lang="tr-TR" sz="1600" dirty="0"/>
            </a:br>
            <a:r>
              <a:rPr lang="tr-TR" sz="1600" dirty="0"/>
              <a:t>        &lt;</a:t>
            </a:r>
            <a:r>
              <a:rPr lang="tr-TR" sz="1600" b="1" dirty="0"/>
              <a:t>div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"col-md-6 col-lg-3" </a:t>
            </a:r>
            <a:r>
              <a:rPr lang="tr-TR" sz="1600" dirty="0" err="1"/>
              <a:t>style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dirty="0"/>
              <a:t>background-</a:t>
            </a:r>
            <a:r>
              <a:rPr lang="tr-TR" sz="1600" dirty="0" err="1"/>
              <a:t>color</a:t>
            </a:r>
            <a:r>
              <a:rPr lang="tr-TR" sz="1600" dirty="0"/>
              <a:t>: </a:t>
            </a:r>
            <a:r>
              <a:rPr lang="tr-TR" sz="1600" b="1" dirty="0" err="1"/>
              <a:t>yellowgreen</a:t>
            </a:r>
            <a:r>
              <a:rPr lang="tr-TR" sz="1600" b="1" dirty="0" smtClean="0"/>
              <a:t>"</a:t>
            </a:r>
            <a:r>
              <a:rPr lang="tr-TR" sz="1600" dirty="0" smtClean="0"/>
              <a:t>&gt;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tr-TR" sz="1600" dirty="0"/>
              <a:t>	</a:t>
            </a:r>
            <a:r>
              <a:rPr lang="tr-TR" sz="1600" dirty="0" smtClean="0"/>
              <a:t>Diz </a:t>
            </a:r>
            <a:r>
              <a:rPr lang="tr-TR" sz="1600" dirty="0"/>
              <a:t>üstü 2 sütun Masaüstü 4 sütun&lt;/</a:t>
            </a:r>
            <a:r>
              <a:rPr lang="tr-TR" sz="1600" b="1" dirty="0"/>
              <a:t>div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        &lt;</a:t>
            </a:r>
            <a:r>
              <a:rPr lang="tr-TR" sz="1600" b="1" dirty="0"/>
              <a:t>div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"col-md-6 col-lg-3" </a:t>
            </a:r>
            <a:r>
              <a:rPr lang="tr-TR" sz="1600" dirty="0" err="1"/>
              <a:t>style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dirty="0"/>
              <a:t>background-</a:t>
            </a:r>
            <a:r>
              <a:rPr lang="tr-TR" sz="1600" dirty="0" err="1"/>
              <a:t>color</a:t>
            </a:r>
            <a:r>
              <a:rPr lang="tr-TR" sz="1600" dirty="0"/>
              <a:t>: </a:t>
            </a:r>
            <a:r>
              <a:rPr lang="tr-TR" sz="1600" b="1" dirty="0" err="1"/>
              <a:t>greenyellow</a:t>
            </a:r>
            <a:r>
              <a:rPr lang="tr-TR" sz="1600" b="1" dirty="0" smtClean="0"/>
              <a:t>"</a:t>
            </a:r>
            <a:r>
              <a:rPr lang="tr-TR" sz="1600" dirty="0" smtClean="0"/>
              <a:t>&gt;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tr-TR" sz="1600" dirty="0"/>
              <a:t>	</a:t>
            </a:r>
            <a:r>
              <a:rPr lang="tr-TR" sz="1600" dirty="0" smtClean="0"/>
              <a:t>Diz </a:t>
            </a:r>
            <a:r>
              <a:rPr lang="tr-TR" sz="1600" dirty="0"/>
              <a:t>üstü 2 sütun Masaüstü 4 sütun&lt;/</a:t>
            </a:r>
            <a:r>
              <a:rPr lang="tr-TR" sz="1600" b="1" dirty="0"/>
              <a:t>div</a:t>
            </a:r>
            <a:r>
              <a:rPr lang="tr-TR" sz="1600" dirty="0" smtClean="0"/>
              <a:t>&gt;</a:t>
            </a:r>
            <a:r>
              <a:rPr lang="tr-TR" sz="1600" dirty="0"/>
              <a:t/>
            </a:r>
            <a:br>
              <a:rPr lang="tr-TR" sz="1600" dirty="0"/>
            </a:br>
            <a:r>
              <a:rPr lang="tr-TR" sz="1600" dirty="0"/>
              <a:t>        &lt;</a:t>
            </a:r>
            <a:r>
              <a:rPr lang="tr-TR" sz="1600" b="1" dirty="0"/>
              <a:t>div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"col-md-6 col-lg-3" </a:t>
            </a:r>
            <a:r>
              <a:rPr lang="tr-TR" sz="1600" dirty="0" err="1"/>
              <a:t>style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dirty="0"/>
              <a:t>background-</a:t>
            </a:r>
            <a:r>
              <a:rPr lang="tr-TR" sz="1600" dirty="0" err="1"/>
              <a:t>color</a:t>
            </a:r>
            <a:r>
              <a:rPr lang="tr-TR" sz="1600" dirty="0"/>
              <a:t>: </a:t>
            </a:r>
            <a:r>
              <a:rPr lang="tr-TR" sz="1600" b="1" dirty="0" err="1"/>
              <a:t>yellowgreen</a:t>
            </a:r>
            <a:r>
              <a:rPr lang="tr-TR" sz="1600" b="1" dirty="0" smtClean="0"/>
              <a:t>"</a:t>
            </a:r>
            <a:r>
              <a:rPr lang="tr-TR" sz="1600" dirty="0" smtClean="0"/>
              <a:t>&gt;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tr-TR" sz="1600" dirty="0"/>
              <a:t>	</a:t>
            </a:r>
            <a:r>
              <a:rPr lang="tr-TR" sz="1600" dirty="0" smtClean="0"/>
              <a:t>Diz </a:t>
            </a:r>
            <a:r>
              <a:rPr lang="tr-TR" sz="1600" dirty="0"/>
              <a:t>üstü 2 sütun Masaüstü 4 sütun&lt;/</a:t>
            </a:r>
            <a:r>
              <a:rPr lang="tr-TR" sz="1600" b="1" dirty="0"/>
              <a:t>div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        &lt;</a:t>
            </a:r>
            <a:r>
              <a:rPr lang="tr-TR" sz="1600" b="1" dirty="0"/>
              <a:t>div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"col-md-6 col-lg-3" </a:t>
            </a:r>
            <a:r>
              <a:rPr lang="tr-TR" sz="1600" dirty="0" err="1"/>
              <a:t>style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dirty="0"/>
              <a:t>background-</a:t>
            </a:r>
            <a:r>
              <a:rPr lang="tr-TR" sz="1600" dirty="0" err="1"/>
              <a:t>color</a:t>
            </a:r>
            <a:r>
              <a:rPr lang="tr-TR" sz="1600" dirty="0"/>
              <a:t>: </a:t>
            </a:r>
            <a:r>
              <a:rPr lang="tr-TR" sz="1600" b="1" dirty="0" err="1"/>
              <a:t>greenyellow</a:t>
            </a:r>
            <a:r>
              <a:rPr lang="tr-TR" sz="1600" b="1" dirty="0" smtClean="0"/>
              <a:t>"</a:t>
            </a:r>
            <a:r>
              <a:rPr lang="tr-TR" sz="1600" dirty="0" smtClean="0"/>
              <a:t>&gt;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tr-TR" sz="1600" dirty="0"/>
              <a:t>	</a:t>
            </a:r>
            <a:r>
              <a:rPr lang="tr-TR" sz="1600" dirty="0" smtClean="0"/>
              <a:t>Diz </a:t>
            </a:r>
            <a:r>
              <a:rPr lang="tr-TR" sz="1600" dirty="0"/>
              <a:t>üstü 2 sütun Masaüstü 4 sütun&lt;/</a:t>
            </a:r>
            <a:r>
              <a:rPr lang="tr-TR" sz="1600" b="1" dirty="0"/>
              <a:t>div</a:t>
            </a:r>
            <a:r>
              <a:rPr lang="tr-TR" sz="1600" dirty="0" smtClean="0"/>
              <a:t>&gt;</a:t>
            </a:r>
            <a:r>
              <a:rPr lang="tr-TR" sz="1600" dirty="0"/>
              <a:t/>
            </a:r>
            <a:br>
              <a:rPr lang="tr-TR" sz="1600" dirty="0"/>
            </a:br>
            <a:r>
              <a:rPr lang="tr-TR" sz="1600" dirty="0"/>
              <a:t>    &lt;/</a:t>
            </a:r>
            <a:r>
              <a:rPr lang="tr-TR" sz="1600" b="1" dirty="0"/>
              <a:t>div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&lt;/</a:t>
            </a:r>
            <a:r>
              <a:rPr lang="tr-TR" sz="1600" b="1" dirty="0"/>
              <a:t>div</a:t>
            </a:r>
            <a:r>
              <a:rPr lang="tr-TR" sz="1600" dirty="0"/>
              <a:t>&gt;</a:t>
            </a: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20</a:t>
            </a:fld>
            <a:endParaRPr lang="tr-TR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7" y="3645024"/>
            <a:ext cx="7848871" cy="720080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7" y="4650557"/>
            <a:ext cx="7848871" cy="1296144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385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Bootstrap</a:t>
            </a:r>
            <a:r>
              <a:rPr lang="tr-TR" dirty="0"/>
              <a:t> Izgara/</a:t>
            </a:r>
            <a:r>
              <a:rPr lang="tr-TR" dirty="0" err="1"/>
              <a:t>Grid</a:t>
            </a:r>
            <a:r>
              <a:rPr lang="tr-TR" dirty="0"/>
              <a:t>…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r-TR" sz="2800" dirty="0" smtClean="0"/>
              <a:t>İstenirse birden fazla ızgara yapısı iç içe kullanılabilir. </a:t>
            </a:r>
          </a:p>
          <a:p>
            <a:pPr>
              <a:defRPr/>
            </a:pPr>
            <a:r>
              <a:rPr lang="tr-TR" sz="2800" dirty="0" smtClean="0"/>
              <a:t>Kullanım sırasında her defa </a:t>
            </a:r>
            <a:r>
              <a:rPr lang="tr-TR" sz="2800" b="1" dirty="0" err="1" smtClean="0"/>
              <a:t>row</a:t>
            </a:r>
            <a:r>
              <a:rPr lang="tr-TR" sz="2800" dirty="0" smtClean="0"/>
              <a:t> tanımı yapmak gerekmektedir. </a:t>
            </a:r>
          </a:p>
          <a:p>
            <a:pPr marL="0" indent="0">
              <a:buNone/>
              <a:defRPr/>
            </a:pP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413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Bootstrap</a:t>
            </a:r>
            <a:r>
              <a:rPr lang="tr-TR" dirty="0"/>
              <a:t> Izgara/</a:t>
            </a:r>
            <a:r>
              <a:rPr lang="tr-TR" dirty="0" err="1"/>
              <a:t>Grid</a:t>
            </a:r>
            <a:r>
              <a:rPr lang="tr-TR" dirty="0"/>
              <a:t>…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tr-TR" sz="1800" dirty="0"/>
              <a:t>&lt;</a:t>
            </a:r>
            <a:r>
              <a:rPr lang="tr-TR" sz="1800" b="1" dirty="0"/>
              <a:t>div </a:t>
            </a:r>
            <a:r>
              <a:rPr lang="tr-TR" sz="1800" dirty="0" err="1"/>
              <a:t>class</a:t>
            </a:r>
            <a:r>
              <a:rPr lang="tr-TR" sz="1800" dirty="0"/>
              <a:t>=</a:t>
            </a:r>
            <a:r>
              <a:rPr lang="tr-TR" sz="1800" b="1" dirty="0"/>
              <a:t>"</a:t>
            </a:r>
            <a:r>
              <a:rPr lang="tr-TR" sz="1800" b="1" dirty="0" err="1"/>
              <a:t>container</a:t>
            </a:r>
            <a:r>
              <a:rPr lang="tr-TR" sz="1800" b="1" dirty="0"/>
              <a:t>"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&lt;</a:t>
            </a:r>
            <a:r>
              <a:rPr lang="tr-TR" sz="1800" b="1" dirty="0"/>
              <a:t>div </a:t>
            </a:r>
            <a:r>
              <a:rPr lang="tr-TR" sz="1800" dirty="0" err="1"/>
              <a:t>class</a:t>
            </a:r>
            <a:r>
              <a:rPr lang="tr-TR" sz="1800" dirty="0"/>
              <a:t>=</a:t>
            </a:r>
            <a:r>
              <a:rPr lang="tr-TR" sz="1800" b="1" dirty="0"/>
              <a:t>"</a:t>
            </a:r>
            <a:r>
              <a:rPr lang="tr-TR" sz="1800" b="1" dirty="0" err="1"/>
              <a:t>container</a:t>
            </a:r>
            <a:r>
              <a:rPr lang="tr-TR" sz="1800" b="1" dirty="0"/>
              <a:t>"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    &lt;</a:t>
            </a:r>
            <a:r>
              <a:rPr lang="tr-TR" sz="1800" b="1" dirty="0"/>
              <a:t>div </a:t>
            </a:r>
            <a:r>
              <a:rPr lang="tr-TR" sz="1800" dirty="0" err="1"/>
              <a:t>class</a:t>
            </a:r>
            <a:r>
              <a:rPr lang="tr-TR" sz="1800" dirty="0"/>
              <a:t>=</a:t>
            </a:r>
            <a:r>
              <a:rPr lang="tr-TR" sz="1800" b="1" dirty="0"/>
              <a:t>"</a:t>
            </a:r>
            <a:r>
              <a:rPr lang="tr-TR" sz="1800" b="1" dirty="0" err="1"/>
              <a:t>row</a:t>
            </a:r>
            <a:r>
              <a:rPr lang="tr-TR" sz="1800" b="1" dirty="0" smtClean="0"/>
              <a:t>"</a:t>
            </a:r>
            <a:r>
              <a:rPr lang="tr-TR" sz="1800" dirty="0" smtClean="0"/>
              <a:t>&gt;</a:t>
            </a:r>
            <a:r>
              <a:rPr lang="tr-TR" sz="1800" dirty="0"/>
              <a:t/>
            </a:r>
            <a:br>
              <a:rPr lang="tr-TR" sz="1800" dirty="0"/>
            </a:br>
            <a:r>
              <a:rPr lang="tr-TR" sz="1800" dirty="0"/>
              <a:t>            &lt;</a:t>
            </a:r>
            <a:r>
              <a:rPr lang="tr-TR" sz="1800" b="1" dirty="0"/>
              <a:t>div </a:t>
            </a:r>
            <a:r>
              <a:rPr lang="tr-TR" sz="1800" dirty="0" err="1"/>
              <a:t>class</a:t>
            </a:r>
            <a:r>
              <a:rPr lang="tr-TR" sz="1800" dirty="0"/>
              <a:t>=</a:t>
            </a:r>
            <a:r>
              <a:rPr lang="tr-TR" sz="1800" b="1" dirty="0"/>
              <a:t>"col-sm-4" </a:t>
            </a:r>
            <a:r>
              <a:rPr lang="tr-TR" sz="1800" dirty="0" err="1"/>
              <a:t>style</a:t>
            </a:r>
            <a:r>
              <a:rPr lang="tr-TR" sz="1800" dirty="0"/>
              <a:t>=</a:t>
            </a:r>
            <a:r>
              <a:rPr lang="tr-TR" sz="1800" b="1" dirty="0"/>
              <a:t>"</a:t>
            </a:r>
            <a:r>
              <a:rPr lang="tr-TR" sz="1800" dirty="0"/>
              <a:t>background-</a:t>
            </a:r>
            <a:r>
              <a:rPr lang="tr-TR" sz="1800" dirty="0" err="1"/>
              <a:t>color</a:t>
            </a:r>
            <a:r>
              <a:rPr lang="tr-TR" sz="1800" dirty="0"/>
              <a:t>: </a:t>
            </a:r>
            <a:r>
              <a:rPr lang="tr-TR" sz="1800" b="1" dirty="0" err="1"/>
              <a:t>yellowgreen</a:t>
            </a:r>
            <a:r>
              <a:rPr lang="tr-TR" sz="1800" b="1" dirty="0" smtClean="0"/>
              <a:t>"</a:t>
            </a:r>
            <a:r>
              <a:rPr lang="tr-TR" sz="1800" dirty="0" smtClean="0"/>
              <a:t>&gt;</a:t>
            </a:r>
            <a:br>
              <a:rPr lang="tr-TR" sz="1800" dirty="0" smtClean="0"/>
            </a:br>
            <a:r>
              <a:rPr lang="tr-TR" sz="1800" dirty="0" smtClean="0"/>
              <a:t>                </a:t>
            </a:r>
            <a:r>
              <a:rPr lang="tr-TR" sz="1800" dirty="0"/>
              <a:t>&lt;</a:t>
            </a:r>
            <a:r>
              <a:rPr lang="tr-TR" sz="1800" b="1" dirty="0"/>
              <a:t>div </a:t>
            </a:r>
            <a:r>
              <a:rPr lang="tr-TR" sz="1800" dirty="0" err="1"/>
              <a:t>class</a:t>
            </a:r>
            <a:r>
              <a:rPr lang="tr-TR" sz="1800" dirty="0"/>
              <a:t>=</a:t>
            </a:r>
            <a:r>
              <a:rPr lang="tr-TR" sz="1800" b="1" dirty="0"/>
              <a:t>"</a:t>
            </a:r>
            <a:r>
              <a:rPr lang="tr-TR" sz="1800" b="1" dirty="0" err="1"/>
              <a:t>row</a:t>
            </a:r>
            <a:r>
              <a:rPr lang="tr-TR" sz="1800" b="1" dirty="0" smtClean="0"/>
              <a:t>"</a:t>
            </a:r>
            <a:r>
              <a:rPr lang="tr-TR" sz="1800" dirty="0" smtClean="0"/>
              <a:t>&gt;</a:t>
            </a:r>
            <a:r>
              <a:rPr lang="tr-TR" sz="1800" dirty="0"/>
              <a:t/>
            </a:r>
            <a:br>
              <a:rPr lang="tr-TR" sz="1800" dirty="0"/>
            </a:br>
            <a:r>
              <a:rPr lang="tr-TR" sz="1800" dirty="0"/>
              <a:t>                    &lt;</a:t>
            </a:r>
            <a:r>
              <a:rPr lang="tr-TR" sz="1800" b="1" dirty="0"/>
              <a:t>div </a:t>
            </a:r>
            <a:r>
              <a:rPr lang="tr-TR" sz="1800" dirty="0" err="1"/>
              <a:t>class</a:t>
            </a:r>
            <a:r>
              <a:rPr lang="tr-TR" sz="1800" dirty="0"/>
              <a:t>=</a:t>
            </a:r>
            <a:r>
              <a:rPr lang="tr-TR" sz="1800" b="1" dirty="0"/>
              <a:t>"col-sm-6" </a:t>
            </a:r>
            <a:r>
              <a:rPr lang="tr-TR" sz="1800" dirty="0" err="1"/>
              <a:t>style</a:t>
            </a:r>
            <a:r>
              <a:rPr lang="tr-TR" sz="1800" dirty="0"/>
              <a:t>=</a:t>
            </a:r>
            <a:r>
              <a:rPr lang="tr-TR" sz="1800" b="1" dirty="0"/>
              <a:t>"</a:t>
            </a:r>
            <a:r>
              <a:rPr lang="tr-TR" sz="1800" dirty="0"/>
              <a:t>background-</a:t>
            </a:r>
            <a:r>
              <a:rPr lang="tr-TR" sz="1800" dirty="0" err="1"/>
              <a:t>color</a:t>
            </a:r>
            <a:r>
              <a:rPr lang="tr-TR" sz="1800" dirty="0"/>
              <a:t>: </a:t>
            </a:r>
            <a:r>
              <a:rPr lang="tr-TR" sz="1800" b="1" dirty="0"/>
              <a:t>#bce8f1"</a:t>
            </a:r>
            <a:r>
              <a:rPr lang="tr-TR" sz="1800" dirty="0"/>
              <a:t>&gt;6 </a:t>
            </a:r>
            <a:r>
              <a:rPr lang="tr-TR" sz="1800" dirty="0" err="1"/>
              <a:t>lı</a:t>
            </a:r>
            <a:r>
              <a:rPr lang="tr-TR" sz="1800" dirty="0"/>
              <a:t> 2 Sütun&lt;/</a:t>
            </a:r>
            <a:r>
              <a:rPr lang="tr-TR" sz="1800" b="1" dirty="0"/>
              <a:t>div</a:t>
            </a:r>
            <a:r>
              <a:rPr lang="tr-TR" sz="1800" dirty="0" smtClean="0"/>
              <a:t>&gt;</a:t>
            </a:r>
            <a:r>
              <a:rPr lang="tr-TR" sz="1800" dirty="0"/>
              <a:t/>
            </a:r>
            <a:br>
              <a:rPr lang="tr-TR" sz="1800" dirty="0"/>
            </a:br>
            <a:r>
              <a:rPr lang="tr-TR" sz="1800" dirty="0"/>
              <a:t>                    &lt;</a:t>
            </a:r>
            <a:r>
              <a:rPr lang="tr-TR" sz="1800" b="1" dirty="0"/>
              <a:t>div </a:t>
            </a:r>
            <a:r>
              <a:rPr lang="tr-TR" sz="1800" dirty="0" err="1"/>
              <a:t>class</a:t>
            </a:r>
            <a:r>
              <a:rPr lang="tr-TR" sz="1800" dirty="0"/>
              <a:t>=</a:t>
            </a:r>
            <a:r>
              <a:rPr lang="tr-TR" sz="1800" b="1" dirty="0"/>
              <a:t>"col-sm-6" </a:t>
            </a:r>
            <a:r>
              <a:rPr lang="tr-TR" sz="1800" dirty="0" err="1"/>
              <a:t>style</a:t>
            </a:r>
            <a:r>
              <a:rPr lang="tr-TR" sz="1800" dirty="0"/>
              <a:t>=</a:t>
            </a:r>
            <a:r>
              <a:rPr lang="tr-TR" sz="1800" b="1" dirty="0"/>
              <a:t>"</a:t>
            </a:r>
            <a:r>
              <a:rPr lang="tr-TR" sz="1800" dirty="0"/>
              <a:t>background-</a:t>
            </a:r>
            <a:r>
              <a:rPr lang="tr-TR" sz="1800" dirty="0" err="1"/>
              <a:t>color</a:t>
            </a:r>
            <a:r>
              <a:rPr lang="tr-TR" sz="1800" dirty="0"/>
              <a:t>: </a:t>
            </a:r>
            <a:r>
              <a:rPr lang="tr-TR" sz="1800" b="1" dirty="0" err="1"/>
              <a:t>blue</a:t>
            </a:r>
            <a:r>
              <a:rPr lang="tr-TR" sz="1800" b="1" dirty="0"/>
              <a:t>"</a:t>
            </a:r>
            <a:r>
              <a:rPr lang="tr-TR" sz="1800" dirty="0"/>
              <a:t>&gt;6 </a:t>
            </a:r>
            <a:r>
              <a:rPr lang="tr-TR" sz="1800" dirty="0" err="1"/>
              <a:t>lı</a:t>
            </a:r>
            <a:r>
              <a:rPr lang="tr-TR" sz="1800" dirty="0"/>
              <a:t> 2 Sütun&lt;/</a:t>
            </a:r>
            <a:r>
              <a:rPr lang="tr-TR" sz="1800" b="1" dirty="0"/>
              <a:t>div</a:t>
            </a:r>
            <a:r>
              <a:rPr lang="tr-TR" sz="1800" dirty="0" smtClean="0"/>
              <a:t>&gt;</a:t>
            </a:r>
            <a:r>
              <a:rPr lang="tr-TR" sz="1800" dirty="0"/>
              <a:t/>
            </a:r>
            <a:br>
              <a:rPr lang="tr-TR" sz="1800" dirty="0"/>
            </a:br>
            <a:r>
              <a:rPr lang="tr-TR" sz="1800" dirty="0"/>
              <a:t>                &lt;/</a:t>
            </a:r>
            <a:r>
              <a:rPr lang="tr-TR" sz="1800" b="1" dirty="0"/>
              <a:t>div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        &lt;/</a:t>
            </a:r>
            <a:r>
              <a:rPr lang="tr-TR" sz="1800" b="1" dirty="0"/>
              <a:t>div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        &lt;</a:t>
            </a:r>
            <a:r>
              <a:rPr lang="tr-TR" sz="1800" b="1" dirty="0"/>
              <a:t>div </a:t>
            </a:r>
            <a:r>
              <a:rPr lang="tr-TR" sz="1800" dirty="0" err="1"/>
              <a:t>class</a:t>
            </a:r>
            <a:r>
              <a:rPr lang="tr-TR" sz="1800" dirty="0"/>
              <a:t>=</a:t>
            </a:r>
            <a:r>
              <a:rPr lang="tr-TR" sz="1800" b="1" dirty="0"/>
              <a:t>"col-sm-4" </a:t>
            </a:r>
            <a:r>
              <a:rPr lang="tr-TR" sz="1800" dirty="0" err="1"/>
              <a:t>style</a:t>
            </a:r>
            <a:r>
              <a:rPr lang="tr-TR" sz="1800" dirty="0"/>
              <a:t>=</a:t>
            </a:r>
            <a:r>
              <a:rPr lang="tr-TR" sz="1800" b="1" dirty="0"/>
              <a:t>"</a:t>
            </a:r>
            <a:r>
              <a:rPr lang="tr-TR" sz="1800" dirty="0"/>
              <a:t>background-</a:t>
            </a:r>
            <a:r>
              <a:rPr lang="tr-TR" sz="1800" dirty="0" err="1"/>
              <a:t>color</a:t>
            </a:r>
            <a:r>
              <a:rPr lang="tr-TR" sz="1800" dirty="0"/>
              <a:t>: </a:t>
            </a:r>
            <a:r>
              <a:rPr lang="tr-TR" sz="1800" b="1" dirty="0" err="1"/>
              <a:t>greenyellow</a:t>
            </a:r>
            <a:r>
              <a:rPr lang="tr-TR" sz="1800" b="1" dirty="0"/>
              <a:t>"</a:t>
            </a:r>
            <a:r>
              <a:rPr lang="tr-TR" sz="1800" dirty="0"/>
              <a:t>&gt;4 </a:t>
            </a:r>
            <a:r>
              <a:rPr lang="tr-TR" sz="1800" dirty="0" err="1"/>
              <a:t>lü</a:t>
            </a:r>
            <a:r>
              <a:rPr lang="tr-TR" sz="1800" dirty="0"/>
              <a:t> 3 Sütun&lt;/</a:t>
            </a:r>
            <a:r>
              <a:rPr lang="tr-TR" sz="1800" b="1" dirty="0"/>
              <a:t>div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        &lt;</a:t>
            </a:r>
            <a:r>
              <a:rPr lang="tr-TR" sz="1800" b="1" dirty="0"/>
              <a:t>div </a:t>
            </a:r>
            <a:r>
              <a:rPr lang="tr-TR" sz="1800" dirty="0" err="1"/>
              <a:t>class</a:t>
            </a:r>
            <a:r>
              <a:rPr lang="tr-TR" sz="1800" dirty="0"/>
              <a:t>=</a:t>
            </a:r>
            <a:r>
              <a:rPr lang="tr-TR" sz="1800" b="1" dirty="0"/>
              <a:t>"col-sm-4" </a:t>
            </a:r>
            <a:r>
              <a:rPr lang="tr-TR" sz="1800" dirty="0" err="1"/>
              <a:t>style</a:t>
            </a:r>
            <a:r>
              <a:rPr lang="tr-TR" sz="1800" dirty="0"/>
              <a:t>=</a:t>
            </a:r>
            <a:r>
              <a:rPr lang="tr-TR" sz="1800" b="1" dirty="0"/>
              <a:t>"</a:t>
            </a:r>
            <a:r>
              <a:rPr lang="tr-TR" sz="1800" dirty="0"/>
              <a:t>background-</a:t>
            </a:r>
            <a:r>
              <a:rPr lang="tr-TR" sz="1800" dirty="0" err="1"/>
              <a:t>color</a:t>
            </a:r>
            <a:r>
              <a:rPr lang="tr-TR" sz="1800" dirty="0"/>
              <a:t>: </a:t>
            </a:r>
            <a:r>
              <a:rPr lang="tr-TR" sz="1800" b="1" dirty="0" err="1"/>
              <a:t>yellowgreen</a:t>
            </a:r>
            <a:r>
              <a:rPr lang="tr-TR" sz="1800" b="1" dirty="0"/>
              <a:t>"</a:t>
            </a:r>
            <a:r>
              <a:rPr lang="tr-TR" sz="1800" dirty="0"/>
              <a:t>&gt;4 </a:t>
            </a:r>
            <a:r>
              <a:rPr lang="tr-TR" sz="1800" dirty="0" err="1"/>
              <a:t>lü</a:t>
            </a:r>
            <a:r>
              <a:rPr lang="tr-TR" sz="1800" dirty="0"/>
              <a:t> 3 Sütun&lt;/</a:t>
            </a:r>
            <a:r>
              <a:rPr lang="tr-TR" sz="1800" b="1" dirty="0"/>
              <a:t>div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    &lt;/</a:t>
            </a:r>
            <a:r>
              <a:rPr lang="tr-TR" sz="1800" b="1" dirty="0"/>
              <a:t>div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&lt;/</a:t>
            </a:r>
            <a:r>
              <a:rPr lang="tr-TR" sz="1800" b="1" dirty="0"/>
              <a:t>div</a:t>
            </a:r>
            <a:r>
              <a:rPr lang="tr-TR" sz="1800" dirty="0"/>
              <a:t>&gt;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22</a:t>
            </a:fld>
            <a:endParaRPr lang="tr-TR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005064"/>
            <a:ext cx="7631968" cy="648072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976" y="4581128"/>
            <a:ext cx="5105400" cy="1512168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488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Bootstrap Metin ve </a:t>
            </a:r>
            <a:r>
              <a:rPr lang="tr-TR" dirty="0" err="1" smtClean="0"/>
              <a:t>Arkaplan</a:t>
            </a:r>
            <a:r>
              <a:rPr lang="tr-TR" dirty="0" smtClean="0"/>
              <a:t> </a:t>
            </a:r>
            <a:r>
              <a:rPr lang="tr-TR" dirty="0"/>
              <a:t>Rengi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79512" y="1180445"/>
            <a:ext cx="9073008" cy="485174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tr-TR" sz="2600" dirty="0" smtClean="0"/>
              <a:t>Bootstrap ile metinlere verilebilecek belirlenmiş renkler bulunmaktadır. </a:t>
            </a:r>
          </a:p>
          <a:p>
            <a:pPr>
              <a:defRPr/>
            </a:pPr>
            <a:r>
              <a:rPr lang="tr-TR" sz="2600" dirty="0" smtClean="0"/>
              <a:t>Bu tanımlamalar bir çok yapıda ortak olarak bulunmaktadır. </a:t>
            </a:r>
          </a:p>
          <a:p>
            <a:pPr lvl="1">
              <a:defRPr/>
            </a:pPr>
            <a:r>
              <a:rPr lang="en-US" sz="2000" dirty="0" smtClean="0"/>
              <a:t>.text-muted, </a:t>
            </a:r>
            <a:endParaRPr lang="tr-TR" sz="2000" dirty="0"/>
          </a:p>
          <a:p>
            <a:pPr lvl="1">
              <a:defRPr/>
            </a:pPr>
            <a:r>
              <a:rPr lang="en-US" sz="2000" dirty="0" smtClean="0"/>
              <a:t>.</a:t>
            </a:r>
            <a:r>
              <a:rPr lang="en-US" sz="2000" dirty="0"/>
              <a:t>text-primary, </a:t>
            </a:r>
            <a:endParaRPr lang="tr-TR" sz="2000" dirty="0"/>
          </a:p>
          <a:p>
            <a:pPr lvl="1">
              <a:defRPr/>
            </a:pPr>
            <a:r>
              <a:rPr lang="en-US" sz="2000" dirty="0" smtClean="0"/>
              <a:t>.</a:t>
            </a:r>
            <a:r>
              <a:rPr lang="en-US" sz="2000" dirty="0"/>
              <a:t>text-success, </a:t>
            </a:r>
            <a:endParaRPr lang="tr-TR" sz="2000" dirty="0"/>
          </a:p>
          <a:p>
            <a:pPr lvl="1">
              <a:defRPr/>
            </a:pPr>
            <a:r>
              <a:rPr lang="en-US" sz="2000" dirty="0" smtClean="0"/>
              <a:t>.</a:t>
            </a:r>
            <a:r>
              <a:rPr lang="en-US" sz="2000" dirty="0"/>
              <a:t>text-info, </a:t>
            </a:r>
            <a:endParaRPr lang="tr-TR" sz="2000" dirty="0"/>
          </a:p>
          <a:p>
            <a:pPr lvl="1">
              <a:defRPr/>
            </a:pPr>
            <a:r>
              <a:rPr lang="en-US" sz="2000" dirty="0" smtClean="0"/>
              <a:t>.</a:t>
            </a:r>
            <a:r>
              <a:rPr lang="en-US" sz="2000" dirty="0"/>
              <a:t>text-warning, </a:t>
            </a:r>
            <a:endParaRPr lang="tr-TR" sz="2000" dirty="0"/>
          </a:p>
          <a:p>
            <a:pPr lvl="1">
              <a:defRPr/>
            </a:pPr>
            <a:r>
              <a:rPr lang="en-US" sz="2000" dirty="0" smtClean="0"/>
              <a:t>.text-danger</a:t>
            </a:r>
            <a:r>
              <a:rPr lang="tr-TR" sz="2000" dirty="0" smtClean="0"/>
              <a:t>.</a:t>
            </a:r>
          </a:p>
          <a:p>
            <a:pPr marL="0" indent="0">
              <a:buNone/>
              <a:defRPr/>
            </a:pP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9162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Bootstrap Metin ve </a:t>
            </a:r>
            <a:r>
              <a:rPr lang="tr-TR" dirty="0" err="1"/>
              <a:t>Arkaplan</a:t>
            </a:r>
            <a:r>
              <a:rPr lang="tr-TR" dirty="0"/>
              <a:t> </a:t>
            </a:r>
            <a:r>
              <a:rPr lang="tr-TR" dirty="0" smtClean="0"/>
              <a:t>Rengi…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2000" dirty="0"/>
              <a:t>&lt;</a:t>
            </a:r>
            <a:r>
              <a:rPr lang="en-US" sz="2000" b="1" dirty="0"/>
              <a:t>p </a:t>
            </a:r>
            <a:r>
              <a:rPr lang="en-US" sz="2000" dirty="0"/>
              <a:t>class=</a:t>
            </a:r>
            <a:r>
              <a:rPr lang="en-US" sz="2000" b="1" dirty="0"/>
              <a:t>"text-muted"</a:t>
            </a:r>
            <a:r>
              <a:rPr lang="en-US" sz="2000" dirty="0"/>
              <a:t>&gt; muted.&lt;/</a:t>
            </a:r>
            <a:r>
              <a:rPr lang="en-US" sz="2000" b="1" dirty="0"/>
              <a:t>p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&lt;</a:t>
            </a:r>
            <a:r>
              <a:rPr lang="en-US" sz="2000" b="1" dirty="0"/>
              <a:t>p </a:t>
            </a:r>
            <a:r>
              <a:rPr lang="en-US" sz="2000" dirty="0"/>
              <a:t>class=</a:t>
            </a:r>
            <a:r>
              <a:rPr lang="en-US" sz="2000" b="1" dirty="0"/>
              <a:t>"text-primary"</a:t>
            </a:r>
            <a:r>
              <a:rPr lang="en-US" sz="2000" dirty="0"/>
              <a:t>&gt; important.&lt;/</a:t>
            </a:r>
            <a:r>
              <a:rPr lang="en-US" sz="2000" b="1" dirty="0"/>
              <a:t>p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&lt;</a:t>
            </a:r>
            <a:r>
              <a:rPr lang="en-US" sz="2000" b="1" dirty="0"/>
              <a:t>p </a:t>
            </a:r>
            <a:r>
              <a:rPr lang="en-US" sz="2000" dirty="0"/>
              <a:t>class=</a:t>
            </a:r>
            <a:r>
              <a:rPr lang="en-US" sz="2000" b="1" dirty="0"/>
              <a:t>"text-success"</a:t>
            </a:r>
            <a:r>
              <a:rPr lang="en-US" sz="2000" dirty="0"/>
              <a:t>&gt; success.&lt;/</a:t>
            </a:r>
            <a:r>
              <a:rPr lang="en-US" sz="2000" b="1" dirty="0"/>
              <a:t>p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&lt;</a:t>
            </a:r>
            <a:r>
              <a:rPr lang="en-US" sz="2000" b="1" dirty="0"/>
              <a:t>p </a:t>
            </a:r>
            <a:r>
              <a:rPr lang="en-US" sz="2000" dirty="0"/>
              <a:t>class=</a:t>
            </a:r>
            <a:r>
              <a:rPr lang="en-US" sz="2000" b="1" dirty="0"/>
              <a:t>"text-info"</a:t>
            </a:r>
            <a:r>
              <a:rPr lang="en-US" sz="2000" dirty="0"/>
              <a:t>&gt; information.&lt;/</a:t>
            </a:r>
            <a:r>
              <a:rPr lang="en-US" sz="2000" b="1" dirty="0"/>
              <a:t>p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&lt;</a:t>
            </a:r>
            <a:r>
              <a:rPr lang="en-US" sz="2000" b="1" dirty="0"/>
              <a:t>p </a:t>
            </a:r>
            <a:r>
              <a:rPr lang="en-US" sz="2000" dirty="0"/>
              <a:t>class=</a:t>
            </a:r>
            <a:r>
              <a:rPr lang="en-US" sz="2000" b="1" dirty="0"/>
              <a:t>"text-warning"</a:t>
            </a:r>
            <a:r>
              <a:rPr lang="en-US" sz="2000" dirty="0"/>
              <a:t>&gt; warning.&lt;/</a:t>
            </a:r>
            <a:r>
              <a:rPr lang="en-US" sz="2000" b="1" dirty="0"/>
              <a:t>p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&lt;</a:t>
            </a:r>
            <a:r>
              <a:rPr lang="en-US" sz="2000" b="1" dirty="0"/>
              <a:t>p </a:t>
            </a:r>
            <a:r>
              <a:rPr lang="en-US" sz="2000" dirty="0"/>
              <a:t>class=</a:t>
            </a:r>
            <a:r>
              <a:rPr lang="en-US" sz="2000" b="1" dirty="0"/>
              <a:t>"text-danger"</a:t>
            </a:r>
            <a:r>
              <a:rPr lang="en-US" sz="2000" dirty="0"/>
              <a:t>&gt; danger.&lt;/</a:t>
            </a:r>
            <a:r>
              <a:rPr lang="en-US" sz="2000" b="1" dirty="0"/>
              <a:t>p</a:t>
            </a:r>
            <a:r>
              <a:rPr lang="en-US" sz="2000" dirty="0"/>
              <a:t>&gt;</a:t>
            </a:r>
            <a:endParaRPr lang="tr-TR" sz="20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24</a:t>
            </a:fld>
            <a:endParaRPr lang="tr-TR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246801"/>
            <a:ext cx="1872208" cy="2923272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84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Bootstrap Metin ve </a:t>
            </a:r>
            <a:r>
              <a:rPr lang="tr-TR" dirty="0" err="1"/>
              <a:t>Arkaplan</a:t>
            </a:r>
            <a:r>
              <a:rPr lang="tr-TR" dirty="0"/>
              <a:t> </a:t>
            </a:r>
            <a:r>
              <a:rPr lang="tr-TR" dirty="0" smtClean="0"/>
              <a:t>Rengi…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r-TR" sz="2800" dirty="0" smtClean="0"/>
              <a:t>Bootstrap ile </a:t>
            </a:r>
            <a:r>
              <a:rPr lang="tr-TR" sz="2800" dirty="0" err="1" smtClean="0"/>
              <a:t>arkaplan</a:t>
            </a:r>
            <a:r>
              <a:rPr lang="tr-TR" sz="2800" dirty="0" smtClean="0"/>
              <a:t> rengi için verilebilecek belirlenmiş renkler bulunmaktadır. </a:t>
            </a:r>
            <a:endParaRPr lang="tr-TR" sz="2800" dirty="0"/>
          </a:p>
          <a:p>
            <a:pPr lvl="1">
              <a:defRPr/>
            </a:pPr>
            <a:r>
              <a:rPr lang="en-US" sz="2000" dirty="0" smtClean="0"/>
              <a:t>.</a:t>
            </a:r>
            <a:r>
              <a:rPr lang="tr-TR" sz="2000" dirty="0" err="1" smtClean="0"/>
              <a:t>active</a:t>
            </a:r>
            <a:r>
              <a:rPr lang="en-US" sz="2000" dirty="0" smtClean="0"/>
              <a:t>,</a:t>
            </a:r>
            <a:r>
              <a:rPr lang="en-US" sz="2000" dirty="0"/>
              <a:t> </a:t>
            </a:r>
            <a:endParaRPr lang="tr-TR" sz="2000" dirty="0"/>
          </a:p>
          <a:p>
            <a:pPr lvl="1">
              <a:defRPr/>
            </a:pPr>
            <a:r>
              <a:rPr lang="en-US" sz="2000" dirty="0" smtClean="0"/>
              <a:t>.success</a:t>
            </a:r>
            <a:r>
              <a:rPr lang="en-US" sz="2000" dirty="0"/>
              <a:t>, </a:t>
            </a:r>
            <a:endParaRPr lang="tr-TR" sz="2000" dirty="0"/>
          </a:p>
          <a:p>
            <a:pPr lvl="1">
              <a:defRPr/>
            </a:pPr>
            <a:r>
              <a:rPr lang="tr-TR" sz="2000" dirty="0" smtClean="0"/>
              <a:t>.</a:t>
            </a:r>
            <a:r>
              <a:rPr lang="en-US" sz="2000" dirty="0" err="1" smtClean="0"/>
              <a:t>bg</a:t>
            </a:r>
            <a:r>
              <a:rPr lang="en-US" sz="2000" dirty="0" smtClean="0"/>
              <a:t>-info</a:t>
            </a:r>
            <a:r>
              <a:rPr lang="en-US" sz="2000" dirty="0"/>
              <a:t>, </a:t>
            </a:r>
            <a:endParaRPr lang="tr-TR" sz="2000" dirty="0"/>
          </a:p>
          <a:p>
            <a:pPr lvl="1">
              <a:defRPr/>
            </a:pPr>
            <a:r>
              <a:rPr lang="tr-TR" sz="2000" dirty="0" smtClean="0"/>
              <a:t>.</a:t>
            </a:r>
            <a:r>
              <a:rPr lang="en-US" sz="2000" dirty="0" err="1" smtClean="0"/>
              <a:t>bg</a:t>
            </a:r>
            <a:r>
              <a:rPr lang="en-US" sz="2000" dirty="0" smtClean="0"/>
              <a:t>-warning</a:t>
            </a:r>
            <a:r>
              <a:rPr lang="en-US" sz="2000" dirty="0"/>
              <a:t>, </a:t>
            </a:r>
            <a:endParaRPr lang="tr-TR" sz="2000" dirty="0"/>
          </a:p>
          <a:p>
            <a:pPr lvl="1">
              <a:defRPr/>
            </a:pPr>
            <a:r>
              <a:rPr lang="en-US" sz="2000" dirty="0" smtClean="0"/>
              <a:t>.</a:t>
            </a:r>
            <a:r>
              <a:rPr lang="en-US" sz="2000" dirty="0" err="1"/>
              <a:t>bg</a:t>
            </a:r>
            <a:r>
              <a:rPr lang="en-US" sz="2000" dirty="0"/>
              <a:t>-danger</a:t>
            </a:r>
            <a:r>
              <a:rPr lang="en-US" sz="2000" dirty="0" smtClean="0"/>
              <a:t>.</a:t>
            </a:r>
            <a:r>
              <a:rPr lang="tr-TR" sz="2000" dirty="0" smtClean="0"/>
              <a:t> </a:t>
            </a:r>
          </a:p>
          <a:p>
            <a:pPr marL="0" indent="0">
              <a:buNone/>
              <a:defRPr/>
            </a:pP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25</a:t>
            </a:fld>
            <a:endParaRPr lang="tr-TR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005064"/>
            <a:ext cx="7920880" cy="576063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793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Bootstrap </a:t>
            </a:r>
            <a:r>
              <a:rPr lang="tr-TR" dirty="0" smtClean="0"/>
              <a:t>Tablolar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tr-TR" sz="3100" dirty="0" smtClean="0"/>
              <a:t>Web sayfalarına eklenen tabloların </a:t>
            </a:r>
            <a:r>
              <a:rPr lang="tr-TR" sz="3100" dirty="0" err="1"/>
              <a:t>t</a:t>
            </a:r>
            <a:r>
              <a:rPr lang="tr-TR" sz="3100" dirty="0" err="1" smtClean="0"/>
              <a:t>able</a:t>
            </a:r>
            <a:r>
              <a:rPr lang="tr-TR" sz="3100" dirty="0" smtClean="0"/>
              <a:t> etiketi içerisinde </a:t>
            </a:r>
            <a:r>
              <a:rPr lang="tr-TR" sz="3100" b="1" dirty="0" smtClean="0"/>
              <a:t>.</a:t>
            </a:r>
            <a:r>
              <a:rPr lang="tr-TR" sz="3100" b="1" dirty="0" err="1" smtClean="0"/>
              <a:t>table</a:t>
            </a:r>
            <a:r>
              <a:rPr lang="tr-TR" sz="3100" b="1" dirty="0" smtClean="0"/>
              <a:t> </a:t>
            </a:r>
            <a:r>
              <a:rPr lang="tr-TR" sz="3100" dirty="0" smtClean="0"/>
              <a:t>kullanıldığında iç satır kenarlığı olan tablo oluşturulur. </a:t>
            </a:r>
          </a:p>
          <a:p>
            <a:pPr marL="342900" lvl="1" indent="0">
              <a:buNone/>
              <a:defRPr/>
            </a:pPr>
            <a:r>
              <a:rPr lang="tr-TR" sz="2300" dirty="0"/>
              <a:t>&lt;</a:t>
            </a:r>
            <a:r>
              <a:rPr lang="tr-TR" sz="2300" b="1" dirty="0"/>
              <a:t>div </a:t>
            </a:r>
            <a:r>
              <a:rPr lang="tr-TR" sz="2300" dirty="0" err="1"/>
              <a:t>class</a:t>
            </a:r>
            <a:r>
              <a:rPr lang="tr-TR" sz="2300" dirty="0"/>
              <a:t>=</a:t>
            </a:r>
            <a:r>
              <a:rPr lang="tr-TR" sz="2300" b="1" dirty="0"/>
              <a:t>"</a:t>
            </a:r>
            <a:r>
              <a:rPr lang="tr-TR" sz="2300" b="1" dirty="0" err="1"/>
              <a:t>container</a:t>
            </a:r>
            <a:r>
              <a:rPr lang="tr-TR" sz="2300" b="1" dirty="0"/>
              <a:t>"</a:t>
            </a:r>
            <a:r>
              <a:rPr lang="tr-TR" sz="2300" dirty="0"/>
              <a:t>&gt;</a:t>
            </a:r>
            <a:br>
              <a:rPr lang="tr-TR" sz="2300" dirty="0"/>
            </a:br>
            <a:r>
              <a:rPr lang="tr-TR" sz="2300" dirty="0"/>
              <a:t>    &lt;</a:t>
            </a:r>
            <a:r>
              <a:rPr lang="tr-TR" sz="2300" b="1" dirty="0" err="1"/>
              <a:t>table</a:t>
            </a:r>
            <a:r>
              <a:rPr lang="tr-TR" sz="2300" b="1" dirty="0"/>
              <a:t> </a:t>
            </a:r>
            <a:r>
              <a:rPr lang="tr-TR" sz="2300" dirty="0" err="1"/>
              <a:t>class</a:t>
            </a:r>
            <a:r>
              <a:rPr lang="tr-TR" sz="2300" dirty="0"/>
              <a:t>=</a:t>
            </a:r>
            <a:r>
              <a:rPr lang="tr-TR" sz="2300" b="1" dirty="0"/>
              <a:t>"</a:t>
            </a:r>
            <a:r>
              <a:rPr lang="tr-TR" sz="2300" b="1" dirty="0" err="1"/>
              <a:t>table</a:t>
            </a:r>
            <a:r>
              <a:rPr lang="tr-TR" sz="2300" b="1" dirty="0"/>
              <a:t>"</a:t>
            </a:r>
            <a:r>
              <a:rPr lang="tr-TR" sz="2300" dirty="0"/>
              <a:t>&gt;</a:t>
            </a:r>
            <a:br>
              <a:rPr lang="tr-TR" sz="2300" dirty="0"/>
            </a:br>
            <a:r>
              <a:rPr lang="tr-TR" sz="2300" dirty="0"/>
              <a:t>        &lt;</a:t>
            </a:r>
            <a:r>
              <a:rPr lang="tr-TR" sz="2300" b="1" dirty="0"/>
              <a:t>tr</a:t>
            </a:r>
            <a:r>
              <a:rPr lang="tr-TR" sz="2300" dirty="0"/>
              <a:t>&gt;</a:t>
            </a:r>
            <a:br>
              <a:rPr lang="tr-TR" sz="2300" dirty="0"/>
            </a:br>
            <a:r>
              <a:rPr lang="tr-TR" sz="2300" dirty="0"/>
              <a:t>            &lt;</a:t>
            </a:r>
            <a:r>
              <a:rPr lang="tr-TR" sz="2300" b="1" dirty="0" err="1"/>
              <a:t>td</a:t>
            </a:r>
            <a:r>
              <a:rPr lang="tr-TR" sz="2300" dirty="0"/>
              <a:t>&gt;Ad&lt;/</a:t>
            </a:r>
            <a:r>
              <a:rPr lang="tr-TR" sz="2300" b="1" dirty="0" err="1"/>
              <a:t>td</a:t>
            </a:r>
            <a:r>
              <a:rPr lang="tr-TR" sz="2300" dirty="0"/>
              <a:t>&gt;</a:t>
            </a:r>
            <a:br>
              <a:rPr lang="tr-TR" sz="2300" dirty="0"/>
            </a:br>
            <a:r>
              <a:rPr lang="tr-TR" sz="2300" dirty="0"/>
              <a:t>            &lt;</a:t>
            </a:r>
            <a:r>
              <a:rPr lang="tr-TR" sz="2300" b="1" dirty="0" err="1"/>
              <a:t>td</a:t>
            </a:r>
            <a:r>
              <a:rPr lang="tr-TR" sz="2300" dirty="0"/>
              <a:t>&gt;</a:t>
            </a:r>
            <a:r>
              <a:rPr lang="tr-TR" sz="2300" dirty="0" err="1"/>
              <a:t>Soyad</a:t>
            </a:r>
            <a:r>
              <a:rPr lang="tr-TR" sz="2300" dirty="0"/>
              <a:t>&lt;/</a:t>
            </a:r>
            <a:r>
              <a:rPr lang="tr-TR" sz="2300" b="1" dirty="0" err="1"/>
              <a:t>td</a:t>
            </a:r>
            <a:r>
              <a:rPr lang="tr-TR" sz="2300" dirty="0"/>
              <a:t>&gt;</a:t>
            </a:r>
            <a:br>
              <a:rPr lang="tr-TR" sz="2300" dirty="0"/>
            </a:br>
            <a:r>
              <a:rPr lang="tr-TR" sz="2300" dirty="0"/>
              <a:t>            &lt;</a:t>
            </a:r>
            <a:r>
              <a:rPr lang="tr-TR" sz="2300" b="1" dirty="0" err="1"/>
              <a:t>td</a:t>
            </a:r>
            <a:r>
              <a:rPr lang="tr-TR" sz="2300" dirty="0"/>
              <a:t>&gt;Ortalama&lt;/</a:t>
            </a:r>
            <a:r>
              <a:rPr lang="tr-TR" sz="2300" b="1" dirty="0" err="1"/>
              <a:t>td</a:t>
            </a:r>
            <a:r>
              <a:rPr lang="tr-TR" sz="2300" dirty="0"/>
              <a:t>&gt;</a:t>
            </a:r>
            <a:br>
              <a:rPr lang="tr-TR" sz="2300" dirty="0"/>
            </a:br>
            <a:r>
              <a:rPr lang="tr-TR" sz="2300" dirty="0"/>
              <a:t>        &lt;/</a:t>
            </a:r>
            <a:r>
              <a:rPr lang="tr-TR" sz="2300" b="1" dirty="0"/>
              <a:t>tr</a:t>
            </a:r>
            <a:r>
              <a:rPr lang="tr-TR" sz="2300" dirty="0"/>
              <a:t>&gt;</a:t>
            </a:r>
            <a:br>
              <a:rPr lang="tr-TR" sz="2300" dirty="0"/>
            </a:br>
            <a:r>
              <a:rPr lang="tr-TR" sz="2300" dirty="0"/>
              <a:t>        &lt;</a:t>
            </a:r>
            <a:r>
              <a:rPr lang="tr-TR" sz="2300" b="1" dirty="0"/>
              <a:t>tr</a:t>
            </a:r>
            <a:r>
              <a:rPr lang="tr-TR" sz="2300" dirty="0"/>
              <a:t>&gt;</a:t>
            </a:r>
            <a:br>
              <a:rPr lang="tr-TR" sz="2300" dirty="0"/>
            </a:br>
            <a:r>
              <a:rPr lang="tr-TR" sz="2300" dirty="0"/>
              <a:t>            &lt;</a:t>
            </a:r>
            <a:r>
              <a:rPr lang="tr-TR" sz="2300" b="1" dirty="0" err="1"/>
              <a:t>td</a:t>
            </a:r>
            <a:r>
              <a:rPr lang="tr-TR" sz="2300" dirty="0"/>
              <a:t>&gt;Ali&lt;/</a:t>
            </a:r>
            <a:r>
              <a:rPr lang="tr-TR" sz="2300" b="1" dirty="0" err="1"/>
              <a:t>td</a:t>
            </a:r>
            <a:r>
              <a:rPr lang="tr-TR" sz="2300" dirty="0"/>
              <a:t>&gt;</a:t>
            </a:r>
            <a:br>
              <a:rPr lang="tr-TR" sz="2300" dirty="0"/>
            </a:br>
            <a:r>
              <a:rPr lang="tr-TR" sz="2300" dirty="0"/>
              <a:t>            &lt;</a:t>
            </a:r>
            <a:r>
              <a:rPr lang="tr-TR" sz="2300" b="1" dirty="0" err="1"/>
              <a:t>td</a:t>
            </a:r>
            <a:r>
              <a:rPr lang="tr-TR" sz="2300" dirty="0"/>
              <a:t>&gt;Gel&lt;/</a:t>
            </a:r>
            <a:r>
              <a:rPr lang="tr-TR" sz="2300" b="1" dirty="0" err="1"/>
              <a:t>td</a:t>
            </a:r>
            <a:r>
              <a:rPr lang="tr-TR" sz="2300" dirty="0"/>
              <a:t>&gt;</a:t>
            </a:r>
            <a:br>
              <a:rPr lang="tr-TR" sz="2300" dirty="0"/>
            </a:br>
            <a:r>
              <a:rPr lang="tr-TR" sz="2300" dirty="0"/>
              <a:t>            &lt;</a:t>
            </a:r>
            <a:r>
              <a:rPr lang="tr-TR" sz="2300" b="1" dirty="0" err="1"/>
              <a:t>td</a:t>
            </a:r>
            <a:r>
              <a:rPr lang="tr-TR" sz="2300" dirty="0"/>
              <a:t>&gt;75&lt;/</a:t>
            </a:r>
            <a:r>
              <a:rPr lang="tr-TR" sz="2300" b="1" dirty="0" err="1"/>
              <a:t>td</a:t>
            </a:r>
            <a:r>
              <a:rPr lang="tr-TR" sz="2300" dirty="0"/>
              <a:t>&gt;</a:t>
            </a:r>
            <a:br>
              <a:rPr lang="tr-TR" sz="2300" dirty="0"/>
            </a:br>
            <a:r>
              <a:rPr lang="tr-TR" sz="2300" dirty="0"/>
              <a:t>        &lt;/</a:t>
            </a:r>
            <a:r>
              <a:rPr lang="tr-TR" sz="2300" b="1" dirty="0"/>
              <a:t>tr</a:t>
            </a:r>
            <a:r>
              <a:rPr lang="tr-TR" sz="2300" dirty="0"/>
              <a:t>&gt;</a:t>
            </a:r>
            <a:br>
              <a:rPr lang="tr-TR" sz="2300" dirty="0"/>
            </a:br>
            <a:r>
              <a:rPr lang="tr-TR" sz="2300" dirty="0"/>
              <a:t>        &lt;</a:t>
            </a:r>
            <a:r>
              <a:rPr lang="tr-TR" sz="2300" b="1" dirty="0"/>
              <a:t>tr</a:t>
            </a:r>
            <a:r>
              <a:rPr lang="tr-TR" sz="2300" dirty="0"/>
              <a:t>&gt;</a:t>
            </a:r>
            <a:br>
              <a:rPr lang="tr-TR" sz="2300" dirty="0"/>
            </a:br>
            <a:r>
              <a:rPr lang="tr-TR" sz="2300" dirty="0"/>
              <a:t>            &lt;</a:t>
            </a:r>
            <a:r>
              <a:rPr lang="tr-TR" sz="2300" b="1" dirty="0" err="1"/>
              <a:t>td</a:t>
            </a:r>
            <a:r>
              <a:rPr lang="tr-TR" sz="2300" dirty="0"/>
              <a:t>&gt;Veli&lt;/</a:t>
            </a:r>
            <a:r>
              <a:rPr lang="tr-TR" sz="2300" b="1" dirty="0" err="1"/>
              <a:t>td</a:t>
            </a:r>
            <a:r>
              <a:rPr lang="tr-TR" sz="2300" dirty="0"/>
              <a:t>&gt;</a:t>
            </a:r>
            <a:br>
              <a:rPr lang="tr-TR" sz="2300" dirty="0"/>
            </a:br>
            <a:r>
              <a:rPr lang="tr-TR" sz="2300" dirty="0"/>
              <a:t>            &lt;</a:t>
            </a:r>
            <a:r>
              <a:rPr lang="tr-TR" sz="2300" b="1" dirty="0" err="1"/>
              <a:t>td</a:t>
            </a:r>
            <a:r>
              <a:rPr lang="tr-TR" sz="2300" dirty="0"/>
              <a:t>&gt;Git&lt;/</a:t>
            </a:r>
            <a:r>
              <a:rPr lang="tr-TR" sz="2300" b="1" dirty="0" err="1"/>
              <a:t>td</a:t>
            </a:r>
            <a:r>
              <a:rPr lang="tr-TR" sz="2300" dirty="0"/>
              <a:t>&gt;</a:t>
            </a:r>
            <a:br>
              <a:rPr lang="tr-TR" sz="2300" dirty="0"/>
            </a:br>
            <a:r>
              <a:rPr lang="tr-TR" sz="2300" dirty="0"/>
              <a:t>            &lt;</a:t>
            </a:r>
            <a:r>
              <a:rPr lang="tr-TR" sz="2300" b="1" dirty="0" err="1"/>
              <a:t>td</a:t>
            </a:r>
            <a:r>
              <a:rPr lang="tr-TR" sz="2300" dirty="0"/>
              <a:t>&gt;90&lt;/</a:t>
            </a:r>
            <a:r>
              <a:rPr lang="tr-TR" sz="2300" b="1" dirty="0" err="1"/>
              <a:t>td</a:t>
            </a:r>
            <a:r>
              <a:rPr lang="tr-TR" sz="2300" dirty="0"/>
              <a:t>&gt;</a:t>
            </a:r>
            <a:br>
              <a:rPr lang="tr-TR" sz="2300" dirty="0"/>
            </a:br>
            <a:r>
              <a:rPr lang="tr-TR" sz="2300" dirty="0"/>
              <a:t>        &lt;/</a:t>
            </a:r>
            <a:r>
              <a:rPr lang="tr-TR" sz="2300" b="1" dirty="0"/>
              <a:t>tr</a:t>
            </a:r>
            <a:r>
              <a:rPr lang="tr-TR" sz="2300" dirty="0"/>
              <a:t>&gt;</a:t>
            </a:r>
            <a:br>
              <a:rPr lang="tr-TR" sz="2300" dirty="0"/>
            </a:br>
            <a:r>
              <a:rPr lang="tr-TR" sz="2300" dirty="0"/>
              <a:t>    &lt;/</a:t>
            </a:r>
            <a:r>
              <a:rPr lang="tr-TR" sz="2300" b="1" dirty="0" err="1"/>
              <a:t>table</a:t>
            </a:r>
            <a:r>
              <a:rPr lang="tr-TR" sz="2300" dirty="0"/>
              <a:t>&gt;</a:t>
            </a:r>
            <a:br>
              <a:rPr lang="tr-TR" sz="2300" dirty="0"/>
            </a:br>
            <a:r>
              <a:rPr lang="tr-TR" sz="2300" dirty="0"/>
              <a:t>&lt;/</a:t>
            </a:r>
            <a:r>
              <a:rPr lang="tr-TR" sz="2300" b="1" dirty="0"/>
              <a:t>div</a:t>
            </a:r>
            <a:r>
              <a:rPr lang="tr-TR" sz="2300" dirty="0"/>
              <a:t>&gt;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26</a:t>
            </a:fld>
            <a:endParaRPr lang="tr-TR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276872"/>
            <a:ext cx="4386784" cy="1512168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9676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Bootstrap</a:t>
            </a:r>
            <a:r>
              <a:rPr lang="tr-TR" dirty="0"/>
              <a:t> </a:t>
            </a:r>
            <a:r>
              <a:rPr lang="tr-TR" dirty="0" smtClean="0"/>
              <a:t>Tablolar…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r-TR" sz="2600" dirty="0" smtClean="0"/>
              <a:t>Kenarlıkların olması için  </a:t>
            </a:r>
            <a:r>
              <a:rPr lang="tr-TR" sz="2600" b="1" dirty="0" smtClean="0"/>
              <a:t>.</a:t>
            </a:r>
            <a:r>
              <a:rPr lang="tr-TR" sz="2600" b="1" dirty="0" err="1" smtClean="0"/>
              <a:t>table-bordered</a:t>
            </a:r>
            <a:r>
              <a:rPr lang="tr-TR" sz="2600" b="1" dirty="0" smtClean="0"/>
              <a:t>,  </a:t>
            </a:r>
            <a:r>
              <a:rPr lang="tr-TR" sz="2600" dirty="0" smtClean="0"/>
              <a:t>satır üzerinde renk değişikliği yapmak için </a:t>
            </a:r>
            <a:r>
              <a:rPr lang="tr-TR" sz="2600" b="1" dirty="0" smtClean="0"/>
              <a:t>.</a:t>
            </a:r>
            <a:r>
              <a:rPr lang="tr-TR" sz="2600" b="1" dirty="0" err="1" smtClean="0"/>
              <a:t>table-hover</a:t>
            </a:r>
            <a:r>
              <a:rPr lang="tr-TR" sz="2600" b="1" dirty="0" smtClean="0"/>
              <a:t>, </a:t>
            </a:r>
            <a:r>
              <a:rPr lang="tr-TR" sz="2600" dirty="0" smtClean="0"/>
              <a:t>çözünürlüklere duyarlı tablo için </a:t>
            </a:r>
            <a:r>
              <a:rPr lang="tr-TR" sz="2600" b="1" dirty="0" smtClean="0"/>
              <a:t>.</a:t>
            </a:r>
            <a:r>
              <a:rPr lang="tr-TR" sz="2600" b="1" dirty="0" err="1" smtClean="0"/>
              <a:t>table-responsive</a:t>
            </a:r>
            <a:r>
              <a:rPr lang="tr-TR" sz="2600" b="1" dirty="0" smtClean="0"/>
              <a:t> </a:t>
            </a:r>
            <a:r>
              <a:rPr lang="tr-TR" sz="2600" dirty="0" smtClean="0"/>
              <a:t>eklenir.  </a:t>
            </a:r>
          </a:p>
          <a:p>
            <a:pPr>
              <a:defRPr/>
            </a:pPr>
            <a:r>
              <a:rPr lang="tr-TR" sz="2600" dirty="0" smtClean="0"/>
              <a:t>Satır ve Sütuna arka plan rengi vermek için:</a:t>
            </a:r>
          </a:p>
          <a:p>
            <a:pPr lvl="1">
              <a:defRPr/>
            </a:pPr>
            <a:r>
              <a:rPr lang="en-US" sz="2000" dirty="0" smtClean="0"/>
              <a:t>.</a:t>
            </a:r>
            <a:r>
              <a:rPr lang="en-US" sz="2000" dirty="0" err="1"/>
              <a:t>bg</a:t>
            </a:r>
            <a:r>
              <a:rPr lang="en-US" sz="2000" dirty="0"/>
              <a:t>-primary, </a:t>
            </a:r>
            <a:endParaRPr lang="tr-TR" sz="2000" dirty="0"/>
          </a:p>
          <a:p>
            <a:pPr lvl="1">
              <a:defRPr/>
            </a:pPr>
            <a:r>
              <a:rPr lang="en-US" sz="2000" dirty="0" smtClean="0"/>
              <a:t>.</a:t>
            </a:r>
            <a:r>
              <a:rPr lang="en-US" sz="2000" dirty="0" err="1"/>
              <a:t>bg</a:t>
            </a:r>
            <a:r>
              <a:rPr lang="en-US" sz="2000" dirty="0"/>
              <a:t>-success, </a:t>
            </a:r>
            <a:endParaRPr lang="tr-TR" sz="2000" dirty="0"/>
          </a:p>
          <a:p>
            <a:pPr lvl="1">
              <a:defRPr/>
            </a:pPr>
            <a:r>
              <a:rPr lang="tr-TR" sz="2000" dirty="0" smtClean="0"/>
              <a:t>.</a:t>
            </a:r>
            <a:r>
              <a:rPr lang="en-US" sz="2000" dirty="0" err="1"/>
              <a:t>bg</a:t>
            </a:r>
            <a:r>
              <a:rPr lang="en-US" sz="2000" dirty="0"/>
              <a:t>-info, </a:t>
            </a:r>
            <a:endParaRPr lang="tr-TR" sz="2000" dirty="0"/>
          </a:p>
          <a:p>
            <a:pPr lvl="1">
              <a:defRPr/>
            </a:pPr>
            <a:r>
              <a:rPr lang="tr-TR" sz="2000" dirty="0" smtClean="0"/>
              <a:t>. </a:t>
            </a:r>
            <a:r>
              <a:rPr lang="en-US" sz="2000" dirty="0" err="1"/>
              <a:t>bg</a:t>
            </a:r>
            <a:r>
              <a:rPr lang="en-US" sz="2000" dirty="0"/>
              <a:t>-warning, </a:t>
            </a:r>
            <a:endParaRPr lang="tr-TR" sz="2000" dirty="0"/>
          </a:p>
          <a:p>
            <a:pPr lvl="1">
              <a:defRPr/>
            </a:pPr>
            <a:r>
              <a:rPr lang="en-US" sz="2000" dirty="0" smtClean="0"/>
              <a:t>.</a:t>
            </a:r>
            <a:r>
              <a:rPr lang="en-US" sz="2000" dirty="0" err="1"/>
              <a:t>bg</a:t>
            </a:r>
            <a:r>
              <a:rPr lang="en-US" sz="2000" dirty="0"/>
              <a:t>-danger.</a:t>
            </a:r>
            <a:r>
              <a:rPr lang="tr-TR" sz="2000" dirty="0"/>
              <a:t> </a:t>
            </a:r>
          </a:p>
          <a:p>
            <a:pPr marL="0" indent="0">
              <a:buNone/>
              <a:defRPr/>
            </a:pPr>
            <a:endParaRPr lang="tr-TR" sz="2800" dirty="0" smtClean="0"/>
          </a:p>
          <a:p>
            <a:pPr marL="0" indent="0">
              <a:buNone/>
              <a:defRPr/>
            </a:pPr>
            <a:endParaRPr lang="tr-TR" sz="280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908393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Bootstrap</a:t>
            </a:r>
            <a:r>
              <a:rPr lang="tr-TR" dirty="0"/>
              <a:t> </a:t>
            </a:r>
            <a:r>
              <a:rPr lang="tr-TR" dirty="0" smtClean="0"/>
              <a:t>Tablolar…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  <a:defRPr/>
            </a:pPr>
            <a:r>
              <a:rPr lang="tr-TR" sz="2800" dirty="0" err="1" smtClean="0"/>
              <a:t>Table</a:t>
            </a:r>
            <a:r>
              <a:rPr lang="tr-TR" sz="2800" dirty="0" smtClean="0"/>
              <a:t> etiketi içerisinde </a:t>
            </a:r>
            <a:r>
              <a:rPr lang="tr-TR" sz="2800" b="1" dirty="0" smtClean="0"/>
              <a:t>.</a:t>
            </a:r>
            <a:r>
              <a:rPr lang="tr-TR" sz="2800" b="1" dirty="0" err="1" smtClean="0"/>
              <a:t>table-striped</a:t>
            </a:r>
            <a:r>
              <a:rPr lang="tr-TR" sz="2800" b="1" dirty="0" smtClean="0"/>
              <a:t> </a:t>
            </a:r>
            <a:r>
              <a:rPr lang="tr-TR" sz="2800" dirty="0" smtClean="0"/>
              <a:t>kullanıldığında iç satır kenarlığı olan tablo oluşturulur. </a:t>
            </a:r>
          </a:p>
          <a:p>
            <a:pPr marL="0" indent="0">
              <a:buNone/>
              <a:defRPr/>
            </a:pPr>
            <a:r>
              <a:rPr lang="tr-TR" sz="1800" dirty="0"/>
              <a:t>&lt;</a:t>
            </a:r>
            <a:r>
              <a:rPr lang="tr-TR" sz="1800" b="1" dirty="0"/>
              <a:t>div </a:t>
            </a:r>
            <a:r>
              <a:rPr lang="tr-TR" sz="1800" dirty="0" err="1"/>
              <a:t>class</a:t>
            </a:r>
            <a:r>
              <a:rPr lang="tr-TR" sz="1800" dirty="0"/>
              <a:t>=</a:t>
            </a:r>
            <a:r>
              <a:rPr lang="tr-TR" sz="1800" b="1" dirty="0"/>
              <a:t>"</a:t>
            </a:r>
            <a:r>
              <a:rPr lang="tr-TR" sz="1800" b="1" dirty="0" err="1"/>
              <a:t>container</a:t>
            </a:r>
            <a:r>
              <a:rPr lang="tr-TR" sz="1800" b="1" dirty="0"/>
              <a:t>"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&lt;</a:t>
            </a:r>
            <a:r>
              <a:rPr lang="tr-TR" sz="1800" b="1" dirty="0" err="1"/>
              <a:t>table</a:t>
            </a:r>
            <a:r>
              <a:rPr lang="tr-TR" sz="1800" b="1" dirty="0"/>
              <a:t> </a:t>
            </a:r>
            <a:r>
              <a:rPr lang="tr-TR" sz="1800" dirty="0" err="1"/>
              <a:t>class</a:t>
            </a:r>
            <a:r>
              <a:rPr lang="tr-TR" sz="1800" dirty="0"/>
              <a:t>=</a:t>
            </a:r>
            <a:r>
              <a:rPr lang="tr-TR" sz="1800" b="1" dirty="0"/>
              <a:t>"</a:t>
            </a:r>
            <a:r>
              <a:rPr lang="tr-TR" sz="1800" b="1" dirty="0" err="1"/>
              <a:t>table</a:t>
            </a:r>
            <a:r>
              <a:rPr lang="tr-TR" sz="1800" b="1" dirty="0"/>
              <a:t> </a:t>
            </a:r>
            <a:r>
              <a:rPr lang="tr-TR" sz="1800" b="1" dirty="0" err="1"/>
              <a:t>table-striped</a:t>
            </a:r>
            <a:r>
              <a:rPr lang="tr-TR" sz="1800" b="1" dirty="0"/>
              <a:t>"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    &lt;</a:t>
            </a:r>
            <a:r>
              <a:rPr lang="tr-TR" sz="1800" b="1" dirty="0"/>
              <a:t>tr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        &lt;</a:t>
            </a:r>
            <a:r>
              <a:rPr lang="tr-TR" sz="1800" b="1" dirty="0" err="1"/>
              <a:t>td</a:t>
            </a:r>
            <a:r>
              <a:rPr lang="tr-TR" sz="1800" b="1" dirty="0"/>
              <a:t> </a:t>
            </a:r>
            <a:r>
              <a:rPr lang="tr-TR" sz="1800" dirty="0" err="1"/>
              <a:t>class</a:t>
            </a:r>
            <a:r>
              <a:rPr lang="tr-TR" sz="1800" dirty="0" smtClean="0"/>
              <a:t>=</a:t>
            </a:r>
            <a:r>
              <a:rPr lang="tr-TR" sz="1800" b="1" dirty="0"/>
              <a:t>"</a:t>
            </a:r>
            <a:r>
              <a:rPr lang="tr-TR" sz="1800" b="1" dirty="0" err="1"/>
              <a:t>bg-active</a:t>
            </a:r>
            <a:r>
              <a:rPr lang="tr-TR" sz="1800" b="1" dirty="0"/>
              <a:t>"</a:t>
            </a:r>
            <a:r>
              <a:rPr lang="tr-TR" sz="1800" dirty="0"/>
              <a:t>&gt;Ad&lt;/</a:t>
            </a:r>
            <a:r>
              <a:rPr lang="tr-TR" sz="1800" b="1" dirty="0" err="1"/>
              <a:t>td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        &lt;</a:t>
            </a:r>
            <a:r>
              <a:rPr lang="tr-TR" sz="1800" b="1" dirty="0" err="1"/>
              <a:t>td</a:t>
            </a:r>
            <a:r>
              <a:rPr lang="tr-TR" sz="1800" b="1" dirty="0"/>
              <a:t> </a:t>
            </a:r>
            <a:r>
              <a:rPr lang="tr-TR" sz="1800" dirty="0" err="1"/>
              <a:t>class</a:t>
            </a:r>
            <a:r>
              <a:rPr lang="tr-TR" sz="1800" dirty="0" smtClean="0"/>
              <a:t>=</a:t>
            </a:r>
            <a:r>
              <a:rPr lang="tr-TR" sz="1800" b="1" dirty="0" smtClean="0"/>
              <a:t>"</a:t>
            </a:r>
            <a:r>
              <a:rPr lang="tr-TR" sz="1800" b="1" dirty="0" err="1" smtClean="0"/>
              <a:t>bg-uccess</a:t>
            </a:r>
            <a:r>
              <a:rPr lang="tr-TR" sz="1800" b="1" dirty="0"/>
              <a:t>"</a:t>
            </a:r>
            <a:r>
              <a:rPr lang="tr-TR" sz="1800" dirty="0"/>
              <a:t>&gt;</a:t>
            </a:r>
            <a:r>
              <a:rPr lang="tr-TR" sz="1800" dirty="0" err="1"/>
              <a:t>Soyad</a:t>
            </a:r>
            <a:r>
              <a:rPr lang="tr-TR" sz="1800" dirty="0"/>
              <a:t>&lt;/</a:t>
            </a:r>
            <a:r>
              <a:rPr lang="tr-TR" sz="1800" b="1" dirty="0" err="1"/>
              <a:t>td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        &lt;</a:t>
            </a:r>
            <a:r>
              <a:rPr lang="tr-TR" sz="1800" b="1" dirty="0" err="1"/>
              <a:t>td</a:t>
            </a:r>
            <a:r>
              <a:rPr lang="tr-TR" sz="1800" b="1" dirty="0"/>
              <a:t> </a:t>
            </a:r>
            <a:r>
              <a:rPr lang="tr-TR" sz="1800" dirty="0" err="1"/>
              <a:t>class</a:t>
            </a:r>
            <a:r>
              <a:rPr lang="tr-TR" sz="1800" dirty="0" smtClean="0"/>
              <a:t>=</a:t>
            </a:r>
            <a:r>
              <a:rPr lang="tr-TR" sz="1800" b="1" dirty="0"/>
              <a:t>"</a:t>
            </a:r>
            <a:r>
              <a:rPr lang="tr-TR" sz="1800" b="1" dirty="0" err="1"/>
              <a:t>bg-info</a:t>
            </a:r>
            <a:r>
              <a:rPr lang="tr-TR" sz="1800" b="1" dirty="0"/>
              <a:t>"</a:t>
            </a:r>
            <a:r>
              <a:rPr lang="tr-TR" sz="1800" dirty="0"/>
              <a:t>&gt;Ortalama&lt;/</a:t>
            </a:r>
            <a:r>
              <a:rPr lang="tr-TR" sz="1800" b="1" dirty="0" err="1"/>
              <a:t>td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    &lt;/</a:t>
            </a:r>
            <a:r>
              <a:rPr lang="tr-TR" sz="1800" b="1" dirty="0"/>
              <a:t>tr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    &lt;</a:t>
            </a:r>
            <a:r>
              <a:rPr lang="tr-TR" sz="1800" b="1" dirty="0"/>
              <a:t>tr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        &lt;</a:t>
            </a:r>
            <a:r>
              <a:rPr lang="tr-TR" sz="1800" b="1" dirty="0" err="1"/>
              <a:t>td</a:t>
            </a:r>
            <a:r>
              <a:rPr lang="tr-TR" sz="1800" b="1" dirty="0"/>
              <a:t> </a:t>
            </a:r>
            <a:r>
              <a:rPr lang="tr-TR" sz="1800" dirty="0" err="1"/>
              <a:t>class</a:t>
            </a:r>
            <a:r>
              <a:rPr lang="tr-TR" sz="1800" dirty="0" smtClean="0"/>
              <a:t>=</a:t>
            </a:r>
            <a:r>
              <a:rPr lang="tr-TR" sz="1800" b="1" dirty="0" smtClean="0"/>
              <a:t>"</a:t>
            </a:r>
            <a:r>
              <a:rPr lang="tr-TR" sz="1800" b="1" dirty="0" err="1" smtClean="0"/>
              <a:t>bg-warning</a:t>
            </a:r>
            <a:r>
              <a:rPr lang="tr-TR" sz="1800" b="1" dirty="0"/>
              <a:t>"</a:t>
            </a:r>
            <a:r>
              <a:rPr lang="tr-TR" sz="1800" dirty="0"/>
              <a:t>&gt;Ali&lt;/</a:t>
            </a:r>
            <a:r>
              <a:rPr lang="tr-TR" sz="1800" b="1" dirty="0" err="1"/>
              <a:t>td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        &lt;</a:t>
            </a:r>
            <a:r>
              <a:rPr lang="tr-TR" sz="1800" b="1" dirty="0" err="1"/>
              <a:t>td</a:t>
            </a:r>
            <a:r>
              <a:rPr lang="tr-TR" sz="1800" b="1" dirty="0"/>
              <a:t> </a:t>
            </a:r>
            <a:r>
              <a:rPr lang="tr-TR" sz="1800" dirty="0" err="1"/>
              <a:t>class</a:t>
            </a:r>
            <a:r>
              <a:rPr lang="tr-TR" sz="1800" dirty="0" smtClean="0"/>
              <a:t>=</a:t>
            </a:r>
            <a:r>
              <a:rPr lang="tr-TR" sz="1800" b="1" dirty="0"/>
              <a:t>"</a:t>
            </a:r>
            <a:r>
              <a:rPr lang="tr-TR" sz="1800" b="1" dirty="0" err="1"/>
              <a:t>bg-danger</a:t>
            </a:r>
            <a:r>
              <a:rPr lang="tr-TR" sz="1800" b="1" dirty="0"/>
              <a:t>"</a:t>
            </a:r>
            <a:r>
              <a:rPr lang="tr-TR" sz="1800" dirty="0"/>
              <a:t>&gt;Gel&lt;/</a:t>
            </a:r>
            <a:r>
              <a:rPr lang="tr-TR" sz="1800" b="1" dirty="0" err="1"/>
              <a:t>td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        &lt;</a:t>
            </a:r>
            <a:r>
              <a:rPr lang="tr-TR" sz="1800" b="1" dirty="0" err="1"/>
              <a:t>td</a:t>
            </a:r>
            <a:r>
              <a:rPr lang="tr-TR" sz="1800" b="1" dirty="0"/>
              <a:t> </a:t>
            </a:r>
            <a:r>
              <a:rPr lang="tr-TR" sz="1800" dirty="0" err="1"/>
              <a:t>class</a:t>
            </a:r>
            <a:r>
              <a:rPr lang="tr-TR" sz="1800" dirty="0" smtClean="0"/>
              <a:t>=</a:t>
            </a:r>
            <a:r>
              <a:rPr lang="tr-TR" sz="1800" b="1" dirty="0"/>
              <a:t>"</a:t>
            </a:r>
            <a:r>
              <a:rPr lang="tr-TR" sz="1800" b="1" dirty="0" err="1"/>
              <a:t>bg-active</a:t>
            </a:r>
            <a:r>
              <a:rPr lang="tr-TR" sz="1800" b="1" dirty="0"/>
              <a:t>"</a:t>
            </a:r>
            <a:r>
              <a:rPr lang="tr-TR" sz="1800" dirty="0"/>
              <a:t>&gt;75&lt;/</a:t>
            </a:r>
            <a:r>
              <a:rPr lang="tr-TR" sz="1800" b="1" dirty="0" err="1"/>
              <a:t>td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    &lt;/</a:t>
            </a:r>
            <a:r>
              <a:rPr lang="tr-TR" sz="1800" b="1" dirty="0"/>
              <a:t>tr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    &lt;</a:t>
            </a:r>
            <a:r>
              <a:rPr lang="tr-TR" sz="1800" b="1" dirty="0"/>
              <a:t>tr </a:t>
            </a:r>
            <a:r>
              <a:rPr lang="tr-TR" sz="1800" dirty="0" err="1"/>
              <a:t>class</a:t>
            </a:r>
            <a:r>
              <a:rPr lang="tr-TR" sz="1800" dirty="0" smtClean="0"/>
              <a:t>=</a:t>
            </a:r>
            <a:r>
              <a:rPr lang="tr-TR" sz="1800" b="1" dirty="0"/>
              <a:t>"</a:t>
            </a:r>
            <a:r>
              <a:rPr lang="tr-TR" sz="1800" b="1" dirty="0" err="1"/>
              <a:t>bg-active</a:t>
            </a:r>
            <a:r>
              <a:rPr lang="tr-TR" sz="1800" b="1" dirty="0"/>
              <a:t>"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        &lt;</a:t>
            </a:r>
            <a:r>
              <a:rPr lang="tr-TR" sz="1800" b="1" dirty="0" err="1"/>
              <a:t>td</a:t>
            </a:r>
            <a:r>
              <a:rPr lang="tr-TR" sz="1800" dirty="0"/>
              <a:t>&gt;Veli&lt;/</a:t>
            </a:r>
            <a:r>
              <a:rPr lang="tr-TR" sz="1800" b="1" dirty="0" err="1"/>
              <a:t>td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        &lt;</a:t>
            </a:r>
            <a:r>
              <a:rPr lang="tr-TR" sz="1800" b="1" dirty="0" err="1"/>
              <a:t>td</a:t>
            </a:r>
            <a:r>
              <a:rPr lang="tr-TR" sz="1800" dirty="0"/>
              <a:t>&gt;Git&lt;/</a:t>
            </a:r>
            <a:r>
              <a:rPr lang="tr-TR" sz="1800" b="1" dirty="0" err="1"/>
              <a:t>td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        &lt;</a:t>
            </a:r>
            <a:r>
              <a:rPr lang="tr-TR" sz="1800" b="1" dirty="0" err="1"/>
              <a:t>td</a:t>
            </a:r>
            <a:r>
              <a:rPr lang="tr-TR" sz="1800" dirty="0"/>
              <a:t>&gt;90&lt;/</a:t>
            </a:r>
            <a:r>
              <a:rPr lang="tr-TR" sz="1800" b="1" dirty="0" err="1"/>
              <a:t>td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    &lt;/</a:t>
            </a:r>
            <a:r>
              <a:rPr lang="tr-TR" sz="1800" b="1" dirty="0"/>
              <a:t>tr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&lt;/</a:t>
            </a:r>
            <a:r>
              <a:rPr lang="tr-TR" sz="1800" b="1" dirty="0" err="1"/>
              <a:t>table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&lt;/</a:t>
            </a:r>
            <a:r>
              <a:rPr lang="tr-TR" sz="1800" b="1" dirty="0"/>
              <a:t>div</a:t>
            </a:r>
            <a:r>
              <a:rPr lang="tr-TR" sz="1800" dirty="0"/>
              <a:t>&gt;</a:t>
            </a: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28</a:t>
            </a:fld>
            <a:endParaRPr lang="tr-TR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012843"/>
            <a:ext cx="4680520" cy="1560173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69986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Bootstrap </a:t>
            </a:r>
            <a:r>
              <a:rPr lang="tr-TR" dirty="0" smtClean="0"/>
              <a:t>Resimler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r-TR" sz="2800" dirty="0" smtClean="0"/>
              <a:t>Web sayfalarına eklenen resimleri</a:t>
            </a:r>
          </a:p>
          <a:p>
            <a:pPr lvl="1">
              <a:defRPr/>
            </a:pPr>
            <a:r>
              <a:rPr lang="tr-TR" sz="2200" dirty="0" smtClean="0"/>
              <a:t>kenarları yuvarlatılmış gösterebilmek için </a:t>
            </a:r>
            <a:r>
              <a:rPr lang="tr-TR" sz="2200" b="1" dirty="0" smtClean="0"/>
              <a:t>.</a:t>
            </a:r>
            <a:r>
              <a:rPr lang="tr-TR" sz="2200" b="1" dirty="0" err="1" smtClean="0"/>
              <a:t>rounded</a:t>
            </a:r>
            <a:endParaRPr lang="tr-TR" sz="2200" b="1" dirty="0" smtClean="0"/>
          </a:p>
          <a:p>
            <a:pPr lvl="1">
              <a:defRPr/>
            </a:pPr>
            <a:r>
              <a:rPr lang="tr-TR" sz="2200" dirty="0" smtClean="0"/>
              <a:t>elips içerisinde filtreli göstermek için </a:t>
            </a:r>
            <a:r>
              <a:rPr lang="tr-TR" sz="2200" b="1" dirty="0" smtClean="0"/>
              <a:t>.</a:t>
            </a:r>
            <a:r>
              <a:rPr lang="tr-TR" sz="2200" b="1" dirty="0" err="1" smtClean="0"/>
              <a:t>rounded-</a:t>
            </a:r>
            <a:r>
              <a:rPr lang="tr-TR" sz="2200" b="1" dirty="0" err="1" smtClean="0"/>
              <a:t>circle</a:t>
            </a:r>
            <a:endParaRPr lang="tr-TR" sz="2200" b="1" dirty="0" smtClean="0"/>
          </a:p>
          <a:p>
            <a:pPr lvl="1">
              <a:defRPr/>
            </a:pPr>
            <a:r>
              <a:rPr lang="tr-TR" sz="2200" dirty="0" smtClean="0"/>
              <a:t>çerçeveli göstermek için </a:t>
            </a:r>
            <a:r>
              <a:rPr lang="tr-TR" sz="2200" b="1" dirty="0" smtClean="0"/>
              <a:t>.</a:t>
            </a:r>
            <a:r>
              <a:rPr lang="tr-TR" sz="2200" b="1" dirty="0" err="1" smtClean="0"/>
              <a:t>img-thumbnail</a:t>
            </a:r>
            <a:endParaRPr lang="tr-TR" sz="2200" b="1" dirty="0" smtClean="0"/>
          </a:p>
          <a:p>
            <a:pPr lvl="1">
              <a:defRPr/>
            </a:pPr>
            <a:r>
              <a:rPr lang="tr-TR" sz="2200" dirty="0" smtClean="0"/>
              <a:t>Çözünürlüğe duyarlı hale getirmek için </a:t>
            </a:r>
            <a:r>
              <a:rPr lang="tr-TR" sz="2200" b="1" dirty="0" smtClean="0"/>
              <a:t>.</a:t>
            </a:r>
            <a:r>
              <a:rPr lang="tr-TR" sz="2200" b="1" dirty="0" err="1" smtClean="0"/>
              <a:t>img-responsive</a:t>
            </a:r>
            <a:r>
              <a:rPr lang="tr-TR" sz="2200" dirty="0" smtClean="0"/>
              <a:t> </a:t>
            </a:r>
          </a:p>
          <a:p>
            <a:pPr marL="0" indent="0">
              <a:buNone/>
              <a:defRPr/>
            </a:pPr>
            <a:r>
              <a:rPr lang="tr-TR" sz="2800" dirty="0" smtClean="0"/>
              <a:t>    </a:t>
            </a:r>
            <a:r>
              <a:rPr lang="tr-TR" sz="2800" dirty="0"/>
              <a:t>k</a:t>
            </a:r>
            <a:r>
              <a:rPr lang="tr-TR" sz="2800" dirty="0" smtClean="0"/>
              <a:t>ullanılır.</a:t>
            </a:r>
            <a:endParaRPr lang="tr-TR" sz="2800" dirty="0"/>
          </a:p>
          <a:p>
            <a:pPr marL="0" indent="0">
              <a:buNone/>
              <a:defRPr/>
            </a:pPr>
            <a:endParaRPr lang="tr-TR" sz="2800" dirty="0" smtClean="0"/>
          </a:p>
          <a:p>
            <a:pPr marL="0" indent="0">
              <a:buNone/>
              <a:defRPr/>
            </a:pPr>
            <a:endParaRPr lang="tr-TR" sz="280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1122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Bootstrap Giriş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r-TR" sz="2800" dirty="0" smtClean="0"/>
              <a:t>Web sayfası geliştiricileri </a:t>
            </a:r>
            <a:r>
              <a:rPr lang="tr-TR" sz="2800" dirty="0"/>
              <a:t>için twitter çalışanları tarafından 2010 yılından itibaren geliştirilmesi başlanmış bir uygulama çatısıdır. </a:t>
            </a:r>
          </a:p>
          <a:p>
            <a:pPr>
              <a:defRPr/>
            </a:pPr>
            <a:r>
              <a:rPr lang="tr-TR" sz="2800" dirty="0" err="1" smtClean="0"/>
              <a:t>Bootstrap</a:t>
            </a:r>
            <a:r>
              <a:rPr lang="tr-TR" sz="2800" dirty="0" smtClean="0"/>
              <a:t> kullanılarak ;</a:t>
            </a:r>
          </a:p>
          <a:p>
            <a:pPr lvl="1">
              <a:defRPr/>
            </a:pPr>
            <a:r>
              <a:rPr lang="tr-TR" sz="2400" dirty="0" smtClean="0"/>
              <a:t>web sayfalarının farklı cihazlarda düzgün, uygun bir biçimde (</a:t>
            </a:r>
            <a:r>
              <a:rPr lang="tr-TR" sz="2400" dirty="0" err="1" smtClean="0"/>
              <a:t>responsive</a:t>
            </a:r>
            <a:r>
              <a:rPr lang="tr-TR" sz="2400" dirty="0" smtClean="0"/>
              <a:t>)  gözükmesi sağlanabilir, </a:t>
            </a:r>
          </a:p>
          <a:p>
            <a:pPr lvl="1">
              <a:defRPr/>
            </a:pPr>
            <a:r>
              <a:rPr lang="tr-TR" sz="2400" dirty="0"/>
              <a:t>i</a:t>
            </a:r>
            <a:r>
              <a:rPr lang="tr-TR" sz="2400" dirty="0" smtClean="0"/>
              <a:t>çerisinde bir çok web elemanı için hazır stil şablonları barındırır, </a:t>
            </a:r>
          </a:p>
          <a:p>
            <a:pPr lvl="1">
              <a:defRPr/>
            </a:pPr>
            <a:r>
              <a:rPr lang="tr-TR" sz="2400" dirty="0" smtClean="0"/>
              <a:t>Tasarımın kolayca geliştirilmesi sağlanır,</a:t>
            </a:r>
          </a:p>
          <a:p>
            <a:pPr lvl="1">
              <a:defRPr/>
            </a:pPr>
            <a:r>
              <a:rPr lang="tr-TR" sz="2400" dirty="0" err="1" smtClean="0"/>
              <a:t>css</a:t>
            </a:r>
            <a:r>
              <a:rPr lang="tr-TR" sz="2400" dirty="0" smtClean="0"/>
              <a:t> ve </a:t>
            </a:r>
            <a:r>
              <a:rPr lang="tr-TR" sz="2400" dirty="0" err="1" smtClean="0"/>
              <a:t>js</a:t>
            </a:r>
            <a:r>
              <a:rPr lang="tr-TR" sz="2400" dirty="0" smtClean="0"/>
              <a:t> dosyalarından oluşur.</a:t>
            </a:r>
            <a:endParaRPr lang="tr-TR" sz="24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307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Bootstrap</a:t>
            </a:r>
            <a:r>
              <a:rPr lang="tr-TR" dirty="0"/>
              <a:t> </a:t>
            </a:r>
            <a:r>
              <a:rPr lang="tr-TR" dirty="0" smtClean="0"/>
              <a:t>Resimler…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  <a:defRPr/>
            </a:pPr>
            <a:r>
              <a:rPr lang="tr-TR" sz="1800" dirty="0"/>
              <a:t>&lt;div </a:t>
            </a:r>
            <a:r>
              <a:rPr lang="tr-TR" sz="1800" dirty="0" err="1"/>
              <a:t>class</a:t>
            </a:r>
            <a:r>
              <a:rPr lang="tr-TR" sz="1800" dirty="0"/>
              <a:t>="</a:t>
            </a:r>
            <a:r>
              <a:rPr lang="tr-TR" sz="1800" dirty="0" err="1"/>
              <a:t>container</a:t>
            </a:r>
            <a:r>
              <a:rPr lang="tr-TR" sz="1800" dirty="0" smtClean="0"/>
              <a:t>"&gt;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tr-TR" sz="1800" dirty="0" smtClean="0"/>
              <a:t>   &lt;</a:t>
            </a:r>
            <a:r>
              <a:rPr lang="tr-TR" sz="1800" dirty="0"/>
              <a:t>div </a:t>
            </a:r>
            <a:r>
              <a:rPr lang="tr-TR" sz="1800" dirty="0" err="1"/>
              <a:t>class</a:t>
            </a:r>
            <a:r>
              <a:rPr lang="tr-TR" sz="1800" dirty="0"/>
              <a:t>="</a:t>
            </a:r>
            <a:r>
              <a:rPr lang="tr-TR" sz="1800" dirty="0" err="1"/>
              <a:t>row</a:t>
            </a:r>
            <a:r>
              <a:rPr lang="tr-TR" sz="1800" dirty="0" smtClean="0"/>
              <a:t>"&gt;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tr-TR" sz="1800" dirty="0"/>
              <a:t> </a:t>
            </a:r>
            <a:r>
              <a:rPr lang="tr-TR" sz="1800" dirty="0" smtClean="0"/>
              <a:t>     &lt;</a:t>
            </a:r>
            <a:r>
              <a:rPr lang="tr-TR" sz="1800" dirty="0"/>
              <a:t>div </a:t>
            </a:r>
            <a:r>
              <a:rPr lang="tr-TR" sz="1800" dirty="0" err="1"/>
              <a:t>class</a:t>
            </a:r>
            <a:r>
              <a:rPr lang="tr-TR" sz="1800" dirty="0"/>
              <a:t>="col-sm-4</a:t>
            </a:r>
            <a:r>
              <a:rPr lang="tr-TR" sz="1800" dirty="0" smtClean="0"/>
              <a:t>"&gt;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tr-TR" sz="1800" dirty="0"/>
              <a:t> </a:t>
            </a:r>
            <a:r>
              <a:rPr lang="tr-TR" sz="1800" dirty="0" smtClean="0"/>
              <a:t>        &lt;</a:t>
            </a:r>
            <a:r>
              <a:rPr lang="tr-TR" sz="1800" dirty="0" err="1"/>
              <a:t>img</a:t>
            </a:r>
            <a:r>
              <a:rPr lang="tr-TR" sz="1800" dirty="0"/>
              <a:t> </a:t>
            </a:r>
            <a:r>
              <a:rPr lang="tr-TR" sz="1800" dirty="0" err="1"/>
              <a:t>src</a:t>
            </a:r>
            <a:r>
              <a:rPr lang="tr-TR" sz="1800" dirty="0"/>
              <a:t>="bf.jpg" </a:t>
            </a:r>
            <a:r>
              <a:rPr lang="tr-TR" sz="1800" dirty="0" err="1"/>
              <a:t>class</a:t>
            </a:r>
            <a:r>
              <a:rPr lang="tr-TR" sz="1800" dirty="0"/>
              <a:t>="</a:t>
            </a:r>
            <a:r>
              <a:rPr lang="tr-TR" sz="1800" dirty="0" err="1"/>
              <a:t>rounded</a:t>
            </a:r>
            <a:r>
              <a:rPr lang="tr-TR" sz="1800" dirty="0"/>
              <a:t>" </a:t>
            </a:r>
            <a:r>
              <a:rPr lang="tr-TR" sz="1800" dirty="0" err="1"/>
              <a:t>height</a:t>
            </a:r>
            <a:r>
              <a:rPr lang="tr-TR" sz="1800" dirty="0"/>
              <a:t>="80%" </a:t>
            </a:r>
            <a:r>
              <a:rPr lang="tr-TR" sz="1800" dirty="0" err="1"/>
              <a:t>width</a:t>
            </a:r>
            <a:r>
              <a:rPr lang="tr-TR" sz="1800" dirty="0"/>
              <a:t>="80%"&gt;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tr-TR" sz="1800" dirty="0" smtClean="0"/>
              <a:t>      &lt;/</a:t>
            </a:r>
            <a:r>
              <a:rPr lang="tr-TR" sz="1800" dirty="0"/>
              <a:t>div</a:t>
            </a:r>
            <a:r>
              <a:rPr lang="tr-TR" sz="1800" dirty="0" smtClean="0"/>
              <a:t>&gt;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tr-TR" sz="1800" dirty="0"/>
              <a:t> </a:t>
            </a:r>
            <a:r>
              <a:rPr lang="tr-TR" sz="1800" dirty="0" smtClean="0"/>
              <a:t>     &lt;</a:t>
            </a:r>
            <a:r>
              <a:rPr lang="tr-TR" sz="1800" dirty="0"/>
              <a:t>div </a:t>
            </a:r>
            <a:r>
              <a:rPr lang="tr-TR" sz="1800" dirty="0" err="1"/>
              <a:t>class</a:t>
            </a:r>
            <a:r>
              <a:rPr lang="tr-TR" sz="1800" dirty="0"/>
              <a:t>="col-sm-4</a:t>
            </a:r>
            <a:r>
              <a:rPr lang="tr-TR" sz="1800" dirty="0" smtClean="0"/>
              <a:t>"&gt;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tr-TR" sz="1800" dirty="0"/>
              <a:t> </a:t>
            </a:r>
            <a:r>
              <a:rPr lang="tr-TR" sz="1800" dirty="0" smtClean="0"/>
              <a:t>         &lt;</a:t>
            </a:r>
            <a:r>
              <a:rPr lang="tr-TR" sz="1800" dirty="0" err="1"/>
              <a:t>img</a:t>
            </a:r>
            <a:r>
              <a:rPr lang="tr-TR" sz="1800" dirty="0"/>
              <a:t> </a:t>
            </a:r>
            <a:r>
              <a:rPr lang="tr-TR" sz="1800" dirty="0" err="1"/>
              <a:t>src</a:t>
            </a:r>
            <a:r>
              <a:rPr lang="tr-TR" sz="1800" dirty="0"/>
              <a:t>="bf.jpg" </a:t>
            </a:r>
            <a:r>
              <a:rPr lang="tr-TR" sz="1800" dirty="0" err="1"/>
              <a:t>class</a:t>
            </a:r>
            <a:r>
              <a:rPr lang="tr-TR" sz="1800" dirty="0"/>
              <a:t>="</a:t>
            </a:r>
            <a:r>
              <a:rPr lang="tr-TR" sz="1800" dirty="0" err="1"/>
              <a:t>rounded-circle</a:t>
            </a:r>
            <a:r>
              <a:rPr lang="tr-TR" sz="1800" dirty="0"/>
              <a:t>" </a:t>
            </a:r>
            <a:r>
              <a:rPr lang="tr-TR" sz="1800" dirty="0" err="1"/>
              <a:t>height</a:t>
            </a:r>
            <a:r>
              <a:rPr lang="tr-TR" sz="1800" dirty="0"/>
              <a:t>="80%" </a:t>
            </a:r>
            <a:r>
              <a:rPr lang="tr-TR" sz="1800" dirty="0" err="1"/>
              <a:t>width</a:t>
            </a:r>
            <a:r>
              <a:rPr lang="tr-TR" sz="1800" dirty="0"/>
              <a:t>="80</a:t>
            </a:r>
            <a:r>
              <a:rPr lang="tr-TR" sz="1800" dirty="0" smtClean="0"/>
              <a:t>%"&gt;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tr-TR" sz="1800" dirty="0"/>
              <a:t> </a:t>
            </a:r>
            <a:r>
              <a:rPr lang="tr-TR" sz="1800" dirty="0" smtClean="0"/>
              <a:t>     &lt;/</a:t>
            </a:r>
            <a:r>
              <a:rPr lang="tr-TR" sz="1800" dirty="0"/>
              <a:t>div&gt;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tr-TR" sz="1800" dirty="0" smtClean="0"/>
              <a:t>      &lt;</a:t>
            </a:r>
            <a:r>
              <a:rPr lang="tr-TR" sz="1800" dirty="0"/>
              <a:t>div </a:t>
            </a:r>
            <a:r>
              <a:rPr lang="tr-TR" sz="1800" dirty="0" err="1"/>
              <a:t>class</a:t>
            </a:r>
            <a:r>
              <a:rPr lang="tr-TR" sz="1800" dirty="0"/>
              <a:t>="col-sm-4"&gt;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tr-TR" sz="1800" dirty="0" smtClean="0"/>
              <a:t>         &lt;</a:t>
            </a:r>
            <a:r>
              <a:rPr lang="tr-TR" sz="1800" dirty="0" err="1"/>
              <a:t>img</a:t>
            </a:r>
            <a:r>
              <a:rPr lang="tr-TR" sz="1800" dirty="0"/>
              <a:t> </a:t>
            </a:r>
            <a:r>
              <a:rPr lang="tr-TR" sz="1800" dirty="0" err="1"/>
              <a:t>src</a:t>
            </a:r>
            <a:r>
              <a:rPr lang="tr-TR" sz="1800" dirty="0"/>
              <a:t>="bf.jpg" </a:t>
            </a:r>
            <a:r>
              <a:rPr lang="tr-TR" sz="1800" dirty="0" err="1"/>
              <a:t>class</a:t>
            </a:r>
            <a:r>
              <a:rPr lang="tr-TR" sz="1800" dirty="0"/>
              <a:t>="</a:t>
            </a:r>
            <a:r>
              <a:rPr lang="tr-TR" sz="1800" dirty="0" err="1"/>
              <a:t>img-thumbnail</a:t>
            </a:r>
            <a:r>
              <a:rPr lang="tr-TR" sz="1800" dirty="0"/>
              <a:t>" </a:t>
            </a:r>
            <a:r>
              <a:rPr lang="tr-TR" sz="1800" dirty="0" err="1"/>
              <a:t>height</a:t>
            </a:r>
            <a:r>
              <a:rPr lang="tr-TR" sz="1800" dirty="0"/>
              <a:t>="80%" </a:t>
            </a:r>
            <a:r>
              <a:rPr lang="tr-TR" sz="1800" dirty="0" err="1"/>
              <a:t>width</a:t>
            </a:r>
            <a:r>
              <a:rPr lang="tr-TR" sz="1800" dirty="0"/>
              <a:t>="80%"&gt;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tr-TR" sz="1800" dirty="0" smtClean="0"/>
              <a:t>      &lt;/</a:t>
            </a:r>
            <a:r>
              <a:rPr lang="tr-TR" sz="1800" dirty="0"/>
              <a:t>div&gt;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tr-TR" sz="1800" dirty="0" smtClean="0"/>
              <a:t>   &lt;/</a:t>
            </a:r>
            <a:r>
              <a:rPr lang="tr-TR" sz="1800" dirty="0"/>
              <a:t>div&gt;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tr-TR" sz="1800" dirty="0" smtClean="0"/>
              <a:t>&lt;/</a:t>
            </a:r>
            <a:r>
              <a:rPr lang="tr-TR" sz="1800" dirty="0"/>
              <a:t>div&gt;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30</a:t>
            </a:fld>
            <a:endParaRPr lang="tr-TR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481830"/>
            <a:ext cx="7848872" cy="1395442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5183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Bootstrap</a:t>
            </a:r>
            <a:r>
              <a:rPr lang="tr-TR" dirty="0"/>
              <a:t> </a:t>
            </a:r>
            <a:r>
              <a:rPr lang="tr-TR" dirty="0" err="1" smtClean="0"/>
              <a:t>Card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r-TR" sz="2800" dirty="0" smtClean="0"/>
              <a:t>Web sayfalarında kenarları yuvarlatılmış blok elamanları oluşturmak için </a:t>
            </a:r>
            <a:r>
              <a:rPr lang="tr-TR" sz="2800" b="1" dirty="0" smtClean="0"/>
              <a:t>.</a:t>
            </a:r>
            <a:r>
              <a:rPr lang="tr-TR" sz="2800" b="1" dirty="0" err="1" smtClean="0"/>
              <a:t>card</a:t>
            </a:r>
            <a:r>
              <a:rPr lang="tr-TR" sz="2800" dirty="0" smtClean="0"/>
              <a:t> kullanılır.</a:t>
            </a:r>
          </a:p>
          <a:p>
            <a:pPr marL="0" indent="0">
              <a:buNone/>
              <a:defRPr/>
            </a:pPr>
            <a:endParaRPr lang="tr-TR" sz="2800" dirty="0" smtClean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2200" dirty="0"/>
              <a:t>&lt;div class="container</a:t>
            </a:r>
            <a:r>
              <a:rPr lang="en-US" sz="2200" dirty="0" smtClean="0"/>
              <a:t>"&gt;</a:t>
            </a:r>
            <a:endParaRPr lang="tr-TR" sz="2200" dirty="0" smtClean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tr-TR" sz="2200" dirty="0" smtClean="0"/>
              <a:t>   </a:t>
            </a:r>
            <a:r>
              <a:rPr lang="en-US" sz="2200" dirty="0" smtClean="0"/>
              <a:t>&lt;div </a:t>
            </a:r>
            <a:r>
              <a:rPr lang="en-US" sz="2200" dirty="0"/>
              <a:t>class="row"&gt;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2200" dirty="0"/>
              <a:t>        &lt;div class="col-sm-3"&gt;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2200" dirty="0"/>
              <a:t>            &lt;div class="card card-body </a:t>
            </a:r>
            <a:r>
              <a:rPr lang="en-US" sz="2200" dirty="0" err="1"/>
              <a:t>bg</a:t>
            </a:r>
            <a:r>
              <a:rPr lang="en-US" sz="2200" dirty="0"/>
              <a:t>-light"&gt;Kart </a:t>
            </a:r>
            <a:r>
              <a:rPr lang="en-US" sz="2200" dirty="0" err="1"/>
              <a:t>Bilgileri</a:t>
            </a:r>
            <a:r>
              <a:rPr lang="en-US" sz="2200" dirty="0"/>
              <a:t>&lt;/div&gt;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tr-TR" sz="2200" dirty="0" smtClean="0"/>
              <a:t>         </a:t>
            </a:r>
            <a:r>
              <a:rPr lang="en-US" sz="2200" dirty="0" smtClean="0"/>
              <a:t>&lt;/</a:t>
            </a:r>
            <a:r>
              <a:rPr lang="en-US" sz="2200" dirty="0"/>
              <a:t>div&gt;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tr-TR" sz="2200" dirty="0" smtClean="0"/>
              <a:t>    </a:t>
            </a:r>
            <a:r>
              <a:rPr lang="en-US" sz="2200" dirty="0" smtClean="0"/>
              <a:t>&lt;/</a:t>
            </a:r>
            <a:r>
              <a:rPr lang="en-US" sz="2200" dirty="0"/>
              <a:t>div&gt;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2200" dirty="0" smtClean="0"/>
              <a:t>&lt;/</a:t>
            </a:r>
            <a:r>
              <a:rPr lang="en-US" sz="2200" dirty="0"/>
              <a:t>div&gt;</a:t>
            </a:r>
            <a:endParaRPr lang="tr-TR" sz="2800" dirty="0"/>
          </a:p>
          <a:p>
            <a:pPr marL="0" indent="0">
              <a:buNone/>
              <a:defRPr/>
            </a:pPr>
            <a:endParaRPr lang="tr-TR" sz="2800" dirty="0" smtClean="0"/>
          </a:p>
          <a:p>
            <a:pPr marL="0" indent="0">
              <a:buNone/>
              <a:defRPr/>
            </a:pPr>
            <a:endParaRPr lang="tr-TR" sz="280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31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844" y="3933056"/>
            <a:ext cx="3645988" cy="1224136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33271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Bootstrap</a:t>
            </a:r>
            <a:r>
              <a:rPr lang="tr-TR" dirty="0"/>
              <a:t> </a:t>
            </a:r>
            <a:r>
              <a:rPr lang="tr-TR" dirty="0" smtClean="0"/>
              <a:t>Uyarı - </a:t>
            </a:r>
            <a:r>
              <a:rPr lang="tr-TR" dirty="0" err="1" smtClean="0"/>
              <a:t>Alert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r-TR" sz="2800" dirty="0" smtClean="0"/>
              <a:t>Basit uyarı mesajları için </a:t>
            </a:r>
            <a:r>
              <a:rPr lang="tr-TR" sz="2800" b="1" dirty="0" smtClean="0"/>
              <a:t>.</a:t>
            </a:r>
            <a:r>
              <a:rPr lang="tr-TR" sz="2800" b="1" dirty="0" err="1" smtClean="0"/>
              <a:t>alert</a:t>
            </a:r>
            <a:r>
              <a:rPr lang="tr-TR" sz="2800" dirty="0" smtClean="0"/>
              <a:t> kullanılır. </a:t>
            </a:r>
          </a:p>
          <a:p>
            <a:pPr>
              <a:defRPr/>
            </a:pPr>
            <a:r>
              <a:rPr lang="tr-TR" sz="2800" dirty="0" smtClean="0"/>
              <a:t>Arka </a:t>
            </a:r>
            <a:r>
              <a:rPr lang="tr-TR" sz="2800" dirty="0"/>
              <a:t>plan renklerini farklı tanımlamak için </a:t>
            </a:r>
            <a:r>
              <a:rPr lang="tr-TR" sz="2800" b="1" dirty="0"/>
              <a:t>.</a:t>
            </a:r>
            <a:r>
              <a:rPr lang="tr-TR" sz="2800" b="1" dirty="0" err="1"/>
              <a:t>alert-success</a:t>
            </a:r>
            <a:r>
              <a:rPr lang="tr-TR" sz="2800" dirty="0"/>
              <a:t>, </a:t>
            </a:r>
            <a:r>
              <a:rPr lang="tr-TR" sz="2800" b="1" dirty="0"/>
              <a:t>.</a:t>
            </a:r>
            <a:r>
              <a:rPr lang="tr-TR" sz="2800" b="1" dirty="0" err="1"/>
              <a:t>alert-info</a:t>
            </a:r>
            <a:r>
              <a:rPr lang="tr-TR" sz="2800" dirty="0" smtClean="0"/>
              <a:t>,</a:t>
            </a:r>
            <a:r>
              <a:rPr lang="tr-TR" sz="2800" b="1" dirty="0" smtClean="0"/>
              <a:t> .</a:t>
            </a:r>
            <a:r>
              <a:rPr lang="tr-TR" sz="2800" b="1" dirty="0" err="1"/>
              <a:t>alert-warning</a:t>
            </a:r>
            <a:r>
              <a:rPr lang="tr-TR" sz="2800" dirty="0"/>
              <a:t> </a:t>
            </a:r>
            <a:r>
              <a:rPr lang="tr-TR" sz="2800" dirty="0" smtClean="0"/>
              <a:t>veya</a:t>
            </a:r>
            <a:r>
              <a:rPr lang="tr-TR" sz="2800" dirty="0"/>
              <a:t> </a:t>
            </a:r>
            <a:r>
              <a:rPr lang="tr-TR" sz="2800" b="1" dirty="0"/>
              <a:t>.</a:t>
            </a:r>
            <a:r>
              <a:rPr lang="tr-TR" sz="2800" b="1" dirty="0" err="1" smtClean="0"/>
              <a:t>alert-danger</a:t>
            </a:r>
            <a:r>
              <a:rPr lang="tr-TR" sz="2800" b="1" dirty="0"/>
              <a:t> </a:t>
            </a:r>
            <a:r>
              <a:rPr lang="tr-TR" sz="2800" dirty="0" smtClean="0"/>
              <a:t>kullanılabilir.</a:t>
            </a:r>
          </a:p>
          <a:p>
            <a:pPr marL="342900" lvl="1" indent="0">
              <a:buNone/>
              <a:defRPr/>
            </a:pPr>
            <a:r>
              <a:rPr lang="tr-TR" sz="2000" dirty="0"/>
              <a:t>&lt;</a:t>
            </a:r>
            <a:r>
              <a:rPr lang="tr-TR" sz="2000" b="1" dirty="0"/>
              <a:t>div </a:t>
            </a:r>
            <a:r>
              <a:rPr lang="tr-TR" sz="2000" dirty="0" err="1"/>
              <a:t>class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container</a:t>
            </a:r>
            <a:r>
              <a:rPr lang="tr-TR" sz="2000" b="1" dirty="0"/>
              <a:t>"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    &lt;</a:t>
            </a:r>
            <a:r>
              <a:rPr lang="tr-TR" sz="2000" b="1" dirty="0"/>
              <a:t>div </a:t>
            </a:r>
            <a:r>
              <a:rPr lang="tr-TR" sz="2000" dirty="0" err="1"/>
              <a:t>class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alert</a:t>
            </a:r>
            <a:r>
              <a:rPr lang="tr-TR" sz="2000" b="1" dirty="0"/>
              <a:t> </a:t>
            </a:r>
            <a:r>
              <a:rPr lang="tr-TR" sz="2000" b="1" dirty="0" err="1"/>
              <a:t>alert-danger</a:t>
            </a:r>
            <a:r>
              <a:rPr lang="tr-TR" sz="2000" b="1" dirty="0"/>
              <a:t>"</a:t>
            </a:r>
            <a:r>
              <a:rPr lang="tr-TR" sz="2000" dirty="0"/>
              <a:t>&gt;Basit </a:t>
            </a:r>
            <a:r>
              <a:rPr lang="tr-TR" sz="2000" dirty="0" err="1"/>
              <a:t>danger</a:t>
            </a:r>
            <a:r>
              <a:rPr lang="tr-TR" sz="2000" dirty="0"/>
              <a:t>&lt;/</a:t>
            </a:r>
            <a:r>
              <a:rPr lang="tr-TR" sz="2000" b="1" dirty="0"/>
              <a:t>div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    &lt;</a:t>
            </a:r>
            <a:r>
              <a:rPr lang="tr-TR" sz="2000" b="1" dirty="0"/>
              <a:t>div </a:t>
            </a:r>
            <a:r>
              <a:rPr lang="tr-TR" sz="2000" dirty="0" err="1"/>
              <a:t>class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alert</a:t>
            </a:r>
            <a:r>
              <a:rPr lang="tr-TR" sz="2000" b="1" dirty="0"/>
              <a:t> </a:t>
            </a:r>
            <a:r>
              <a:rPr lang="tr-TR" sz="2000" b="1" dirty="0" err="1"/>
              <a:t>alert-info</a:t>
            </a:r>
            <a:r>
              <a:rPr lang="tr-TR" sz="2000" b="1" dirty="0"/>
              <a:t>"</a:t>
            </a:r>
            <a:r>
              <a:rPr lang="tr-TR" sz="2000" dirty="0"/>
              <a:t>&gt;Basit </a:t>
            </a:r>
            <a:r>
              <a:rPr lang="tr-TR" sz="2000" dirty="0" err="1"/>
              <a:t>info</a:t>
            </a:r>
            <a:r>
              <a:rPr lang="tr-TR" sz="2000" dirty="0"/>
              <a:t>&lt;/</a:t>
            </a:r>
            <a:r>
              <a:rPr lang="tr-TR" sz="2000" b="1" dirty="0"/>
              <a:t>div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    &lt;</a:t>
            </a:r>
            <a:r>
              <a:rPr lang="tr-TR" sz="2000" b="1" dirty="0"/>
              <a:t>div </a:t>
            </a:r>
            <a:r>
              <a:rPr lang="tr-TR" sz="2000" dirty="0" err="1"/>
              <a:t>class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alert</a:t>
            </a:r>
            <a:r>
              <a:rPr lang="tr-TR" sz="2000" b="1" dirty="0"/>
              <a:t> </a:t>
            </a:r>
            <a:r>
              <a:rPr lang="tr-TR" sz="2000" b="1" dirty="0" err="1"/>
              <a:t>alert-success</a:t>
            </a:r>
            <a:r>
              <a:rPr lang="tr-TR" sz="2000" b="1" dirty="0"/>
              <a:t>"</a:t>
            </a:r>
            <a:r>
              <a:rPr lang="tr-TR" sz="2000" dirty="0"/>
              <a:t>&gt;Basit </a:t>
            </a:r>
            <a:r>
              <a:rPr lang="tr-TR" sz="2000" dirty="0" err="1"/>
              <a:t>success</a:t>
            </a:r>
            <a:r>
              <a:rPr lang="tr-TR" sz="2000" dirty="0"/>
              <a:t>&lt;/</a:t>
            </a:r>
            <a:r>
              <a:rPr lang="tr-TR" sz="2000" b="1" dirty="0"/>
              <a:t>div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    &lt;</a:t>
            </a:r>
            <a:r>
              <a:rPr lang="tr-TR" sz="2000" b="1" dirty="0"/>
              <a:t>div </a:t>
            </a:r>
            <a:r>
              <a:rPr lang="tr-TR" sz="2000" dirty="0" err="1"/>
              <a:t>class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alert</a:t>
            </a:r>
            <a:r>
              <a:rPr lang="tr-TR" sz="2000" b="1" dirty="0"/>
              <a:t> </a:t>
            </a:r>
            <a:r>
              <a:rPr lang="tr-TR" sz="2000" b="1" dirty="0" err="1"/>
              <a:t>alert-warning</a:t>
            </a:r>
            <a:r>
              <a:rPr lang="tr-TR" sz="2000" b="1" dirty="0"/>
              <a:t>"</a:t>
            </a:r>
            <a:r>
              <a:rPr lang="tr-TR" sz="2000" dirty="0"/>
              <a:t>&gt;Basit </a:t>
            </a:r>
            <a:r>
              <a:rPr lang="tr-TR" sz="2000" dirty="0" err="1"/>
              <a:t>warning</a:t>
            </a:r>
            <a:r>
              <a:rPr lang="tr-TR" sz="2000" dirty="0"/>
              <a:t>&lt;/</a:t>
            </a:r>
            <a:r>
              <a:rPr lang="tr-TR" sz="2000" b="1" dirty="0"/>
              <a:t>div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&lt;/</a:t>
            </a:r>
            <a:r>
              <a:rPr lang="tr-TR" sz="2000" b="1" dirty="0"/>
              <a:t>div</a:t>
            </a:r>
            <a:r>
              <a:rPr lang="tr-TR" sz="2000" dirty="0"/>
              <a:t>&gt;</a:t>
            </a:r>
          </a:p>
          <a:p>
            <a:pPr marL="0" indent="0">
              <a:buNone/>
              <a:defRPr/>
            </a:pPr>
            <a:endParaRPr lang="tr-TR" sz="2800" dirty="0" smtClean="0"/>
          </a:p>
          <a:p>
            <a:pPr marL="0" indent="0">
              <a:buNone/>
              <a:defRPr/>
            </a:pPr>
            <a:endParaRPr lang="tr-TR" sz="280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32</a:t>
            </a:fld>
            <a:endParaRPr lang="tr-T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375" y="2780928"/>
            <a:ext cx="2666129" cy="2473039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65638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Bootstrap</a:t>
            </a:r>
            <a:r>
              <a:rPr lang="tr-TR" dirty="0"/>
              <a:t> </a:t>
            </a:r>
            <a:r>
              <a:rPr lang="tr-TR" dirty="0" smtClean="0"/>
              <a:t>Uyarı – </a:t>
            </a:r>
            <a:r>
              <a:rPr lang="tr-TR" dirty="0" err="1" smtClean="0"/>
              <a:t>Alert</a:t>
            </a:r>
            <a:r>
              <a:rPr lang="tr-TR" dirty="0" smtClean="0"/>
              <a:t>…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r-TR" sz="2800" dirty="0" smtClean="0"/>
              <a:t>Kapatılabilir uyarılar oluşturmak için </a:t>
            </a:r>
            <a:r>
              <a:rPr lang="tr-TR" sz="2800" b="1" dirty="0" err="1" smtClean="0"/>
              <a:t>fade</a:t>
            </a:r>
            <a:r>
              <a:rPr lang="tr-TR" sz="2800" b="1" dirty="0" smtClean="0"/>
              <a:t> in </a:t>
            </a:r>
            <a:r>
              <a:rPr lang="tr-TR" sz="2800" dirty="0" smtClean="0"/>
              <a:t>eklenir. </a:t>
            </a:r>
            <a:r>
              <a:rPr lang="tr-TR" sz="2800" dirty="0"/>
              <a:t> </a:t>
            </a:r>
            <a:endParaRPr lang="tr-TR" sz="2800" dirty="0" smtClean="0"/>
          </a:p>
          <a:p>
            <a:pPr>
              <a:defRPr/>
            </a:pPr>
            <a:r>
              <a:rPr lang="tr-TR" sz="2800" dirty="0" err="1" smtClean="0"/>
              <a:t>Alert</a:t>
            </a:r>
            <a:r>
              <a:rPr lang="tr-TR" sz="2800" dirty="0" smtClean="0"/>
              <a:t> mesajının başına </a:t>
            </a:r>
          </a:p>
          <a:p>
            <a:pPr marL="342900" lvl="1" indent="0">
              <a:buNone/>
              <a:defRPr/>
            </a:pPr>
            <a:r>
              <a:rPr lang="en-US" sz="2000" dirty="0" smtClean="0"/>
              <a:t>&lt;</a:t>
            </a:r>
            <a:r>
              <a:rPr lang="en-US" sz="2000" dirty="0"/>
              <a:t>a </a:t>
            </a:r>
            <a:r>
              <a:rPr lang="en-US" sz="2000" dirty="0" err="1"/>
              <a:t>href</a:t>
            </a:r>
            <a:r>
              <a:rPr lang="en-US" sz="2000" dirty="0"/>
              <a:t>="#" class="close" data-dismiss="alert" aria-label="close"&gt;&amp;times;&lt;/</a:t>
            </a:r>
            <a:r>
              <a:rPr lang="en-US" sz="2000" dirty="0" smtClean="0"/>
              <a:t>a&gt;</a:t>
            </a:r>
            <a:endParaRPr lang="tr-TR" sz="2000" dirty="0"/>
          </a:p>
          <a:p>
            <a:pPr marL="342900" lvl="1" indent="0">
              <a:buNone/>
              <a:defRPr/>
            </a:pPr>
            <a:r>
              <a:rPr lang="tr-TR" sz="2800" dirty="0" smtClean="0"/>
              <a:t>eklenir.</a:t>
            </a:r>
          </a:p>
          <a:p>
            <a:pPr>
              <a:defRPr/>
            </a:pPr>
            <a:r>
              <a:rPr lang="tr-TR" sz="3100" dirty="0" smtClean="0"/>
              <a:t>Bu işlemin gerçekleşebilmesi için </a:t>
            </a:r>
            <a:r>
              <a:rPr lang="tr-TR" sz="31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</a:t>
            </a:r>
            <a:r>
              <a:rPr lang="tr-TR" sz="3100" dirty="0" smtClean="0"/>
              <a:t> dosyalarının eklenmesi gerekmektedir.</a:t>
            </a:r>
            <a:endParaRPr lang="tr-TR" sz="3100" dirty="0"/>
          </a:p>
          <a:p>
            <a:pPr marL="0" indent="0">
              <a:buNone/>
              <a:defRPr/>
            </a:pPr>
            <a:endParaRPr lang="tr-TR" sz="2800" dirty="0" smtClean="0"/>
          </a:p>
          <a:p>
            <a:pPr marL="0" indent="0">
              <a:buNone/>
              <a:defRPr/>
            </a:pPr>
            <a:endParaRPr lang="tr-TR" sz="280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33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607645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Bootstrap </a:t>
            </a:r>
            <a:r>
              <a:rPr lang="tr-TR" dirty="0" err="1" smtClean="0"/>
              <a:t>Alert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79512" y="1180445"/>
            <a:ext cx="9073008" cy="4851746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  <a:defRPr/>
            </a:pPr>
            <a:r>
              <a:rPr lang="tr-TR" sz="2000" dirty="0"/>
              <a:t>&lt;</a:t>
            </a:r>
            <a:r>
              <a:rPr lang="tr-TR" sz="2000" b="1" dirty="0"/>
              <a:t>div </a:t>
            </a:r>
            <a:r>
              <a:rPr lang="tr-TR" sz="2000" dirty="0" err="1"/>
              <a:t>class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container</a:t>
            </a:r>
            <a:r>
              <a:rPr lang="tr-TR" sz="2000" b="1" dirty="0" smtClean="0"/>
              <a:t>"</a:t>
            </a:r>
            <a:r>
              <a:rPr lang="tr-TR" sz="2000" dirty="0" smtClean="0"/>
              <a:t>&gt;</a:t>
            </a:r>
            <a:r>
              <a:rPr lang="tr-TR" sz="2000" dirty="0"/>
              <a:t/>
            </a:r>
            <a:br>
              <a:rPr lang="tr-TR" sz="2000" dirty="0"/>
            </a:br>
            <a:r>
              <a:rPr lang="tr-TR" sz="2000" dirty="0"/>
              <a:t>    &lt;</a:t>
            </a:r>
            <a:r>
              <a:rPr lang="tr-TR" sz="2000" b="1" dirty="0"/>
              <a:t>div </a:t>
            </a:r>
            <a:r>
              <a:rPr lang="tr-TR" sz="2000" dirty="0" err="1"/>
              <a:t>class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alert</a:t>
            </a:r>
            <a:r>
              <a:rPr lang="tr-TR" sz="2000" b="1" dirty="0"/>
              <a:t> </a:t>
            </a:r>
            <a:r>
              <a:rPr lang="tr-TR" sz="2000" b="1" dirty="0" err="1" smtClean="0"/>
              <a:t>alert-danger</a:t>
            </a:r>
            <a:r>
              <a:rPr lang="tr-TR" sz="2000" b="1" dirty="0" smtClean="0"/>
              <a:t> </a:t>
            </a:r>
            <a:r>
              <a:rPr lang="tr-TR" sz="2000" b="1" dirty="0" err="1" smtClean="0"/>
              <a:t>fade</a:t>
            </a:r>
            <a:r>
              <a:rPr lang="tr-TR" sz="2000" b="1" dirty="0" smtClean="0"/>
              <a:t> in"</a:t>
            </a:r>
            <a:r>
              <a:rPr lang="tr-TR" sz="2000" dirty="0" smtClean="0"/>
              <a:t>&gt;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tr-TR" sz="2000" dirty="0"/>
              <a:t>	</a:t>
            </a:r>
            <a:r>
              <a:rPr lang="en-US" sz="2000" dirty="0" smtClean="0"/>
              <a:t>&lt;</a:t>
            </a:r>
            <a:r>
              <a:rPr lang="en-US" sz="2000" dirty="0"/>
              <a:t>a </a:t>
            </a:r>
            <a:r>
              <a:rPr lang="en-US" sz="2000" dirty="0" err="1"/>
              <a:t>href</a:t>
            </a:r>
            <a:r>
              <a:rPr lang="en-US" sz="2000" dirty="0"/>
              <a:t>="#" class="close" data-dismiss="alert" </a:t>
            </a:r>
            <a:endParaRPr lang="tr-TR" sz="2000" dirty="0" smtClean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tr-TR" sz="2000" dirty="0"/>
              <a:t>	</a:t>
            </a:r>
            <a:r>
              <a:rPr lang="en-US" sz="2000" dirty="0" smtClean="0"/>
              <a:t>aria-label</a:t>
            </a:r>
            <a:r>
              <a:rPr lang="en-US" sz="2000" dirty="0"/>
              <a:t>="close"&gt;&amp;times;&lt;/a&gt;</a:t>
            </a:r>
            <a:endParaRPr lang="tr-TR" sz="2000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tr-TR" sz="2000" dirty="0" smtClean="0"/>
              <a:t>	Basit </a:t>
            </a:r>
            <a:r>
              <a:rPr lang="tr-TR" sz="2000" dirty="0" err="1"/>
              <a:t>danger</a:t>
            </a:r>
            <a:r>
              <a:rPr lang="tr-TR" sz="2000" dirty="0"/>
              <a:t>&lt;/</a:t>
            </a:r>
            <a:r>
              <a:rPr lang="tr-TR" sz="2000" b="1" dirty="0"/>
              <a:t>div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    &lt;</a:t>
            </a:r>
            <a:r>
              <a:rPr lang="tr-TR" sz="2000" b="1" dirty="0"/>
              <a:t>div </a:t>
            </a:r>
            <a:r>
              <a:rPr lang="tr-TR" sz="2000" dirty="0" err="1"/>
              <a:t>class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alert</a:t>
            </a:r>
            <a:r>
              <a:rPr lang="tr-TR" sz="2000" b="1" dirty="0"/>
              <a:t> </a:t>
            </a:r>
            <a:r>
              <a:rPr lang="tr-TR" sz="2000" b="1" dirty="0" err="1" smtClean="0"/>
              <a:t>alert-info</a:t>
            </a:r>
            <a:r>
              <a:rPr lang="tr-TR" sz="2000" b="1" dirty="0" smtClean="0"/>
              <a:t> </a:t>
            </a:r>
            <a:r>
              <a:rPr lang="tr-TR" sz="2000" b="1" dirty="0" err="1"/>
              <a:t>fade</a:t>
            </a:r>
            <a:r>
              <a:rPr lang="tr-TR" sz="2000" b="1" dirty="0"/>
              <a:t> in </a:t>
            </a:r>
            <a:r>
              <a:rPr lang="tr-TR" sz="2000" b="1" dirty="0" smtClean="0"/>
              <a:t>"</a:t>
            </a:r>
            <a:r>
              <a:rPr lang="tr-TR" sz="2000" dirty="0" smtClean="0"/>
              <a:t>&gt;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tr-TR" sz="2000" dirty="0"/>
              <a:t>	</a:t>
            </a:r>
            <a:r>
              <a:rPr lang="en-US" sz="2000" dirty="0" smtClean="0"/>
              <a:t>&lt;</a:t>
            </a:r>
            <a:r>
              <a:rPr lang="en-US" sz="2000" dirty="0"/>
              <a:t>a </a:t>
            </a:r>
            <a:r>
              <a:rPr lang="en-US" sz="2000" dirty="0" err="1"/>
              <a:t>href</a:t>
            </a:r>
            <a:r>
              <a:rPr lang="en-US" sz="2000" dirty="0"/>
              <a:t>="#" class="close" data-dismiss="alert" </a:t>
            </a:r>
            <a:endParaRPr lang="tr-TR" sz="2000" dirty="0" smtClean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tr-TR" sz="2000" dirty="0"/>
              <a:t>	</a:t>
            </a:r>
            <a:r>
              <a:rPr lang="en-US" sz="2000" dirty="0" smtClean="0"/>
              <a:t>aria-label</a:t>
            </a:r>
            <a:r>
              <a:rPr lang="en-US" sz="2000" dirty="0"/>
              <a:t>="close"&gt;&amp;times;&lt;/a&gt;</a:t>
            </a:r>
            <a:endParaRPr lang="tr-TR" sz="2000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tr-TR" sz="2000" dirty="0" smtClean="0"/>
              <a:t>	Basit </a:t>
            </a:r>
            <a:r>
              <a:rPr lang="tr-TR" sz="2000" dirty="0" err="1"/>
              <a:t>info</a:t>
            </a:r>
            <a:r>
              <a:rPr lang="tr-TR" sz="2000" dirty="0"/>
              <a:t>&lt;/</a:t>
            </a:r>
            <a:r>
              <a:rPr lang="tr-TR" sz="2000" b="1" dirty="0"/>
              <a:t>div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    &lt;</a:t>
            </a:r>
            <a:r>
              <a:rPr lang="tr-TR" sz="2000" b="1" dirty="0"/>
              <a:t>div </a:t>
            </a:r>
            <a:r>
              <a:rPr lang="tr-TR" sz="2000" dirty="0" err="1"/>
              <a:t>class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alert</a:t>
            </a:r>
            <a:r>
              <a:rPr lang="tr-TR" sz="2000" b="1" dirty="0"/>
              <a:t> </a:t>
            </a:r>
            <a:r>
              <a:rPr lang="tr-TR" sz="2000" b="1" dirty="0" err="1" smtClean="0"/>
              <a:t>alert-success</a:t>
            </a:r>
            <a:r>
              <a:rPr lang="tr-TR" sz="2000" b="1" dirty="0" smtClean="0"/>
              <a:t> </a:t>
            </a:r>
            <a:r>
              <a:rPr lang="tr-TR" sz="2000" b="1" dirty="0" err="1"/>
              <a:t>fade</a:t>
            </a:r>
            <a:r>
              <a:rPr lang="tr-TR" sz="2000" b="1" dirty="0"/>
              <a:t> in </a:t>
            </a:r>
            <a:r>
              <a:rPr lang="tr-TR" sz="2000" b="1" dirty="0" smtClean="0"/>
              <a:t>"</a:t>
            </a:r>
            <a:r>
              <a:rPr lang="tr-TR" sz="2000" dirty="0" smtClean="0"/>
              <a:t>&gt;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tr-TR" sz="2000" dirty="0"/>
              <a:t>	</a:t>
            </a:r>
            <a:r>
              <a:rPr lang="en-US" sz="2000" dirty="0" smtClean="0"/>
              <a:t>&lt;</a:t>
            </a:r>
            <a:r>
              <a:rPr lang="en-US" sz="2000" dirty="0"/>
              <a:t>a </a:t>
            </a:r>
            <a:r>
              <a:rPr lang="en-US" sz="2000" dirty="0" err="1"/>
              <a:t>href</a:t>
            </a:r>
            <a:r>
              <a:rPr lang="en-US" sz="2000" dirty="0"/>
              <a:t>="#" class="close" data-dismiss="alert" </a:t>
            </a:r>
            <a:endParaRPr lang="tr-TR" sz="2000" dirty="0" smtClean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tr-TR" sz="2000" dirty="0"/>
              <a:t>	</a:t>
            </a:r>
            <a:r>
              <a:rPr lang="en-US" sz="2000" dirty="0" smtClean="0"/>
              <a:t>aria-label</a:t>
            </a:r>
            <a:r>
              <a:rPr lang="en-US" sz="2000" dirty="0"/>
              <a:t>="close"&gt;&amp;times;&lt;/a&gt;</a:t>
            </a:r>
            <a:endParaRPr lang="tr-TR" sz="2000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tr-TR" sz="2000" dirty="0" smtClean="0"/>
              <a:t>	Basit </a:t>
            </a:r>
            <a:r>
              <a:rPr lang="tr-TR" sz="2000" dirty="0" err="1"/>
              <a:t>success</a:t>
            </a:r>
            <a:r>
              <a:rPr lang="tr-TR" sz="2000" dirty="0"/>
              <a:t>&lt;/</a:t>
            </a:r>
            <a:r>
              <a:rPr lang="tr-TR" sz="2000" b="1" dirty="0"/>
              <a:t>div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    &lt;</a:t>
            </a:r>
            <a:r>
              <a:rPr lang="tr-TR" sz="2000" b="1" dirty="0"/>
              <a:t>div </a:t>
            </a:r>
            <a:r>
              <a:rPr lang="tr-TR" sz="2000" dirty="0" err="1"/>
              <a:t>class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alert</a:t>
            </a:r>
            <a:r>
              <a:rPr lang="tr-TR" sz="2000" b="1" dirty="0"/>
              <a:t> </a:t>
            </a:r>
            <a:r>
              <a:rPr lang="tr-TR" sz="2000" b="1" dirty="0" err="1" smtClean="0"/>
              <a:t>alert-warning</a:t>
            </a:r>
            <a:r>
              <a:rPr lang="tr-TR" sz="2000" b="1" dirty="0" smtClean="0"/>
              <a:t> </a:t>
            </a:r>
            <a:r>
              <a:rPr lang="tr-TR" sz="2000" b="1" dirty="0" err="1"/>
              <a:t>fade</a:t>
            </a:r>
            <a:r>
              <a:rPr lang="tr-TR" sz="2000" b="1" dirty="0"/>
              <a:t> in </a:t>
            </a:r>
            <a:r>
              <a:rPr lang="tr-TR" sz="2000" b="1" dirty="0" smtClean="0"/>
              <a:t>"</a:t>
            </a:r>
            <a:r>
              <a:rPr lang="tr-TR" sz="2000" dirty="0" smtClean="0"/>
              <a:t>&gt;</a:t>
            </a:r>
            <a:r>
              <a:rPr lang="en-US" sz="2000" dirty="0" smtClean="0"/>
              <a:t>&lt;</a:t>
            </a:r>
            <a:endParaRPr lang="tr-TR" sz="2000" dirty="0" smtClean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tr-TR" sz="2000" dirty="0"/>
              <a:t>	</a:t>
            </a:r>
            <a:r>
              <a:rPr lang="en-US" sz="2000" dirty="0" smtClean="0"/>
              <a:t>a </a:t>
            </a:r>
            <a:r>
              <a:rPr lang="en-US" sz="2000" dirty="0" err="1"/>
              <a:t>href</a:t>
            </a:r>
            <a:r>
              <a:rPr lang="en-US" sz="2000" dirty="0"/>
              <a:t>="#" class="close" data-dismiss="alert" </a:t>
            </a:r>
            <a:endParaRPr lang="tr-TR" sz="2000" dirty="0" smtClean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tr-TR" sz="2000" dirty="0"/>
              <a:t>	</a:t>
            </a:r>
            <a:r>
              <a:rPr lang="en-US" sz="2000" dirty="0" smtClean="0"/>
              <a:t>aria-label</a:t>
            </a:r>
            <a:r>
              <a:rPr lang="en-US" sz="2000" dirty="0"/>
              <a:t>="close"&gt;&amp;times;&lt;/a&gt;</a:t>
            </a:r>
            <a:endParaRPr lang="tr-TR" sz="2000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tr-TR" sz="2000" dirty="0" smtClean="0"/>
              <a:t>	Basit </a:t>
            </a:r>
            <a:r>
              <a:rPr lang="tr-TR" sz="2000" dirty="0" err="1"/>
              <a:t>warning</a:t>
            </a:r>
            <a:r>
              <a:rPr lang="tr-TR" sz="2000" dirty="0"/>
              <a:t>&lt;/</a:t>
            </a:r>
            <a:r>
              <a:rPr lang="tr-TR" sz="2000" b="1" dirty="0"/>
              <a:t>div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&lt;/</a:t>
            </a:r>
            <a:r>
              <a:rPr lang="tr-TR" sz="2000" b="1" dirty="0"/>
              <a:t>div</a:t>
            </a:r>
            <a:r>
              <a:rPr lang="tr-TR" sz="2000" dirty="0"/>
              <a:t>&gt;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34</a:t>
            </a:fld>
            <a:endParaRPr lang="tr-T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916832"/>
            <a:ext cx="3054425" cy="2664296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25368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Bootstrap </a:t>
            </a:r>
            <a:r>
              <a:rPr lang="tr-TR" dirty="0" smtClean="0"/>
              <a:t>Butonlar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r-TR" sz="2800" dirty="0" smtClean="0"/>
              <a:t>Web sayfalarındaki butonlar için </a:t>
            </a:r>
            <a:r>
              <a:rPr lang="tr-TR" sz="2800" dirty="0" err="1" smtClean="0"/>
              <a:t>Bootstrap</a:t>
            </a:r>
            <a:r>
              <a:rPr lang="tr-TR" sz="2800" dirty="0" smtClean="0"/>
              <a:t> stilleri 7 farklı şekilde uygulanabilir:</a:t>
            </a:r>
          </a:p>
          <a:p>
            <a:pPr marL="342900" lvl="1" indent="0">
              <a:buNone/>
              <a:defRPr/>
            </a:pPr>
            <a:r>
              <a:rPr lang="tr-TR" sz="2000" dirty="0"/>
              <a:t>&lt;</a:t>
            </a:r>
            <a:r>
              <a:rPr lang="tr-TR" sz="2000" dirty="0" err="1"/>
              <a:t>button</a:t>
            </a:r>
            <a:r>
              <a:rPr lang="tr-TR" sz="2000" dirty="0"/>
              <a:t> </a:t>
            </a:r>
            <a:r>
              <a:rPr lang="tr-TR" sz="2000" dirty="0" err="1"/>
              <a:t>type</a:t>
            </a:r>
            <a:r>
              <a:rPr lang="tr-TR" sz="2000" dirty="0"/>
              <a:t>="</a:t>
            </a:r>
            <a:r>
              <a:rPr lang="tr-TR" sz="2000" dirty="0" err="1"/>
              <a:t>button</a:t>
            </a:r>
            <a:r>
              <a:rPr lang="tr-TR" sz="2000" dirty="0"/>
              <a:t>" </a:t>
            </a:r>
            <a:r>
              <a:rPr lang="tr-TR" sz="2000" dirty="0" err="1"/>
              <a:t>class</a:t>
            </a:r>
            <a:r>
              <a:rPr lang="tr-TR" sz="2000" dirty="0"/>
              <a:t>="</a:t>
            </a:r>
            <a:r>
              <a:rPr lang="tr-TR" sz="2000" dirty="0" err="1"/>
              <a:t>btn</a:t>
            </a:r>
            <a:r>
              <a:rPr lang="tr-TR" sz="2000" dirty="0"/>
              <a:t> </a:t>
            </a:r>
            <a:r>
              <a:rPr lang="tr-TR" sz="2000" dirty="0" err="1"/>
              <a:t>btn-default</a:t>
            </a:r>
            <a:r>
              <a:rPr lang="tr-TR" sz="2000" dirty="0"/>
              <a:t>"&gt;</a:t>
            </a:r>
            <a:r>
              <a:rPr lang="tr-TR" sz="2000" dirty="0" err="1"/>
              <a:t>Default</a:t>
            </a:r>
            <a:r>
              <a:rPr lang="tr-TR" sz="2000" dirty="0"/>
              <a:t>&lt;/</a:t>
            </a:r>
            <a:r>
              <a:rPr lang="tr-TR" sz="2000" dirty="0" err="1"/>
              <a:t>button</a:t>
            </a:r>
            <a:r>
              <a:rPr lang="tr-TR" sz="2000" dirty="0" smtClean="0"/>
              <a:t>&gt;</a:t>
            </a:r>
            <a:r>
              <a:rPr lang="tr-TR" sz="2000" dirty="0"/>
              <a:t/>
            </a:r>
            <a:br>
              <a:rPr lang="tr-TR" sz="2000" dirty="0"/>
            </a:br>
            <a:r>
              <a:rPr lang="tr-TR" sz="2000" dirty="0"/>
              <a:t>&lt;</a:t>
            </a:r>
            <a:r>
              <a:rPr lang="tr-TR" sz="2000" dirty="0" err="1"/>
              <a:t>button</a:t>
            </a:r>
            <a:r>
              <a:rPr lang="tr-TR" sz="2000" dirty="0"/>
              <a:t> </a:t>
            </a:r>
            <a:r>
              <a:rPr lang="tr-TR" sz="2000" dirty="0" err="1"/>
              <a:t>type</a:t>
            </a:r>
            <a:r>
              <a:rPr lang="tr-TR" sz="2000" dirty="0"/>
              <a:t>="</a:t>
            </a:r>
            <a:r>
              <a:rPr lang="tr-TR" sz="2000" dirty="0" err="1"/>
              <a:t>button</a:t>
            </a:r>
            <a:r>
              <a:rPr lang="tr-TR" sz="2000" dirty="0"/>
              <a:t>" </a:t>
            </a:r>
            <a:r>
              <a:rPr lang="tr-TR" sz="2000" dirty="0" err="1"/>
              <a:t>class</a:t>
            </a:r>
            <a:r>
              <a:rPr lang="tr-TR" sz="2000" dirty="0"/>
              <a:t>="</a:t>
            </a:r>
            <a:r>
              <a:rPr lang="tr-TR" sz="2000" dirty="0" err="1"/>
              <a:t>btn</a:t>
            </a:r>
            <a:r>
              <a:rPr lang="tr-TR" sz="2000" dirty="0"/>
              <a:t> </a:t>
            </a:r>
            <a:r>
              <a:rPr lang="tr-TR" sz="2000" dirty="0" err="1"/>
              <a:t>btn-primary</a:t>
            </a:r>
            <a:r>
              <a:rPr lang="tr-TR" sz="2000" dirty="0"/>
              <a:t>"&gt;</a:t>
            </a:r>
            <a:r>
              <a:rPr lang="tr-TR" sz="2000" dirty="0" err="1"/>
              <a:t>Primary</a:t>
            </a:r>
            <a:r>
              <a:rPr lang="tr-TR" sz="2000" dirty="0"/>
              <a:t>&lt;/</a:t>
            </a:r>
            <a:r>
              <a:rPr lang="tr-TR" sz="2000" dirty="0" err="1"/>
              <a:t>button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&lt;</a:t>
            </a:r>
            <a:r>
              <a:rPr lang="tr-TR" sz="2000" dirty="0" err="1"/>
              <a:t>button</a:t>
            </a:r>
            <a:r>
              <a:rPr lang="tr-TR" sz="2000" dirty="0"/>
              <a:t> </a:t>
            </a:r>
            <a:r>
              <a:rPr lang="tr-TR" sz="2000" dirty="0" err="1"/>
              <a:t>type</a:t>
            </a:r>
            <a:r>
              <a:rPr lang="tr-TR" sz="2000" dirty="0"/>
              <a:t>="</a:t>
            </a:r>
            <a:r>
              <a:rPr lang="tr-TR" sz="2000" dirty="0" err="1"/>
              <a:t>button</a:t>
            </a:r>
            <a:r>
              <a:rPr lang="tr-TR" sz="2000" dirty="0"/>
              <a:t>" </a:t>
            </a:r>
            <a:r>
              <a:rPr lang="tr-TR" sz="2000" dirty="0" err="1"/>
              <a:t>class</a:t>
            </a:r>
            <a:r>
              <a:rPr lang="tr-TR" sz="2000" dirty="0"/>
              <a:t>="</a:t>
            </a:r>
            <a:r>
              <a:rPr lang="tr-TR" sz="2000" dirty="0" err="1"/>
              <a:t>btn</a:t>
            </a:r>
            <a:r>
              <a:rPr lang="tr-TR" sz="2000" dirty="0"/>
              <a:t> </a:t>
            </a:r>
            <a:r>
              <a:rPr lang="tr-TR" sz="2000" dirty="0" err="1"/>
              <a:t>btn-success</a:t>
            </a:r>
            <a:r>
              <a:rPr lang="tr-TR" sz="2000" dirty="0"/>
              <a:t>"&gt;</a:t>
            </a:r>
            <a:r>
              <a:rPr lang="tr-TR" sz="2000" dirty="0" err="1"/>
              <a:t>Success</a:t>
            </a:r>
            <a:r>
              <a:rPr lang="tr-TR" sz="2000" dirty="0"/>
              <a:t>&lt;/</a:t>
            </a:r>
            <a:r>
              <a:rPr lang="tr-TR" sz="2000" dirty="0" err="1"/>
              <a:t>button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&lt;</a:t>
            </a:r>
            <a:r>
              <a:rPr lang="tr-TR" sz="2000" dirty="0" err="1"/>
              <a:t>button</a:t>
            </a:r>
            <a:r>
              <a:rPr lang="tr-TR" sz="2000" dirty="0"/>
              <a:t> </a:t>
            </a:r>
            <a:r>
              <a:rPr lang="tr-TR" sz="2000" dirty="0" err="1"/>
              <a:t>type</a:t>
            </a:r>
            <a:r>
              <a:rPr lang="tr-TR" sz="2000" dirty="0"/>
              <a:t>="</a:t>
            </a:r>
            <a:r>
              <a:rPr lang="tr-TR" sz="2000" dirty="0" err="1"/>
              <a:t>button</a:t>
            </a:r>
            <a:r>
              <a:rPr lang="tr-TR" sz="2000" dirty="0"/>
              <a:t>" </a:t>
            </a:r>
            <a:r>
              <a:rPr lang="tr-TR" sz="2000" dirty="0" err="1"/>
              <a:t>class</a:t>
            </a:r>
            <a:r>
              <a:rPr lang="tr-TR" sz="2000" dirty="0"/>
              <a:t>="</a:t>
            </a:r>
            <a:r>
              <a:rPr lang="tr-TR" sz="2000" dirty="0" err="1"/>
              <a:t>btn</a:t>
            </a:r>
            <a:r>
              <a:rPr lang="tr-TR" sz="2000" dirty="0"/>
              <a:t> </a:t>
            </a:r>
            <a:r>
              <a:rPr lang="tr-TR" sz="2000" dirty="0" err="1"/>
              <a:t>btn-info</a:t>
            </a:r>
            <a:r>
              <a:rPr lang="tr-TR" sz="2000" dirty="0"/>
              <a:t>"&gt;</a:t>
            </a:r>
            <a:r>
              <a:rPr lang="tr-TR" sz="2000" dirty="0" err="1"/>
              <a:t>Info</a:t>
            </a:r>
            <a:r>
              <a:rPr lang="tr-TR" sz="2000" dirty="0"/>
              <a:t>&lt;/</a:t>
            </a:r>
            <a:r>
              <a:rPr lang="tr-TR" sz="2000" dirty="0" err="1"/>
              <a:t>button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&lt;</a:t>
            </a:r>
            <a:r>
              <a:rPr lang="tr-TR" sz="2000" dirty="0" err="1"/>
              <a:t>button</a:t>
            </a:r>
            <a:r>
              <a:rPr lang="tr-TR" sz="2000" dirty="0"/>
              <a:t> </a:t>
            </a:r>
            <a:r>
              <a:rPr lang="tr-TR" sz="2000" dirty="0" err="1"/>
              <a:t>type</a:t>
            </a:r>
            <a:r>
              <a:rPr lang="tr-TR" sz="2000" dirty="0"/>
              <a:t>="</a:t>
            </a:r>
            <a:r>
              <a:rPr lang="tr-TR" sz="2000" dirty="0" err="1"/>
              <a:t>button</a:t>
            </a:r>
            <a:r>
              <a:rPr lang="tr-TR" sz="2000" dirty="0"/>
              <a:t>" </a:t>
            </a:r>
            <a:r>
              <a:rPr lang="tr-TR" sz="2000" dirty="0" err="1"/>
              <a:t>class</a:t>
            </a:r>
            <a:r>
              <a:rPr lang="tr-TR" sz="2000" dirty="0"/>
              <a:t>="</a:t>
            </a:r>
            <a:r>
              <a:rPr lang="tr-TR" sz="2000" dirty="0" err="1"/>
              <a:t>btn</a:t>
            </a:r>
            <a:r>
              <a:rPr lang="tr-TR" sz="2000" dirty="0"/>
              <a:t> </a:t>
            </a:r>
            <a:r>
              <a:rPr lang="tr-TR" sz="2000" dirty="0" err="1"/>
              <a:t>btn-warning</a:t>
            </a:r>
            <a:r>
              <a:rPr lang="tr-TR" sz="2000" dirty="0"/>
              <a:t>"&gt;</a:t>
            </a:r>
            <a:r>
              <a:rPr lang="tr-TR" sz="2000" dirty="0" err="1"/>
              <a:t>Warning</a:t>
            </a:r>
            <a:r>
              <a:rPr lang="tr-TR" sz="2000" dirty="0"/>
              <a:t>&lt;/</a:t>
            </a:r>
            <a:r>
              <a:rPr lang="tr-TR" sz="2000" dirty="0" err="1"/>
              <a:t>button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&lt;</a:t>
            </a:r>
            <a:r>
              <a:rPr lang="tr-TR" sz="2000" dirty="0" err="1"/>
              <a:t>button</a:t>
            </a:r>
            <a:r>
              <a:rPr lang="tr-TR" sz="2000" dirty="0"/>
              <a:t> </a:t>
            </a:r>
            <a:r>
              <a:rPr lang="tr-TR" sz="2000" dirty="0" err="1"/>
              <a:t>type</a:t>
            </a:r>
            <a:r>
              <a:rPr lang="tr-TR" sz="2000" dirty="0"/>
              <a:t>="</a:t>
            </a:r>
            <a:r>
              <a:rPr lang="tr-TR" sz="2000" dirty="0" err="1"/>
              <a:t>button</a:t>
            </a:r>
            <a:r>
              <a:rPr lang="tr-TR" sz="2000" dirty="0"/>
              <a:t>" </a:t>
            </a:r>
            <a:r>
              <a:rPr lang="tr-TR" sz="2000" dirty="0" err="1"/>
              <a:t>class</a:t>
            </a:r>
            <a:r>
              <a:rPr lang="tr-TR" sz="2000" dirty="0"/>
              <a:t>="</a:t>
            </a:r>
            <a:r>
              <a:rPr lang="tr-TR" sz="2000" dirty="0" err="1"/>
              <a:t>btn</a:t>
            </a:r>
            <a:r>
              <a:rPr lang="tr-TR" sz="2000" dirty="0"/>
              <a:t> </a:t>
            </a:r>
            <a:r>
              <a:rPr lang="tr-TR" sz="2000" dirty="0" err="1"/>
              <a:t>btn-danger</a:t>
            </a:r>
            <a:r>
              <a:rPr lang="tr-TR" sz="2000" dirty="0"/>
              <a:t>"&gt;</a:t>
            </a:r>
            <a:r>
              <a:rPr lang="tr-TR" sz="2000" dirty="0" err="1"/>
              <a:t>Danger</a:t>
            </a:r>
            <a:r>
              <a:rPr lang="tr-TR" sz="2000" dirty="0"/>
              <a:t>&lt;/</a:t>
            </a:r>
            <a:r>
              <a:rPr lang="tr-TR" sz="2000" dirty="0" err="1"/>
              <a:t>button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&lt;</a:t>
            </a:r>
            <a:r>
              <a:rPr lang="tr-TR" sz="2000" dirty="0" err="1"/>
              <a:t>button</a:t>
            </a:r>
            <a:r>
              <a:rPr lang="tr-TR" sz="2000" dirty="0"/>
              <a:t> </a:t>
            </a:r>
            <a:r>
              <a:rPr lang="tr-TR" sz="2000" dirty="0" err="1"/>
              <a:t>type</a:t>
            </a:r>
            <a:r>
              <a:rPr lang="tr-TR" sz="2000" dirty="0"/>
              <a:t>="</a:t>
            </a:r>
            <a:r>
              <a:rPr lang="tr-TR" sz="2000" dirty="0" err="1"/>
              <a:t>button</a:t>
            </a:r>
            <a:r>
              <a:rPr lang="tr-TR" sz="2000" dirty="0"/>
              <a:t>" </a:t>
            </a:r>
            <a:r>
              <a:rPr lang="tr-TR" sz="2000" dirty="0" err="1"/>
              <a:t>class</a:t>
            </a:r>
            <a:r>
              <a:rPr lang="tr-TR" sz="2000" dirty="0"/>
              <a:t>="</a:t>
            </a:r>
            <a:r>
              <a:rPr lang="tr-TR" sz="2000" dirty="0" err="1"/>
              <a:t>btn</a:t>
            </a:r>
            <a:r>
              <a:rPr lang="tr-TR" sz="2000" dirty="0"/>
              <a:t> </a:t>
            </a:r>
            <a:r>
              <a:rPr lang="tr-TR" sz="2000" dirty="0" err="1"/>
              <a:t>btn</a:t>
            </a:r>
            <a:r>
              <a:rPr lang="tr-TR" sz="2000" dirty="0"/>
              <a:t>-link"&gt;Link&lt;/</a:t>
            </a:r>
            <a:r>
              <a:rPr lang="tr-TR" sz="2000" dirty="0" err="1"/>
              <a:t>button</a:t>
            </a:r>
            <a:r>
              <a:rPr lang="tr-TR" sz="2000" dirty="0"/>
              <a:t>&gt;</a:t>
            </a:r>
            <a:endParaRPr lang="tr-TR" sz="2000" dirty="0" smtClean="0"/>
          </a:p>
          <a:p>
            <a:pPr marL="0" indent="0">
              <a:buNone/>
              <a:defRPr/>
            </a:pPr>
            <a:endParaRPr lang="tr-TR" sz="200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35</a:t>
            </a:fld>
            <a:endParaRPr lang="tr-TR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4797152"/>
            <a:ext cx="7687475" cy="864096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5079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Bootstrap</a:t>
            </a:r>
            <a:r>
              <a:rPr lang="tr-TR" dirty="0"/>
              <a:t> </a:t>
            </a:r>
            <a:r>
              <a:rPr lang="tr-TR" dirty="0" smtClean="0"/>
              <a:t>Butonlar…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r-TR" sz="2800" dirty="0" smtClean="0"/>
              <a:t>Web sayfalarındaki bağlantıların buton gibi gözükmesi sağlanabilir.  </a:t>
            </a:r>
          </a:p>
          <a:p>
            <a:pPr>
              <a:defRPr/>
            </a:pPr>
            <a:r>
              <a:rPr lang="tr-TR" sz="2800" dirty="0"/>
              <a:t>B</a:t>
            </a:r>
            <a:r>
              <a:rPr lang="tr-TR" sz="2800" dirty="0" smtClean="0"/>
              <a:t>utonların aktif veya pasif olması sağlanabilir. </a:t>
            </a:r>
          </a:p>
          <a:p>
            <a:pPr lvl="1">
              <a:defRPr/>
            </a:pPr>
            <a:r>
              <a:rPr lang="tr-TR" sz="2500" dirty="0" smtClean="0"/>
              <a:t>Aktif olması için </a:t>
            </a:r>
            <a:r>
              <a:rPr lang="tr-TR" sz="2500" b="1" dirty="0" err="1" smtClean="0"/>
              <a:t>active</a:t>
            </a:r>
            <a:r>
              <a:rPr lang="tr-TR" sz="2500" b="1" dirty="0" smtClean="0"/>
              <a:t>,</a:t>
            </a:r>
            <a:r>
              <a:rPr lang="tr-TR" sz="2500" dirty="0" smtClean="0"/>
              <a:t> pasif olması </a:t>
            </a:r>
            <a:r>
              <a:rPr lang="tr-TR" sz="2500" b="1" dirty="0" err="1" smtClean="0"/>
              <a:t>disabled</a:t>
            </a:r>
            <a:r>
              <a:rPr lang="tr-TR" sz="2500" dirty="0" smtClean="0"/>
              <a:t> eklenir. </a:t>
            </a:r>
          </a:p>
          <a:p>
            <a:pPr marL="342900" lvl="1" indent="0">
              <a:buNone/>
              <a:defRPr/>
            </a:pPr>
            <a:r>
              <a:rPr lang="tr-TR" sz="2000" dirty="0"/>
              <a:t>&lt;</a:t>
            </a:r>
            <a:r>
              <a:rPr lang="tr-TR" sz="2000" b="1" dirty="0"/>
              <a:t>div </a:t>
            </a:r>
            <a:r>
              <a:rPr lang="tr-TR" sz="2000" dirty="0" err="1"/>
              <a:t>class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container</a:t>
            </a:r>
            <a:r>
              <a:rPr lang="tr-TR" sz="2000" b="1" dirty="0" smtClean="0"/>
              <a:t>"</a:t>
            </a:r>
            <a:r>
              <a:rPr lang="tr-TR" sz="2000" dirty="0" smtClean="0"/>
              <a:t>&gt;</a:t>
            </a:r>
            <a:r>
              <a:rPr lang="tr-TR" sz="2000" dirty="0"/>
              <a:t/>
            </a:r>
            <a:br>
              <a:rPr lang="tr-TR" sz="2000" dirty="0"/>
            </a:br>
            <a:r>
              <a:rPr lang="tr-TR" sz="2000" dirty="0"/>
              <a:t>    &lt;</a:t>
            </a:r>
            <a:r>
              <a:rPr lang="tr-TR" sz="2000" b="1" dirty="0"/>
              <a:t>a </a:t>
            </a:r>
            <a:r>
              <a:rPr lang="tr-TR" sz="2000" dirty="0" err="1"/>
              <a:t>class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btn</a:t>
            </a:r>
            <a:r>
              <a:rPr lang="tr-TR" sz="2000" b="1" dirty="0"/>
              <a:t> </a:t>
            </a:r>
            <a:r>
              <a:rPr lang="tr-TR" sz="2000" b="1" dirty="0" err="1"/>
              <a:t>btn-info</a:t>
            </a:r>
            <a:r>
              <a:rPr lang="tr-TR" sz="2000" b="1" dirty="0"/>
              <a:t>" </a:t>
            </a:r>
            <a:r>
              <a:rPr lang="tr-TR" sz="2000" dirty="0"/>
              <a:t>role=</a:t>
            </a:r>
            <a:r>
              <a:rPr lang="tr-TR" sz="2000" b="1" dirty="0"/>
              <a:t>"</a:t>
            </a:r>
            <a:r>
              <a:rPr lang="tr-TR" sz="2000" b="1" dirty="0" err="1"/>
              <a:t>button</a:t>
            </a:r>
            <a:r>
              <a:rPr lang="tr-TR" sz="2000" b="1" dirty="0"/>
              <a:t>" </a:t>
            </a:r>
            <a:r>
              <a:rPr lang="tr-TR" sz="2000" b="1" dirty="0" smtClean="0"/>
              <a:t>                         	</a:t>
            </a:r>
            <a:r>
              <a:rPr lang="tr-TR" sz="2000" dirty="0" err="1" smtClean="0"/>
              <a:t>href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href</a:t>
            </a:r>
            <a:r>
              <a:rPr lang="tr-TR" sz="2000" b="1" dirty="0"/>
              <a:t>://www.cs.sakarya.edu.tr/kayit.htm"</a:t>
            </a:r>
            <a:r>
              <a:rPr lang="tr-TR" sz="2000" dirty="0"/>
              <a:t>&gt;Ekle&lt;/</a:t>
            </a:r>
            <a:r>
              <a:rPr lang="tr-TR" sz="2000" b="1" dirty="0"/>
              <a:t>a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    &lt;</a:t>
            </a:r>
            <a:r>
              <a:rPr lang="tr-TR" sz="2000" b="1" dirty="0" err="1"/>
              <a:t>button</a:t>
            </a:r>
            <a:r>
              <a:rPr lang="tr-TR" sz="2000" b="1" dirty="0"/>
              <a:t> </a:t>
            </a:r>
            <a:r>
              <a:rPr lang="tr-TR" sz="2000" dirty="0" err="1"/>
              <a:t>class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btn</a:t>
            </a:r>
            <a:r>
              <a:rPr lang="tr-TR" sz="2000" b="1" dirty="0"/>
              <a:t> </a:t>
            </a:r>
            <a:r>
              <a:rPr lang="tr-TR" sz="2000" b="1" dirty="0" err="1"/>
              <a:t>btn-info</a:t>
            </a:r>
            <a:r>
              <a:rPr lang="tr-TR" sz="2000" b="1" dirty="0"/>
              <a:t> </a:t>
            </a:r>
            <a:r>
              <a:rPr lang="tr-TR" sz="2000" b="1" dirty="0" err="1"/>
              <a:t>active</a:t>
            </a:r>
            <a:r>
              <a:rPr lang="tr-TR" sz="2000" b="1" dirty="0"/>
              <a:t>"</a:t>
            </a:r>
            <a:r>
              <a:rPr lang="tr-TR" sz="2000" dirty="0"/>
              <a:t>&gt;Ekle&lt;/</a:t>
            </a:r>
            <a:r>
              <a:rPr lang="tr-TR" sz="2000" b="1" dirty="0" err="1"/>
              <a:t>button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    &lt;</a:t>
            </a:r>
            <a:r>
              <a:rPr lang="tr-TR" sz="2000" b="1" dirty="0" err="1"/>
              <a:t>button</a:t>
            </a:r>
            <a:r>
              <a:rPr lang="tr-TR" sz="2000" b="1" dirty="0"/>
              <a:t> </a:t>
            </a:r>
            <a:r>
              <a:rPr lang="tr-TR" sz="2000" dirty="0" err="1"/>
              <a:t>class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btn</a:t>
            </a:r>
            <a:r>
              <a:rPr lang="tr-TR" sz="2000" b="1" dirty="0"/>
              <a:t> </a:t>
            </a:r>
            <a:r>
              <a:rPr lang="tr-TR" sz="2000" b="1" dirty="0" err="1"/>
              <a:t>bg-warning</a:t>
            </a:r>
            <a:r>
              <a:rPr lang="tr-TR" sz="2000" b="1" dirty="0"/>
              <a:t> </a:t>
            </a:r>
            <a:r>
              <a:rPr lang="tr-TR" sz="2000" b="1" dirty="0" err="1"/>
              <a:t>disabled</a:t>
            </a:r>
            <a:r>
              <a:rPr lang="tr-TR" sz="2000" b="1" dirty="0"/>
              <a:t>"</a:t>
            </a:r>
            <a:r>
              <a:rPr lang="tr-TR" sz="2000" dirty="0"/>
              <a:t>&gt;Kaldır&lt;/</a:t>
            </a:r>
            <a:r>
              <a:rPr lang="tr-TR" sz="2000" b="1" dirty="0" err="1"/>
              <a:t>button</a:t>
            </a:r>
            <a:r>
              <a:rPr lang="tr-TR" sz="2000" dirty="0" smtClean="0"/>
              <a:t>&gt;</a:t>
            </a:r>
            <a:r>
              <a:rPr lang="tr-TR" sz="2000" dirty="0"/>
              <a:t/>
            </a:r>
            <a:br>
              <a:rPr lang="tr-TR" sz="2000" dirty="0"/>
            </a:br>
            <a:r>
              <a:rPr lang="tr-TR" sz="2000" dirty="0"/>
              <a:t>&lt;/</a:t>
            </a:r>
            <a:r>
              <a:rPr lang="tr-TR" sz="2000" b="1" dirty="0"/>
              <a:t>div</a:t>
            </a:r>
            <a:r>
              <a:rPr lang="tr-TR" sz="2000" dirty="0"/>
              <a:t>&gt;</a:t>
            </a:r>
            <a:endParaRPr lang="tr-TR" sz="200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36</a:t>
            </a:fld>
            <a:endParaRPr lang="tr-TR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574091"/>
            <a:ext cx="4297499" cy="1080120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76528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Bootstrap</a:t>
            </a:r>
            <a:r>
              <a:rPr lang="tr-TR" dirty="0"/>
              <a:t> </a:t>
            </a:r>
            <a:r>
              <a:rPr lang="tr-TR" dirty="0" smtClean="0"/>
              <a:t>Butonlar…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r-TR" sz="2800" dirty="0" smtClean="0"/>
              <a:t>Butonlar farklı çözünürlükler için farklı tanımlanabilir.</a:t>
            </a:r>
          </a:p>
          <a:p>
            <a:pPr marL="342900" lvl="1" indent="0">
              <a:buNone/>
              <a:defRPr/>
            </a:pPr>
            <a:r>
              <a:rPr lang="tr-TR" sz="2000" dirty="0"/>
              <a:t>&lt;</a:t>
            </a:r>
            <a:r>
              <a:rPr lang="tr-TR" sz="2000" b="1" dirty="0"/>
              <a:t>div </a:t>
            </a:r>
            <a:r>
              <a:rPr lang="tr-TR" sz="2000" dirty="0" err="1"/>
              <a:t>class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container</a:t>
            </a:r>
            <a:r>
              <a:rPr lang="tr-TR" sz="2000" b="1" dirty="0" smtClean="0"/>
              <a:t>"</a:t>
            </a:r>
            <a:r>
              <a:rPr lang="tr-TR" sz="2000" dirty="0" smtClean="0"/>
              <a:t>&gt;</a:t>
            </a:r>
            <a:r>
              <a:rPr lang="tr-TR" sz="2000" dirty="0"/>
              <a:t/>
            </a:r>
            <a:br>
              <a:rPr lang="tr-TR" sz="2000" dirty="0"/>
            </a:br>
            <a:r>
              <a:rPr lang="tr-TR" sz="2000" dirty="0"/>
              <a:t>    &lt;</a:t>
            </a:r>
            <a:r>
              <a:rPr lang="tr-TR" sz="2000" b="1" dirty="0" err="1"/>
              <a:t>button</a:t>
            </a:r>
            <a:r>
              <a:rPr lang="tr-TR" sz="2000" b="1" dirty="0"/>
              <a:t> </a:t>
            </a:r>
            <a:r>
              <a:rPr lang="tr-TR" sz="2000" dirty="0" err="1"/>
              <a:t>class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btn</a:t>
            </a:r>
            <a:r>
              <a:rPr lang="tr-TR" sz="2000" b="1" dirty="0"/>
              <a:t> </a:t>
            </a:r>
            <a:r>
              <a:rPr lang="tr-TR" sz="2000" b="1" dirty="0" err="1"/>
              <a:t>btn-info</a:t>
            </a:r>
            <a:r>
              <a:rPr lang="tr-TR" sz="2000" b="1" dirty="0"/>
              <a:t> </a:t>
            </a:r>
            <a:r>
              <a:rPr lang="tr-TR" sz="2000" b="1" dirty="0" err="1"/>
              <a:t>btn-xs</a:t>
            </a:r>
            <a:r>
              <a:rPr lang="tr-TR" sz="2000" b="1" dirty="0"/>
              <a:t>"</a:t>
            </a:r>
            <a:r>
              <a:rPr lang="tr-TR" sz="2000" dirty="0"/>
              <a:t>&gt;Cep Telefonları için&lt;/</a:t>
            </a:r>
            <a:r>
              <a:rPr lang="tr-TR" sz="2000" b="1" dirty="0" err="1"/>
              <a:t>button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    &lt;</a:t>
            </a:r>
            <a:r>
              <a:rPr lang="tr-TR" sz="2000" b="1" dirty="0" err="1"/>
              <a:t>button</a:t>
            </a:r>
            <a:r>
              <a:rPr lang="tr-TR" sz="2000" b="1" dirty="0"/>
              <a:t> </a:t>
            </a:r>
            <a:r>
              <a:rPr lang="tr-TR" sz="2000" dirty="0" err="1"/>
              <a:t>class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btn</a:t>
            </a:r>
            <a:r>
              <a:rPr lang="tr-TR" sz="2000" b="1" dirty="0"/>
              <a:t> </a:t>
            </a:r>
            <a:r>
              <a:rPr lang="tr-TR" sz="2000" b="1" dirty="0" err="1"/>
              <a:t>btn-danger</a:t>
            </a:r>
            <a:r>
              <a:rPr lang="tr-TR" sz="2000" b="1" dirty="0"/>
              <a:t> </a:t>
            </a:r>
            <a:r>
              <a:rPr lang="tr-TR" sz="2000" b="1" dirty="0" err="1"/>
              <a:t>btn-sm</a:t>
            </a:r>
            <a:r>
              <a:rPr lang="tr-TR" sz="2000" b="1" dirty="0"/>
              <a:t>"</a:t>
            </a:r>
            <a:r>
              <a:rPr lang="tr-TR" sz="2000" dirty="0"/>
              <a:t>&gt;Tablet&lt;/</a:t>
            </a:r>
            <a:r>
              <a:rPr lang="tr-TR" sz="2000" b="1" dirty="0" err="1"/>
              <a:t>button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    &lt;</a:t>
            </a:r>
            <a:r>
              <a:rPr lang="tr-TR" sz="2000" b="1" dirty="0" err="1"/>
              <a:t>button</a:t>
            </a:r>
            <a:r>
              <a:rPr lang="tr-TR" sz="2000" b="1" dirty="0"/>
              <a:t> </a:t>
            </a:r>
            <a:r>
              <a:rPr lang="tr-TR" sz="2000" dirty="0" err="1"/>
              <a:t>class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btn</a:t>
            </a:r>
            <a:r>
              <a:rPr lang="tr-TR" sz="2000" b="1" dirty="0"/>
              <a:t> </a:t>
            </a:r>
            <a:r>
              <a:rPr lang="tr-TR" sz="2000" b="1" dirty="0" err="1"/>
              <a:t>btn-success</a:t>
            </a:r>
            <a:r>
              <a:rPr lang="tr-TR" sz="2000" b="1" dirty="0"/>
              <a:t> </a:t>
            </a:r>
            <a:r>
              <a:rPr lang="tr-TR" sz="2000" b="1" dirty="0" err="1"/>
              <a:t>btn</a:t>
            </a:r>
            <a:r>
              <a:rPr lang="tr-TR" sz="2000" b="1" dirty="0"/>
              <a:t>-md"</a:t>
            </a:r>
            <a:r>
              <a:rPr lang="tr-TR" sz="2000" dirty="0"/>
              <a:t>&gt;Diz Üstü&lt;/</a:t>
            </a:r>
            <a:r>
              <a:rPr lang="tr-TR" sz="2000" b="1" dirty="0" err="1"/>
              <a:t>button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    &lt;</a:t>
            </a:r>
            <a:r>
              <a:rPr lang="tr-TR" sz="2000" b="1" dirty="0" err="1"/>
              <a:t>button</a:t>
            </a:r>
            <a:r>
              <a:rPr lang="tr-TR" sz="2000" b="1" dirty="0"/>
              <a:t> </a:t>
            </a:r>
            <a:r>
              <a:rPr lang="tr-TR" sz="2000" dirty="0" err="1"/>
              <a:t>class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btn</a:t>
            </a:r>
            <a:r>
              <a:rPr lang="tr-TR" sz="2000" b="1" dirty="0"/>
              <a:t> </a:t>
            </a:r>
            <a:r>
              <a:rPr lang="tr-TR" sz="2000" b="1" dirty="0" err="1"/>
              <a:t>btn-info</a:t>
            </a:r>
            <a:r>
              <a:rPr lang="tr-TR" sz="2000" b="1" dirty="0"/>
              <a:t> </a:t>
            </a:r>
            <a:r>
              <a:rPr lang="tr-TR" sz="2000" b="1" dirty="0" err="1"/>
              <a:t>btn-lg</a:t>
            </a:r>
            <a:r>
              <a:rPr lang="tr-TR" sz="2000" b="1" dirty="0"/>
              <a:t>"</a:t>
            </a:r>
            <a:r>
              <a:rPr lang="tr-TR" sz="2000" dirty="0"/>
              <a:t>&gt;Masa Üstü&lt;/</a:t>
            </a:r>
            <a:r>
              <a:rPr lang="tr-TR" sz="2000" b="1" dirty="0" err="1"/>
              <a:t>button</a:t>
            </a:r>
            <a:r>
              <a:rPr lang="tr-TR" sz="2000" dirty="0" smtClean="0"/>
              <a:t>&gt;</a:t>
            </a:r>
            <a:r>
              <a:rPr lang="tr-TR" sz="2000" dirty="0"/>
              <a:t/>
            </a:r>
            <a:br>
              <a:rPr lang="tr-TR" sz="2000" dirty="0"/>
            </a:br>
            <a:r>
              <a:rPr lang="tr-TR" sz="2000" dirty="0"/>
              <a:t>&lt;/</a:t>
            </a:r>
            <a:r>
              <a:rPr lang="tr-TR" sz="2000" b="1" dirty="0"/>
              <a:t>div</a:t>
            </a:r>
            <a:r>
              <a:rPr lang="tr-TR" sz="2000" dirty="0"/>
              <a:t>&gt;</a:t>
            </a:r>
            <a:endParaRPr lang="tr-TR" sz="200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37</a:t>
            </a:fld>
            <a:endParaRPr lang="tr-TR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735" y="3622894"/>
            <a:ext cx="5722865" cy="864096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3077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Bootstrap</a:t>
            </a:r>
            <a:r>
              <a:rPr lang="tr-TR" dirty="0"/>
              <a:t> </a:t>
            </a:r>
            <a:r>
              <a:rPr lang="tr-TR" dirty="0" smtClean="0"/>
              <a:t>Butonlar…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r-TR" sz="2800" dirty="0" smtClean="0"/>
              <a:t>Web sayfalarındaki butonları ayrı ayrı değil de grup olarak kullanmak için butonlar </a:t>
            </a:r>
            <a:r>
              <a:rPr lang="tr-TR" sz="2800" b="1" dirty="0" smtClean="0"/>
              <a:t>.</a:t>
            </a:r>
            <a:r>
              <a:rPr lang="tr-TR" sz="2800" b="1" dirty="0" err="1" smtClean="0"/>
              <a:t>btn-group</a:t>
            </a:r>
            <a:r>
              <a:rPr lang="tr-TR" sz="2800" dirty="0" smtClean="0"/>
              <a:t> katmanı içerisinde tanımlanırlar. </a:t>
            </a:r>
          </a:p>
          <a:p>
            <a:pPr marL="342900" lvl="1" indent="0">
              <a:buNone/>
              <a:defRPr/>
            </a:pPr>
            <a:r>
              <a:rPr lang="tr-TR" sz="2000" dirty="0"/>
              <a:t>&lt;</a:t>
            </a:r>
            <a:r>
              <a:rPr lang="tr-TR" sz="2000" b="1" dirty="0"/>
              <a:t>div </a:t>
            </a:r>
            <a:r>
              <a:rPr lang="tr-TR" sz="2000" dirty="0" err="1"/>
              <a:t>class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btn-group</a:t>
            </a:r>
            <a:r>
              <a:rPr lang="tr-TR" sz="2000" b="1" dirty="0"/>
              <a:t>"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    &lt;</a:t>
            </a:r>
            <a:r>
              <a:rPr lang="tr-TR" sz="2000" b="1" dirty="0" err="1"/>
              <a:t>button</a:t>
            </a:r>
            <a:r>
              <a:rPr lang="tr-TR" sz="2000" b="1" dirty="0"/>
              <a:t> </a:t>
            </a:r>
            <a:r>
              <a:rPr lang="tr-TR" sz="2000" dirty="0" err="1"/>
              <a:t>type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button</a:t>
            </a:r>
            <a:r>
              <a:rPr lang="tr-TR" sz="2000" b="1" dirty="0"/>
              <a:t>" </a:t>
            </a:r>
            <a:r>
              <a:rPr lang="tr-TR" sz="2000" dirty="0" err="1"/>
              <a:t>class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btn</a:t>
            </a:r>
            <a:r>
              <a:rPr lang="tr-TR" sz="2000" b="1" dirty="0"/>
              <a:t> </a:t>
            </a:r>
            <a:r>
              <a:rPr lang="tr-TR" sz="2000" b="1" dirty="0" err="1"/>
              <a:t>btn-default</a:t>
            </a:r>
            <a:r>
              <a:rPr lang="tr-TR" sz="2000" b="1" dirty="0"/>
              <a:t>"</a:t>
            </a:r>
            <a:r>
              <a:rPr lang="tr-TR" sz="2000" dirty="0"/>
              <a:t>&gt;Ekle&lt;/</a:t>
            </a:r>
            <a:r>
              <a:rPr lang="tr-TR" sz="2000" b="1" dirty="0" err="1"/>
              <a:t>button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    &lt;</a:t>
            </a:r>
            <a:r>
              <a:rPr lang="tr-TR" sz="2000" b="1" dirty="0" err="1"/>
              <a:t>button</a:t>
            </a:r>
            <a:r>
              <a:rPr lang="tr-TR" sz="2000" b="1" dirty="0"/>
              <a:t> </a:t>
            </a:r>
            <a:r>
              <a:rPr lang="tr-TR" sz="2000" dirty="0" err="1"/>
              <a:t>type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button</a:t>
            </a:r>
            <a:r>
              <a:rPr lang="tr-TR" sz="2000" b="1" dirty="0"/>
              <a:t>" </a:t>
            </a:r>
            <a:r>
              <a:rPr lang="tr-TR" sz="2000" dirty="0" err="1"/>
              <a:t>class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btn</a:t>
            </a:r>
            <a:r>
              <a:rPr lang="tr-TR" sz="2000" b="1" dirty="0"/>
              <a:t> </a:t>
            </a:r>
            <a:r>
              <a:rPr lang="tr-TR" sz="2000" b="1" dirty="0" err="1"/>
              <a:t>btn-success</a:t>
            </a:r>
            <a:r>
              <a:rPr lang="tr-TR" sz="2000" b="1" dirty="0"/>
              <a:t>"</a:t>
            </a:r>
            <a:r>
              <a:rPr lang="tr-TR" sz="2000" dirty="0"/>
              <a:t>&gt;değiştir&lt;/</a:t>
            </a:r>
            <a:r>
              <a:rPr lang="tr-TR" sz="2000" b="1" dirty="0" err="1"/>
              <a:t>button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    &lt;</a:t>
            </a:r>
            <a:r>
              <a:rPr lang="tr-TR" sz="2000" b="1" dirty="0" err="1"/>
              <a:t>button</a:t>
            </a:r>
            <a:r>
              <a:rPr lang="tr-TR" sz="2000" b="1" dirty="0"/>
              <a:t> </a:t>
            </a:r>
            <a:r>
              <a:rPr lang="tr-TR" sz="2000" dirty="0" err="1"/>
              <a:t>type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button</a:t>
            </a:r>
            <a:r>
              <a:rPr lang="tr-TR" sz="2000" b="1" dirty="0"/>
              <a:t>" </a:t>
            </a:r>
            <a:r>
              <a:rPr lang="tr-TR" sz="2000" dirty="0" err="1"/>
              <a:t>class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btn</a:t>
            </a:r>
            <a:r>
              <a:rPr lang="tr-TR" sz="2000" b="1" dirty="0"/>
              <a:t> </a:t>
            </a:r>
            <a:r>
              <a:rPr lang="tr-TR" sz="2000" b="1" dirty="0" err="1"/>
              <a:t>btn-warning</a:t>
            </a:r>
            <a:r>
              <a:rPr lang="tr-TR" sz="2000" b="1" dirty="0"/>
              <a:t>"</a:t>
            </a:r>
            <a:r>
              <a:rPr lang="tr-TR" sz="2000" dirty="0"/>
              <a:t>&gt;Sil&lt;/</a:t>
            </a:r>
            <a:r>
              <a:rPr lang="tr-TR" sz="2000" b="1" dirty="0" err="1"/>
              <a:t>button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&lt;/</a:t>
            </a:r>
            <a:r>
              <a:rPr lang="tr-TR" sz="2000" b="1" dirty="0"/>
              <a:t>div</a:t>
            </a:r>
            <a:r>
              <a:rPr lang="tr-TR" sz="2000" dirty="0"/>
              <a:t>&gt;</a:t>
            </a:r>
            <a:endParaRPr lang="tr-TR" sz="200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38</a:t>
            </a:fld>
            <a:endParaRPr lang="tr-TR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005064"/>
            <a:ext cx="3860854" cy="1008112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47901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321" y="3933056"/>
            <a:ext cx="1494183" cy="1928539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Bootstrap</a:t>
            </a:r>
            <a:r>
              <a:rPr lang="tr-TR" dirty="0"/>
              <a:t> </a:t>
            </a:r>
            <a:r>
              <a:rPr lang="tr-TR" dirty="0" smtClean="0"/>
              <a:t>Butonlar…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r-TR" sz="2600" dirty="0" smtClean="0"/>
              <a:t>Web sayfasındaki butonlar varsayılan olarak yan yana dizilir. </a:t>
            </a:r>
          </a:p>
          <a:p>
            <a:pPr>
              <a:defRPr/>
            </a:pPr>
            <a:r>
              <a:rPr lang="tr-TR" sz="2600" dirty="0" smtClean="0"/>
              <a:t>Fakat dikey olarak dizilmesi için </a:t>
            </a:r>
            <a:r>
              <a:rPr lang="tr-TR" sz="2600" b="1" dirty="0" smtClean="0"/>
              <a:t>.</a:t>
            </a:r>
            <a:r>
              <a:rPr lang="tr-TR" sz="2600" b="1" dirty="0" err="1" smtClean="0"/>
              <a:t>btn-group-vertical</a:t>
            </a:r>
            <a:r>
              <a:rPr lang="tr-TR" sz="2600" b="1" dirty="0" smtClean="0"/>
              <a:t> </a:t>
            </a:r>
            <a:r>
              <a:rPr lang="tr-TR" sz="2600" dirty="0" smtClean="0"/>
              <a:t>kullanılır. </a:t>
            </a:r>
          </a:p>
          <a:p>
            <a:pPr>
              <a:defRPr/>
            </a:pPr>
            <a:r>
              <a:rPr lang="tr-TR" sz="2600" dirty="0" smtClean="0"/>
              <a:t>Bağlantılardan </a:t>
            </a:r>
            <a:r>
              <a:rPr lang="tr-TR" sz="2600" dirty="0"/>
              <a:t>hazırlanmış butonları i</a:t>
            </a:r>
            <a:r>
              <a:rPr lang="tr-TR" sz="2600" dirty="0" smtClean="0"/>
              <a:t>ki tarafa yaslamak için </a:t>
            </a:r>
            <a:r>
              <a:rPr lang="tr-TR" sz="2600" b="1" dirty="0"/>
              <a:t>.</a:t>
            </a:r>
            <a:r>
              <a:rPr lang="tr-TR" sz="2600" b="1" dirty="0" err="1" smtClean="0"/>
              <a:t>btn-group-justified</a:t>
            </a:r>
            <a:r>
              <a:rPr lang="tr-TR" sz="2600" b="1" dirty="0" smtClean="0"/>
              <a:t> </a:t>
            </a:r>
            <a:r>
              <a:rPr lang="tr-TR" sz="2600" dirty="0" smtClean="0"/>
              <a:t>eklenir. </a:t>
            </a:r>
          </a:p>
          <a:p>
            <a:pPr>
              <a:defRPr/>
            </a:pPr>
            <a:r>
              <a:rPr lang="tr-TR" sz="2600" dirty="0"/>
              <a:t>A</a:t>
            </a:r>
            <a:r>
              <a:rPr lang="tr-TR" sz="2600" dirty="0" smtClean="0"/>
              <a:t>yrı ayrı değil de grup olarak kullanmak için butonlar </a:t>
            </a:r>
            <a:r>
              <a:rPr lang="tr-TR" sz="2600" b="1" dirty="0" smtClean="0"/>
              <a:t>.</a:t>
            </a:r>
            <a:r>
              <a:rPr lang="tr-TR" sz="2600" b="1" dirty="0" err="1" smtClean="0"/>
              <a:t>btn-group</a:t>
            </a:r>
            <a:r>
              <a:rPr lang="tr-TR" sz="2600" dirty="0" smtClean="0"/>
              <a:t> katmanı içerisinde tanımlanır. </a:t>
            </a:r>
          </a:p>
          <a:p>
            <a:pPr marL="342900" lvl="1" indent="0">
              <a:buNone/>
              <a:defRPr/>
            </a:pPr>
            <a:r>
              <a:rPr lang="tr-TR" sz="2000" dirty="0"/>
              <a:t>&lt;</a:t>
            </a:r>
            <a:r>
              <a:rPr lang="tr-TR" sz="2000" b="1" dirty="0"/>
              <a:t>div </a:t>
            </a:r>
            <a:r>
              <a:rPr lang="tr-TR" sz="2000" dirty="0" err="1"/>
              <a:t>class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 smtClean="0"/>
              <a:t>btn-group</a:t>
            </a:r>
            <a:r>
              <a:rPr lang="tr-TR" sz="2000" b="1" dirty="0" err="1"/>
              <a:t>-vertical</a:t>
            </a:r>
            <a:r>
              <a:rPr lang="tr-TR" sz="2000" b="1" dirty="0" smtClean="0"/>
              <a:t>"</a:t>
            </a:r>
            <a:r>
              <a:rPr lang="tr-TR" sz="2000" dirty="0" smtClean="0"/>
              <a:t>&gt;</a:t>
            </a:r>
            <a:r>
              <a:rPr lang="tr-TR" sz="2000" dirty="0"/>
              <a:t/>
            </a:r>
            <a:br>
              <a:rPr lang="tr-TR" sz="2000" dirty="0"/>
            </a:br>
            <a:r>
              <a:rPr lang="tr-TR" sz="2000" dirty="0"/>
              <a:t>    &lt;</a:t>
            </a:r>
            <a:r>
              <a:rPr lang="tr-TR" sz="2000" b="1" dirty="0" err="1"/>
              <a:t>button</a:t>
            </a:r>
            <a:r>
              <a:rPr lang="tr-TR" sz="2000" b="1" dirty="0"/>
              <a:t> </a:t>
            </a:r>
            <a:r>
              <a:rPr lang="tr-TR" sz="2000" dirty="0" err="1"/>
              <a:t>type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button</a:t>
            </a:r>
            <a:r>
              <a:rPr lang="tr-TR" sz="2000" b="1" dirty="0"/>
              <a:t>" </a:t>
            </a:r>
            <a:r>
              <a:rPr lang="tr-TR" sz="2000" dirty="0" err="1"/>
              <a:t>class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btn</a:t>
            </a:r>
            <a:r>
              <a:rPr lang="tr-TR" sz="2000" b="1" dirty="0"/>
              <a:t> </a:t>
            </a:r>
            <a:r>
              <a:rPr lang="tr-TR" sz="2000" b="1" dirty="0" err="1"/>
              <a:t>btn-default</a:t>
            </a:r>
            <a:r>
              <a:rPr lang="tr-TR" sz="2000" b="1" dirty="0"/>
              <a:t>"</a:t>
            </a:r>
            <a:r>
              <a:rPr lang="tr-TR" sz="2000" dirty="0"/>
              <a:t>&gt;Ekle&lt;/</a:t>
            </a:r>
            <a:r>
              <a:rPr lang="tr-TR" sz="2000" b="1" dirty="0" err="1"/>
              <a:t>button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    &lt;</a:t>
            </a:r>
            <a:r>
              <a:rPr lang="tr-TR" sz="2000" b="1" dirty="0" err="1"/>
              <a:t>button</a:t>
            </a:r>
            <a:r>
              <a:rPr lang="tr-TR" sz="2000" b="1" dirty="0"/>
              <a:t> </a:t>
            </a:r>
            <a:r>
              <a:rPr lang="tr-TR" sz="2000" dirty="0" err="1"/>
              <a:t>type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button</a:t>
            </a:r>
            <a:r>
              <a:rPr lang="tr-TR" sz="2000" b="1" dirty="0"/>
              <a:t>" </a:t>
            </a:r>
            <a:r>
              <a:rPr lang="tr-TR" sz="2000" dirty="0" err="1"/>
              <a:t>class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btn</a:t>
            </a:r>
            <a:r>
              <a:rPr lang="tr-TR" sz="2000" b="1" dirty="0"/>
              <a:t> </a:t>
            </a:r>
            <a:r>
              <a:rPr lang="tr-TR" sz="2000" b="1" dirty="0" err="1"/>
              <a:t>btn-success</a:t>
            </a:r>
            <a:r>
              <a:rPr lang="tr-TR" sz="2000" b="1" dirty="0"/>
              <a:t>"</a:t>
            </a:r>
            <a:r>
              <a:rPr lang="tr-TR" sz="2000" dirty="0"/>
              <a:t>&gt;değiştir&lt;/</a:t>
            </a:r>
            <a:r>
              <a:rPr lang="tr-TR" sz="2000" b="1" dirty="0" err="1"/>
              <a:t>button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    &lt;</a:t>
            </a:r>
            <a:r>
              <a:rPr lang="tr-TR" sz="2000" b="1" dirty="0" err="1"/>
              <a:t>button</a:t>
            </a:r>
            <a:r>
              <a:rPr lang="tr-TR" sz="2000" b="1" dirty="0"/>
              <a:t> </a:t>
            </a:r>
            <a:r>
              <a:rPr lang="tr-TR" sz="2000" dirty="0" err="1"/>
              <a:t>type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button</a:t>
            </a:r>
            <a:r>
              <a:rPr lang="tr-TR" sz="2000" b="1" dirty="0"/>
              <a:t>" </a:t>
            </a:r>
            <a:r>
              <a:rPr lang="tr-TR" sz="2000" dirty="0" err="1"/>
              <a:t>class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btn</a:t>
            </a:r>
            <a:r>
              <a:rPr lang="tr-TR" sz="2000" b="1" dirty="0"/>
              <a:t> </a:t>
            </a:r>
            <a:r>
              <a:rPr lang="tr-TR" sz="2000" b="1" dirty="0" err="1"/>
              <a:t>btn-warning</a:t>
            </a:r>
            <a:r>
              <a:rPr lang="tr-TR" sz="2000" b="1" dirty="0"/>
              <a:t>"</a:t>
            </a:r>
            <a:r>
              <a:rPr lang="tr-TR" sz="2000" dirty="0"/>
              <a:t>&gt;Sil&lt;/</a:t>
            </a:r>
            <a:r>
              <a:rPr lang="tr-TR" sz="2000" b="1" dirty="0" err="1"/>
              <a:t>button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&lt;/</a:t>
            </a:r>
            <a:r>
              <a:rPr lang="tr-TR" sz="2000" b="1" dirty="0"/>
              <a:t>div</a:t>
            </a:r>
            <a:r>
              <a:rPr lang="tr-TR" sz="2000" dirty="0"/>
              <a:t>&gt;</a:t>
            </a:r>
            <a:endParaRPr lang="tr-TR" sz="200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39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8437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Bootstrap Giriş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r-TR" sz="2800" dirty="0" smtClean="0"/>
              <a:t>Bootstrap ile online çalışılabileceği gibi gerekli dosyalar indirilerek de çalışılabilir. </a:t>
            </a:r>
            <a:endParaRPr lang="tr-TR" sz="2800" dirty="0"/>
          </a:p>
          <a:p>
            <a:pPr>
              <a:defRPr/>
            </a:pPr>
            <a:r>
              <a:rPr lang="tr-TR" sz="2800" dirty="0" err="1" smtClean="0"/>
              <a:t>Bootstrap</a:t>
            </a:r>
            <a:r>
              <a:rPr lang="tr-TR" sz="2800" dirty="0" smtClean="0"/>
              <a:t> CSS ile online çalışabilmek için:</a:t>
            </a:r>
          </a:p>
          <a:p>
            <a:pPr marL="0" indent="0">
              <a:buNone/>
              <a:defRPr/>
            </a:pPr>
            <a:endParaRPr lang="tr-TR" sz="2800" dirty="0" smtClean="0"/>
          </a:p>
          <a:p>
            <a:pPr marL="0" indent="0">
              <a:buNone/>
              <a:defRPr/>
            </a:pPr>
            <a:r>
              <a:rPr lang="tr-TR" sz="2400" dirty="0" smtClean="0"/>
              <a:t>	</a:t>
            </a:r>
            <a:endParaRPr lang="tr-TR" sz="2800" dirty="0"/>
          </a:p>
          <a:p>
            <a:pPr marL="0" indent="0">
              <a:buNone/>
              <a:defRPr/>
            </a:pPr>
            <a:r>
              <a:rPr lang="tr-TR" sz="2800" dirty="0" smtClean="0"/>
              <a:t>    satırının başlık(</a:t>
            </a:r>
            <a:r>
              <a:rPr lang="tr-TR" sz="2800" dirty="0" err="1" smtClean="0"/>
              <a:t>head</a:t>
            </a:r>
            <a:r>
              <a:rPr lang="tr-TR" sz="2800" dirty="0" smtClean="0"/>
              <a:t>) kısmına eklenmesi gerekir.</a:t>
            </a:r>
          </a:p>
          <a:p>
            <a:pPr marL="0" indent="0">
              <a:buNone/>
              <a:defRPr/>
            </a:pP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4</a:t>
            </a:fld>
            <a:endParaRPr lang="tr-TR"/>
          </a:p>
        </p:txBody>
      </p:sp>
      <p:sp>
        <p:nvSpPr>
          <p:cNvPr id="6" name="Dikdörtgen 5"/>
          <p:cNvSpPr/>
          <p:nvPr/>
        </p:nvSpPr>
        <p:spPr>
          <a:xfrm>
            <a:off x="539552" y="2564904"/>
            <a:ext cx="8424936" cy="79208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  <a:defRPr/>
            </a:pPr>
            <a:endParaRPr lang="tr-TR" dirty="0" smtClean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en-US" dirty="0" smtClean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chemeClr val="tx1"/>
                </a:solidFill>
              </a:rPr>
              <a:t>link </a:t>
            </a:r>
            <a:r>
              <a:rPr lang="en-US" dirty="0" err="1">
                <a:solidFill>
                  <a:schemeClr val="tx1"/>
                </a:solidFill>
              </a:rPr>
              <a:t>rel</a:t>
            </a:r>
            <a:r>
              <a:rPr lang="en-US" dirty="0">
                <a:solidFill>
                  <a:schemeClr val="tx1"/>
                </a:solidFill>
              </a:rPr>
              <a:t>="</a:t>
            </a:r>
            <a:r>
              <a:rPr lang="en-US" dirty="0" smtClean="0">
                <a:solidFill>
                  <a:schemeClr val="tx1"/>
                </a:solidFill>
              </a:rPr>
              <a:t>stylesheet"</a:t>
            </a:r>
            <a:endParaRPr lang="tr-TR" dirty="0" smtClean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tr-TR" dirty="0" smtClean="0">
                <a:solidFill>
                  <a:schemeClr val="tx1"/>
                </a:solidFill>
              </a:rPr>
              <a:t>          </a:t>
            </a:r>
            <a:r>
              <a:rPr lang="en-US" dirty="0" err="1" smtClean="0">
                <a:solidFill>
                  <a:schemeClr val="tx1"/>
                </a:solidFill>
              </a:rPr>
              <a:t>href</a:t>
            </a:r>
            <a:r>
              <a:rPr lang="en-US" dirty="0">
                <a:solidFill>
                  <a:schemeClr val="tx1"/>
                </a:solidFill>
              </a:rPr>
              <a:t>="https://maxcdn.bootstrapcdn.com/bootstrap/4.0.0/</a:t>
            </a:r>
            <a:r>
              <a:rPr lang="en-US" dirty="0" err="1">
                <a:solidFill>
                  <a:schemeClr val="tx1"/>
                </a:solidFill>
              </a:rPr>
              <a:t>css</a:t>
            </a:r>
            <a:r>
              <a:rPr lang="en-US" dirty="0">
                <a:solidFill>
                  <a:schemeClr val="tx1"/>
                </a:solidFill>
              </a:rPr>
              <a:t>/bootstrap.min.css"&gt;</a:t>
            </a:r>
            <a:endParaRPr lang="tr-TR" sz="200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tr-T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04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Bootstrap</a:t>
            </a:r>
            <a:r>
              <a:rPr lang="tr-TR" dirty="0"/>
              <a:t> </a:t>
            </a:r>
            <a:r>
              <a:rPr lang="tr-TR" dirty="0" smtClean="0"/>
              <a:t>Butonlar…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r-TR" sz="2800" dirty="0" smtClean="0"/>
              <a:t>Buton grubu farklı </a:t>
            </a:r>
            <a:r>
              <a:rPr lang="tr-TR" sz="2800" dirty="0"/>
              <a:t>çözünürlükler için </a:t>
            </a:r>
            <a:r>
              <a:rPr lang="tr-TR" sz="2800" b="1" dirty="0" err="1" smtClean="0"/>
              <a:t>btn-group-xs</a:t>
            </a:r>
            <a:r>
              <a:rPr lang="tr-TR" sz="2800" b="1" dirty="0" smtClean="0"/>
              <a:t>, </a:t>
            </a:r>
            <a:r>
              <a:rPr lang="tr-TR" sz="2800" b="1" dirty="0" err="1" smtClean="0"/>
              <a:t>btn-group-sm</a:t>
            </a:r>
            <a:r>
              <a:rPr lang="tr-TR" sz="2800" b="1" dirty="0" smtClean="0"/>
              <a:t>, </a:t>
            </a:r>
            <a:r>
              <a:rPr lang="tr-TR" sz="2800" b="1" dirty="0" err="1" smtClean="0"/>
              <a:t>btn</a:t>
            </a:r>
            <a:r>
              <a:rPr lang="tr-TR" sz="2800" b="1" dirty="0" smtClean="0"/>
              <a:t>-</a:t>
            </a:r>
            <a:r>
              <a:rPr lang="tr-TR" sz="2800" b="1" dirty="0" err="1" smtClean="0"/>
              <a:t>group</a:t>
            </a:r>
            <a:r>
              <a:rPr lang="tr-TR" sz="2800" b="1" dirty="0" smtClean="0"/>
              <a:t>-md, </a:t>
            </a:r>
            <a:r>
              <a:rPr lang="tr-TR" sz="2800" b="1" dirty="0" err="1" smtClean="0"/>
              <a:t>btn-group-lg</a:t>
            </a:r>
            <a:r>
              <a:rPr lang="tr-TR" sz="2800" b="1" dirty="0" smtClean="0"/>
              <a:t> </a:t>
            </a:r>
            <a:r>
              <a:rPr lang="tr-TR" sz="2800" dirty="0" smtClean="0"/>
              <a:t>olarak tanımlanabilir</a:t>
            </a:r>
            <a:r>
              <a:rPr lang="tr-TR" sz="2800" dirty="0"/>
              <a:t>.</a:t>
            </a:r>
          </a:p>
          <a:p>
            <a:pPr marL="342900" lvl="1" indent="0">
              <a:buNone/>
              <a:defRPr/>
            </a:pPr>
            <a:r>
              <a:rPr lang="tr-TR" sz="1700" dirty="0" smtClean="0"/>
              <a:t>&lt;</a:t>
            </a:r>
            <a:r>
              <a:rPr lang="tr-TR" sz="1700" b="1" dirty="0"/>
              <a:t>div </a:t>
            </a:r>
            <a:r>
              <a:rPr lang="tr-TR" sz="1700" dirty="0" err="1"/>
              <a:t>class</a:t>
            </a:r>
            <a:r>
              <a:rPr lang="tr-TR" sz="1700" dirty="0"/>
              <a:t>=</a:t>
            </a:r>
            <a:r>
              <a:rPr lang="tr-TR" sz="1700" b="1" dirty="0"/>
              <a:t>"</a:t>
            </a:r>
            <a:r>
              <a:rPr lang="tr-TR" sz="1700" b="1" dirty="0" err="1"/>
              <a:t>container</a:t>
            </a:r>
            <a:r>
              <a:rPr lang="tr-TR" sz="1700" b="1" dirty="0"/>
              <a:t>"</a:t>
            </a:r>
            <a:r>
              <a:rPr lang="tr-TR" sz="1700" dirty="0"/>
              <a:t>&gt;</a:t>
            </a:r>
            <a:br>
              <a:rPr lang="tr-TR" sz="1700" dirty="0"/>
            </a:br>
            <a:r>
              <a:rPr lang="tr-TR" sz="1700" dirty="0"/>
              <a:t>    &lt;</a:t>
            </a:r>
            <a:r>
              <a:rPr lang="tr-TR" sz="1700" b="1" dirty="0"/>
              <a:t>div </a:t>
            </a:r>
            <a:r>
              <a:rPr lang="tr-TR" sz="1700" dirty="0" err="1"/>
              <a:t>class</a:t>
            </a:r>
            <a:r>
              <a:rPr lang="tr-TR" sz="1700" dirty="0"/>
              <a:t>=</a:t>
            </a:r>
            <a:r>
              <a:rPr lang="tr-TR" sz="1700" b="1" dirty="0"/>
              <a:t>"</a:t>
            </a:r>
            <a:r>
              <a:rPr lang="tr-TR" sz="1700" b="1" dirty="0" err="1" smtClean="0"/>
              <a:t>btn-group-justified</a:t>
            </a:r>
            <a:r>
              <a:rPr lang="tr-TR" sz="1700" b="1" dirty="0" smtClean="0"/>
              <a:t> </a:t>
            </a:r>
            <a:r>
              <a:rPr lang="tr-TR" sz="1700" b="1" dirty="0" err="1"/>
              <a:t>btn-group-xs</a:t>
            </a:r>
            <a:r>
              <a:rPr lang="tr-TR" sz="1700" b="1" dirty="0" smtClean="0"/>
              <a:t>"</a:t>
            </a:r>
            <a:r>
              <a:rPr lang="tr-TR" sz="1700" dirty="0" smtClean="0"/>
              <a:t>&gt;</a:t>
            </a:r>
            <a:r>
              <a:rPr lang="tr-TR" sz="1700" dirty="0"/>
              <a:t/>
            </a:r>
            <a:br>
              <a:rPr lang="tr-TR" sz="1700" dirty="0"/>
            </a:br>
            <a:r>
              <a:rPr lang="tr-TR" sz="1700" dirty="0"/>
              <a:t>    &lt;</a:t>
            </a:r>
            <a:r>
              <a:rPr lang="tr-TR" sz="1700" b="1" dirty="0"/>
              <a:t>a </a:t>
            </a:r>
            <a:r>
              <a:rPr lang="tr-TR" sz="1700" dirty="0" err="1"/>
              <a:t>href</a:t>
            </a:r>
            <a:r>
              <a:rPr lang="tr-TR" sz="1700" dirty="0"/>
              <a:t>=</a:t>
            </a:r>
            <a:r>
              <a:rPr lang="tr-TR" sz="1700" b="1" dirty="0"/>
              <a:t>"#" </a:t>
            </a:r>
            <a:r>
              <a:rPr lang="tr-TR" sz="1700" dirty="0" err="1"/>
              <a:t>class</a:t>
            </a:r>
            <a:r>
              <a:rPr lang="tr-TR" sz="1700" dirty="0"/>
              <a:t>=</a:t>
            </a:r>
            <a:r>
              <a:rPr lang="tr-TR" sz="1700" b="1" dirty="0"/>
              <a:t>"</a:t>
            </a:r>
            <a:r>
              <a:rPr lang="tr-TR" sz="1700" b="1" dirty="0" err="1"/>
              <a:t>btn</a:t>
            </a:r>
            <a:r>
              <a:rPr lang="tr-TR" sz="1700" b="1" dirty="0"/>
              <a:t> </a:t>
            </a:r>
            <a:r>
              <a:rPr lang="tr-TR" sz="1700" b="1" dirty="0" err="1"/>
              <a:t>btn-default</a:t>
            </a:r>
            <a:r>
              <a:rPr lang="tr-TR" sz="1700" b="1" dirty="0"/>
              <a:t>"</a:t>
            </a:r>
            <a:r>
              <a:rPr lang="tr-TR" sz="1700" dirty="0"/>
              <a:t>&gt;Ekle&lt;/</a:t>
            </a:r>
            <a:r>
              <a:rPr lang="tr-TR" sz="1700" b="1" dirty="0"/>
              <a:t>a</a:t>
            </a:r>
            <a:r>
              <a:rPr lang="tr-TR" sz="1700" dirty="0"/>
              <a:t>&gt;</a:t>
            </a:r>
            <a:br>
              <a:rPr lang="tr-TR" sz="1700" dirty="0"/>
            </a:br>
            <a:r>
              <a:rPr lang="tr-TR" sz="1700" dirty="0"/>
              <a:t>    &lt;</a:t>
            </a:r>
            <a:r>
              <a:rPr lang="tr-TR" sz="1700" b="1" dirty="0"/>
              <a:t>a </a:t>
            </a:r>
            <a:r>
              <a:rPr lang="tr-TR" sz="1700" dirty="0" err="1"/>
              <a:t>class</a:t>
            </a:r>
            <a:r>
              <a:rPr lang="tr-TR" sz="1700" dirty="0"/>
              <a:t>=</a:t>
            </a:r>
            <a:r>
              <a:rPr lang="tr-TR" sz="1700" b="1" dirty="0"/>
              <a:t>"</a:t>
            </a:r>
            <a:r>
              <a:rPr lang="tr-TR" sz="1700" b="1" dirty="0" err="1"/>
              <a:t>btn</a:t>
            </a:r>
            <a:r>
              <a:rPr lang="tr-TR" sz="1700" b="1" dirty="0"/>
              <a:t> </a:t>
            </a:r>
            <a:r>
              <a:rPr lang="tr-TR" sz="1700" b="1" dirty="0" err="1"/>
              <a:t>btn-success</a:t>
            </a:r>
            <a:r>
              <a:rPr lang="tr-TR" sz="1700" b="1" dirty="0"/>
              <a:t>" </a:t>
            </a:r>
            <a:r>
              <a:rPr lang="tr-TR" sz="1700" dirty="0" err="1"/>
              <a:t>href</a:t>
            </a:r>
            <a:r>
              <a:rPr lang="tr-TR" sz="1700" dirty="0"/>
              <a:t>=</a:t>
            </a:r>
            <a:r>
              <a:rPr lang="tr-TR" sz="1700" b="1" dirty="0"/>
              <a:t>"#"</a:t>
            </a:r>
            <a:r>
              <a:rPr lang="tr-TR" sz="1700" dirty="0"/>
              <a:t>&gt;değiştir&lt;/</a:t>
            </a:r>
            <a:r>
              <a:rPr lang="tr-TR" sz="1700" b="1" dirty="0"/>
              <a:t>a</a:t>
            </a:r>
            <a:r>
              <a:rPr lang="tr-TR" sz="1700" dirty="0"/>
              <a:t>&gt;</a:t>
            </a:r>
            <a:br>
              <a:rPr lang="tr-TR" sz="1700" dirty="0"/>
            </a:br>
            <a:r>
              <a:rPr lang="tr-TR" sz="1700" dirty="0"/>
              <a:t>    &lt;</a:t>
            </a:r>
            <a:r>
              <a:rPr lang="tr-TR" sz="1700" b="1" dirty="0"/>
              <a:t>a </a:t>
            </a:r>
            <a:r>
              <a:rPr lang="tr-TR" sz="1700" dirty="0" err="1"/>
              <a:t>class</a:t>
            </a:r>
            <a:r>
              <a:rPr lang="tr-TR" sz="1700" dirty="0"/>
              <a:t>=</a:t>
            </a:r>
            <a:r>
              <a:rPr lang="tr-TR" sz="1700" b="1" dirty="0"/>
              <a:t>"</a:t>
            </a:r>
            <a:r>
              <a:rPr lang="tr-TR" sz="1700" b="1" dirty="0" err="1"/>
              <a:t>btn</a:t>
            </a:r>
            <a:r>
              <a:rPr lang="tr-TR" sz="1700" b="1" dirty="0"/>
              <a:t> </a:t>
            </a:r>
            <a:r>
              <a:rPr lang="tr-TR" sz="1700" b="1" dirty="0" err="1"/>
              <a:t>btn-warning</a:t>
            </a:r>
            <a:r>
              <a:rPr lang="tr-TR" sz="1700" b="1" dirty="0"/>
              <a:t>" </a:t>
            </a:r>
            <a:r>
              <a:rPr lang="tr-TR" sz="1700" dirty="0" err="1"/>
              <a:t>href</a:t>
            </a:r>
            <a:r>
              <a:rPr lang="tr-TR" sz="1700" dirty="0"/>
              <a:t>=</a:t>
            </a:r>
            <a:r>
              <a:rPr lang="tr-TR" sz="1700" b="1" dirty="0"/>
              <a:t>"#"</a:t>
            </a:r>
            <a:r>
              <a:rPr lang="tr-TR" sz="1700" dirty="0"/>
              <a:t>&gt;Sil&lt;/</a:t>
            </a:r>
            <a:r>
              <a:rPr lang="tr-TR" sz="1700" b="1" dirty="0"/>
              <a:t>a</a:t>
            </a:r>
            <a:r>
              <a:rPr lang="tr-TR" sz="1700" dirty="0"/>
              <a:t>&gt;</a:t>
            </a:r>
            <a:br>
              <a:rPr lang="tr-TR" sz="1700" dirty="0"/>
            </a:br>
            <a:r>
              <a:rPr lang="tr-TR" sz="1700" dirty="0"/>
              <a:t>&lt;/</a:t>
            </a:r>
            <a:r>
              <a:rPr lang="tr-TR" sz="1700" b="1" dirty="0"/>
              <a:t>div</a:t>
            </a:r>
            <a:r>
              <a:rPr lang="tr-TR" sz="1700" dirty="0"/>
              <a:t>&gt;</a:t>
            </a:r>
            <a:br>
              <a:rPr lang="tr-TR" sz="1700" dirty="0"/>
            </a:br>
            <a:endParaRPr lang="tr-TR" sz="170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40</a:t>
            </a:fld>
            <a:endParaRPr lang="tr-TR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437112"/>
            <a:ext cx="8424936" cy="936104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03917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Bootstrap</a:t>
            </a:r>
            <a:r>
              <a:rPr lang="tr-TR" dirty="0"/>
              <a:t> </a:t>
            </a:r>
            <a:r>
              <a:rPr lang="tr-TR" dirty="0" smtClean="0"/>
              <a:t>İkonlar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tr-TR" sz="2800" dirty="0" smtClean="0"/>
              <a:t>Web sayfasında sık kullanılan çeşitli ikonlar için .</a:t>
            </a:r>
            <a:r>
              <a:rPr lang="tr-TR" sz="2800" b="1" dirty="0" err="1" smtClean="0"/>
              <a:t>glyphicon</a:t>
            </a:r>
            <a:r>
              <a:rPr lang="tr-TR" sz="2800" dirty="0" smtClean="0"/>
              <a:t> kullanılır. </a:t>
            </a:r>
            <a:endParaRPr lang="tr-TR" sz="2800" dirty="0"/>
          </a:p>
          <a:p>
            <a:pPr>
              <a:defRPr/>
            </a:pPr>
            <a:endParaRPr lang="tr-TR" sz="2800" dirty="0" smtClean="0"/>
          </a:p>
          <a:p>
            <a:pPr>
              <a:defRPr/>
            </a:pPr>
            <a:endParaRPr lang="tr-TR" sz="2800" dirty="0"/>
          </a:p>
          <a:p>
            <a:pPr>
              <a:defRPr/>
            </a:pPr>
            <a:endParaRPr lang="tr-TR" sz="2800" dirty="0" smtClean="0"/>
          </a:p>
          <a:p>
            <a:pPr>
              <a:defRPr/>
            </a:pPr>
            <a:endParaRPr lang="tr-TR" sz="2800" dirty="0" smtClean="0"/>
          </a:p>
          <a:p>
            <a:pPr marL="342900" lvl="1" indent="0">
              <a:buNone/>
              <a:defRPr/>
            </a:pPr>
            <a:r>
              <a:rPr lang="tr-TR" sz="2000" dirty="0" smtClean="0"/>
              <a:t>&lt;</a:t>
            </a:r>
            <a:r>
              <a:rPr lang="tr-TR" sz="2000" b="1" dirty="0"/>
              <a:t>div </a:t>
            </a:r>
            <a:r>
              <a:rPr lang="tr-TR" sz="2000" dirty="0" err="1"/>
              <a:t>class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container</a:t>
            </a:r>
            <a:r>
              <a:rPr lang="tr-TR" sz="2000" b="1" dirty="0"/>
              <a:t>"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    &lt;</a:t>
            </a:r>
            <a:r>
              <a:rPr lang="tr-TR" sz="2000" b="1" dirty="0"/>
              <a:t>div</a:t>
            </a:r>
            <a:r>
              <a:rPr lang="tr-TR" sz="2000" dirty="0"/>
              <a:t>&gt;&lt;</a:t>
            </a:r>
            <a:r>
              <a:rPr lang="tr-TR" sz="2000" b="1" dirty="0" err="1"/>
              <a:t>span</a:t>
            </a:r>
            <a:r>
              <a:rPr lang="tr-TR" sz="2000" b="1" dirty="0"/>
              <a:t> </a:t>
            </a:r>
            <a:r>
              <a:rPr lang="tr-TR" sz="2000" dirty="0" err="1"/>
              <a:t>class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glyphicon</a:t>
            </a:r>
            <a:r>
              <a:rPr lang="tr-TR" sz="2000" b="1" dirty="0"/>
              <a:t> </a:t>
            </a:r>
            <a:r>
              <a:rPr lang="tr-TR" sz="2000" b="1" dirty="0" err="1"/>
              <a:t>glyphicon-bell</a:t>
            </a:r>
            <a:r>
              <a:rPr lang="tr-TR" sz="2000" b="1" dirty="0"/>
              <a:t>"</a:t>
            </a:r>
            <a:r>
              <a:rPr lang="tr-TR" sz="2000" dirty="0"/>
              <a:t>&gt;&lt;/</a:t>
            </a:r>
            <a:r>
              <a:rPr lang="tr-TR" sz="2000" b="1" dirty="0" err="1"/>
              <a:t>span</a:t>
            </a:r>
            <a:r>
              <a:rPr lang="tr-TR" sz="2000" dirty="0"/>
              <a:t>&gt;&lt;/</a:t>
            </a:r>
            <a:r>
              <a:rPr lang="tr-TR" sz="2000" b="1" dirty="0"/>
              <a:t>div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    &lt;</a:t>
            </a:r>
            <a:r>
              <a:rPr lang="tr-TR" sz="2000" b="1" dirty="0"/>
              <a:t>div</a:t>
            </a:r>
            <a:r>
              <a:rPr lang="tr-TR" sz="2000" dirty="0"/>
              <a:t>&gt;&lt;</a:t>
            </a:r>
            <a:r>
              <a:rPr lang="tr-TR" sz="2000" b="1" dirty="0" err="1"/>
              <a:t>button</a:t>
            </a:r>
            <a:r>
              <a:rPr lang="tr-TR" sz="2000" b="1" dirty="0"/>
              <a:t> </a:t>
            </a:r>
            <a:r>
              <a:rPr lang="tr-TR" sz="2000" dirty="0" err="1"/>
              <a:t>class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btn</a:t>
            </a:r>
            <a:r>
              <a:rPr lang="tr-TR" sz="2000" b="1" dirty="0"/>
              <a:t> </a:t>
            </a:r>
            <a:r>
              <a:rPr lang="tr-TR" sz="2000" b="1" dirty="0" err="1"/>
              <a:t>btn-danger</a:t>
            </a:r>
            <a:r>
              <a:rPr lang="tr-TR" sz="2000" b="1" dirty="0"/>
              <a:t>"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        &lt;</a:t>
            </a:r>
            <a:r>
              <a:rPr lang="tr-TR" sz="2000" b="1" dirty="0" err="1"/>
              <a:t>span</a:t>
            </a:r>
            <a:r>
              <a:rPr lang="tr-TR" sz="2000" b="1" dirty="0"/>
              <a:t> </a:t>
            </a:r>
            <a:r>
              <a:rPr lang="tr-TR" sz="2000" dirty="0" err="1"/>
              <a:t>class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glyphicon</a:t>
            </a:r>
            <a:r>
              <a:rPr lang="tr-TR" sz="2000" b="1" dirty="0"/>
              <a:t> </a:t>
            </a:r>
            <a:r>
              <a:rPr lang="tr-TR" sz="2000" b="1" dirty="0" err="1"/>
              <a:t>glyphicon-bell</a:t>
            </a:r>
            <a:r>
              <a:rPr lang="tr-TR" sz="2000" b="1" dirty="0" smtClean="0"/>
              <a:t>"</a:t>
            </a:r>
            <a:r>
              <a:rPr lang="tr-TR" sz="2000" dirty="0" smtClean="0"/>
              <a:t>&gt; &lt;/</a:t>
            </a:r>
            <a:r>
              <a:rPr lang="tr-TR" sz="2000" b="1" dirty="0" err="1"/>
              <a:t>span</a:t>
            </a:r>
            <a:r>
              <a:rPr lang="tr-TR" sz="2000" dirty="0"/>
              <a:t>&gt;Alarm&lt;/</a:t>
            </a:r>
            <a:r>
              <a:rPr lang="tr-TR" sz="2000" b="1" dirty="0" err="1"/>
              <a:t>button</a:t>
            </a:r>
            <a:r>
              <a:rPr lang="tr-TR" sz="2000" dirty="0" smtClean="0"/>
              <a:t>&gt;</a:t>
            </a:r>
          </a:p>
          <a:p>
            <a:pPr marL="342900" lvl="1" indent="0">
              <a:buNone/>
              <a:defRPr/>
            </a:pPr>
            <a:r>
              <a:rPr lang="tr-TR" sz="2000" dirty="0"/>
              <a:t> </a:t>
            </a:r>
            <a:r>
              <a:rPr lang="tr-TR" sz="2000" dirty="0" smtClean="0"/>
              <a:t>   &lt;/</a:t>
            </a:r>
            <a:r>
              <a:rPr lang="tr-TR" sz="2000" b="1" dirty="0"/>
              <a:t>div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    &lt;</a:t>
            </a:r>
            <a:r>
              <a:rPr lang="tr-TR" sz="2000" b="1" dirty="0"/>
              <a:t>div</a:t>
            </a:r>
            <a:r>
              <a:rPr lang="tr-TR" sz="2000" dirty="0"/>
              <a:t>&gt;&lt;</a:t>
            </a:r>
            <a:r>
              <a:rPr lang="tr-TR" sz="2000" b="1" dirty="0" err="1"/>
              <a:t>span</a:t>
            </a:r>
            <a:r>
              <a:rPr lang="tr-TR" sz="2000" b="1" dirty="0"/>
              <a:t> </a:t>
            </a:r>
            <a:r>
              <a:rPr lang="tr-TR" sz="2000" dirty="0" err="1"/>
              <a:t>class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glyphicon</a:t>
            </a:r>
            <a:r>
              <a:rPr lang="tr-TR" sz="2000" b="1" dirty="0"/>
              <a:t> </a:t>
            </a:r>
            <a:r>
              <a:rPr lang="tr-TR" sz="2000" b="1" dirty="0" err="1"/>
              <a:t>glyphicon-envelope</a:t>
            </a:r>
            <a:r>
              <a:rPr lang="tr-TR" sz="2000" b="1" dirty="0" smtClean="0"/>
              <a:t>"</a:t>
            </a:r>
            <a:r>
              <a:rPr lang="tr-TR" sz="2000" dirty="0" smtClean="0"/>
              <a:t>&gt; &lt;/</a:t>
            </a:r>
            <a:r>
              <a:rPr lang="tr-TR" sz="2000" b="1" dirty="0" err="1"/>
              <a:t>span</a:t>
            </a:r>
            <a:r>
              <a:rPr lang="tr-TR" sz="2000" dirty="0"/>
              <a:t>&gt;&lt;/</a:t>
            </a:r>
            <a:r>
              <a:rPr lang="tr-TR" sz="2000" b="1" dirty="0"/>
              <a:t>div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    &lt;</a:t>
            </a:r>
            <a:r>
              <a:rPr lang="tr-TR" sz="2000" b="1" dirty="0"/>
              <a:t>div</a:t>
            </a:r>
            <a:r>
              <a:rPr lang="tr-TR" sz="2000" dirty="0"/>
              <a:t>&gt;&lt;</a:t>
            </a:r>
            <a:r>
              <a:rPr lang="tr-TR" sz="2000" b="1" dirty="0" err="1"/>
              <a:t>button</a:t>
            </a:r>
            <a:r>
              <a:rPr lang="tr-TR" sz="2000" b="1" dirty="0"/>
              <a:t> </a:t>
            </a:r>
            <a:r>
              <a:rPr lang="tr-TR" sz="2000" dirty="0" err="1"/>
              <a:t>class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btn</a:t>
            </a:r>
            <a:r>
              <a:rPr lang="tr-TR" sz="2000" b="1" dirty="0"/>
              <a:t> </a:t>
            </a:r>
            <a:r>
              <a:rPr lang="tr-TR" sz="2000" b="1" dirty="0" err="1"/>
              <a:t>btn-info</a:t>
            </a:r>
            <a:r>
              <a:rPr lang="tr-TR" sz="2000" b="1" dirty="0"/>
              <a:t>"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        &lt;</a:t>
            </a:r>
            <a:r>
              <a:rPr lang="tr-TR" sz="2000" b="1" dirty="0" err="1"/>
              <a:t>span</a:t>
            </a:r>
            <a:r>
              <a:rPr lang="tr-TR" sz="2000" b="1" dirty="0"/>
              <a:t> </a:t>
            </a:r>
            <a:r>
              <a:rPr lang="tr-TR" sz="2000" dirty="0" err="1"/>
              <a:t>class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glyphicon</a:t>
            </a:r>
            <a:r>
              <a:rPr lang="tr-TR" sz="2000" b="1" dirty="0"/>
              <a:t> </a:t>
            </a:r>
            <a:r>
              <a:rPr lang="tr-TR" sz="2000" b="1" dirty="0" err="1"/>
              <a:t>glyphicon-envelope</a:t>
            </a:r>
            <a:r>
              <a:rPr lang="tr-TR" sz="2000" b="1" dirty="0" smtClean="0"/>
              <a:t>"</a:t>
            </a:r>
            <a:r>
              <a:rPr lang="tr-TR" sz="2000" dirty="0" smtClean="0"/>
              <a:t>&gt; &lt;/</a:t>
            </a:r>
            <a:r>
              <a:rPr lang="tr-TR" sz="2000" b="1" dirty="0" err="1"/>
              <a:t>span</a:t>
            </a:r>
            <a:r>
              <a:rPr lang="tr-TR" sz="2000" dirty="0"/>
              <a:t>&gt;Mesaj&lt;/</a:t>
            </a:r>
            <a:r>
              <a:rPr lang="tr-TR" sz="2000" b="1" dirty="0" err="1"/>
              <a:t>button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&lt;/</a:t>
            </a:r>
            <a:r>
              <a:rPr lang="tr-TR" sz="2000" b="1" dirty="0"/>
              <a:t>div</a:t>
            </a:r>
            <a:r>
              <a:rPr lang="tr-TR" sz="2000" dirty="0" smtClean="0"/>
              <a:t>&gt;</a:t>
            </a:r>
            <a:endParaRPr lang="tr-TR" sz="20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41</a:t>
            </a:fld>
            <a:endParaRPr lang="tr-T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844824"/>
            <a:ext cx="1704730" cy="2107999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91521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Bootstrap</a:t>
            </a:r>
            <a:r>
              <a:rPr lang="tr-TR" dirty="0"/>
              <a:t> </a:t>
            </a:r>
            <a:r>
              <a:rPr lang="tr-TR" dirty="0" smtClean="0"/>
              <a:t>Etiketler 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tr-TR" sz="3800" dirty="0" smtClean="0"/>
              <a:t>Genelde kullanıcılara bilgi vermek amacıyla kullanılan elemanlardan biri etiketlerdir. </a:t>
            </a:r>
          </a:p>
          <a:p>
            <a:pPr>
              <a:defRPr/>
            </a:pPr>
            <a:r>
              <a:rPr lang="tr-TR" sz="3800" dirty="0" err="1" smtClean="0"/>
              <a:t>Span</a:t>
            </a:r>
            <a:r>
              <a:rPr lang="tr-TR" sz="3800" dirty="0" smtClean="0"/>
              <a:t> içerisinde </a:t>
            </a:r>
            <a:r>
              <a:rPr lang="tr-TR" sz="3800" b="1" dirty="0" smtClean="0"/>
              <a:t>.</a:t>
            </a:r>
            <a:r>
              <a:rPr lang="tr-TR" sz="3800" b="1" dirty="0" err="1" smtClean="0"/>
              <a:t>label</a:t>
            </a:r>
            <a:r>
              <a:rPr lang="tr-TR" sz="3800" dirty="0" smtClean="0"/>
              <a:t> kullanılır. </a:t>
            </a:r>
          </a:p>
          <a:p>
            <a:pPr>
              <a:defRPr/>
            </a:pPr>
            <a:r>
              <a:rPr lang="tr-TR" sz="3800" dirty="0" smtClean="0"/>
              <a:t>6 farklı çeşidi kullanılabilir. </a:t>
            </a:r>
          </a:p>
          <a:p>
            <a:pPr lvl="1">
              <a:defRPr/>
            </a:pPr>
            <a:r>
              <a:rPr lang="en-US" sz="2500" b="1" dirty="0" smtClean="0"/>
              <a:t>.label-default</a:t>
            </a:r>
            <a:r>
              <a:rPr lang="en-US" sz="2500" b="1" dirty="0"/>
              <a:t>, </a:t>
            </a:r>
            <a:endParaRPr lang="tr-TR" sz="2500" b="1" dirty="0" smtClean="0"/>
          </a:p>
          <a:p>
            <a:pPr lvl="1">
              <a:defRPr/>
            </a:pPr>
            <a:r>
              <a:rPr lang="en-US" sz="2500" b="1" dirty="0" smtClean="0"/>
              <a:t>.</a:t>
            </a:r>
            <a:r>
              <a:rPr lang="en-US" sz="2500" b="1" dirty="0"/>
              <a:t>label-primary, </a:t>
            </a:r>
            <a:endParaRPr lang="tr-TR" sz="2500" b="1" dirty="0" smtClean="0"/>
          </a:p>
          <a:p>
            <a:pPr lvl="1">
              <a:defRPr/>
            </a:pPr>
            <a:r>
              <a:rPr lang="en-US" sz="2500" b="1" dirty="0" smtClean="0"/>
              <a:t>.</a:t>
            </a:r>
            <a:r>
              <a:rPr lang="en-US" sz="2500" b="1" dirty="0"/>
              <a:t>label-success, </a:t>
            </a:r>
            <a:endParaRPr lang="tr-TR" sz="2500" b="1" dirty="0" smtClean="0"/>
          </a:p>
          <a:p>
            <a:pPr lvl="1">
              <a:defRPr/>
            </a:pPr>
            <a:r>
              <a:rPr lang="en-US" sz="2500" b="1" dirty="0" smtClean="0"/>
              <a:t>.</a:t>
            </a:r>
            <a:r>
              <a:rPr lang="en-US" sz="2500" b="1" dirty="0"/>
              <a:t>label-info, </a:t>
            </a:r>
            <a:endParaRPr lang="tr-TR" sz="2500" b="1" dirty="0" smtClean="0"/>
          </a:p>
          <a:p>
            <a:pPr lvl="1">
              <a:defRPr/>
            </a:pPr>
            <a:r>
              <a:rPr lang="en-US" sz="2500" b="1" dirty="0" smtClean="0"/>
              <a:t>.label-warning</a:t>
            </a:r>
            <a:r>
              <a:rPr lang="tr-TR" sz="2500" b="1" dirty="0"/>
              <a:t>,</a:t>
            </a:r>
            <a:r>
              <a:rPr lang="en-US" sz="2500" b="1" dirty="0"/>
              <a:t> </a:t>
            </a:r>
            <a:endParaRPr lang="tr-TR" sz="2500" b="1" dirty="0" smtClean="0"/>
          </a:p>
          <a:p>
            <a:pPr lvl="1">
              <a:defRPr/>
            </a:pPr>
            <a:r>
              <a:rPr lang="en-US" sz="2500" b="1" dirty="0" smtClean="0"/>
              <a:t>.label-danger</a:t>
            </a:r>
            <a:r>
              <a:rPr lang="tr-TR" sz="2500" b="1" dirty="0" smtClean="0"/>
              <a:t>.</a:t>
            </a:r>
          </a:p>
          <a:p>
            <a:pPr>
              <a:defRPr/>
            </a:pPr>
            <a:endParaRPr lang="tr-TR" sz="2800" b="1" dirty="0"/>
          </a:p>
          <a:p>
            <a:pPr marL="342900" lvl="1" indent="0">
              <a:buNone/>
              <a:defRPr/>
            </a:pPr>
            <a:r>
              <a:rPr lang="tr-TR" sz="2900" dirty="0"/>
              <a:t>&lt;</a:t>
            </a:r>
            <a:r>
              <a:rPr lang="tr-TR" sz="2900" b="1" dirty="0"/>
              <a:t>div </a:t>
            </a:r>
            <a:r>
              <a:rPr lang="tr-TR" sz="2900" dirty="0" err="1"/>
              <a:t>class</a:t>
            </a:r>
            <a:r>
              <a:rPr lang="tr-TR" sz="2900" dirty="0"/>
              <a:t>=</a:t>
            </a:r>
            <a:r>
              <a:rPr lang="tr-TR" sz="2900" b="1" dirty="0"/>
              <a:t>"</a:t>
            </a:r>
            <a:r>
              <a:rPr lang="tr-TR" sz="2900" b="1" dirty="0" err="1"/>
              <a:t>container</a:t>
            </a:r>
            <a:r>
              <a:rPr lang="tr-TR" sz="2900" b="1" dirty="0"/>
              <a:t>"</a:t>
            </a:r>
            <a:r>
              <a:rPr lang="tr-TR" sz="2900" dirty="0"/>
              <a:t>&gt;</a:t>
            </a:r>
            <a:br>
              <a:rPr lang="tr-TR" sz="2900" dirty="0"/>
            </a:br>
            <a:r>
              <a:rPr lang="tr-TR" sz="2900" dirty="0"/>
              <a:t>    &lt;</a:t>
            </a:r>
            <a:r>
              <a:rPr lang="tr-TR" sz="2900" b="1" dirty="0"/>
              <a:t>p</a:t>
            </a:r>
            <a:r>
              <a:rPr lang="tr-TR" sz="2900" dirty="0"/>
              <a:t>&gt;&lt;</a:t>
            </a:r>
            <a:r>
              <a:rPr lang="tr-TR" sz="2900" b="1" dirty="0" err="1"/>
              <a:t>span</a:t>
            </a:r>
            <a:r>
              <a:rPr lang="tr-TR" sz="2900" b="1" dirty="0"/>
              <a:t> </a:t>
            </a:r>
            <a:r>
              <a:rPr lang="tr-TR" sz="2900" dirty="0" err="1"/>
              <a:t>class</a:t>
            </a:r>
            <a:r>
              <a:rPr lang="tr-TR" sz="2900" dirty="0"/>
              <a:t>=</a:t>
            </a:r>
            <a:r>
              <a:rPr lang="tr-TR" sz="2900" b="1" dirty="0"/>
              <a:t>"</a:t>
            </a:r>
            <a:r>
              <a:rPr lang="tr-TR" sz="2900" b="1" dirty="0" err="1"/>
              <a:t>label</a:t>
            </a:r>
            <a:r>
              <a:rPr lang="tr-TR" sz="2900" b="1" dirty="0"/>
              <a:t> </a:t>
            </a:r>
            <a:r>
              <a:rPr lang="tr-TR" sz="2900" b="1" dirty="0" err="1"/>
              <a:t>label-default</a:t>
            </a:r>
            <a:r>
              <a:rPr lang="tr-TR" sz="2900" b="1" dirty="0"/>
              <a:t>"</a:t>
            </a:r>
            <a:r>
              <a:rPr lang="tr-TR" sz="2900" dirty="0"/>
              <a:t>&gt;</a:t>
            </a:r>
            <a:r>
              <a:rPr lang="tr-TR" sz="2900" dirty="0" err="1"/>
              <a:t>default</a:t>
            </a:r>
            <a:r>
              <a:rPr lang="tr-TR" sz="2900" dirty="0"/>
              <a:t>&lt;/</a:t>
            </a:r>
            <a:r>
              <a:rPr lang="tr-TR" sz="2900" b="1" dirty="0" err="1"/>
              <a:t>span</a:t>
            </a:r>
            <a:r>
              <a:rPr lang="tr-TR" sz="2900" dirty="0"/>
              <a:t>&gt; &lt;/</a:t>
            </a:r>
            <a:r>
              <a:rPr lang="tr-TR" sz="2900" b="1" dirty="0"/>
              <a:t>p</a:t>
            </a:r>
            <a:r>
              <a:rPr lang="tr-TR" sz="2900" dirty="0"/>
              <a:t>&gt;</a:t>
            </a:r>
            <a:br>
              <a:rPr lang="tr-TR" sz="2900" dirty="0"/>
            </a:br>
            <a:r>
              <a:rPr lang="tr-TR" sz="2900" dirty="0"/>
              <a:t>    &lt;</a:t>
            </a:r>
            <a:r>
              <a:rPr lang="tr-TR" sz="2900" b="1" dirty="0"/>
              <a:t>p</a:t>
            </a:r>
            <a:r>
              <a:rPr lang="tr-TR" sz="2900" dirty="0"/>
              <a:t>&gt;&lt;</a:t>
            </a:r>
            <a:r>
              <a:rPr lang="tr-TR" sz="2900" b="1" dirty="0" err="1"/>
              <a:t>span</a:t>
            </a:r>
            <a:r>
              <a:rPr lang="tr-TR" sz="2900" b="1" dirty="0"/>
              <a:t> </a:t>
            </a:r>
            <a:r>
              <a:rPr lang="tr-TR" sz="2900" dirty="0" err="1"/>
              <a:t>class</a:t>
            </a:r>
            <a:r>
              <a:rPr lang="tr-TR" sz="2900" dirty="0"/>
              <a:t>=</a:t>
            </a:r>
            <a:r>
              <a:rPr lang="tr-TR" sz="2900" b="1" dirty="0"/>
              <a:t>"</a:t>
            </a:r>
            <a:r>
              <a:rPr lang="tr-TR" sz="2900" b="1" dirty="0" err="1"/>
              <a:t>label</a:t>
            </a:r>
            <a:r>
              <a:rPr lang="tr-TR" sz="2900" b="1" dirty="0"/>
              <a:t> </a:t>
            </a:r>
            <a:r>
              <a:rPr lang="tr-TR" sz="2900" b="1" dirty="0" err="1"/>
              <a:t>label-primary</a:t>
            </a:r>
            <a:r>
              <a:rPr lang="tr-TR" sz="2900" b="1" dirty="0"/>
              <a:t>"</a:t>
            </a:r>
            <a:r>
              <a:rPr lang="tr-TR" sz="2900" dirty="0"/>
              <a:t>&gt;</a:t>
            </a:r>
            <a:r>
              <a:rPr lang="tr-TR" sz="2900" dirty="0" err="1"/>
              <a:t>primary</a:t>
            </a:r>
            <a:r>
              <a:rPr lang="tr-TR" sz="2900" dirty="0"/>
              <a:t>&lt;/</a:t>
            </a:r>
            <a:r>
              <a:rPr lang="tr-TR" sz="2900" b="1" dirty="0" err="1"/>
              <a:t>span</a:t>
            </a:r>
            <a:r>
              <a:rPr lang="tr-TR" sz="2900" dirty="0"/>
              <a:t>&gt; &lt;/</a:t>
            </a:r>
            <a:r>
              <a:rPr lang="tr-TR" sz="2900" b="1" dirty="0"/>
              <a:t>p</a:t>
            </a:r>
            <a:r>
              <a:rPr lang="tr-TR" sz="2900" dirty="0"/>
              <a:t>&gt;</a:t>
            </a:r>
            <a:br>
              <a:rPr lang="tr-TR" sz="2900" dirty="0"/>
            </a:br>
            <a:r>
              <a:rPr lang="tr-TR" sz="2900" dirty="0"/>
              <a:t>    &lt;</a:t>
            </a:r>
            <a:r>
              <a:rPr lang="tr-TR" sz="2900" b="1" dirty="0"/>
              <a:t>p</a:t>
            </a:r>
            <a:r>
              <a:rPr lang="tr-TR" sz="2900" dirty="0"/>
              <a:t>&gt;&lt;</a:t>
            </a:r>
            <a:r>
              <a:rPr lang="tr-TR" sz="2900" b="1" dirty="0" err="1"/>
              <a:t>span</a:t>
            </a:r>
            <a:r>
              <a:rPr lang="tr-TR" sz="2900" b="1" dirty="0"/>
              <a:t> </a:t>
            </a:r>
            <a:r>
              <a:rPr lang="tr-TR" sz="2900" dirty="0" err="1"/>
              <a:t>class</a:t>
            </a:r>
            <a:r>
              <a:rPr lang="tr-TR" sz="2900" dirty="0"/>
              <a:t>=</a:t>
            </a:r>
            <a:r>
              <a:rPr lang="tr-TR" sz="2900" b="1" dirty="0"/>
              <a:t>"</a:t>
            </a:r>
            <a:r>
              <a:rPr lang="tr-TR" sz="2900" b="1" dirty="0" err="1"/>
              <a:t>label</a:t>
            </a:r>
            <a:r>
              <a:rPr lang="tr-TR" sz="2900" b="1" dirty="0"/>
              <a:t> </a:t>
            </a:r>
            <a:r>
              <a:rPr lang="tr-TR" sz="2900" b="1" dirty="0" err="1"/>
              <a:t>label-success</a:t>
            </a:r>
            <a:r>
              <a:rPr lang="tr-TR" sz="2900" b="1" dirty="0"/>
              <a:t>"</a:t>
            </a:r>
            <a:r>
              <a:rPr lang="tr-TR" sz="2900" dirty="0"/>
              <a:t>&gt;</a:t>
            </a:r>
            <a:r>
              <a:rPr lang="tr-TR" sz="2900" dirty="0" err="1"/>
              <a:t>success</a:t>
            </a:r>
            <a:r>
              <a:rPr lang="tr-TR" sz="2900" dirty="0"/>
              <a:t>&lt;/</a:t>
            </a:r>
            <a:r>
              <a:rPr lang="tr-TR" sz="2900" b="1" dirty="0" err="1"/>
              <a:t>span</a:t>
            </a:r>
            <a:r>
              <a:rPr lang="tr-TR" sz="2900" dirty="0"/>
              <a:t>&gt; &lt;/</a:t>
            </a:r>
            <a:r>
              <a:rPr lang="tr-TR" sz="2900" b="1" dirty="0"/>
              <a:t>p</a:t>
            </a:r>
            <a:r>
              <a:rPr lang="tr-TR" sz="2900" dirty="0"/>
              <a:t>&gt;</a:t>
            </a:r>
            <a:br>
              <a:rPr lang="tr-TR" sz="2900" dirty="0"/>
            </a:br>
            <a:r>
              <a:rPr lang="tr-TR" sz="2900" dirty="0"/>
              <a:t>    &lt;</a:t>
            </a:r>
            <a:r>
              <a:rPr lang="tr-TR" sz="2900" b="1" dirty="0"/>
              <a:t>p</a:t>
            </a:r>
            <a:r>
              <a:rPr lang="tr-TR" sz="2900" dirty="0"/>
              <a:t>&gt;&lt;</a:t>
            </a:r>
            <a:r>
              <a:rPr lang="tr-TR" sz="2900" b="1" dirty="0" err="1"/>
              <a:t>span</a:t>
            </a:r>
            <a:r>
              <a:rPr lang="tr-TR" sz="2900" b="1" dirty="0"/>
              <a:t> </a:t>
            </a:r>
            <a:r>
              <a:rPr lang="tr-TR" sz="2900" dirty="0" err="1"/>
              <a:t>class</a:t>
            </a:r>
            <a:r>
              <a:rPr lang="tr-TR" sz="2900" dirty="0"/>
              <a:t>=</a:t>
            </a:r>
            <a:r>
              <a:rPr lang="tr-TR" sz="2900" b="1" dirty="0"/>
              <a:t>"</a:t>
            </a:r>
            <a:r>
              <a:rPr lang="tr-TR" sz="2900" b="1" dirty="0" err="1"/>
              <a:t>label</a:t>
            </a:r>
            <a:r>
              <a:rPr lang="tr-TR" sz="2900" b="1" dirty="0"/>
              <a:t> </a:t>
            </a:r>
            <a:r>
              <a:rPr lang="tr-TR" sz="2900" b="1" dirty="0" err="1"/>
              <a:t>label-info</a:t>
            </a:r>
            <a:r>
              <a:rPr lang="tr-TR" sz="2900" b="1" dirty="0"/>
              <a:t>"</a:t>
            </a:r>
            <a:r>
              <a:rPr lang="tr-TR" sz="2900" dirty="0"/>
              <a:t>&gt;</a:t>
            </a:r>
            <a:r>
              <a:rPr lang="tr-TR" sz="2900" dirty="0" err="1"/>
              <a:t>info</a:t>
            </a:r>
            <a:r>
              <a:rPr lang="tr-TR" sz="2900" dirty="0"/>
              <a:t>&lt;/</a:t>
            </a:r>
            <a:r>
              <a:rPr lang="tr-TR" sz="2900" b="1" dirty="0" err="1"/>
              <a:t>span</a:t>
            </a:r>
            <a:r>
              <a:rPr lang="tr-TR" sz="2900" dirty="0"/>
              <a:t>&gt; &lt;/</a:t>
            </a:r>
            <a:r>
              <a:rPr lang="tr-TR" sz="2900" b="1" dirty="0"/>
              <a:t>p</a:t>
            </a:r>
            <a:r>
              <a:rPr lang="tr-TR" sz="2900" dirty="0"/>
              <a:t>&gt;</a:t>
            </a:r>
            <a:br>
              <a:rPr lang="tr-TR" sz="2900" dirty="0"/>
            </a:br>
            <a:r>
              <a:rPr lang="tr-TR" sz="2900" dirty="0"/>
              <a:t>    &lt;</a:t>
            </a:r>
            <a:r>
              <a:rPr lang="tr-TR" sz="2900" b="1" dirty="0"/>
              <a:t>p</a:t>
            </a:r>
            <a:r>
              <a:rPr lang="tr-TR" sz="2900" dirty="0"/>
              <a:t>&gt;&lt;</a:t>
            </a:r>
            <a:r>
              <a:rPr lang="tr-TR" sz="2900" b="1" dirty="0" err="1"/>
              <a:t>span</a:t>
            </a:r>
            <a:r>
              <a:rPr lang="tr-TR" sz="2900" b="1" dirty="0"/>
              <a:t> </a:t>
            </a:r>
            <a:r>
              <a:rPr lang="tr-TR" sz="2900" dirty="0" err="1"/>
              <a:t>class</a:t>
            </a:r>
            <a:r>
              <a:rPr lang="tr-TR" sz="2900" dirty="0"/>
              <a:t>=</a:t>
            </a:r>
            <a:r>
              <a:rPr lang="tr-TR" sz="2900" b="1" dirty="0"/>
              <a:t>"</a:t>
            </a:r>
            <a:r>
              <a:rPr lang="tr-TR" sz="2900" b="1" dirty="0" err="1"/>
              <a:t>label</a:t>
            </a:r>
            <a:r>
              <a:rPr lang="tr-TR" sz="2900" b="1" dirty="0"/>
              <a:t> </a:t>
            </a:r>
            <a:r>
              <a:rPr lang="tr-TR" sz="2900" b="1" dirty="0" err="1"/>
              <a:t>label-warning</a:t>
            </a:r>
            <a:r>
              <a:rPr lang="tr-TR" sz="2900" b="1" dirty="0"/>
              <a:t>"</a:t>
            </a:r>
            <a:r>
              <a:rPr lang="tr-TR" sz="2900" dirty="0"/>
              <a:t>&gt;</a:t>
            </a:r>
            <a:r>
              <a:rPr lang="tr-TR" sz="2900" dirty="0" err="1"/>
              <a:t>warning</a:t>
            </a:r>
            <a:r>
              <a:rPr lang="tr-TR" sz="2900" dirty="0"/>
              <a:t>&lt;/</a:t>
            </a:r>
            <a:r>
              <a:rPr lang="tr-TR" sz="2900" b="1" dirty="0" err="1"/>
              <a:t>span</a:t>
            </a:r>
            <a:r>
              <a:rPr lang="tr-TR" sz="2900" dirty="0"/>
              <a:t>&gt; &lt;/</a:t>
            </a:r>
            <a:r>
              <a:rPr lang="tr-TR" sz="2900" b="1" dirty="0"/>
              <a:t>p</a:t>
            </a:r>
            <a:r>
              <a:rPr lang="tr-TR" sz="2900" dirty="0"/>
              <a:t>&gt;</a:t>
            </a:r>
            <a:br>
              <a:rPr lang="tr-TR" sz="2900" dirty="0"/>
            </a:br>
            <a:r>
              <a:rPr lang="tr-TR" sz="2900" dirty="0"/>
              <a:t>    &lt;</a:t>
            </a:r>
            <a:r>
              <a:rPr lang="tr-TR" sz="2900" b="1" dirty="0"/>
              <a:t>p</a:t>
            </a:r>
            <a:r>
              <a:rPr lang="tr-TR" sz="2900" dirty="0"/>
              <a:t>&gt;&lt;</a:t>
            </a:r>
            <a:r>
              <a:rPr lang="tr-TR" sz="2900" b="1" dirty="0" err="1"/>
              <a:t>span</a:t>
            </a:r>
            <a:r>
              <a:rPr lang="tr-TR" sz="2900" b="1" dirty="0"/>
              <a:t> </a:t>
            </a:r>
            <a:r>
              <a:rPr lang="tr-TR" sz="2900" dirty="0" err="1"/>
              <a:t>class</a:t>
            </a:r>
            <a:r>
              <a:rPr lang="tr-TR" sz="2900" dirty="0"/>
              <a:t>=</a:t>
            </a:r>
            <a:r>
              <a:rPr lang="tr-TR" sz="2900" b="1" dirty="0"/>
              <a:t>"</a:t>
            </a:r>
            <a:r>
              <a:rPr lang="tr-TR" sz="2900" b="1" dirty="0" err="1"/>
              <a:t>label</a:t>
            </a:r>
            <a:r>
              <a:rPr lang="tr-TR" sz="2900" b="1" dirty="0"/>
              <a:t> </a:t>
            </a:r>
            <a:r>
              <a:rPr lang="tr-TR" sz="2900" b="1" dirty="0" err="1"/>
              <a:t>label-danger</a:t>
            </a:r>
            <a:r>
              <a:rPr lang="tr-TR" sz="2900" b="1" dirty="0"/>
              <a:t>"</a:t>
            </a:r>
            <a:r>
              <a:rPr lang="tr-TR" sz="2900" dirty="0"/>
              <a:t>&gt;</a:t>
            </a:r>
            <a:r>
              <a:rPr lang="tr-TR" sz="2900" dirty="0" err="1"/>
              <a:t>danger</a:t>
            </a:r>
            <a:r>
              <a:rPr lang="tr-TR" sz="2900" dirty="0"/>
              <a:t>&lt;/</a:t>
            </a:r>
            <a:r>
              <a:rPr lang="tr-TR" sz="2900" b="1" dirty="0" err="1"/>
              <a:t>span</a:t>
            </a:r>
            <a:r>
              <a:rPr lang="tr-TR" sz="2900" dirty="0"/>
              <a:t>&gt; &lt;/</a:t>
            </a:r>
            <a:r>
              <a:rPr lang="tr-TR" sz="2900" b="1" dirty="0"/>
              <a:t>p</a:t>
            </a:r>
            <a:r>
              <a:rPr lang="tr-TR" sz="2900" dirty="0"/>
              <a:t>&gt;</a:t>
            </a:r>
            <a:br>
              <a:rPr lang="tr-TR" sz="2900" dirty="0"/>
            </a:br>
            <a:r>
              <a:rPr lang="tr-TR" sz="2900" dirty="0"/>
              <a:t>&lt;/</a:t>
            </a:r>
            <a:r>
              <a:rPr lang="tr-TR" sz="2900" b="1" dirty="0"/>
              <a:t>div</a:t>
            </a:r>
            <a:r>
              <a:rPr lang="tr-TR" sz="2900" dirty="0" smtClean="0"/>
              <a:t>&gt;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42</a:t>
            </a:fld>
            <a:endParaRPr lang="tr-T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835388"/>
            <a:ext cx="1509315" cy="3541859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99270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Bootstrap</a:t>
            </a:r>
            <a:r>
              <a:rPr lang="tr-TR" dirty="0"/>
              <a:t> </a:t>
            </a:r>
            <a:r>
              <a:rPr lang="tr-TR" dirty="0" smtClean="0"/>
              <a:t>Sayı Gösterimi - </a:t>
            </a:r>
            <a:r>
              <a:rPr lang="tr-TR" dirty="0" err="1" smtClean="0"/>
              <a:t>Badges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r-TR" sz="2600" dirty="0" err="1" smtClean="0"/>
              <a:t>Bootstrap</a:t>
            </a:r>
            <a:r>
              <a:rPr lang="tr-TR" sz="2600" dirty="0" smtClean="0"/>
              <a:t> ile sayı gösterimleri için farklı yapılar kullanılır. </a:t>
            </a:r>
          </a:p>
          <a:p>
            <a:pPr>
              <a:defRPr/>
            </a:pPr>
            <a:r>
              <a:rPr lang="tr-TR" sz="2600" dirty="0" smtClean="0"/>
              <a:t>Bunlardan Biri </a:t>
            </a:r>
            <a:r>
              <a:rPr lang="tr-TR" sz="2600" dirty="0" err="1"/>
              <a:t>b</a:t>
            </a:r>
            <a:r>
              <a:rPr lang="tr-TR" sz="2600" dirty="0" err="1" smtClean="0"/>
              <a:t>adges</a:t>
            </a:r>
            <a:r>
              <a:rPr lang="tr-TR" sz="2600" dirty="0" smtClean="0"/>
              <a:t> </a:t>
            </a:r>
            <a:r>
              <a:rPr lang="tr-TR" sz="2600" dirty="0" err="1" smtClean="0"/>
              <a:t>dir</a:t>
            </a:r>
            <a:r>
              <a:rPr lang="tr-TR" sz="2600" dirty="0" smtClean="0"/>
              <a:t>. </a:t>
            </a:r>
          </a:p>
          <a:p>
            <a:pPr>
              <a:defRPr/>
            </a:pPr>
            <a:r>
              <a:rPr lang="tr-TR" sz="2600" dirty="0" err="1" smtClean="0"/>
              <a:t>Badges</a:t>
            </a:r>
            <a:r>
              <a:rPr lang="tr-TR" sz="2600" dirty="0" smtClean="0"/>
              <a:t> gösterimi için </a:t>
            </a:r>
            <a:r>
              <a:rPr lang="tr-TR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span</a:t>
            </a:r>
            <a:r>
              <a:rPr lang="tr-TR" sz="2600" dirty="0" smtClean="0"/>
              <a:t> kullanılır. </a:t>
            </a:r>
          </a:p>
          <a:p>
            <a:pPr>
              <a:defRPr/>
            </a:pPr>
            <a:r>
              <a:rPr lang="tr-TR" sz="2600" dirty="0" smtClean="0"/>
              <a:t>Bağlantılarla kullanılabileceği gibi butonlarla da kullanılabilir. </a:t>
            </a:r>
          </a:p>
          <a:p>
            <a:pPr marL="342900" lvl="1" indent="0">
              <a:buNone/>
              <a:defRPr/>
            </a:pPr>
            <a:r>
              <a:rPr lang="tr-TR" sz="2000" dirty="0"/>
              <a:t>&lt;p&gt;&lt;a </a:t>
            </a:r>
            <a:r>
              <a:rPr lang="tr-TR" sz="2000" dirty="0" err="1"/>
              <a:t>href</a:t>
            </a:r>
            <a:r>
              <a:rPr lang="tr-TR" sz="2000" dirty="0"/>
              <a:t>="#"&gt;Okunmayan</a:t>
            </a:r>
          </a:p>
          <a:p>
            <a:pPr marL="342900" lvl="1" indent="0">
              <a:buNone/>
              <a:defRPr/>
            </a:pPr>
            <a:r>
              <a:rPr lang="tr-TR" sz="2000" dirty="0"/>
              <a:t>	</a:t>
            </a:r>
            <a:r>
              <a:rPr lang="tr-TR" sz="2000" dirty="0" smtClean="0"/>
              <a:t>&lt;</a:t>
            </a:r>
            <a:r>
              <a:rPr lang="tr-TR" sz="2000" dirty="0" err="1"/>
              <a:t>span</a:t>
            </a:r>
            <a:r>
              <a:rPr lang="tr-TR" sz="2000" dirty="0"/>
              <a:t> </a:t>
            </a:r>
            <a:r>
              <a:rPr lang="tr-TR" sz="2000" dirty="0" err="1"/>
              <a:t>class</a:t>
            </a:r>
            <a:r>
              <a:rPr lang="tr-TR" sz="2000" dirty="0"/>
              <a:t>="</a:t>
            </a:r>
            <a:r>
              <a:rPr lang="tr-TR" sz="2000" dirty="0" err="1"/>
              <a:t>badge</a:t>
            </a:r>
            <a:r>
              <a:rPr lang="tr-TR" sz="2000" dirty="0"/>
              <a:t> </a:t>
            </a:r>
            <a:r>
              <a:rPr lang="tr-TR" sz="2000" dirty="0" err="1"/>
              <a:t>badge-secondary</a:t>
            </a:r>
            <a:r>
              <a:rPr lang="tr-TR" sz="2000" dirty="0"/>
              <a:t>"&gt;15&lt;/</a:t>
            </a:r>
            <a:r>
              <a:rPr lang="tr-TR" sz="2000" dirty="0" err="1"/>
              <a:t>span</a:t>
            </a:r>
            <a:r>
              <a:rPr lang="tr-TR" sz="2000" dirty="0"/>
              <a:t>&gt; &lt;/a</a:t>
            </a:r>
            <a:r>
              <a:rPr lang="tr-TR" sz="2000" dirty="0" smtClean="0"/>
              <a:t>&gt;</a:t>
            </a:r>
          </a:p>
          <a:p>
            <a:pPr marL="342900" lvl="1" indent="0">
              <a:buNone/>
              <a:defRPr/>
            </a:pPr>
            <a:r>
              <a:rPr lang="tr-TR" sz="2000" dirty="0" smtClean="0"/>
              <a:t>&lt;/</a:t>
            </a:r>
            <a:r>
              <a:rPr lang="tr-TR" sz="2000" dirty="0"/>
              <a:t>p&gt;</a:t>
            </a:r>
          </a:p>
          <a:p>
            <a:pPr marL="342900" lvl="1" indent="0">
              <a:buNone/>
              <a:defRPr/>
            </a:pPr>
            <a:r>
              <a:rPr lang="tr-TR" sz="2000" dirty="0" smtClean="0"/>
              <a:t>&lt;</a:t>
            </a:r>
            <a:r>
              <a:rPr lang="tr-TR" sz="2000" dirty="0"/>
              <a:t>p&gt;&lt;</a:t>
            </a:r>
            <a:r>
              <a:rPr lang="tr-TR" sz="2000" dirty="0" err="1"/>
              <a:t>button</a:t>
            </a:r>
            <a:r>
              <a:rPr lang="tr-TR" sz="2000" dirty="0"/>
              <a:t> </a:t>
            </a:r>
            <a:r>
              <a:rPr lang="tr-TR" sz="2000" dirty="0" err="1"/>
              <a:t>class</a:t>
            </a:r>
            <a:r>
              <a:rPr lang="tr-TR" sz="2000" dirty="0"/>
              <a:t>="</a:t>
            </a:r>
            <a:r>
              <a:rPr lang="tr-TR" sz="2000" dirty="0" err="1"/>
              <a:t>btn</a:t>
            </a:r>
            <a:r>
              <a:rPr lang="tr-TR" sz="2000" dirty="0"/>
              <a:t> </a:t>
            </a:r>
            <a:r>
              <a:rPr lang="tr-TR" sz="2000" dirty="0" err="1"/>
              <a:t>btn-info</a:t>
            </a:r>
            <a:r>
              <a:rPr lang="tr-TR" sz="2000" dirty="0"/>
              <a:t>"&gt;</a:t>
            </a:r>
          </a:p>
          <a:p>
            <a:pPr marL="342900" lvl="1" indent="0">
              <a:buNone/>
              <a:defRPr/>
            </a:pPr>
            <a:r>
              <a:rPr lang="tr-TR" sz="2000" dirty="0"/>
              <a:t>	</a:t>
            </a:r>
            <a:r>
              <a:rPr lang="tr-TR" sz="2000" dirty="0" smtClean="0"/>
              <a:t>&lt;</a:t>
            </a:r>
            <a:r>
              <a:rPr lang="tr-TR" sz="2000" dirty="0" err="1"/>
              <a:t>span</a:t>
            </a:r>
            <a:r>
              <a:rPr lang="tr-TR" sz="2000" dirty="0"/>
              <a:t> </a:t>
            </a:r>
            <a:r>
              <a:rPr lang="tr-TR" sz="2000" dirty="0" err="1"/>
              <a:t>class</a:t>
            </a:r>
            <a:r>
              <a:rPr lang="tr-TR" sz="2000" dirty="0"/>
              <a:t>="</a:t>
            </a:r>
            <a:r>
              <a:rPr lang="tr-TR" sz="2000" dirty="0" err="1"/>
              <a:t>badge</a:t>
            </a:r>
            <a:r>
              <a:rPr lang="tr-TR" sz="2000" dirty="0"/>
              <a:t>  </a:t>
            </a:r>
            <a:r>
              <a:rPr lang="tr-TR" sz="2000" dirty="0" err="1"/>
              <a:t>badge-light</a:t>
            </a:r>
            <a:r>
              <a:rPr lang="tr-TR" sz="2000" dirty="0"/>
              <a:t>"&gt;11&lt;/</a:t>
            </a:r>
            <a:r>
              <a:rPr lang="tr-TR" sz="2000" dirty="0" err="1"/>
              <a:t>span</a:t>
            </a:r>
            <a:r>
              <a:rPr lang="tr-TR" sz="2000" dirty="0"/>
              <a:t>&gt;&amp;</a:t>
            </a:r>
            <a:r>
              <a:rPr lang="tr-TR" sz="2000" dirty="0" err="1"/>
              <a:t>nbsp;Yeni</a:t>
            </a:r>
            <a:r>
              <a:rPr lang="tr-TR" sz="2000" dirty="0"/>
              <a:t> Haber &lt;/</a:t>
            </a:r>
            <a:r>
              <a:rPr lang="tr-TR" sz="2000" dirty="0" err="1"/>
              <a:t>button</a:t>
            </a:r>
            <a:r>
              <a:rPr lang="tr-TR" sz="2000" dirty="0"/>
              <a:t>&gt; </a:t>
            </a:r>
          </a:p>
          <a:p>
            <a:pPr marL="342900" lvl="1" indent="0">
              <a:buNone/>
              <a:defRPr/>
            </a:pPr>
            <a:r>
              <a:rPr lang="tr-TR" sz="2000" dirty="0" smtClean="0"/>
              <a:t>&lt;/</a:t>
            </a:r>
            <a:r>
              <a:rPr lang="tr-TR" sz="2000" dirty="0"/>
              <a:t>p&gt;</a:t>
            </a:r>
            <a:r>
              <a:rPr lang="tr-TR" sz="2500" dirty="0"/>
              <a:t/>
            </a:r>
            <a:br>
              <a:rPr lang="tr-TR" sz="2500" dirty="0"/>
            </a:br>
            <a:endParaRPr lang="tr-TR" sz="250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43</a:t>
            </a:fld>
            <a:endParaRPr lang="tr-T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725144"/>
            <a:ext cx="2304256" cy="1244634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88333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Bootstrap</a:t>
            </a:r>
            <a:r>
              <a:rPr lang="tr-TR" dirty="0"/>
              <a:t> </a:t>
            </a:r>
            <a:r>
              <a:rPr lang="tr-TR" dirty="0" smtClean="0"/>
              <a:t>Sayfalama - </a:t>
            </a:r>
            <a:r>
              <a:rPr lang="tr-TR" dirty="0" err="1" smtClean="0"/>
              <a:t>Breadcrumb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r-TR" sz="2600" dirty="0" smtClean="0"/>
              <a:t>Birden fazla sayfadan oluşan yapılarda sayfalama yapabilmek için kutular yerine  </a:t>
            </a:r>
            <a:r>
              <a:rPr lang="it-IT" sz="2600" b="1" dirty="0" smtClean="0"/>
              <a:t>"</a:t>
            </a:r>
            <a:r>
              <a:rPr lang="tr-TR" sz="2600" b="1" dirty="0" smtClean="0"/>
              <a:t>/</a:t>
            </a:r>
            <a:r>
              <a:rPr lang="it-IT" sz="2600" b="1" dirty="0" smtClean="0"/>
              <a:t>"</a:t>
            </a:r>
            <a:r>
              <a:rPr lang="tr-TR" sz="2600" b="1" dirty="0" smtClean="0"/>
              <a:t> </a:t>
            </a:r>
            <a:r>
              <a:rPr lang="tr-TR" sz="2600" dirty="0" smtClean="0"/>
              <a:t>kullanmak amacıyla </a:t>
            </a:r>
            <a:r>
              <a:rPr lang="tr-TR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ul</a:t>
            </a:r>
            <a:r>
              <a:rPr lang="tr-TR" sz="2600" dirty="0" smtClean="0"/>
              <a:t> listesi içerisinde </a:t>
            </a:r>
            <a:r>
              <a:rPr lang="tr-TR" sz="2600" b="1" dirty="0" smtClean="0"/>
              <a:t>.</a:t>
            </a:r>
            <a:r>
              <a:rPr lang="tr-TR" sz="2600" b="1" dirty="0" err="1" smtClean="0"/>
              <a:t>breadcrumb</a:t>
            </a:r>
            <a:r>
              <a:rPr lang="tr-TR" sz="2600" dirty="0" smtClean="0"/>
              <a:t> kullanılır. Geçerli olan sayfanın madde imi </a:t>
            </a:r>
            <a:r>
              <a:rPr lang="tr-TR" sz="2600" b="1" dirty="0" smtClean="0"/>
              <a:t>.</a:t>
            </a:r>
            <a:r>
              <a:rPr lang="tr-TR" sz="2600" b="1" dirty="0" err="1" smtClean="0"/>
              <a:t>active</a:t>
            </a:r>
            <a:r>
              <a:rPr lang="tr-TR" sz="2600" dirty="0" smtClean="0"/>
              <a:t> seçilir.</a:t>
            </a:r>
            <a:r>
              <a:rPr lang="tr-TR" sz="2800" dirty="0" smtClean="0"/>
              <a:t> </a:t>
            </a:r>
          </a:p>
          <a:p>
            <a:pPr marL="342900" lvl="1" indent="0">
              <a:buNone/>
              <a:defRPr/>
            </a:pPr>
            <a:r>
              <a:rPr lang="it-IT" sz="2200" dirty="0"/>
              <a:t>&lt;ul class="breadcrumb"&gt;</a:t>
            </a:r>
          </a:p>
          <a:p>
            <a:pPr marL="0" indent="0">
              <a:buNone/>
              <a:defRPr/>
            </a:pPr>
            <a:r>
              <a:rPr lang="it-IT" sz="2200" dirty="0"/>
              <a:t>	</a:t>
            </a:r>
            <a:r>
              <a:rPr lang="it-IT" sz="2200" dirty="0" smtClean="0"/>
              <a:t>&lt;</a:t>
            </a:r>
            <a:r>
              <a:rPr lang="it-IT" sz="2200" dirty="0"/>
              <a:t>li class="breadcrumb-item"&gt;&lt;a href="s1.htm"&gt;1&lt;/a&gt;&lt;/li&gt;</a:t>
            </a:r>
          </a:p>
          <a:p>
            <a:pPr marL="0" indent="0">
              <a:buNone/>
              <a:defRPr/>
            </a:pPr>
            <a:r>
              <a:rPr lang="it-IT" sz="2200" dirty="0"/>
              <a:t>	</a:t>
            </a:r>
            <a:r>
              <a:rPr lang="it-IT" sz="2200" dirty="0" smtClean="0"/>
              <a:t>&lt;</a:t>
            </a:r>
            <a:r>
              <a:rPr lang="it-IT" sz="2200" dirty="0"/>
              <a:t>li class="breadcrumb-item"&gt;&lt;a href="s2.htm"&gt;2&lt;/a&gt;&lt;/li&gt;</a:t>
            </a:r>
          </a:p>
          <a:p>
            <a:pPr marL="0" indent="0">
              <a:buNone/>
              <a:defRPr/>
            </a:pPr>
            <a:r>
              <a:rPr lang="it-IT" sz="2200" dirty="0"/>
              <a:t>	</a:t>
            </a:r>
            <a:r>
              <a:rPr lang="it-IT" sz="2200" dirty="0" smtClean="0"/>
              <a:t>&lt;</a:t>
            </a:r>
            <a:r>
              <a:rPr lang="it-IT" sz="2200" dirty="0"/>
              <a:t>li class="breadcrumb-item active"&gt;3&lt;/li&gt;</a:t>
            </a:r>
          </a:p>
          <a:p>
            <a:pPr marL="0" indent="0">
              <a:buNone/>
              <a:defRPr/>
            </a:pPr>
            <a:r>
              <a:rPr lang="it-IT" sz="2200" dirty="0"/>
              <a:t>	</a:t>
            </a:r>
            <a:r>
              <a:rPr lang="it-IT" sz="2200" dirty="0" smtClean="0"/>
              <a:t>&lt;</a:t>
            </a:r>
            <a:r>
              <a:rPr lang="it-IT" sz="2200" dirty="0"/>
              <a:t>li class="breadcrumb-item"&gt;&lt;a href="s4.htm"&gt;4&lt;/a&gt;&lt;/li&gt;</a:t>
            </a:r>
          </a:p>
          <a:p>
            <a:pPr marL="0" indent="0">
              <a:buNone/>
              <a:defRPr/>
            </a:pPr>
            <a:r>
              <a:rPr lang="tr-TR" sz="2200" dirty="0" smtClean="0"/>
              <a:t>      </a:t>
            </a:r>
            <a:r>
              <a:rPr lang="it-IT" sz="2200" dirty="0" smtClean="0"/>
              <a:t>&lt;/</a:t>
            </a:r>
            <a:r>
              <a:rPr lang="it-IT" sz="2200" dirty="0"/>
              <a:t>ul&gt;</a:t>
            </a:r>
            <a:endParaRPr lang="tr-TR" sz="2200" dirty="0" smtClean="0"/>
          </a:p>
          <a:p>
            <a:pPr marL="0" indent="0">
              <a:buNone/>
              <a:defRPr/>
            </a:pPr>
            <a:r>
              <a:rPr lang="tr-TR" sz="2200" dirty="0"/>
              <a:t/>
            </a:r>
            <a:br>
              <a:rPr lang="tr-TR" sz="2200" dirty="0"/>
            </a:br>
            <a:endParaRPr lang="tr-TR" sz="220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44</a:t>
            </a:fld>
            <a:endParaRPr lang="tr-T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920093"/>
            <a:ext cx="3024336" cy="885171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699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Bootstrap</a:t>
            </a:r>
            <a:r>
              <a:rPr lang="tr-TR" dirty="0"/>
              <a:t> </a:t>
            </a:r>
            <a:r>
              <a:rPr lang="tr-TR" dirty="0" smtClean="0"/>
              <a:t>Sayfalama - </a:t>
            </a:r>
            <a:r>
              <a:rPr lang="tr-TR" dirty="0" err="1" smtClean="0"/>
              <a:t>Pagination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79512" y="1180445"/>
            <a:ext cx="8964488" cy="4851746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tr-TR" sz="2600" dirty="0" smtClean="0"/>
              <a:t>Birden fazla sayfadan oluşan yapılarda sayfalama yapabilmek için kutular yerine  yuvarlaklar kullanmak amacıyla </a:t>
            </a:r>
            <a:r>
              <a:rPr lang="tr-TR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ul</a:t>
            </a:r>
            <a:r>
              <a:rPr lang="tr-TR" sz="2600" dirty="0" smtClean="0"/>
              <a:t> listesi içerisinde </a:t>
            </a:r>
            <a:r>
              <a:rPr lang="tr-TR" sz="2600" b="1" dirty="0" smtClean="0"/>
              <a:t>.</a:t>
            </a:r>
            <a:r>
              <a:rPr lang="tr-TR" sz="2600" b="1" dirty="0" err="1" smtClean="0"/>
              <a:t>pagination</a:t>
            </a:r>
            <a:r>
              <a:rPr lang="tr-TR" sz="2600" dirty="0" smtClean="0"/>
              <a:t> kullanılır. Geçerli olan sayfanın madde imi </a:t>
            </a:r>
            <a:r>
              <a:rPr lang="tr-TR" sz="2600" b="1" dirty="0" smtClean="0"/>
              <a:t>.</a:t>
            </a:r>
            <a:r>
              <a:rPr lang="tr-TR" sz="2600" b="1" dirty="0" err="1" smtClean="0"/>
              <a:t>active</a:t>
            </a:r>
            <a:r>
              <a:rPr lang="tr-TR" sz="2600" dirty="0" smtClean="0"/>
              <a:t> seçilir.</a:t>
            </a:r>
            <a:r>
              <a:rPr lang="tr-TR" sz="2800" dirty="0" smtClean="0"/>
              <a:t> </a:t>
            </a:r>
            <a:endParaRPr lang="tr-TR" sz="2800" dirty="0"/>
          </a:p>
          <a:p>
            <a:pPr marL="342900" lvl="1" indent="0">
              <a:buNone/>
              <a:defRPr/>
            </a:pPr>
            <a:r>
              <a:rPr lang="tr-TR" sz="2500" dirty="0"/>
              <a:t> </a:t>
            </a:r>
            <a:r>
              <a:rPr lang="it-IT" sz="2200" dirty="0"/>
              <a:t>&lt;ul class="pagination"&gt;</a:t>
            </a:r>
          </a:p>
          <a:p>
            <a:pPr marL="342900" lvl="1" indent="0">
              <a:buNone/>
              <a:defRPr/>
            </a:pPr>
            <a:r>
              <a:rPr lang="it-IT" sz="2200" dirty="0"/>
              <a:t>	</a:t>
            </a:r>
            <a:r>
              <a:rPr lang="it-IT" sz="2200" dirty="0" smtClean="0"/>
              <a:t>&lt;</a:t>
            </a:r>
            <a:r>
              <a:rPr lang="it-IT" sz="2200" dirty="0"/>
              <a:t>li class="page-item</a:t>
            </a:r>
            <a:r>
              <a:rPr lang="it-IT" sz="2200" dirty="0" smtClean="0"/>
              <a:t>"&gt;&lt;a class="page-link" href="s1.htm"&gt;1&lt;/a&gt;&lt;/li&gt;</a:t>
            </a:r>
          </a:p>
          <a:p>
            <a:pPr marL="342900" lvl="1" indent="0">
              <a:buNone/>
              <a:defRPr/>
            </a:pPr>
            <a:r>
              <a:rPr lang="it-IT" sz="2200" dirty="0"/>
              <a:t>	</a:t>
            </a:r>
            <a:r>
              <a:rPr lang="it-IT" sz="2200" dirty="0" smtClean="0"/>
              <a:t>&lt;</a:t>
            </a:r>
            <a:r>
              <a:rPr lang="it-IT" sz="2200" dirty="0"/>
              <a:t>li class="page-item"&gt;&lt;a class="page-link" href="s2.htm"&gt;2&lt;/a&gt;&lt;/li&gt;</a:t>
            </a:r>
          </a:p>
          <a:p>
            <a:pPr marL="342900" lvl="1" indent="0">
              <a:buNone/>
              <a:defRPr/>
            </a:pPr>
            <a:r>
              <a:rPr lang="it-IT" sz="2200" dirty="0"/>
              <a:t>	</a:t>
            </a:r>
            <a:r>
              <a:rPr lang="it-IT" sz="2200" dirty="0" smtClean="0"/>
              <a:t>&lt;</a:t>
            </a:r>
            <a:r>
              <a:rPr lang="it-IT" sz="2200" dirty="0"/>
              <a:t>li class="page-item active"&gt;&lt;a class="</a:t>
            </a:r>
            <a:r>
              <a:rPr lang="it-IT" sz="2200" dirty="0" smtClean="0"/>
              <a:t>page-link"</a:t>
            </a:r>
            <a:r>
              <a:rPr lang="tr-TR" sz="2200" dirty="0" smtClean="0"/>
              <a:t>       			</a:t>
            </a:r>
            <a:r>
              <a:rPr lang="it-IT" sz="2200" dirty="0" smtClean="0"/>
              <a:t>href</a:t>
            </a:r>
            <a:r>
              <a:rPr lang="it-IT" sz="2200" dirty="0"/>
              <a:t>="s2.htm"&gt;3&lt;/a&gt;&lt;/li</a:t>
            </a:r>
            <a:r>
              <a:rPr lang="it-IT" sz="2200" dirty="0" smtClean="0"/>
              <a:t>&gt;</a:t>
            </a:r>
            <a:endParaRPr lang="tr-TR" sz="2200" dirty="0" smtClean="0"/>
          </a:p>
          <a:p>
            <a:pPr marL="342900" lvl="1" indent="0">
              <a:buNone/>
              <a:defRPr/>
            </a:pPr>
            <a:r>
              <a:rPr lang="tr-TR" sz="2200" dirty="0"/>
              <a:t>	</a:t>
            </a:r>
            <a:r>
              <a:rPr lang="it-IT" sz="2200" dirty="0" smtClean="0"/>
              <a:t>&lt;li </a:t>
            </a:r>
            <a:r>
              <a:rPr lang="it-IT" sz="2200" dirty="0"/>
              <a:t>class="page-item"&gt;&lt;a class="page-link" href="s4.htm"&gt;4&lt;/a&gt;&lt;/li&gt;</a:t>
            </a:r>
          </a:p>
          <a:p>
            <a:pPr marL="342900" lvl="1" indent="0">
              <a:buNone/>
              <a:defRPr/>
            </a:pPr>
            <a:r>
              <a:rPr lang="tr-TR" sz="2200" dirty="0" smtClean="0"/>
              <a:t> </a:t>
            </a:r>
            <a:r>
              <a:rPr lang="it-IT" sz="2200" dirty="0" smtClean="0"/>
              <a:t>&lt;/</a:t>
            </a:r>
            <a:r>
              <a:rPr lang="it-IT" sz="2200" dirty="0"/>
              <a:t>ul&gt;</a:t>
            </a:r>
            <a:endParaRPr lang="tr-TR" sz="2200" dirty="0" smtClean="0"/>
          </a:p>
          <a:p>
            <a:pPr marL="0" indent="0">
              <a:buNone/>
              <a:defRPr/>
            </a:pPr>
            <a:r>
              <a:rPr lang="tr-TR" sz="2800" dirty="0"/>
              <a:t/>
            </a:r>
            <a:br>
              <a:rPr lang="tr-TR" sz="2800" dirty="0"/>
            </a:br>
            <a:endParaRPr lang="tr-TR" sz="280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45</a:t>
            </a:fld>
            <a:endParaRPr lang="tr-TR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4" y="4581128"/>
            <a:ext cx="2592288" cy="1156020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570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Bootstrap </a:t>
            </a:r>
            <a:r>
              <a:rPr lang="tr-TR" dirty="0" smtClean="0"/>
              <a:t>Listeler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r-TR" sz="2800" dirty="0" smtClean="0"/>
              <a:t>Liste kutuları ile çalışmak için</a:t>
            </a:r>
          </a:p>
          <a:p>
            <a:pPr lvl="1">
              <a:defRPr/>
            </a:pPr>
            <a:r>
              <a:rPr lang="tr-TR" sz="2500" dirty="0" err="1" smtClean="0"/>
              <a:t>ul</a:t>
            </a:r>
            <a:r>
              <a:rPr lang="tr-TR" sz="2500" dirty="0" smtClean="0"/>
              <a:t> etiketi </a:t>
            </a:r>
            <a:r>
              <a:rPr lang="tr-TR" sz="2500" dirty="0" err="1" smtClean="0"/>
              <a:t>içerisinde</a:t>
            </a:r>
            <a:r>
              <a:rPr lang="tr-TR" sz="2200" b="1" dirty="0" err="1" smtClean="0"/>
              <a:t>.list-group</a:t>
            </a:r>
            <a:r>
              <a:rPr lang="tr-TR" sz="2200" dirty="0" smtClean="0"/>
              <a:t> </a:t>
            </a:r>
          </a:p>
          <a:p>
            <a:pPr lvl="1">
              <a:defRPr/>
            </a:pPr>
            <a:r>
              <a:rPr lang="tr-TR" sz="2200" dirty="0" smtClean="0"/>
              <a:t>maddeler (</a:t>
            </a:r>
            <a:r>
              <a:rPr lang="tr-TR" sz="2200" dirty="0" err="1" smtClean="0"/>
              <a:t>li</a:t>
            </a:r>
            <a:r>
              <a:rPr lang="tr-TR" sz="2200" dirty="0" smtClean="0"/>
              <a:t>) içerisinde </a:t>
            </a:r>
            <a:r>
              <a:rPr lang="tr-TR" sz="2200" b="1" dirty="0"/>
              <a:t>.</a:t>
            </a:r>
            <a:r>
              <a:rPr lang="tr-TR" sz="2200" b="1" dirty="0" err="1" smtClean="0"/>
              <a:t>list-group-item</a:t>
            </a:r>
            <a:r>
              <a:rPr lang="tr-TR" sz="2200" dirty="0" smtClean="0"/>
              <a:t> kullanılır. </a:t>
            </a:r>
          </a:p>
          <a:p>
            <a:pPr>
              <a:defRPr/>
            </a:pPr>
            <a:r>
              <a:rPr lang="tr-TR" sz="2800" dirty="0" smtClean="0"/>
              <a:t>Geçerli </a:t>
            </a:r>
            <a:r>
              <a:rPr lang="tr-TR" sz="2800" dirty="0"/>
              <a:t>olan </a:t>
            </a:r>
            <a:r>
              <a:rPr lang="tr-TR" sz="2800" dirty="0" smtClean="0"/>
              <a:t>maddenin madde imi </a:t>
            </a:r>
            <a:r>
              <a:rPr lang="tr-TR" sz="2800" b="1" dirty="0"/>
              <a:t>.</a:t>
            </a:r>
            <a:r>
              <a:rPr lang="tr-TR" sz="2800" b="1" dirty="0" err="1"/>
              <a:t>active</a:t>
            </a:r>
            <a:r>
              <a:rPr lang="tr-TR" sz="2800" dirty="0"/>
              <a:t> seçilir. </a:t>
            </a:r>
            <a:r>
              <a:rPr lang="tr-TR" sz="2800" dirty="0" smtClean="0"/>
              <a:t> </a:t>
            </a:r>
          </a:p>
          <a:p>
            <a:pPr>
              <a:defRPr/>
            </a:pPr>
            <a:r>
              <a:rPr lang="tr-TR" sz="2800" dirty="0" smtClean="0"/>
              <a:t>Arka planı renklendirmek için </a:t>
            </a:r>
            <a:endParaRPr lang="tr-TR" sz="2800" dirty="0"/>
          </a:p>
          <a:p>
            <a:pPr lvl="1">
              <a:defRPr/>
            </a:pPr>
            <a:r>
              <a:rPr lang="en-US" sz="2200" b="1" dirty="0"/>
              <a:t>.</a:t>
            </a:r>
            <a:r>
              <a:rPr lang="en-US" sz="2200" b="1" dirty="0" smtClean="0"/>
              <a:t>list-group-item-success</a:t>
            </a:r>
            <a:r>
              <a:rPr lang="en-US" sz="2200" b="1" dirty="0"/>
              <a:t> </a:t>
            </a:r>
            <a:endParaRPr lang="tr-TR" sz="2200" b="1" dirty="0" smtClean="0"/>
          </a:p>
          <a:p>
            <a:pPr lvl="1">
              <a:defRPr/>
            </a:pPr>
            <a:r>
              <a:rPr lang="tr-TR" sz="2200" b="1" dirty="0" smtClean="0"/>
              <a:t>.</a:t>
            </a:r>
            <a:r>
              <a:rPr lang="en-US" sz="2200" b="1" dirty="0" smtClean="0"/>
              <a:t>list-group-item-info</a:t>
            </a:r>
            <a:r>
              <a:rPr lang="en-US" sz="2200" b="1" dirty="0"/>
              <a:t> </a:t>
            </a:r>
            <a:endParaRPr lang="tr-TR" sz="2200" b="1" dirty="0" smtClean="0"/>
          </a:p>
          <a:p>
            <a:pPr lvl="1">
              <a:defRPr/>
            </a:pPr>
            <a:r>
              <a:rPr lang="tr-TR" sz="2200" b="1" dirty="0" smtClean="0"/>
              <a:t>.</a:t>
            </a:r>
            <a:r>
              <a:rPr lang="en-US" sz="2200" b="1" dirty="0" smtClean="0"/>
              <a:t>list-group-item-warning</a:t>
            </a:r>
            <a:endParaRPr lang="tr-TR" sz="2200" b="1" dirty="0" smtClean="0"/>
          </a:p>
          <a:p>
            <a:pPr lvl="1">
              <a:defRPr/>
            </a:pPr>
            <a:r>
              <a:rPr lang="en-US" sz="2200" b="1" dirty="0" smtClean="0"/>
              <a:t>.list-group-item-danger</a:t>
            </a:r>
            <a:endParaRPr lang="tr-TR" sz="2200" b="1" dirty="0" smtClean="0"/>
          </a:p>
          <a:p>
            <a:pPr marL="0" indent="0">
              <a:buNone/>
              <a:defRPr/>
            </a:pPr>
            <a:endParaRPr lang="tr-TR" sz="2800" b="1" dirty="0" smtClean="0"/>
          </a:p>
          <a:p>
            <a:pPr marL="0" indent="0">
              <a:buNone/>
              <a:defRPr/>
            </a:pPr>
            <a:r>
              <a:rPr lang="tr-TR" sz="2800" dirty="0"/>
              <a:t>k</a:t>
            </a:r>
            <a:r>
              <a:rPr lang="tr-TR" sz="2800" dirty="0" smtClean="0"/>
              <a:t>ullanılır.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46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0023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Bootstrap </a:t>
            </a:r>
            <a:r>
              <a:rPr lang="tr-TR" dirty="0" smtClean="0"/>
              <a:t>Listeler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tr-TR" sz="2000" dirty="0"/>
              <a:t>&lt;</a:t>
            </a:r>
            <a:r>
              <a:rPr lang="tr-TR" sz="2000" b="1" dirty="0" err="1"/>
              <a:t>ul</a:t>
            </a:r>
            <a:r>
              <a:rPr lang="tr-TR" sz="2000" b="1" dirty="0"/>
              <a:t> </a:t>
            </a:r>
            <a:r>
              <a:rPr lang="tr-TR" sz="2000" dirty="0" err="1"/>
              <a:t>class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list-group</a:t>
            </a:r>
            <a:r>
              <a:rPr lang="tr-TR" sz="2000" b="1" dirty="0"/>
              <a:t>"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    &lt;</a:t>
            </a:r>
            <a:r>
              <a:rPr lang="tr-TR" sz="2000" b="1" dirty="0" err="1"/>
              <a:t>li</a:t>
            </a:r>
            <a:r>
              <a:rPr lang="tr-TR" sz="2000" b="1" dirty="0"/>
              <a:t> </a:t>
            </a:r>
            <a:r>
              <a:rPr lang="tr-TR" sz="2000" dirty="0" err="1"/>
              <a:t>class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list-group-item</a:t>
            </a:r>
            <a:r>
              <a:rPr lang="tr-TR" sz="2000" b="1" dirty="0"/>
              <a:t> </a:t>
            </a:r>
            <a:r>
              <a:rPr lang="tr-TR" sz="2000" b="1" dirty="0" err="1"/>
              <a:t>list-group-item-success</a:t>
            </a:r>
            <a:r>
              <a:rPr lang="tr-TR" sz="2000" b="1" dirty="0" smtClean="0"/>
              <a:t>"</a:t>
            </a:r>
            <a:r>
              <a:rPr lang="tr-TR" sz="2000" dirty="0" smtClean="0"/>
              <a:t>&gt;Ara</a:t>
            </a:r>
            <a:r>
              <a:rPr lang="tr-TR" sz="2000" dirty="0"/>
              <a:t>&lt;/</a:t>
            </a:r>
            <a:r>
              <a:rPr lang="tr-TR" sz="2000" b="1" dirty="0" err="1"/>
              <a:t>li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    &lt;</a:t>
            </a:r>
            <a:r>
              <a:rPr lang="tr-TR" sz="2000" b="1" dirty="0" err="1"/>
              <a:t>li</a:t>
            </a:r>
            <a:r>
              <a:rPr lang="tr-TR" sz="2000" b="1" dirty="0"/>
              <a:t> </a:t>
            </a:r>
            <a:r>
              <a:rPr lang="tr-TR" sz="2000" dirty="0" err="1"/>
              <a:t>class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list-group-item</a:t>
            </a:r>
            <a:r>
              <a:rPr lang="tr-TR" sz="2000" b="1" dirty="0"/>
              <a:t> </a:t>
            </a:r>
            <a:r>
              <a:rPr lang="tr-TR" sz="2000" b="1" dirty="0" err="1"/>
              <a:t>list-group-item-info</a:t>
            </a:r>
            <a:r>
              <a:rPr lang="tr-TR" sz="2000" b="1" dirty="0"/>
              <a:t>"</a:t>
            </a:r>
            <a:r>
              <a:rPr lang="tr-TR" sz="2000" dirty="0"/>
              <a:t>&gt;Ekle&lt;/</a:t>
            </a:r>
            <a:r>
              <a:rPr lang="tr-TR" sz="2000" b="1" dirty="0" err="1"/>
              <a:t>li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    &lt;</a:t>
            </a:r>
            <a:r>
              <a:rPr lang="tr-TR" sz="2000" b="1" dirty="0" err="1"/>
              <a:t>li</a:t>
            </a:r>
            <a:r>
              <a:rPr lang="tr-TR" sz="2000" b="1" dirty="0"/>
              <a:t> </a:t>
            </a:r>
            <a:r>
              <a:rPr lang="tr-TR" sz="2000" dirty="0" err="1"/>
              <a:t>class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list-group-item</a:t>
            </a:r>
            <a:r>
              <a:rPr lang="tr-TR" sz="2000" b="1" dirty="0"/>
              <a:t> </a:t>
            </a:r>
            <a:r>
              <a:rPr lang="tr-TR" sz="2000" b="1" dirty="0" err="1"/>
              <a:t>list-group-item-warning</a:t>
            </a:r>
            <a:r>
              <a:rPr lang="tr-TR" sz="2000" b="1" dirty="0"/>
              <a:t> </a:t>
            </a:r>
            <a:r>
              <a:rPr lang="tr-TR" sz="2000" b="1" dirty="0" err="1"/>
              <a:t>active</a:t>
            </a:r>
            <a:r>
              <a:rPr lang="tr-TR" sz="2000" b="1" dirty="0"/>
              <a:t>"</a:t>
            </a:r>
            <a:r>
              <a:rPr lang="tr-TR" sz="2000" dirty="0"/>
              <a:t>&gt;Değiştir&lt;/</a:t>
            </a:r>
            <a:r>
              <a:rPr lang="tr-TR" sz="2000" b="1" dirty="0" err="1"/>
              <a:t>li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    &lt;</a:t>
            </a:r>
            <a:r>
              <a:rPr lang="tr-TR" sz="2000" b="1" dirty="0" err="1"/>
              <a:t>li</a:t>
            </a:r>
            <a:r>
              <a:rPr lang="tr-TR" sz="2000" b="1" dirty="0"/>
              <a:t> </a:t>
            </a:r>
            <a:r>
              <a:rPr lang="tr-TR" sz="2000" dirty="0" err="1"/>
              <a:t>class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list-group-item</a:t>
            </a:r>
            <a:r>
              <a:rPr lang="tr-TR" sz="2000" b="1" dirty="0"/>
              <a:t> </a:t>
            </a:r>
            <a:r>
              <a:rPr lang="tr-TR" sz="2000" b="1" dirty="0" err="1"/>
              <a:t>list-group-item-danger</a:t>
            </a:r>
            <a:r>
              <a:rPr lang="tr-TR" sz="2000" b="1" dirty="0"/>
              <a:t>"</a:t>
            </a:r>
            <a:r>
              <a:rPr lang="tr-TR" sz="2000" dirty="0"/>
              <a:t>&gt;Sil&lt;/</a:t>
            </a:r>
            <a:r>
              <a:rPr lang="tr-TR" sz="2000" b="1" dirty="0" err="1"/>
              <a:t>li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&lt;/</a:t>
            </a:r>
            <a:r>
              <a:rPr lang="tr-TR" sz="2000" b="1" dirty="0" err="1"/>
              <a:t>ul</a:t>
            </a:r>
            <a:r>
              <a:rPr lang="tr-TR" sz="2000" dirty="0"/>
              <a:t>&gt;</a:t>
            </a:r>
            <a:endParaRPr lang="tr-TR" sz="200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47</a:t>
            </a:fld>
            <a:endParaRPr lang="tr-T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3"/>
          <a:stretch/>
        </p:blipFill>
        <p:spPr bwMode="auto">
          <a:xfrm>
            <a:off x="2771800" y="3068960"/>
            <a:ext cx="2461578" cy="2592288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674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Kaynaklar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tr-TR" dirty="0">
                <a:hlinkClick r:id="rId3"/>
              </a:rPr>
              <a:t>http://</a:t>
            </a:r>
            <a:r>
              <a:rPr lang="tr-TR" dirty="0" smtClean="0">
                <a:hlinkClick r:id="rId3"/>
              </a:rPr>
              <a:t>www.w3schools.com/bootstrap/default.asp</a:t>
            </a:r>
            <a:endParaRPr lang="tr-TR" dirty="0" smtClean="0"/>
          </a:p>
          <a:p>
            <a:pPr>
              <a:defRPr/>
            </a:pPr>
            <a:r>
              <a:rPr lang="tr-TR" dirty="0">
                <a:hlinkClick r:id="rId4"/>
              </a:rPr>
              <a:t>https://v4-alpha.getbootstrap.com</a:t>
            </a:r>
            <a:r>
              <a:rPr lang="tr-TR" dirty="0" smtClean="0">
                <a:hlinkClick r:id="rId4"/>
              </a:rPr>
              <a:t>/</a:t>
            </a:r>
            <a:endParaRPr lang="tr-TR" dirty="0" smtClean="0"/>
          </a:p>
          <a:p>
            <a:pPr>
              <a:defRPr/>
            </a:pPr>
            <a:endParaRPr lang="tr-TR" sz="20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48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8545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Bootstrap Giriş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r-TR" sz="2800" dirty="0" err="1"/>
              <a:t>Bootstrap</a:t>
            </a:r>
            <a:r>
              <a:rPr lang="tr-TR" sz="2800" dirty="0"/>
              <a:t> </a:t>
            </a:r>
            <a:r>
              <a:rPr lang="tr-TR" sz="2800" dirty="0" err="1" smtClean="0"/>
              <a:t>JavaScript</a:t>
            </a:r>
            <a:r>
              <a:rPr lang="tr-TR" sz="2800" dirty="0" smtClean="0"/>
              <a:t> dosyaları ile </a:t>
            </a:r>
            <a:r>
              <a:rPr lang="tr-TR" sz="2800" dirty="0"/>
              <a:t>online </a:t>
            </a:r>
            <a:r>
              <a:rPr lang="tr-TR" sz="2800" dirty="0" smtClean="0"/>
              <a:t>çalışmak için:</a:t>
            </a:r>
          </a:p>
          <a:p>
            <a:pPr>
              <a:defRPr/>
            </a:pPr>
            <a:endParaRPr lang="tr-TR" sz="2800" dirty="0"/>
          </a:p>
          <a:p>
            <a:pPr>
              <a:defRPr/>
            </a:pPr>
            <a:endParaRPr lang="tr-TR" sz="2800" dirty="0" smtClean="0"/>
          </a:p>
          <a:p>
            <a:pPr>
              <a:defRPr/>
            </a:pPr>
            <a:r>
              <a:rPr lang="tr-TR" sz="2800" dirty="0" err="1" smtClean="0"/>
              <a:t>JavaScript</a:t>
            </a:r>
            <a:r>
              <a:rPr lang="tr-TR" sz="2800" dirty="0" smtClean="0"/>
              <a:t> dosyaları içerisinde </a:t>
            </a:r>
            <a:r>
              <a:rPr lang="tr-TR" sz="2800" dirty="0" err="1" smtClean="0"/>
              <a:t>jQuery</a:t>
            </a:r>
            <a:r>
              <a:rPr lang="tr-TR" sz="2800" dirty="0" smtClean="0"/>
              <a:t> komutları kullanıldığından </a:t>
            </a:r>
            <a:r>
              <a:rPr lang="tr-TR" sz="2800" dirty="0" err="1" smtClean="0"/>
              <a:t>jQuery</a:t>
            </a:r>
            <a:r>
              <a:rPr lang="tr-TR" sz="2800" dirty="0" smtClean="0"/>
              <a:t> dosyalarının bu satırdan önce eklenmesi gerekmektedir.</a:t>
            </a:r>
          </a:p>
          <a:p>
            <a:pPr marL="0" indent="0">
              <a:buNone/>
              <a:defRPr/>
            </a:pPr>
            <a:endParaRPr lang="tr-TR" sz="2800" dirty="0" smtClean="0"/>
          </a:p>
          <a:p>
            <a:pPr marL="0" indent="0">
              <a:buNone/>
              <a:defRPr/>
            </a:pP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5</a:t>
            </a:fld>
            <a:endParaRPr lang="tr-TR"/>
          </a:p>
        </p:txBody>
      </p:sp>
      <p:sp>
        <p:nvSpPr>
          <p:cNvPr id="5" name="Dikdörtgen 4"/>
          <p:cNvSpPr/>
          <p:nvPr/>
        </p:nvSpPr>
        <p:spPr>
          <a:xfrm>
            <a:off x="611560" y="1700808"/>
            <a:ext cx="8208912" cy="79208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  <a:defRPr/>
            </a:pPr>
            <a:r>
              <a:rPr lang="tr-TR" dirty="0" smtClean="0">
                <a:solidFill>
                  <a:schemeClr val="tx1"/>
                </a:solidFill>
              </a:rPr>
              <a:t>&lt;</a:t>
            </a:r>
            <a:r>
              <a:rPr lang="tr-TR" dirty="0" err="1">
                <a:solidFill>
                  <a:schemeClr val="tx1"/>
                </a:solidFill>
              </a:rPr>
              <a:t>script</a:t>
            </a:r>
            <a:r>
              <a:rPr lang="tr-TR" dirty="0">
                <a:solidFill>
                  <a:schemeClr val="tx1"/>
                </a:solidFill>
              </a:rPr>
              <a:t> </a:t>
            </a:r>
            <a:r>
              <a:rPr lang="tr-TR" dirty="0" err="1">
                <a:solidFill>
                  <a:schemeClr val="tx1"/>
                </a:solidFill>
              </a:rPr>
              <a:t>src</a:t>
            </a:r>
            <a:r>
              <a:rPr lang="tr-TR" dirty="0">
                <a:solidFill>
                  <a:schemeClr val="tx1"/>
                </a:solidFill>
              </a:rPr>
              <a:t>="https://maxcdn.bootstrapcdn.com/bootstrap/4.0.0/js/bootstrap.min.js</a:t>
            </a:r>
            <a:r>
              <a:rPr lang="tr-TR" dirty="0" smtClean="0">
                <a:solidFill>
                  <a:schemeClr val="tx1"/>
                </a:solidFill>
              </a:rPr>
              <a:t>"&gt;</a:t>
            </a:r>
          </a:p>
          <a:p>
            <a:pPr marL="0" indent="0">
              <a:buNone/>
              <a:defRPr/>
            </a:pPr>
            <a:r>
              <a:rPr lang="tr-TR" dirty="0" smtClean="0">
                <a:solidFill>
                  <a:schemeClr val="tx1"/>
                </a:solidFill>
              </a:rPr>
              <a:t>&lt;/</a:t>
            </a:r>
            <a:r>
              <a:rPr lang="tr-TR" dirty="0">
                <a:solidFill>
                  <a:schemeClr val="tx1"/>
                </a:solidFill>
              </a:rPr>
              <a:t>script&gt;</a:t>
            </a:r>
            <a:endParaRPr lang="tr-TR" sz="2000" dirty="0">
              <a:solidFill>
                <a:schemeClr val="tx1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611560" y="3861048"/>
            <a:ext cx="7632848" cy="79208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&lt;script </a:t>
            </a:r>
            <a:r>
              <a:rPr lang="en-US" dirty="0" err="1">
                <a:solidFill>
                  <a:schemeClr val="tx1"/>
                </a:solidFill>
              </a:rPr>
              <a:t>src</a:t>
            </a:r>
            <a:r>
              <a:rPr lang="en-US" dirty="0">
                <a:solidFill>
                  <a:schemeClr val="tx1"/>
                </a:solidFill>
              </a:rPr>
              <a:t>="https://ajax.googleapis.com/ajax/libs/</a:t>
            </a:r>
            <a:r>
              <a:rPr lang="en-US" dirty="0" err="1">
                <a:solidFill>
                  <a:schemeClr val="tx1"/>
                </a:solidFill>
              </a:rPr>
              <a:t>jquery</a:t>
            </a:r>
            <a:r>
              <a:rPr lang="en-US" dirty="0">
                <a:solidFill>
                  <a:schemeClr val="tx1"/>
                </a:solidFill>
              </a:rPr>
              <a:t>/3.3.1/jquery.min.js</a:t>
            </a:r>
            <a:r>
              <a:rPr lang="en-US" dirty="0" smtClean="0">
                <a:solidFill>
                  <a:schemeClr val="tx1"/>
                </a:solidFill>
              </a:rPr>
              <a:t>"&gt;</a:t>
            </a:r>
            <a:endParaRPr lang="tr-TR" dirty="0" smtClean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en-US" dirty="0" smtClean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chemeClr val="tx1"/>
                </a:solidFill>
              </a:rPr>
              <a:t>script&gt;</a:t>
            </a:r>
            <a:endParaRPr lang="tr-T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75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Bootstrap Giriş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79512" y="1180445"/>
            <a:ext cx="9073008" cy="485174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tr-TR" sz="2800" dirty="0" smtClean="0"/>
              <a:t>Bootstrap ile kendi bilgisayarımıza indireceğimiz dosyalar ile çalıştırmak için önce gerekli dosyaları sitesinden indirmemiz gerekmektedir.  Şu an itibari ile geçerli versiyonu 4.0.0’dır. Bu versiyonun </a:t>
            </a:r>
            <a:r>
              <a:rPr lang="tr-TR" sz="2800" dirty="0"/>
              <a:t>dosyalarını </a:t>
            </a:r>
            <a:r>
              <a:rPr lang="tr-TR" sz="2800" dirty="0" smtClean="0">
                <a:hlinkClick r:id="rId3"/>
              </a:rPr>
              <a:t>getbootstrap.com</a:t>
            </a:r>
            <a:r>
              <a:rPr lang="tr-TR" sz="2800" dirty="0" smtClean="0"/>
              <a:t> sitesinden indirebiliriz. </a:t>
            </a:r>
            <a:r>
              <a:rPr lang="tr-TR" sz="2800" dirty="0"/>
              <a:t> </a:t>
            </a:r>
          </a:p>
          <a:p>
            <a:pPr>
              <a:defRPr/>
            </a:pPr>
            <a:r>
              <a:rPr lang="tr-TR" sz="2800" dirty="0" smtClean="0"/>
              <a:t>Sayfa açıldıktan sonra karşımıza gelen pencereden </a:t>
            </a:r>
            <a:r>
              <a:rPr lang="tr-TR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</a:t>
            </a:r>
            <a:r>
              <a:rPr lang="tr-TR" sz="28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tr-TR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ownload</a:t>
            </a:r>
            <a:r>
              <a:rPr lang="tr-TR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»</a:t>
            </a:r>
            <a:r>
              <a:rPr lang="tr-TR" sz="2800" dirty="0" smtClean="0"/>
              <a:t> butonuna tıklarız. Açılan pencereden gerekli dosyalar indirilir.</a:t>
            </a:r>
            <a:endParaRPr lang="tr-TR" sz="2800" dirty="0"/>
          </a:p>
          <a:p>
            <a:pPr marL="0" indent="0">
              <a:buNone/>
              <a:defRPr/>
            </a:pPr>
            <a:endParaRPr lang="tr-TR" sz="2800" dirty="0" smtClean="0"/>
          </a:p>
          <a:p>
            <a:pPr marL="0" indent="0">
              <a:buNone/>
              <a:defRPr/>
            </a:pP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5216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Bootstrap Giriş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r-TR" sz="2800" dirty="0" smtClean="0"/>
              <a:t>Dosyaları sayfalarımızın olduğu klasöre açtıktan sonra sayfamızın başlık kısmına kullanacağımız dosyaları ekleriz. </a:t>
            </a:r>
          </a:p>
          <a:p>
            <a:pPr>
              <a:defRPr/>
            </a:pPr>
            <a:r>
              <a:rPr lang="tr-TR" sz="2800" dirty="0" smtClean="0"/>
              <a:t>CSS ile çalışmak  için:</a:t>
            </a:r>
          </a:p>
          <a:p>
            <a:pPr marL="0" indent="0">
              <a:buNone/>
              <a:defRPr/>
            </a:pPr>
            <a:endParaRPr lang="tr-TR" sz="2800" dirty="0"/>
          </a:p>
          <a:p>
            <a:pPr marL="0" indent="0">
              <a:buNone/>
              <a:defRPr/>
            </a:pPr>
            <a:endParaRPr lang="tr-TR" sz="1200" dirty="0" smtClean="0"/>
          </a:p>
          <a:p>
            <a:pPr>
              <a:defRPr/>
            </a:pPr>
            <a:r>
              <a:rPr lang="tr-TR" sz="2800" dirty="0" smtClean="0"/>
              <a:t>İçerisinde boşlukların kaldırılarak dosyanın sıkıştırılmış hali ile çalışmak için: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7</a:t>
            </a:fld>
            <a:endParaRPr lang="tr-TR"/>
          </a:p>
        </p:txBody>
      </p:sp>
      <p:sp>
        <p:nvSpPr>
          <p:cNvPr id="5" name="Dikdörtgen 4"/>
          <p:cNvSpPr/>
          <p:nvPr/>
        </p:nvSpPr>
        <p:spPr>
          <a:xfrm>
            <a:off x="611560" y="2636912"/>
            <a:ext cx="4752528" cy="50405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  <a:defRPr/>
            </a:pPr>
            <a:r>
              <a:rPr lang="tr-TR" dirty="0">
                <a:solidFill>
                  <a:schemeClr val="tx1"/>
                </a:solidFill>
              </a:rPr>
              <a:t>&lt;</a:t>
            </a:r>
            <a:r>
              <a:rPr lang="tr-TR" b="1" dirty="0">
                <a:solidFill>
                  <a:schemeClr val="tx1"/>
                </a:solidFill>
              </a:rPr>
              <a:t>link </a:t>
            </a:r>
            <a:r>
              <a:rPr lang="tr-TR" dirty="0" err="1">
                <a:solidFill>
                  <a:schemeClr val="tx1"/>
                </a:solidFill>
              </a:rPr>
              <a:t>rel</a:t>
            </a:r>
            <a:r>
              <a:rPr lang="tr-TR" dirty="0">
                <a:solidFill>
                  <a:schemeClr val="tx1"/>
                </a:solidFill>
              </a:rPr>
              <a:t>=</a:t>
            </a:r>
            <a:r>
              <a:rPr lang="tr-TR" b="1" dirty="0">
                <a:solidFill>
                  <a:schemeClr val="tx1"/>
                </a:solidFill>
              </a:rPr>
              <a:t>"</a:t>
            </a:r>
            <a:r>
              <a:rPr lang="tr-TR" b="1" dirty="0" err="1">
                <a:solidFill>
                  <a:schemeClr val="tx1"/>
                </a:solidFill>
              </a:rPr>
              <a:t>stylesheet</a:t>
            </a:r>
            <a:r>
              <a:rPr lang="tr-TR" b="1" dirty="0">
                <a:solidFill>
                  <a:schemeClr val="tx1"/>
                </a:solidFill>
              </a:rPr>
              <a:t>" </a:t>
            </a:r>
            <a:r>
              <a:rPr lang="tr-TR" dirty="0" err="1">
                <a:solidFill>
                  <a:schemeClr val="tx1"/>
                </a:solidFill>
              </a:rPr>
              <a:t>href</a:t>
            </a:r>
            <a:r>
              <a:rPr lang="tr-TR" dirty="0">
                <a:solidFill>
                  <a:schemeClr val="tx1"/>
                </a:solidFill>
              </a:rPr>
              <a:t>=</a:t>
            </a:r>
            <a:r>
              <a:rPr lang="tr-TR" b="1" dirty="0">
                <a:solidFill>
                  <a:schemeClr val="tx1"/>
                </a:solidFill>
              </a:rPr>
              <a:t>"</a:t>
            </a:r>
            <a:r>
              <a:rPr lang="tr-TR" b="1" dirty="0" err="1">
                <a:solidFill>
                  <a:schemeClr val="tx1"/>
                </a:solidFill>
              </a:rPr>
              <a:t>css</a:t>
            </a:r>
            <a:r>
              <a:rPr lang="tr-TR" b="1" dirty="0">
                <a:solidFill>
                  <a:schemeClr val="tx1"/>
                </a:solidFill>
              </a:rPr>
              <a:t>/bootstrap.css"</a:t>
            </a:r>
            <a:r>
              <a:rPr lang="tr-TR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6" name="Dikdörtgen 5"/>
          <p:cNvSpPr/>
          <p:nvPr/>
        </p:nvSpPr>
        <p:spPr>
          <a:xfrm>
            <a:off x="683568" y="4221088"/>
            <a:ext cx="5256584" cy="50405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  <a:defRPr/>
            </a:pPr>
            <a:r>
              <a:rPr lang="tr-TR" dirty="0">
                <a:solidFill>
                  <a:schemeClr val="tx1"/>
                </a:solidFill>
              </a:rPr>
              <a:t>&lt;</a:t>
            </a:r>
            <a:r>
              <a:rPr lang="tr-TR" b="1" dirty="0">
                <a:solidFill>
                  <a:schemeClr val="tx1"/>
                </a:solidFill>
              </a:rPr>
              <a:t>link </a:t>
            </a:r>
            <a:r>
              <a:rPr lang="tr-TR" dirty="0" err="1">
                <a:solidFill>
                  <a:schemeClr val="tx1"/>
                </a:solidFill>
              </a:rPr>
              <a:t>rel</a:t>
            </a:r>
            <a:r>
              <a:rPr lang="tr-TR" dirty="0">
                <a:solidFill>
                  <a:schemeClr val="tx1"/>
                </a:solidFill>
              </a:rPr>
              <a:t>=</a:t>
            </a:r>
            <a:r>
              <a:rPr lang="tr-TR" b="1" dirty="0">
                <a:solidFill>
                  <a:schemeClr val="tx1"/>
                </a:solidFill>
              </a:rPr>
              <a:t>"</a:t>
            </a:r>
            <a:r>
              <a:rPr lang="tr-TR" b="1" dirty="0" err="1">
                <a:solidFill>
                  <a:schemeClr val="tx1"/>
                </a:solidFill>
              </a:rPr>
              <a:t>stylesheet</a:t>
            </a:r>
            <a:r>
              <a:rPr lang="tr-TR" b="1" dirty="0">
                <a:solidFill>
                  <a:schemeClr val="tx1"/>
                </a:solidFill>
              </a:rPr>
              <a:t>" </a:t>
            </a:r>
            <a:r>
              <a:rPr lang="tr-TR" dirty="0" err="1">
                <a:solidFill>
                  <a:schemeClr val="tx1"/>
                </a:solidFill>
              </a:rPr>
              <a:t>href</a:t>
            </a:r>
            <a:r>
              <a:rPr lang="tr-TR" dirty="0">
                <a:solidFill>
                  <a:schemeClr val="tx1"/>
                </a:solidFill>
              </a:rPr>
              <a:t>=</a:t>
            </a:r>
            <a:r>
              <a:rPr lang="tr-TR" b="1" dirty="0">
                <a:solidFill>
                  <a:schemeClr val="tx1"/>
                </a:solidFill>
              </a:rPr>
              <a:t>"</a:t>
            </a:r>
            <a:r>
              <a:rPr lang="tr-TR" b="1" dirty="0" err="1">
                <a:solidFill>
                  <a:schemeClr val="tx1"/>
                </a:solidFill>
              </a:rPr>
              <a:t>css</a:t>
            </a:r>
            <a:r>
              <a:rPr lang="tr-TR" b="1" dirty="0">
                <a:solidFill>
                  <a:schemeClr val="tx1"/>
                </a:solidFill>
              </a:rPr>
              <a:t>/bootstrap.min.css"</a:t>
            </a:r>
            <a:r>
              <a:rPr lang="tr-TR" dirty="0">
                <a:solidFill>
                  <a:schemeClr val="tx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3000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Bootstrap Giriş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tr-TR" sz="2800" dirty="0" smtClean="0"/>
              <a:t>Javascript  ile çalışmak  için:</a:t>
            </a:r>
          </a:p>
          <a:p>
            <a:pPr fontAlgn="base"/>
            <a:r>
              <a:rPr lang="tr-TR" sz="2400" dirty="0"/>
              <a:t>&lt;</a:t>
            </a:r>
            <a:r>
              <a:rPr lang="tr-TR" sz="2400" dirty="0" err="1"/>
              <a:t>script</a:t>
            </a:r>
            <a:r>
              <a:rPr lang="tr-TR" sz="2400" dirty="0"/>
              <a:t> </a:t>
            </a:r>
            <a:r>
              <a:rPr lang="tr-TR" sz="2400" dirty="0" err="1"/>
              <a:t>type</a:t>
            </a:r>
            <a:r>
              <a:rPr lang="tr-TR" sz="2400" dirty="0"/>
              <a:t>="</a:t>
            </a:r>
            <a:r>
              <a:rPr lang="tr-TR" sz="2400" dirty="0" err="1"/>
              <a:t>text</a:t>
            </a:r>
            <a:r>
              <a:rPr lang="tr-TR" sz="2400" dirty="0"/>
              <a:t>/javascript" </a:t>
            </a:r>
            <a:r>
              <a:rPr lang="tr-TR" sz="2400" dirty="0" err="1"/>
              <a:t>src</a:t>
            </a:r>
            <a:r>
              <a:rPr lang="tr-TR" sz="2400" dirty="0"/>
              <a:t>="</a:t>
            </a:r>
            <a:r>
              <a:rPr lang="tr-TR" sz="2400" dirty="0">
                <a:hlinkClick r:id="rId3"/>
              </a:rPr>
              <a:t>http://</a:t>
            </a:r>
            <a:r>
              <a:rPr lang="tr-TR" sz="2400" dirty="0" smtClean="0">
                <a:hlinkClick r:id="rId3"/>
              </a:rPr>
              <a:t>code.jquery.com/jquery-1.11.3.min.js</a:t>
            </a:r>
            <a:r>
              <a:rPr lang="tr-TR" sz="2400" dirty="0"/>
              <a:t>"&gt;&lt;/</a:t>
            </a:r>
            <a:r>
              <a:rPr lang="tr-TR" sz="2400" dirty="0" err="1"/>
              <a:t>script</a:t>
            </a:r>
            <a:r>
              <a:rPr lang="tr-TR" sz="2400" dirty="0"/>
              <a:t>&gt;</a:t>
            </a:r>
          </a:p>
          <a:p>
            <a:pPr fontAlgn="base"/>
            <a:r>
              <a:rPr lang="tr-TR" sz="2400" dirty="0"/>
              <a:t>&lt;</a:t>
            </a:r>
            <a:r>
              <a:rPr lang="tr-TR" sz="2400" dirty="0" err="1"/>
              <a:t>script</a:t>
            </a:r>
            <a:r>
              <a:rPr lang="tr-TR" sz="2400" dirty="0"/>
              <a:t> </a:t>
            </a:r>
            <a:r>
              <a:rPr lang="tr-TR" sz="2400" dirty="0" err="1"/>
              <a:t>type</a:t>
            </a:r>
            <a:r>
              <a:rPr lang="tr-TR" sz="2400" dirty="0"/>
              <a:t>="</a:t>
            </a:r>
            <a:r>
              <a:rPr lang="tr-TR" sz="2400" dirty="0" err="1"/>
              <a:t>text</a:t>
            </a:r>
            <a:r>
              <a:rPr lang="tr-TR" sz="2400" dirty="0"/>
              <a:t>/javascript" </a:t>
            </a:r>
            <a:r>
              <a:rPr lang="tr-TR" sz="2400" dirty="0" err="1"/>
              <a:t>src</a:t>
            </a:r>
            <a:r>
              <a:rPr lang="tr-TR" sz="2400" dirty="0"/>
              <a:t>="</a:t>
            </a:r>
            <a:r>
              <a:rPr lang="tr-TR" sz="2400" dirty="0" err="1" smtClean="0"/>
              <a:t>js</a:t>
            </a:r>
            <a:r>
              <a:rPr lang="tr-TR" sz="2400" dirty="0" smtClean="0"/>
              <a:t>/bootstrap.js</a:t>
            </a:r>
            <a:r>
              <a:rPr lang="tr-TR" sz="2400" dirty="0"/>
              <a:t>"&gt;&lt;/</a:t>
            </a:r>
            <a:r>
              <a:rPr lang="tr-TR" sz="2400" dirty="0" err="1"/>
              <a:t>script</a:t>
            </a:r>
            <a:r>
              <a:rPr lang="tr-TR" sz="2400" dirty="0"/>
              <a:t>&gt;</a:t>
            </a:r>
          </a:p>
          <a:p>
            <a:pPr marL="0" indent="0">
              <a:buNone/>
              <a:defRPr/>
            </a:pPr>
            <a:endParaRPr lang="tr-TR" sz="2400" dirty="0" smtClean="0"/>
          </a:p>
          <a:p>
            <a:pPr marL="0" indent="0">
              <a:buNone/>
              <a:defRPr/>
            </a:pPr>
            <a:r>
              <a:rPr lang="tr-TR" sz="2800" dirty="0" smtClean="0"/>
              <a:t>İçerisinde boşlukların kaldırılarak dosyanın sıkıştırılmış hali ile çalışmak için:</a:t>
            </a:r>
          </a:p>
          <a:p>
            <a:pPr fontAlgn="base"/>
            <a:r>
              <a:rPr lang="tr-TR" sz="2400" dirty="0"/>
              <a:t>&lt;</a:t>
            </a:r>
            <a:r>
              <a:rPr lang="tr-TR" sz="2400" dirty="0" err="1"/>
              <a:t>script</a:t>
            </a:r>
            <a:r>
              <a:rPr lang="tr-TR" sz="2400" dirty="0"/>
              <a:t> </a:t>
            </a:r>
            <a:r>
              <a:rPr lang="tr-TR" sz="2400" dirty="0" err="1"/>
              <a:t>type</a:t>
            </a:r>
            <a:r>
              <a:rPr lang="tr-TR" sz="2400" dirty="0"/>
              <a:t>="</a:t>
            </a:r>
            <a:r>
              <a:rPr lang="tr-TR" sz="2400" dirty="0" err="1"/>
              <a:t>text</a:t>
            </a:r>
            <a:r>
              <a:rPr lang="tr-TR" sz="2400" dirty="0"/>
              <a:t>/javascript" </a:t>
            </a:r>
            <a:r>
              <a:rPr lang="tr-TR" sz="2400" dirty="0" err="1"/>
              <a:t>src</a:t>
            </a:r>
            <a:r>
              <a:rPr lang="tr-TR" sz="2400" dirty="0"/>
              <a:t>="</a:t>
            </a:r>
            <a:r>
              <a:rPr lang="tr-TR" sz="2400" dirty="0">
                <a:hlinkClick r:id="rId4"/>
              </a:rPr>
              <a:t>http://</a:t>
            </a:r>
            <a:r>
              <a:rPr lang="tr-TR" sz="2400" dirty="0" smtClean="0">
                <a:hlinkClick r:id="rId4"/>
              </a:rPr>
              <a:t>code.jquery.com/jquery-1.11.3.min.js</a:t>
            </a:r>
            <a:r>
              <a:rPr lang="tr-TR" sz="2400" dirty="0"/>
              <a:t>"&gt;&lt;/</a:t>
            </a:r>
            <a:r>
              <a:rPr lang="tr-TR" sz="2400" dirty="0" err="1"/>
              <a:t>script</a:t>
            </a:r>
            <a:r>
              <a:rPr lang="tr-TR" sz="2400" dirty="0"/>
              <a:t>&gt;</a:t>
            </a:r>
          </a:p>
          <a:p>
            <a:pPr fontAlgn="base"/>
            <a:r>
              <a:rPr lang="tr-TR" sz="2400" dirty="0"/>
              <a:t>&lt;</a:t>
            </a:r>
            <a:r>
              <a:rPr lang="tr-TR" sz="2400" dirty="0" err="1"/>
              <a:t>script</a:t>
            </a:r>
            <a:r>
              <a:rPr lang="tr-TR" sz="2400" dirty="0"/>
              <a:t> </a:t>
            </a:r>
            <a:r>
              <a:rPr lang="tr-TR" sz="2400" dirty="0" err="1"/>
              <a:t>type</a:t>
            </a:r>
            <a:r>
              <a:rPr lang="tr-TR" sz="2400" dirty="0"/>
              <a:t>="</a:t>
            </a:r>
            <a:r>
              <a:rPr lang="tr-TR" sz="2400" dirty="0" err="1"/>
              <a:t>text</a:t>
            </a:r>
            <a:r>
              <a:rPr lang="tr-TR" sz="2400" dirty="0"/>
              <a:t>/javascript" </a:t>
            </a:r>
            <a:r>
              <a:rPr lang="tr-TR" sz="2400" dirty="0" err="1"/>
              <a:t>src</a:t>
            </a:r>
            <a:r>
              <a:rPr lang="tr-TR" sz="2400" dirty="0"/>
              <a:t>="</a:t>
            </a:r>
            <a:r>
              <a:rPr lang="tr-TR" sz="2400" dirty="0" err="1"/>
              <a:t>js</a:t>
            </a:r>
            <a:r>
              <a:rPr lang="tr-TR" sz="2400" dirty="0"/>
              <a:t>/bootstrap.min.js"&gt;&lt;/</a:t>
            </a:r>
            <a:r>
              <a:rPr lang="tr-TR" sz="2400" dirty="0" err="1"/>
              <a:t>script</a:t>
            </a:r>
            <a:r>
              <a:rPr lang="tr-TR" sz="2400" dirty="0"/>
              <a:t>&gt;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7440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Bootstrap Giriş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79512" y="1180445"/>
            <a:ext cx="8964488" cy="485174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tr-TR" sz="2800" dirty="0" err="1"/>
              <a:t>Bootstrap</a:t>
            </a:r>
            <a:r>
              <a:rPr lang="tr-TR" sz="2800" dirty="0"/>
              <a:t> HTML5 sayfalarında çalıştırılacaktır. Bunun için sayfanın en üstüne </a:t>
            </a:r>
          </a:p>
          <a:p>
            <a:pPr marL="0" indent="0">
              <a:buNone/>
              <a:defRPr/>
            </a:pPr>
            <a:r>
              <a:rPr lang="tr-TR" sz="2800" dirty="0"/>
              <a:t>	</a:t>
            </a:r>
            <a:r>
              <a:rPr lang="tr-TR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&lt;!DOCTYPE html&gt;</a:t>
            </a:r>
            <a:r>
              <a:rPr lang="tr-TR" sz="2800" dirty="0"/>
              <a:t> </a:t>
            </a:r>
          </a:p>
          <a:p>
            <a:pPr marL="0" indent="0">
              <a:buNone/>
              <a:defRPr/>
            </a:pPr>
            <a:r>
              <a:rPr lang="tr-TR" sz="2800" dirty="0"/>
              <a:t>   satırı eklenerek doküman HTML5 dokümanı haline </a:t>
            </a:r>
            <a:r>
              <a:rPr lang="tr-TR" sz="2800" dirty="0" smtClean="0"/>
              <a:t>getirilir.</a:t>
            </a:r>
          </a:p>
          <a:p>
            <a:pPr>
              <a:defRPr/>
            </a:pPr>
            <a:r>
              <a:rPr lang="tr-TR" sz="2800" dirty="0" smtClean="0"/>
              <a:t>Karakter setini ayarlamak için Başlık kısmına </a:t>
            </a:r>
          </a:p>
          <a:p>
            <a:pPr marL="0" indent="0">
              <a:buNone/>
              <a:defRPr/>
            </a:pPr>
            <a:r>
              <a:rPr lang="tr-TR" sz="2800" dirty="0" smtClean="0"/>
              <a:t>	</a:t>
            </a:r>
            <a:r>
              <a:rPr lang="tr-TR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tr-TR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meta </a:t>
            </a:r>
            <a:r>
              <a:rPr lang="tr-TR" sz="28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charset</a:t>
            </a:r>
            <a:r>
              <a:rPr lang="tr-TR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tr-TR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"UTF-8"</a:t>
            </a:r>
            <a:r>
              <a:rPr lang="tr-TR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r>
              <a:rPr lang="tr-TR" sz="2800" dirty="0" smtClean="0"/>
              <a:t> </a:t>
            </a:r>
          </a:p>
          <a:p>
            <a:pPr marL="0" indent="0">
              <a:buNone/>
              <a:defRPr/>
            </a:pPr>
            <a:r>
              <a:rPr lang="tr-TR" sz="2800" dirty="0"/>
              <a:t> </a:t>
            </a:r>
            <a:r>
              <a:rPr lang="tr-TR" sz="2800" dirty="0" smtClean="0"/>
              <a:t>   satırı eklenir.</a:t>
            </a:r>
            <a:endParaRPr lang="tr-TR" sz="2800" dirty="0"/>
          </a:p>
          <a:p>
            <a:pPr marL="0" indent="0">
              <a:buNone/>
              <a:defRPr/>
            </a:pPr>
            <a:endParaRPr lang="tr-TR" sz="2800" dirty="0" smtClean="0"/>
          </a:p>
          <a:p>
            <a:pPr marL="0" indent="0">
              <a:buNone/>
              <a:defRPr/>
            </a:pP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71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1195</TotalTime>
  <Words>1519</Words>
  <Application>Microsoft Office PowerPoint</Application>
  <PresentationFormat>Ekran Gösterisi (4:3)</PresentationFormat>
  <Paragraphs>386</Paragraphs>
  <Slides>48</Slides>
  <Notes>46</Notes>
  <HiddenSlides>1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48</vt:i4>
      </vt:variant>
    </vt:vector>
  </HeadingPairs>
  <TitlesOfParts>
    <vt:vector size="54" baseType="lpstr">
      <vt:lpstr>Arial</vt:lpstr>
      <vt:lpstr>Calibri</vt:lpstr>
      <vt:lpstr>Calibri Light</vt:lpstr>
      <vt:lpstr>Times New Roman</vt:lpstr>
      <vt:lpstr>Wingdings</vt:lpstr>
      <vt:lpstr>Office Teması</vt:lpstr>
      <vt:lpstr>Web Teknolojileri Bootstrap &amp; CSS </vt:lpstr>
      <vt:lpstr>İçerik</vt:lpstr>
      <vt:lpstr>Bootstrap Giriş</vt:lpstr>
      <vt:lpstr>Bootstrap Giriş</vt:lpstr>
      <vt:lpstr>Bootstrap Giriş</vt:lpstr>
      <vt:lpstr>Bootstrap Giriş</vt:lpstr>
      <vt:lpstr>Bootstrap Giriş</vt:lpstr>
      <vt:lpstr>Bootstrap Giriş</vt:lpstr>
      <vt:lpstr>Bootstrap Giriş</vt:lpstr>
      <vt:lpstr>Bootstrap Giriş</vt:lpstr>
      <vt:lpstr>Bootstrap Giriş</vt:lpstr>
      <vt:lpstr>Bootstrap Izgara/Grid</vt:lpstr>
      <vt:lpstr>Bootstrap Izgara/Grid…</vt:lpstr>
      <vt:lpstr>Bootstrap Izgara/Grid…</vt:lpstr>
      <vt:lpstr>Bootstrap Izgara/Grid…</vt:lpstr>
      <vt:lpstr>Bootstrap Izgara/Grid…</vt:lpstr>
      <vt:lpstr>Bootstrap Izgara/Grid…</vt:lpstr>
      <vt:lpstr>Bootstrap Izgara/Grid…</vt:lpstr>
      <vt:lpstr>Bootstrap Izgara/Grid…</vt:lpstr>
      <vt:lpstr>Bootstrap Izgara/Grid…</vt:lpstr>
      <vt:lpstr>Bootstrap Izgara/Grid…</vt:lpstr>
      <vt:lpstr>Bootstrap Izgara/Grid…</vt:lpstr>
      <vt:lpstr>Bootstrap Metin ve Arkaplan Rengi</vt:lpstr>
      <vt:lpstr>Bootstrap Metin ve Arkaplan Rengi…</vt:lpstr>
      <vt:lpstr>Bootstrap Metin ve Arkaplan Rengi…</vt:lpstr>
      <vt:lpstr>Bootstrap Tablolar</vt:lpstr>
      <vt:lpstr>Bootstrap Tablolar…</vt:lpstr>
      <vt:lpstr>Bootstrap Tablolar…</vt:lpstr>
      <vt:lpstr>Bootstrap Resimler</vt:lpstr>
      <vt:lpstr>Bootstrap Resimler…</vt:lpstr>
      <vt:lpstr>Bootstrap Card</vt:lpstr>
      <vt:lpstr>Bootstrap Uyarı - Alert</vt:lpstr>
      <vt:lpstr>Bootstrap Uyarı – Alert…</vt:lpstr>
      <vt:lpstr>Bootstrap Alert</vt:lpstr>
      <vt:lpstr>Bootstrap Butonlar</vt:lpstr>
      <vt:lpstr>Bootstrap Butonlar…</vt:lpstr>
      <vt:lpstr>Bootstrap Butonlar…</vt:lpstr>
      <vt:lpstr>Bootstrap Butonlar…</vt:lpstr>
      <vt:lpstr>Bootstrap Butonlar…</vt:lpstr>
      <vt:lpstr>Bootstrap Butonlar…</vt:lpstr>
      <vt:lpstr>Bootstrap İkonlar</vt:lpstr>
      <vt:lpstr>Bootstrap Etiketler  </vt:lpstr>
      <vt:lpstr>Bootstrap Sayı Gösterimi - Badges</vt:lpstr>
      <vt:lpstr>Bootstrap Sayfalama - Breadcrumb</vt:lpstr>
      <vt:lpstr>Bootstrap Sayfalama - Pagination</vt:lpstr>
      <vt:lpstr>Bootstrap Listeler</vt:lpstr>
      <vt:lpstr>Bootstrap Listeler</vt:lpstr>
      <vt:lpstr>Kaynaklar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Teknolojileri HAFTA 2????</dc:title>
  <dc:creator>gulizar</dc:creator>
  <cp:lastModifiedBy>Windows Kullanıcısı</cp:lastModifiedBy>
  <cp:revision>355</cp:revision>
  <dcterms:created xsi:type="dcterms:W3CDTF">2018-02-02T11:53:53Z</dcterms:created>
  <dcterms:modified xsi:type="dcterms:W3CDTF">2018-03-07T10:55:29Z</dcterms:modified>
</cp:coreProperties>
</file>