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257" r:id="rId3"/>
    <p:sldId id="366" r:id="rId4"/>
    <p:sldId id="367" r:id="rId5"/>
    <p:sldId id="369" r:id="rId6"/>
    <p:sldId id="371" r:id="rId7"/>
    <p:sldId id="372" r:id="rId8"/>
    <p:sldId id="373" r:id="rId9"/>
    <p:sldId id="374" r:id="rId10"/>
    <p:sldId id="375" r:id="rId11"/>
    <p:sldId id="368" r:id="rId12"/>
    <p:sldId id="376" r:id="rId13"/>
    <p:sldId id="377" r:id="rId14"/>
    <p:sldId id="378" r:id="rId15"/>
    <p:sldId id="382" r:id="rId16"/>
    <p:sldId id="381" r:id="rId17"/>
    <p:sldId id="379" r:id="rId18"/>
    <p:sldId id="384" r:id="rId19"/>
    <p:sldId id="383" r:id="rId20"/>
    <p:sldId id="385" r:id="rId21"/>
    <p:sldId id="386" r:id="rId22"/>
    <p:sldId id="387" r:id="rId23"/>
    <p:sldId id="389" r:id="rId24"/>
    <p:sldId id="388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2" r:id="rId37"/>
    <p:sldId id="404" r:id="rId38"/>
    <p:sldId id="405" r:id="rId39"/>
    <p:sldId id="406" r:id="rId40"/>
    <p:sldId id="407" r:id="rId41"/>
    <p:sldId id="408" r:id="rId42"/>
    <p:sldId id="409" r:id="rId43"/>
    <p:sldId id="410" r:id="rId44"/>
    <p:sldId id="403" r:id="rId4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8470" autoAdjust="0"/>
  </p:normalViewPr>
  <p:slideViewPr>
    <p:cSldViewPr>
      <p:cViewPr varScale="1">
        <p:scale>
          <a:sx n="69" d="100"/>
          <a:sy n="69" d="100"/>
        </p:scale>
        <p:origin x="186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3A13E-C8AB-4C0F-872A-282479D55641}" type="datetimeFigureOut">
              <a:rPr lang="tr-TR" smtClean="0"/>
              <a:t>14.03.2018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35F30-A5E9-4E3D-B975-15AF8362F6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1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8699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3353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4303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8520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641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025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6212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810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5521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5195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921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1011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308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9901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51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6322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190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7876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4017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5784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341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738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7725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2750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5991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563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98213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61922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46363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0774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9782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0402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53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61754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989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8046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096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56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1024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008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D0C0D8-46AC-4234-81F9-452315ADDA17}" type="datetime1">
              <a:rPr lang="tr-TR" smtClean="0"/>
              <a:t>14.03.2018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B01C-E9EB-4977-93C2-2C17A38AF7A6}" type="datetime1">
              <a:rPr lang="tr-TR" smtClean="0"/>
              <a:t>14.03.2018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68BA-C8D3-4CCB-9A43-76F3EBA35F73}" type="datetime1">
              <a:rPr lang="tr-TR" smtClean="0"/>
              <a:t>14.03.2018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06B-9D0E-407B-9D10-6B90411AF822}" type="datetime1">
              <a:rPr lang="tr-TR" smtClean="0"/>
              <a:t>14.03.2018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0E203A5-7331-492E-8114-2D8609F352C6}" type="datetime1">
              <a:rPr lang="tr-TR" smtClean="0"/>
              <a:t>14.03.2018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EC6F-11B5-4D6A-BE4E-3FB440C16302}" type="datetime1">
              <a:rPr lang="tr-TR" smtClean="0"/>
              <a:t>14.03.2018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6834-235D-4CBD-BCB8-7FC3566FCF83}" type="datetime1">
              <a:rPr lang="tr-TR" smtClean="0"/>
              <a:t>14.03.2018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78A6-C891-45B5-B913-8BD5D70D351B}" type="datetime1">
              <a:rPr lang="tr-TR" smtClean="0"/>
              <a:t>14.03.2018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01F2-0F61-427D-9C45-122035DF0327}" type="datetime1">
              <a:rPr lang="tr-TR" smtClean="0"/>
              <a:t>14.03.2018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BD05-7067-4DAE-893F-4D0E808A67E0}" type="datetime1">
              <a:rPr lang="tr-TR" smtClean="0"/>
              <a:t>14.03.2018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A50-9559-4C73-9C41-C472B38BB0D7}" type="datetime1">
              <a:rPr lang="tr-TR" smtClean="0"/>
              <a:t>14.03.2018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B2B6B5-652F-4D5E-B3B7-3213E9DB8772}" type="datetime1">
              <a:rPr lang="tr-TR" smtClean="0"/>
              <a:t>14.03.2018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Teknolojileri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mtClean="0"/>
              <a:t>Hafta 6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b="1" dirty="0" smtClean="0"/>
              <a:t> </a:t>
            </a:r>
            <a:r>
              <a:rPr lang="tr-TR" b="1" dirty="0" err="1" smtClean="0"/>
              <a:t>document.write</a:t>
            </a:r>
            <a:r>
              <a:rPr lang="tr-TR" b="1" dirty="0" smtClean="0"/>
              <a:t>()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10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457200" y="1582341"/>
            <a:ext cx="70671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document.write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(7 +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6);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88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</a:t>
            </a:r>
            <a:r>
              <a:rPr lang="tr-TR" b="1" dirty="0" err="1" smtClean="0"/>
              <a:t>document.write</a:t>
            </a:r>
            <a:r>
              <a:rPr lang="tr-TR" b="1" dirty="0" smtClean="0"/>
              <a:t>()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11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457200" y="2665943"/>
            <a:ext cx="83632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İlk Web Sayfam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İlk Paragrafım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document.write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(5 + 6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DENE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sp>
        <p:nvSpPr>
          <p:cNvPr id="9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46743"/>
          </a:xfrm>
        </p:spPr>
        <p:txBody>
          <a:bodyPr>
            <a:normAutofit/>
          </a:bodyPr>
          <a:lstStyle/>
          <a:p>
            <a:r>
              <a:rPr lang="tr-TR" dirty="0" err="1"/>
              <a:t>d</a:t>
            </a:r>
            <a:r>
              <a:rPr lang="tr-TR" dirty="0" err="1" smtClean="0"/>
              <a:t>ocument.write</a:t>
            </a:r>
            <a:r>
              <a:rPr lang="tr-TR" dirty="0" smtClean="0"/>
              <a:t>() ile tüm içeriği silebilirsiniz.</a:t>
            </a:r>
          </a:p>
          <a:p>
            <a:r>
              <a:rPr lang="tr-TR" dirty="0" smtClean="0"/>
              <a:t>Aşağıdaki kodda butona tıklayınca tüm içerik silinir ve </a:t>
            </a:r>
            <a:r>
              <a:rPr lang="tr-TR" dirty="0" smtClean="0">
                <a:latin typeface="Arial Black" panose="020B0A04020102020204" pitchFamily="34" charset="0"/>
              </a:rPr>
              <a:t>11</a:t>
            </a:r>
            <a:r>
              <a:rPr lang="tr-TR" dirty="0" smtClean="0"/>
              <a:t> yazar. </a:t>
            </a:r>
          </a:p>
        </p:txBody>
      </p:sp>
    </p:spTree>
    <p:extLst>
      <p:ext uri="{BB962C8B-B14F-4D97-AF65-F5344CB8AC3E}">
        <p14:creationId xmlns:p14="http://schemas.microsoft.com/office/powerpoint/2010/main" val="8414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b="1" dirty="0" smtClean="0"/>
              <a:t> </a:t>
            </a:r>
            <a:r>
              <a:rPr lang="tr-TR" b="1" dirty="0" err="1" smtClean="0"/>
              <a:t>innerHTML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12</a:t>
            </a:fld>
            <a:endParaRPr lang="tr-TR"/>
          </a:p>
        </p:txBody>
      </p:sp>
      <p:sp>
        <p:nvSpPr>
          <p:cNvPr id="8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1133872"/>
          </a:xfrm>
        </p:spPr>
        <p:txBody>
          <a:bodyPr>
            <a:normAutofit/>
          </a:bodyPr>
          <a:lstStyle/>
          <a:p>
            <a:r>
              <a:rPr lang="tr-TR" dirty="0"/>
              <a:t>Bir HTML </a:t>
            </a:r>
            <a:r>
              <a:rPr lang="tr-TR" dirty="0" smtClean="0"/>
              <a:t>öğesine </a:t>
            </a:r>
            <a:r>
              <a:rPr lang="tr-TR" dirty="0"/>
              <a:t>erişmek için </a:t>
            </a:r>
            <a:endParaRPr lang="tr-TR" dirty="0" smtClean="0"/>
          </a:p>
          <a:p>
            <a:pPr marL="0" indent="0">
              <a:buNone/>
            </a:pPr>
            <a:r>
              <a:rPr lang="tr-TR" b="1" dirty="0" err="1" smtClean="0"/>
              <a:t>document.getElementById</a:t>
            </a:r>
            <a:r>
              <a:rPr lang="tr-TR" b="1" dirty="0" smtClean="0"/>
              <a:t> </a:t>
            </a:r>
            <a:r>
              <a:rPr lang="tr-TR" b="1" dirty="0"/>
              <a:t>(</a:t>
            </a:r>
            <a:r>
              <a:rPr lang="tr-TR" b="1" dirty="0" err="1"/>
              <a:t>id</a:t>
            </a:r>
            <a:r>
              <a:rPr lang="tr-TR" b="1" dirty="0"/>
              <a:t>)</a:t>
            </a:r>
            <a:r>
              <a:rPr lang="tr-TR" dirty="0"/>
              <a:t>  </a:t>
            </a:r>
            <a:r>
              <a:rPr lang="tr-TR" dirty="0" smtClean="0"/>
              <a:t>kullanılır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69595" y="2109033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İlk Web Sayfam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İlk Paragrafım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5 + 6;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42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b="1" dirty="0" smtClean="0"/>
              <a:t> console.log()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13</a:t>
            </a:fld>
            <a:endParaRPr lang="tr-TR"/>
          </a:p>
        </p:txBody>
      </p:sp>
      <p:sp>
        <p:nvSpPr>
          <p:cNvPr id="8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44136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Tarayıcıdaki konsola </a:t>
            </a:r>
            <a:r>
              <a:rPr lang="tr-TR" dirty="0" err="1" smtClean="0"/>
              <a:t>log</a:t>
            </a:r>
            <a:r>
              <a:rPr lang="tr-TR" dirty="0" smtClean="0"/>
              <a:t> yazdırmak için kullanılır.</a:t>
            </a:r>
          </a:p>
          <a:p>
            <a:r>
              <a:rPr lang="tr-TR" dirty="0" smtClean="0"/>
              <a:t>F12 ile tarayıcı konsolunu etkinleştirin ve sekmelerden Console seçiniz.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457200" y="2563336"/>
            <a:ext cx="80752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İlk Web Sayfam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İlk Paragrafım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endParaRPr lang="tr-TR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console.log(7 + 4);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21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b="1" dirty="0" smtClean="0"/>
              <a:t> </a:t>
            </a:r>
            <a:r>
              <a:rPr lang="tr-TR" dirty="0" smtClean="0"/>
              <a:t>sözdizimi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14</a:t>
            </a:fld>
            <a:endParaRPr lang="tr-TR"/>
          </a:p>
        </p:txBody>
      </p:sp>
      <p:sp>
        <p:nvSpPr>
          <p:cNvPr id="8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/>
              <a:t>Her bir ifade ; ile ayrılır. </a:t>
            </a:r>
          </a:p>
          <a:p>
            <a:r>
              <a:rPr lang="tr-TR" dirty="0" smtClean="0"/>
              <a:t>Değişkenler </a:t>
            </a:r>
            <a:r>
              <a:rPr lang="tr-TR" b="1" dirty="0" smtClean="0"/>
              <a:t>var</a:t>
            </a:r>
            <a:r>
              <a:rPr lang="tr-TR" dirty="0" smtClean="0"/>
              <a:t> deyimi ile tanımlanır. </a:t>
            </a:r>
          </a:p>
          <a:p>
            <a:r>
              <a:rPr lang="tr-TR" dirty="0" smtClean="0"/>
              <a:t>Atama işlemi = ile yapılır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Metinler çift veya tek tırnak içinde yazılır.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368152" y="28529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6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z = x + y;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1259632" y="45091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"Sakarya Üniversitesi"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'Sakarya Üniversitesi'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12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b="1" dirty="0" smtClean="0"/>
              <a:t> </a:t>
            </a:r>
            <a:r>
              <a:rPr lang="tr-TR" dirty="0" smtClean="0"/>
              <a:t>sözdizimi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15</a:t>
            </a:fld>
            <a:endParaRPr lang="tr-TR"/>
          </a:p>
        </p:txBody>
      </p:sp>
      <p:sp>
        <p:nvSpPr>
          <p:cNvPr id="8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/>
              <a:t>Değişkenler Html içeriğe aktarılabilir.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12648" y="2413338"/>
            <a:ext cx="7919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var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"Volvo";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49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b="1" dirty="0" smtClean="0"/>
              <a:t> </a:t>
            </a:r>
            <a:r>
              <a:rPr lang="tr-TR" dirty="0" smtClean="0"/>
              <a:t>sözdizimi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16</a:t>
            </a:fld>
            <a:endParaRPr lang="tr-TR"/>
          </a:p>
        </p:txBody>
      </p:sp>
      <p:sp>
        <p:nvSpPr>
          <p:cNvPr id="8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/>
              <a:t>Açıklama satırı için // veya /* */ ifadesi kullanılır.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Değişken tanımlarken alt çizgi yada </a:t>
            </a:r>
            <a:r>
              <a:rPr lang="tr-TR" dirty="0" err="1" smtClean="0"/>
              <a:t>camelcase</a:t>
            </a:r>
            <a:r>
              <a:rPr lang="tr-TR" dirty="0" smtClean="0"/>
              <a:t> metodu kullanılabilir.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1196008" y="4881934"/>
            <a:ext cx="3730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var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ad_soyad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kullanici_adi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var </a:t>
            </a:r>
            <a:r>
              <a:rPr lang="tr-TR" dirty="0" err="1" smtClean="0">
                <a:latin typeface="Consolas" panose="020B0609020204030204" pitchFamily="49" charset="0"/>
              </a:rPr>
              <a:t>AdSoyad</a:t>
            </a:r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 smtClean="0">
                <a:latin typeface="Consolas" panose="020B0609020204030204" pitchFamily="49" charset="0"/>
              </a:rPr>
              <a:t>KullaniciAdi</a:t>
            </a:r>
            <a:r>
              <a:rPr lang="tr-TR" dirty="0" smtClean="0">
                <a:latin typeface="Consolas" panose="020B0609020204030204" pitchFamily="49" charset="0"/>
              </a:rPr>
              <a:t>;  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899592" y="1746682"/>
            <a:ext cx="6678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Komut çalışır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x = 6;  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Komut Çalışmaz</a:t>
            </a:r>
          </a:p>
          <a:p>
            <a:endParaRPr lang="tr-TR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/*Birden fazla satır</a:t>
            </a:r>
          </a:p>
          <a:p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Yorum bu şekilde yapılır*/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54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b="1" dirty="0" smtClean="0"/>
              <a:t> </a:t>
            </a:r>
            <a:r>
              <a:rPr lang="tr-TR" dirty="0" smtClean="0"/>
              <a:t>sözdizimi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17</a:t>
            </a:fld>
            <a:endParaRPr lang="tr-TR"/>
          </a:p>
        </p:txBody>
      </p:sp>
      <p:sp>
        <p:nvSpPr>
          <p:cNvPr id="8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/>
              <a:t>Aritmetik operatörler hesaplama işlemleri için kullanılır.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Değişkenler ile aritmetiksel işlemler yapılabilir.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Metinler + ile birleştirilebilir.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259632" y="52919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"Sakarya"  + 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 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+ "Üniversitesi"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043608" y="198884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6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 *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1196008" y="377974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X* (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6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 *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69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b="1" dirty="0" smtClean="0"/>
              <a:t> </a:t>
            </a:r>
            <a:r>
              <a:rPr lang="tr-TR" dirty="0" smtClean="0"/>
              <a:t>Operatörler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18</a:t>
            </a:fld>
            <a:endParaRPr lang="tr-TR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62534"/>
              </p:ext>
            </p:extLst>
          </p:nvPr>
        </p:nvGraphicFramePr>
        <p:xfrm>
          <a:off x="971600" y="1484784"/>
          <a:ext cx="7272808" cy="3007360"/>
        </p:xfrm>
        <a:graphic>
          <a:graphicData uri="http://schemas.openxmlformats.org/drawingml/2006/table">
            <a:tbl>
              <a:tblPr/>
              <a:tblGrid>
                <a:gridCol w="1811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Operator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+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Toplama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-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Çıkarma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*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Çarpma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/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Bölme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%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 smtClean="0">
                          <a:effectLst/>
                        </a:rPr>
                        <a:t>Mod</a:t>
                      </a:r>
                      <a:r>
                        <a:rPr lang="tr-TR" baseline="0" dirty="0" smtClean="0">
                          <a:effectLst/>
                        </a:rPr>
                        <a:t> Alma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++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Artırma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--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Azaltma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0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b="1" dirty="0" smtClean="0"/>
              <a:t> </a:t>
            </a:r>
            <a:r>
              <a:rPr lang="tr-TR" dirty="0" smtClean="0"/>
              <a:t>Operatörler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19</a:t>
            </a:fld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612648" y="14127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Arttırma</a:t>
            </a:r>
          </a:p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x++;</a:t>
            </a:r>
            <a:b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z = x;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602068" y="288288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Azaltma</a:t>
            </a:r>
            <a:endParaRPr lang="tr-T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x--;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z = x;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602068" y="458112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Çarpma</a:t>
            </a:r>
          </a:p>
          <a:p>
            <a:r>
              <a:rPr lang="da-DK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2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z = x * y;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4716016" y="14127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Toplama</a:t>
            </a:r>
          </a:p>
          <a:p>
            <a:r>
              <a:rPr lang="da-DK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2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z = x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y;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4716016" y="288288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Çıkarma</a:t>
            </a:r>
          </a:p>
          <a:p>
            <a:r>
              <a:rPr lang="da-DK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2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z = x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y;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4716016" y="45666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Bölme</a:t>
            </a:r>
          </a:p>
          <a:p>
            <a:r>
              <a:rPr lang="da-DK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2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z = x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y;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96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sz="2800" dirty="0" err="1" smtClean="0"/>
              <a:t>Javascript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Atama</a:t>
            </a:r>
            <a:r>
              <a:rPr lang="tr-TR" b="1" dirty="0"/>
              <a:t> </a:t>
            </a:r>
            <a:r>
              <a:rPr lang="tr-TR" dirty="0" smtClean="0"/>
              <a:t>Operatörler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20</a:t>
            </a:fld>
            <a:endParaRPr lang="tr-TR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30536"/>
              </p:ext>
            </p:extLst>
          </p:nvPr>
        </p:nvGraphicFramePr>
        <p:xfrm>
          <a:off x="457200" y="1556792"/>
          <a:ext cx="7859214" cy="2631440"/>
        </p:xfrm>
        <a:graphic>
          <a:graphicData uri="http://schemas.openxmlformats.org/drawingml/2006/table">
            <a:tbl>
              <a:tblPr/>
              <a:tblGrid>
                <a:gridCol w="1958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Operatör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Kullanımı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Anlamı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+=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x +=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= x +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-=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-=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x = x -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*=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*=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= x *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/=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/=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= x /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%=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%=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x = x %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5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Atama</a:t>
            </a:r>
            <a:r>
              <a:rPr lang="tr-TR" b="1" dirty="0"/>
              <a:t> </a:t>
            </a:r>
            <a:r>
              <a:rPr lang="tr-TR" dirty="0" smtClean="0"/>
              <a:t>Operatörler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21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457200" y="147639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Atama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860032" y="14763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Segoe UI" panose="020B0502040204020203" pitchFamily="34" charset="0"/>
              </a:rPr>
              <a:t>Atama</a:t>
            </a:r>
            <a:endParaRPr lang="tr-TR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+= 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4860032" y="265499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Segoe UI" panose="020B0502040204020203" pitchFamily="34" charset="0"/>
              </a:rPr>
              <a:t>Atama</a:t>
            </a:r>
          </a:p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x -=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64488" y="39912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Segoe UI" panose="020B0502040204020203" pitchFamily="34" charset="0"/>
              </a:rPr>
              <a:t>Atama</a:t>
            </a:r>
            <a:endParaRPr lang="tr-TR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*= 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62168" y="27605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Segoe UI" panose="020B0502040204020203" pitchFamily="34" charset="0"/>
              </a:rPr>
              <a:t>Atama</a:t>
            </a:r>
          </a:p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x /=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4857384" y="39912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Segoe UI" panose="020B0502040204020203" pitchFamily="34" charset="0"/>
              </a:rPr>
              <a:t>Atama</a:t>
            </a:r>
          </a:p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x %=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Veri Tipleri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22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289411" y="3212976"/>
            <a:ext cx="7067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Ondalık ve tamsayı tipler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307848" y="1929606"/>
            <a:ext cx="7504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x;              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x tanımsız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x sayı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Web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    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x metin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307848" y="3574757"/>
            <a:ext cx="7936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x1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34.00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x1 Ondalık değişken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x2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x2 tamsayı değişken, ondalık değil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307848" y="47988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18" name="Dikdörtgen 17"/>
          <p:cNvSpPr/>
          <p:nvPr/>
        </p:nvSpPr>
        <p:spPr>
          <a:xfrm>
            <a:off x="259486" y="1509604"/>
            <a:ext cx="7067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Dinamik tipler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tr-TR" dirty="0"/>
          </a:p>
        </p:txBody>
      </p:sp>
      <p:sp>
        <p:nvSpPr>
          <p:cNvPr id="19" name="Dikdörtgen 18"/>
          <p:cNvSpPr/>
          <p:nvPr/>
        </p:nvSpPr>
        <p:spPr>
          <a:xfrm>
            <a:off x="227202" y="4427820"/>
            <a:ext cx="7067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tipler.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26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Diziler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23</a:t>
            </a:fld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457200" y="1509604"/>
            <a:ext cx="7067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Diziler [] içinde tanımlanır.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57200" y="2044298"/>
            <a:ext cx="7427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cars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Mercedes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BMW"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Audi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39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Fonksiyonlar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24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JavaScript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fonksiyonu </a:t>
            </a: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belirli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görevi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yerine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getirmek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için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tasarlanmış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kod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bloğudur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35528" y="2343371"/>
            <a:ext cx="8435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(p1, p2)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p1 * p2;       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Bu fonksiyon p1 ve p2 çarpımını döndürür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69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Fonksiyon </a:t>
            </a:r>
            <a:r>
              <a:rPr lang="tr-TR" dirty="0" err="1" smtClean="0"/>
              <a:t>Syntax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25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fonksiyonu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function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anahtar kelimesi ile tanımlanır.</a:t>
            </a:r>
          </a:p>
          <a:p>
            <a:pPr algn="just"/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Fonksiyon isimleri harfler, sayılar,  altçizgi içerebilir. </a:t>
            </a:r>
          </a:p>
          <a:p>
            <a:pPr algn="just"/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Fonksiyonlar birden fazla parametre alabilir.</a:t>
            </a:r>
          </a:p>
          <a:p>
            <a:pPr algn="just"/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57200" y="3308791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paramet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paramet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e2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paramet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//Komutlar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53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Fonksiyon Geri Değeri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26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fonksiyonları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return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anahtar kelimesi ile geri değer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döndürürüler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pPr algn="just"/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57200" y="2405787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</a:t>
            </a: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Fonksiyon çağırılır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değeri x değişkenine atanır */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b)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 * b;                </a:t>
            </a: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Fonksiyon a ve b değerinin çarpımını geri gönderir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80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Fonksiyon Örneği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27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Aşağıdaki fonksiyon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fahrenayt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derece değerini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celcius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değer çevirir.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612648" y="2045747"/>
            <a:ext cx="7991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toCelsius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fahrenheit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9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 * (fahrenheit-32);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dirty="0" smtClean="0"/>
          </a:p>
          <a:p>
            <a:r>
              <a:rPr lang="tr-TR" dirty="0" smtClean="0"/>
              <a:t>Fonksiyonu Kullanım Örnekleri</a:t>
            </a:r>
          </a:p>
          <a:p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toCelsius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77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76100" y="4581128"/>
            <a:ext cx="79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text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Sıcaklık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toCelsius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77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 Celsius"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623228" y="5302949"/>
            <a:ext cx="8629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/* Farklı bir kullanımı */</a:t>
            </a:r>
          </a:p>
          <a:p>
            <a:r>
              <a:rPr lang="en-US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toCelsius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text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Sıcaklık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x 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 Celsius"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25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Html DOM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28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DOM ile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erişebilir ve bir HTML belgesinin tüm unsurları değiştirebilir.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57200" y="22048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Nesneler HTML DOM Ağacı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  <a:endParaRPr kumimoji="0" lang="tr-TR" sz="15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4098" name="Picture 2" descr="DOM HTM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539410" cy="357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6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Html DOM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29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 nedir?</a:t>
            </a:r>
          </a:p>
        </p:txBody>
      </p:sp>
      <p:sp>
        <p:nvSpPr>
          <p:cNvPr id="6" name="Dikdörtgen 5"/>
          <p:cNvSpPr/>
          <p:nvPr/>
        </p:nvSpPr>
        <p:spPr>
          <a:xfrm>
            <a:off x="457200" y="2117755"/>
            <a:ext cx="8291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 W3C (World Wide Web Consortium)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standardıdır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457200" y="2822734"/>
            <a:ext cx="6245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000000"/>
                </a:solidFill>
                <a:latin typeface="Verdana" panose="020B0604030504040204" pitchFamily="34" charset="0"/>
              </a:rPr>
              <a:t>DOM belgeleri erişmek için bir standart tanımlar</a:t>
            </a:r>
            <a:r>
              <a:rPr lang="nb-NO" dirty="0" smtClean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endParaRPr lang="tr-TR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HTML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Dom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aşağıdakileri yapabilir.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611560" y="3861048"/>
            <a:ext cx="76064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HTML elemanları 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nesne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olarak tanımlar</a:t>
            </a:r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Tüm Html elemanların 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özelliklerini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kullanır.</a:t>
            </a:r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Tüm Html öğelerin 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yöntemlerine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erişebilir.</a:t>
            </a:r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Tüm Html elemanlarının 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olaylarını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tanımlar.</a:t>
            </a:r>
            <a:endParaRPr lang="tr-TR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7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JavaScript</a:t>
            </a:r>
            <a:r>
              <a:rPr lang="tr-TR" dirty="0"/>
              <a:t>, yaygın olarak web tarayıcılarında kullanılmakta olan dinamik bir programlama dilidir. </a:t>
            </a:r>
            <a:endParaRPr lang="tr-TR" dirty="0" smtClean="0"/>
          </a:p>
          <a:p>
            <a:endParaRPr lang="tr-TR" dirty="0" smtClean="0"/>
          </a:p>
          <a:p>
            <a:pPr algn="just"/>
            <a:r>
              <a:rPr lang="tr-TR" dirty="0" err="1"/>
              <a:t>JavaScript</a:t>
            </a:r>
            <a:r>
              <a:rPr lang="tr-TR" dirty="0"/>
              <a:t> ile </a:t>
            </a:r>
            <a:r>
              <a:rPr lang="tr-TR" dirty="0" smtClean="0"/>
              <a:t>yazılan </a:t>
            </a:r>
            <a:r>
              <a:rPr lang="tr-TR" dirty="0" smtClean="0">
                <a:solidFill>
                  <a:srgbClr val="C00000"/>
                </a:solidFill>
              </a:rPr>
              <a:t>istemci tarafı betikler </a:t>
            </a:r>
            <a:r>
              <a:rPr lang="tr-TR" dirty="0" smtClean="0"/>
              <a:t>sayesinde tarayıcının </a:t>
            </a:r>
            <a:r>
              <a:rPr lang="tr-TR" dirty="0"/>
              <a:t>kullanıcıyla etkileşimde bulunması, tarayıcının kontrol edilmesi, asenkron bir şekilde sunucu ile iletişime geçilmesi ve web sayfası </a:t>
            </a:r>
            <a:r>
              <a:rPr lang="tr-TR" dirty="0" smtClean="0"/>
              <a:t>içeriğinin değiştirilmesi gibi işlevler sağlanır.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66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Html DOM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30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DOM ile aşağıdaki işlevler yapılabilir.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457200" y="2117755"/>
            <a:ext cx="82912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sayfasındaki tüm HTML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öğeleri değiştirebilir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sayfasındaki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tüm CSS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stilleri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değiştirebilir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ile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HTML elemanları ve özelliklerini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kaldırılabilir</a:t>
            </a:r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Yeni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HTML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öğeleri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ve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özellikleri eklenebilir</a:t>
            </a:r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ile yeni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bir HTML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olayı oluşturulabilir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83622" y="0"/>
            <a:ext cx="8229600" cy="990600"/>
          </a:xfrm>
        </p:spPr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Html DOM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31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DOM ile HTML içeriği değiştirebilir. </a:t>
            </a:r>
            <a:r>
              <a:rPr lang="tr-T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innerHTML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özelliği ile içerik değiştirilebilir.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457200" y="2125508"/>
            <a:ext cx="85313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"Merhaba Arkadaşlar";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31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Html DOM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32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getElementById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yöntemi ile HTML elemanlarına </a:t>
            </a:r>
            <a:r>
              <a:rPr lang="tr-T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özelliği aracılığıyla erişilebilir.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457200" y="2125508"/>
            <a:ext cx="85313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"Merhaba Arkadaşlar";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86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Html DOM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33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getElementById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farklı çeşitleri vardır.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20486"/>
              </p:ext>
            </p:extLst>
          </p:nvPr>
        </p:nvGraphicFramePr>
        <p:xfrm>
          <a:off x="457200" y="2373789"/>
          <a:ext cx="8229600" cy="1503680"/>
        </p:xfrm>
        <a:graphic>
          <a:graphicData uri="http://schemas.openxmlformats.org/drawingml/2006/table">
            <a:tbl>
              <a:tblPr/>
              <a:tblGrid>
                <a:gridCol w="490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8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 smtClean="0">
                          <a:effectLst/>
                        </a:rPr>
                        <a:t>Metot</a:t>
                      </a:r>
                      <a:endParaRPr lang="tr-TR" b="1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 smtClean="0">
                          <a:effectLst/>
                        </a:rPr>
                        <a:t>Açıklama</a:t>
                      </a:r>
                      <a:endParaRPr lang="tr-TR" b="1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document.getElementById(</a:t>
                      </a:r>
                      <a:r>
                        <a:rPr lang="tr-TR" i="1">
                          <a:effectLst/>
                        </a:rPr>
                        <a:t>id</a:t>
                      </a:r>
                      <a:r>
                        <a:rPr lang="tr-TR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 smtClean="0">
                          <a:effectLst/>
                        </a:rPr>
                        <a:t>id</a:t>
                      </a:r>
                      <a:r>
                        <a:rPr lang="tr-TR" dirty="0" smtClean="0">
                          <a:effectLst/>
                        </a:rPr>
                        <a:t> ile elemana</a:t>
                      </a:r>
                      <a:r>
                        <a:rPr lang="tr-TR" baseline="0" dirty="0" smtClean="0">
                          <a:effectLst/>
                        </a:rPr>
                        <a:t> erişim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document.getElementsByTagName(</a:t>
                      </a:r>
                      <a:r>
                        <a:rPr lang="tr-TR" i="1">
                          <a:effectLst/>
                        </a:rPr>
                        <a:t>name</a:t>
                      </a:r>
                      <a:r>
                        <a:rPr lang="tr-TR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Etiket ismi ile</a:t>
                      </a:r>
                      <a:r>
                        <a:rPr lang="tr-TR" baseline="0" dirty="0" smtClean="0">
                          <a:effectLst/>
                        </a:rPr>
                        <a:t> elemana erişim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document.getElementsByClassName(</a:t>
                      </a:r>
                      <a:r>
                        <a:rPr lang="tr-TR" i="1">
                          <a:effectLst/>
                        </a:rPr>
                        <a:t>name</a:t>
                      </a:r>
                      <a:r>
                        <a:rPr lang="tr-TR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Class ismi ile elemana erişim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3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Html DOM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34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elemanlarının özelliklerini değiştirebilir.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99324"/>
              </p:ext>
            </p:extLst>
          </p:nvPr>
        </p:nvGraphicFramePr>
        <p:xfrm>
          <a:off x="323528" y="2060848"/>
          <a:ext cx="8363272" cy="1879600"/>
        </p:xfrm>
        <a:graphic>
          <a:graphicData uri="http://schemas.openxmlformats.org/drawingml/2006/table">
            <a:tbl>
              <a:tblPr/>
              <a:tblGrid>
                <a:gridCol w="4167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 smtClean="0">
                          <a:effectLst/>
                        </a:rPr>
                        <a:t>Metot</a:t>
                      </a:r>
                      <a:endParaRPr lang="tr-TR" b="1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 smtClean="0">
                          <a:effectLst/>
                        </a:rPr>
                        <a:t>Açıklama</a:t>
                      </a:r>
                      <a:endParaRPr lang="tr-TR" b="1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i="1" dirty="0" err="1">
                          <a:effectLst/>
                        </a:rPr>
                        <a:t>element</a:t>
                      </a:r>
                      <a:r>
                        <a:rPr lang="tr-TR" dirty="0" err="1">
                          <a:effectLst/>
                        </a:rPr>
                        <a:t>.innerHTML</a:t>
                      </a:r>
                      <a:r>
                        <a:rPr lang="tr-TR" dirty="0">
                          <a:effectLst/>
                        </a:rPr>
                        <a:t> =  </a:t>
                      </a:r>
                      <a:r>
                        <a:rPr lang="tr-TR" i="1" dirty="0" smtClean="0">
                          <a:effectLst/>
                        </a:rPr>
                        <a:t>yeni html</a:t>
                      </a:r>
                      <a:r>
                        <a:rPr lang="tr-TR" i="1" baseline="0" dirty="0" smtClean="0">
                          <a:effectLst/>
                        </a:rPr>
                        <a:t> içeriği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Elemanın Html içeriği</a:t>
                      </a:r>
                      <a:r>
                        <a:rPr lang="tr-TR" baseline="0" dirty="0" smtClean="0">
                          <a:effectLst/>
                        </a:rPr>
                        <a:t> değiştirilir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i="1" dirty="0" err="1" smtClean="0">
                          <a:effectLst/>
                        </a:rPr>
                        <a:t>element</a:t>
                      </a:r>
                      <a:r>
                        <a:rPr lang="tr-TR" dirty="0" err="1" smtClean="0">
                          <a:effectLst/>
                        </a:rPr>
                        <a:t>.</a:t>
                      </a:r>
                      <a:r>
                        <a:rPr lang="tr-TR" i="1" dirty="0" err="1" smtClean="0">
                          <a:effectLst/>
                        </a:rPr>
                        <a:t>ozellik</a:t>
                      </a:r>
                      <a:r>
                        <a:rPr lang="tr-TR" i="1" dirty="0" smtClean="0">
                          <a:effectLst/>
                        </a:rPr>
                        <a:t> </a:t>
                      </a:r>
                      <a:r>
                        <a:rPr lang="tr-TR" i="1" dirty="0">
                          <a:effectLst/>
                        </a:rPr>
                        <a:t>= </a:t>
                      </a:r>
                      <a:r>
                        <a:rPr lang="tr-TR" i="1" dirty="0" smtClean="0">
                          <a:effectLst/>
                        </a:rPr>
                        <a:t>yeni değer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Elemanların özelliklerine değer atama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i="1" dirty="0" err="1" smtClean="0">
                          <a:effectLst/>
                        </a:rPr>
                        <a:t>element</a:t>
                      </a:r>
                      <a:r>
                        <a:rPr lang="tr-TR" dirty="0" err="1" smtClean="0">
                          <a:effectLst/>
                        </a:rPr>
                        <a:t>.setAttribute</a:t>
                      </a:r>
                      <a:r>
                        <a:rPr lang="tr-TR" i="1" dirty="0" smtClean="0">
                          <a:effectLst/>
                        </a:rPr>
                        <a:t>(</a:t>
                      </a:r>
                      <a:r>
                        <a:rPr lang="tr-TR" i="1" dirty="0" err="1" smtClean="0">
                          <a:effectLst/>
                        </a:rPr>
                        <a:t>ozellik</a:t>
                      </a:r>
                      <a:r>
                        <a:rPr lang="tr-TR" i="1" dirty="0" smtClean="0">
                          <a:effectLst/>
                        </a:rPr>
                        <a:t>, </a:t>
                      </a:r>
                      <a:r>
                        <a:rPr lang="tr-TR" i="1" dirty="0" err="1" smtClean="0">
                          <a:effectLst/>
                        </a:rPr>
                        <a:t>deger</a:t>
                      </a:r>
                      <a:r>
                        <a:rPr lang="tr-TR" i="1" dirty="0" smtClean="0">
                          <a:effectLst/>
                        </a:rPr>
                        <a:t>)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Elemanların özelliklerine değer atama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i="1" dirty="0" err="1">
                          <a:effectLst/>
                        </a:rPr>
                        <a:t>element</a:t>
                      </a:r>
                      <a:r>
                        <a:rPr lang="tr-TR" dirty="0" err="1">
                          <a:effectLst/>
                        </a:rPr>
                        <a:t>.style.</a:t>
                      </a:r>
                      <a:r>
                        <a:rPr lang="tr-TR" i="1" dirty="0" err="1">
                          <a:effectLst/>
                        </a:rPr>
                        <a:t>property</a:t>
                      </a:r>
                      <a:r>
                        <a:rPr lang="tr-TR" i="1" dirty="0">
                          <a:effectLst/>
                        </a:rPr>
                        <a:t> = </a:t>
                      </a:r>
                      <a:r>
                        <a:rPr lang="tr-TR" i="1" dirty="0" smtClean="0">
                          <a:effectLst/>
                        </a:rPr>
                        <a:t>yeni stil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Elemanlara</a:t>
                      </a:r>
                      <a:r>
                        <a:rPr lang="tr-TR" baseline="0" dirty="0" smtClean="0">
                          <a:effectLst/>
                        </a:rPr>
                        <a:t> stil tanımlama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11450" y="1636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Html DOM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35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elemanı ekler yada silebilir.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31526"/>
              </p:ext>
            </p:extLst>
          </p:nvPr>
        </p:nvGraphicFramePr>
        <p:xfrm>
          <a:off x="539552" y="1916832"/>
          <a:ext cx="8147247" cy="2255520"/>
        </p:xfrm>
        <a:graphic>
          <a:graphicData uri="http://schemas.openxmlformats.org/drawingml/2006/table">
            <a:tbl>
              <a:tblPr/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 smtClean="0">
                          <a:effectLst/>
                        </a:rPr>
                        <a:t>Metot</a:t>
                      </a:r>
                      <a:endParaRPr lang="tr-TR" b="1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 smtClean="0">
                          <a:effectLst/>
                        </a:rPr>
                        <a:t>Açıklama</a:t>
                      </a:r>
                      <a:endParaRPr lang="tr-TR" b="1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 smtClean="0">
                          <a:effectLst/>
                        </a:rPr>
                        <a:t>document.createElement</a:t>
                      </a:r>
                      <a:r>
                        <a:rPr lang="tr-TR" dirty="0" smtClean="0">
                          <a:effectLst/>
                        </a:rPr>
                        <a:t>(</a:t>
                      </a:r>
                      <a:r>
                        <a:rPr lang="tr-TR" i="1" dirty="0" smtClean="0">
                          <a:effectLst/>
                        </a:rPr>
                        <a:t>eleman</a:t>
                      </a:r>
                      <a:r>
                        <a:rPr lang="tr-TR" dirty="0" smtClean="0">
                          <a:effectLst/>
                        </a:rPr>
                        <a:t>)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Yeni HTML elemanı</a:t>
                      </a:r>
                      <a:r>
                        <a:rPr lang="tr-TR" baseline="0" dirty="0" smtClean="0">
                          <a:effectLst/>
                        </a:rPr>
                        <a:t> oluşturma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 smtClean="0">
                          <a:effectLst/>
                        </a:rPr>
                        <a:t>document.removeChild</a:t>
                      </a:r>
                      <a:r>
                        <a:rPr lang="tr-TR" dirty="0" smtClean="0">
                          <a:effectLst/>
                        </a:rPr>
                        <a:t>(</a:t>
                      </a:r>
                      <a:r>
                        <a:rPr lang="tr-TR" i="1" dirty="0" smtClean="0">
                          <a:effectLst/>
                        </a:rPr>
                        <a:t>eleman</a:t>
                      </a:r>
                      <a:r>
                        <a:rPr lang="tr-TR" dirty="0" smtClean="0">
                          <a:effectLst/>
                        </a:rPr>
                        <a:t>)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Remove an HTML element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 smtClean="0">
                          <a:effectLst/>
                        </a:rPr>
                        <a:t>document.appendChild</a:t>
                      </a:r>
                      <a:r>
                        <a:rPr lang="tr-TR" dirty="0" smtClean="0">
                          <a:effectLst/>
                        </a:rPr>
                        <a:t>(</a:t>
                      </a:r>
                      <a:r>
                        <a:rPr lang="tr-TR" i="1" dirty="0" smtClean="0">
                          <a:effectLst/>
                        </a:rPr>
                        <a:t>eleman</a:t>
                      </a:r>
                      <a:r>
                        <a:rPr lang="tr-TR" dirty="0" smtClean="0">
                          <a:effectLst/>
                        </a:rPr>
                        <a:t>)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 smtClean="0">
                          <a:effectLst/>
                        </a:rPr>
                        <a:t>Varolan</a:t>
                      </a:r>
                      <a:r>
                        <a:rPr lang="tr-TR" dirty="0" smtClean="0">
                          <a:effectLst/>
                        </a:rPr>
                        <a:t> elemana, alt</a:t>
                      </a:r>
                      <a:r>
                        <a:rPr lang="tr-TR" baseline="0" dirty="0" smtClean="0">
                          <a:effectLst/>
                        </a:rPr>
                        <a:t> </a:t>
                      </a:r>
                      <a:r>
                        <a:rPr lang="tr-TR" dirty="0" smtClean="0">
                          <a:effectLst/>
                        </a:rPr>
                        <a:t>HTML elemanı</a:t>
                      </a:r>
                      <a:r>
                        <a:rPr lang="tr-TR" baseline="0" dirty="0" smtClean="0">
                          <a:effectLst/>
                        </a:rPr>
                        <a:t> ekler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 smtClean="0">
                          <a:effectLst/>
                        </a:rPr>
                        <a:t>document.replaceChild</a:t>
                      </a:r>
                      <a:r>
                        <a:rPr lang="tr-TR" dirty="0" smtClean="0">
                          <a:effectLst/>
                        </a:rPr>
                        <a:t>(</a:t>
                      </a:r>
                      <a:r>
                        <a:rPr lang="tr-TR" dirty="0" err="1" smtClean="0">
                          <a:effectLst/>
                        </a:rPr>
                        <a:t>Yeni</a:t>
                      </a:r>
                      <a:r>
                        <a:rPr lang="tr-TR" i="1" dirty="0" err="1" smtClean="0">
                          <a:effectLst/>
                        </a:rPr>
                        <a:t>,degisecek</a:t>
                      </a:r>
                      <a:r>
                        <a:rPr lang="tr-TR" dirty="0" smtClean="0">
                          <a:effectLst/>
                        </a:rPr>
                        <a:t>)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HTML elemanını değiştirir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document.write</a:t>
                      </a:r>
                      <a:r>
                        <a:rPr lang="tr-TR" dirty="0">
                          <a:effectLst/>
                        </a:rPr>
                        <a:t>(</a:t>
                      </a:r>
                      <a:r>
                        <a:rPr lang="tr-TR" i="1" dirty="0" err="1">
                          <a:effectLst/>
                        </a:rPr>
                        <a:t>text</a:t>
                      </a:r>
                      <a:r>
                        <a:rPr lang="tr-TR" dirty="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 smtClean="0">
                          <a:effectLst/>
                        </a:rPr>
                        <a:t>Text’i</a:t>
                      </a:r>
                      <a:r>
                        <a:rPr lang="tr-TR" dirty="0" smtClean="0">
                          <a:effectLst/>
                        </a:rPr>
                        <a:t> ekrana</a:t>
                      </a:r>
                      <a:r>
                        <a:rPr lang="tr-TR" baseline="0" dirty="0" smtClean="0">
                          <a:effectLst/>
                        </a:rPr>
                        <a:t> yazdırır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76083"/>
              </p:ext>
            </p:extLst>
          </p:nvPr>
        </p:nvGraphicFramePr>
        <p:xfrm>
          <a:off x="583612" y="4869160"/>
          <a:ext cx="8253119" cy="1026160"/>
        </p:xfrm>
        <a:graphic>
          <a:graphicData uri="http://schemas.openxmlformats.org/drawingml/2006/table">
            <a:tbl>
              <a:tblPr/>
              <a:tblGrid>
                <a:gridCol w="4253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 smtClean="0">
                          <a:effectLst/>
                        </a:rPr>
                        <a:t>Metot</a:t>
                      </a:r>
                      <a:endParaRPr lang="tr-TR" b="1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 smtClean="0">
                          <a:effectLst/>
                        </a:rPr>
                        <a:t>Açıklama</a:t>
                      </a:r>
                      <a:endParaRPr lang="tr-TR" b="1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document.getElementById</a:t>
                      </a:r>
                      <a:r>
                        <a:rPr lang="tr-TR" dirty="0">
                          <a:effectLst/>
                        </a:rPr>
                        <a:t>(</a:t>
                      </a:r>
                      <a:r>
                        <a:rPr lang="tr-TR" i="1" dirty="0" err="1">
                          <a:effectLst/>
                        </a:rPr>
                        <a:t>id</a:t>
                      </a:r>
                      <a:r>
                        <a:rPr lang="tr-TR" dirty="0">
                          <a:effectLst/>
                        </a:rPr>
                        <a:t>).</a:t>
                      </a:r>
                      <a:r>
                        <a:rPr lang="tr-TR" dirty="0" err="1">
                          <a:effectLst/>
                        </a:rPr>
                        <a:t>onclick</a:t>
                      </a:r>
                      <a:r>
                        <a:rPr lang="tr-TR" dirty="0">
                          <a:effectLst/>
                        </a:rPr>
                        <a:t> = </a:t>
                      </a:r>
                      <a:r>
                        <a:rPr lang="tr-TR" dirty="0" err="1">
                          <a:effectLst/>
                        </a:rPr>
                        <a:t>function</a:t>
                      </a:r>
                      <a:r>
                        <a:rPr lang="tr-TR" dirty="0" smtClean="0">
                          <a:effectLst/>
                        </a:rPr>
                        <a:t>(){</a:t>
                      </a:r>
                      <a:r>
                        <a:rPr lang="tr-TR" i="1" dirty="0" smtClean="0">
                          <a:effectLst/>
                        </a:rPr>
                        <a:t>komutlar</a:t>
                      </a:r>
                      <a:r>
                        <a:rPr lang="tr-TR" dirty="0" smtClean="0">
                          <a:effectLst/>
                        </a:rPr>
                        <a:t>}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 smtClean="0">
                          <a:effectLst/>
                        </a:rPr>
                        <a:t>İd’si</a:t>
                      </a:r>
                      <a:r>
                        <a:rPr lang="tr-TR" dirty="0" smtClean="0">
                          <a:effectLst/>
                        </a:rPr>
                        <a:t> verilen elemana</a:t>
                      </a:r>
                      <a:r>
                        <a:rPr lang="tr-TR" baseline="0" dirty="0" smtClean="0">
                          <a:effectLst/>
                        </a:rPr>
                        <a:t> tıklama özelliğine fonksiyon eklenir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Dikdörtgen 8"/>
          <p:cNvSpPr/>
          <p:nvPr/>
        </p:nvSpPr>
        <p:spPr>
          <a:xfrm>
            <a:off x="463370" y="4365104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olayı ekleyebilir.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Html DOM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36</a:t>
            </a:fld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HTML </a:t>
            </a:r>
            <a:r>
              <a:rPr lang="tr-TR" dirty="0" err="1" smtClean="0"/>
              <a:t>taglarına</a:t>
            </a:r>
            <a:r>
              <a:rPr lang="tr-TR" dirty="0" smtClean="0"/>
              <a:t> erişerek değiştirilebilir. 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83567" y="1841420"/>
            <a:ext cx="8207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header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Eski Başlık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var element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"Yeni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Başlık";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78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Html DOM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37</a:t>
            </a:fld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HTML </a:t>
            </a:r>
            <a:r>
              <a:rPr lang="tr-TR" dirty="0" err="1" smtClean="0"/>
              <a:t>tagların</a:t>
            </a:r>
            <a:r>
              <a:rPr lang="tr-TR" dirty="0" smtClean="0"/>
              <a:t> özniteliklerine erişerek değiştirilebilir.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457200" y="1740872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myImage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"smiley.gif"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myImage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"landscape.jpg";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23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Olaylar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38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494475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Olayları 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 bir HTML elemanına olay eklenebilir. </a:t>
            </a:r>
          </a:p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Olaylara tepki verilebilir. 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043608" y="2679010"/>
            <a:ext cx="64087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HTML olayları örnekler: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K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ullanıcı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fareyi tıkladığında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Bir web sayfası yüklendiğinde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Bir görüntü yüklendikten sonra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Bir öğenin üstündeyken fare hareket ettiğinde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Bir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giriş alanı değiştirildiğinde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HTML form gönderildiğinde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Kullanıcı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bir tuşa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bastığı zaman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2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Olaylar </a:t>
            </a:r>
            <a:r>
              <a:rPr lang="tr-TR" dirty="0" err="1" smtClean="0"/>
              <a:t>OnClick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39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325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Bir öğeye tıklayınca çalışır.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612648" y="2136339"/>
            <a:ext cx="80741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this.innerHTML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='</a:t>
            </a:r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Ooops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!'"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Buraya TIKLA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38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kodları </a:t>
            </a:r>
            <a:r>
              <a:rPr lang="tr-TR" b="1" dirty="0" err="1" smtClean="0"/>
              <a:t>script</a:t>
            </a:r>
            <a:r>
              <a:rPr lang="tr-TR" dirty="0" smtClean="0"/>
              <a:t> </a:t>
            </a:r>
            <a:r>
              <a:rPr lang="tr-TR" dirty="0" err="1" smtClean="0"/>
              <a:t>tagları</a:t>
            </a:r>
            <a:r>
              <a:rPr lang="tr-TR" dirty="0" smtClean="0"/>
              <a:t> ile tanımlanır.</a:t>
            </a:r>
          </a:p>
          <a:p>
            <a:r>
              <a:rPr lang="tr-TR" dirty="0" err="1" smtClean="0"/>
              <a:t>JavaScript</a:t>
            </a:r>
            <a:r>
              <a:rPr lang="tr-TR" dirty="0" smtClean="0"/>
              <a:t> 3 şekilde kullanılabilir.</a:t>
            </a:r>
          </a:p>
          <a:p>
            <a:pPr lvl="1"/>
            <a:r>
              <a:rPr lang="tr-TR" dirty="0" smtClean="0"/>
              <a:t>&lt;</a:t>
            </a:r>
            <a:r>
              <a:rPr lang="tr-TR" dirty="0" err="1" smtClean="0"/>
              <a:t>head</a:t>
            </a:r>
            <a:r>
              <a:rPr lang="tr-TR" dirty="0" smtClean="0"/>
              <a:t>&gt; </a:t>
            </a:r>
            <a:r>
              <a:rPr lang="tr-TR" dirty="0" err="1"/>
              <a:t>tagları</a:t>
            </a:r>
            <a:r>
              <a:rPr lang="tr-TR" dirty="0"/>
              <a:t> arasında </a:t>
            </a:r>
            <a:endParaRPr lang="tr-TR" dirty="0" smtClean="0"/>
          </a:p>
          <a:p>
            <a:pPr lvl="1"/>
            <a:r>
              <a:rPr lang="tr-TR" dirty="0" smtClean="0"/>
              <a:t>&lt;body&gt; </a:t>
            </a:r>
            <a:r>
              <a:rPr lang="tr-TR" dirty="0" err="1" smtClean="0"/>
              <a:t>tagları</a:t>
            </a:r>
            <a:r>
              <a:rPr lang="tr-TR" dirty="0" smtClean="0"/>
              <a:t> arasında</a:t>
            </a:r>
          </a:p>
          <a:p>
            <a:pPr lvl="1"/>
            <a:r>
              <a:rPr lang="tr-TR" dirty="0" smtClean="0"/>
              <a:t>Harici dosyaya yazılabilir.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457200" y="3873822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"İlk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Örneğim";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0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Olaylar </a:t>
            </a:r>
            <a:r>
              <a:rPr lang="tr-TR" dirty="0" err="1" smtClean="0"/>
              <a:t>OnLoad</a:t>
            </a:r>
            <a:r>
              <a:rPr lang="tr-TR" dirty="0" smtClean="0"/>
              <a:t>, </a:t>
            </a:r>
            <a:r>
              <a:rPr lang="tr-TR" dirty="0" err="1" smtClean="0"/>
              <a:t>OnUnload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40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877310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Kullanıcı web sayfasına girdiği anda sayfa yüklenince </a:t>
            </a:r>
            <a:r>
              <a:rPr lang="tr-T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onLoad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olayı çalışır.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Kullanıcı sayfadan ayrılınca </a:t>
            </a:r>
            <a:r>
              <a:rPr lang="tr-T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onUnLoad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olayı çalışır.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588217" y="2446486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onload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checkCookies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()"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605595" y="3563724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onunload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close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()"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39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Olaylar </a:t>
            </a:r>
            <a:r>
              <a:rPr lang="tr-TR" dirty="0" err="1" smtClean="0"/>
              <a:t>OnChange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41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öğesinin içeriği değiştirildiğinde çalışır.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446544" y="2429308"/>
            <a:ext cx="7797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upperCase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()"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sp>
        <p:nvSpPr>
          <p:cNvPr id="9" name="Başlık 1"/>
          <p:cNvSpPr txBox="1">
            <a:spLocks/>
          </p:cNvSpPr>
          <p:nvPr/>
        </p:nvSpPr>
        <p:spPr>
          <a:xfrm>
            <a:off x="467544" y="285293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 smtClean="0"/>
              <a:t>OnMouseOver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457200" y="4111179"/>
            <a:ext cx="580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öğesine fare ile üzerine gelindiğinde çalışır.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Başlık 1"/>
          <p:cNvSpPr txBox="1">
            <a:spLocks/>
          </p:cNvSpPr>
          <p:nvPr/>
        </p:nvSpPr>
        <p:spPr>
          <a:xfrm>
            <a:off x="446544" y="4642793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 smtClean="0"/>
              <a:t>OnMouseOut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436200" y="5901036"/>
            <a:ext cx="628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öğesinden fare ile üzerinden çıkıldığında çalışır.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OnMouseOver</a:t>
            </a:r>
            <a:r>
              <a:rPr lang="tr-TR" dirty="0" smtClean="0"/>
              <a:t> ve </a:t>
            </a:r>
            <a:r>
              <a:rPr lang="tr-TR" dirty="0" err="1" smtClean="0"/>
              <a:t>OnMouseOut</a:t>
            </a:r>
            <a:r>
              <a:rPr lang="tr-TR" dirty="0" smtClean="0"/>
              <a:t> Örnek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42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395536" y="1196752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endParaRPr lang="tr-TR" dirty="0"/>
          </a:p>
          <a:p>
            <a:r>
              <a:rPr lang="tr-TR" dirty="0"/>
              <a:t>&lt;div </a:t>
            </a:r>
            <a:r>
              <a:rPr lang="tr-TR" dirty="0" err="1"/>
              <a:t>onmouseover</a:t>
            </a:r>
            <a:r>
              <a:rPr lang="tr-TR" dirty="0"/>
              <a:t>="</a:t>
            </a:r>
            <a:r>
              <a:rPr lang="tr-TR" dirty="0" err="1"/>
              <a:t>mOver</a:t>
            </a:r>
            <a:r>
              <a:rPr lang="tr-TR" dirty="0"/>
              <a:t>(</a:t>
            </a:r>
            <a:r>
              <a:rPr lang="tr-TR" dirty="0" err="1"/>
              <a:t>this</a:t>
            </a:r>
            <a:r>
              <a:rPr lang="tr-TR" dirty="0"/>
              <a:t>)" </a:t>
            </a:r>
            <a:r>
              <a:rPr lang="tr-TR" dirty="0" err="1"/>
              <a:t>onmouseout</a:t>
            </a:r>
            <a:r>
              <a:rPr lang="tr-TR" dirty="0"/>
              <a:t>="</a:t>
            </a:r>
            <a:r>
              <a:rPr lang="tr-TR" dirty="0" err="1"/>
              <a:t>mOut</a:t>
            </a:r>
            <a:r>
              <a:rPr lang="tr-TR" dirty="0"/>
              <a:t>(</a:t>
            </a:r>
            <a:r>
              <a:rPr lang="tr-TR" dirty="0" err="1"/>
              <a:t>this</a:t>
            </a:r>
            <a:r>
              <a:rPr lang="tr-TR" dirty="0"/>
              <a:t>)" </a:t>
            </a:r>
          </a:p>
          <a:p>
            <a:r>
              <a:rPr lang="tr-TR" dirty="0" err="1"/>
              <a:t>style</a:t>
            </a:r>
            <a:r>
              <a:rPr lang="tr-TR" dirty="0"/>
              <a:t>="background-</a:t>
            </a:r>
            <a:r>
              <a:rPr lang="tr-TR" dirty="0" err="1"/>
              <a:t>color</a:t>
            </a:r>
            <a:r>
              <a:rPr lang="tr-TR" dirty="0"/>
              <a:t>:#D94A38;width:120px;height:20px;padding:40px;"&gt;</a:t>
            </a:r>
          </a:p>
          <a:p>
            <a:r>
              <a:rPr lang="tr-TR" dirty="0"/>
              <a:t>Mouse </a:t>
            </a:r>
            <a:r>
              <a:rPr lang="tr-TR" dirty="0" smtClean="0"/>
              <a:t>Üzerime Getir&lt;/</a:t>
            </a:r>
            <a:r>
              <a:rPr lang="tr-TR" dirty="0"/>
              <a:t>div&gt;</a:t>
            </a:r>
          </a:p>
          <a:p>
            <a:r>
              <a:rPr lang="tr-TR" dirty="0" smtClean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mOver</a:t>
            </a:r>
            <a:r>
              <a:rPr lang="tr-TR" dirty="0"/>
              <a:t>(</a:t>
            </a:r>
            <a:r>
              <a:rPr lang="tr-TR" dirty="0" err="1"/>
              <a:t>obj</a:t>
            </a:r>
            <a:r>
              <a:rPr lang="tr-TR" dirty="0"/>
              <a:t>) {</a:t>
            </a:r>
          </a:p>
          <a:p>
            <a:r>
              <a:rPr lang="tr-TR" dirty="0"/>
              <a:t>    </a:t>
            </a:r>
            <a:r>
              <a:rPr lang="tr-TR" dirty="0" err="1"/>
              <a:t>obj.innerHTML</a:t>
            </a:r>
            <a:r>
              <a:rPr lang="tr-TR" dirty="0"/>
              <a:t> = " TEŞEKKÜRLER</a:t>
            </a:r>
            <a:r>
              <a:rPr lang="tr-TR" dirty="0" smtClean="0"/>
              <a:t>"</a:t>
            </a:r>
            <a:endParaRPr lang="tr-TR" dirty="0"/>
          </a:p>
          <a:p>
            <a:r>
              <a:rPr lang="tr-TR" dirty="0"/>
              <a:t>}</a:t>
            </a:r>
          </a:p>
          <a:p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/>
              <a:t>mOut</a:t>
            </a:r>
            <a:r>
              <a:rPr lang="tr-TR" dirty="0"/>
              <a:t>(</a:t>
            </a:r>
            <a:r>
              <a:rPr lang="tr-TR" dirty="0" err="1"/>
              <a:t>obj</a:t>
            </a:r>
            <a:r>
              <a:rPr lang="tr-TR" dirty="0"/>
              <a:t>) {</a:t>
            </a:r>
          </a:p>
          <a:p>
            <a:r>
              <a:rPr lang="tr-TR" dirty="0"/>
              <a:t>    </a:t>
            </a:r>
            <a:r>
              <a:rPr lang="tr-TR" dirty="0" err="1"/>
              <a:t>obj.innerHTML</a:t>
            </a:r>
            <a:r>
              <a:rPr lang="tr-TR" dirty="0"/>
              <a:t> = " Mouse Üzerime </a:t>
            </a:r>
            <a:r>
              <a:rPr lang="tr-TR" dirty="0" smtClean="0"/>
              <a:t>Getir"</a:t>
            </a:r>
            <a:endParaRPr lang="tr-TR" dirty="0"/>
          </a:p>
          <a:p>
            <a:r>
              <a:rPr lang="tr-TR" dirty="0"/>
              <a:t>}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1737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Form Elemanlar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43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611560" y="2909843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33CC"/>
                </a:solidFill>
                <a:latin typeface="Consolas" panose="020B0609020204030204" pitchFamily="49" charset="0"/>
              </a:rPr>
              <a:t>p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id</a:t>
            </a:r>
            <a:r>
              <a:rPr lang="tr-TR" b="1" dirty="0" smtClean="0">
                <a:solidFill>
                  <a:srgbClr val="0033CC"/>
                </a:solidFill>
                <a:latin typeface="Consolas" panose="020B0609020204030204" pitchFamily="49" charset="0"/>
              </a:rPr>
              <a:t>=</a:t>
            </a:r>
            <a:r>
              <a:rPr lang="tr-TR" b="1" dirty="0">
                <a:solidFill>
                  <a:srgbClr val="0033CC"/>
                </a:solidFill>
              </a:rPr>
              <a:t>"</a:t>
            </a:r>
            <a:r>
              <a:rPr lang="tr-TR" b="1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demo</a:t>
            </a:r>
            <a:r>
              <a:rPr lang="tr-TR" b="1" dirty="0">
                <a:solidFill>
                  <a:srgbClr val="0033CC"/>
                </a:solidFill>
              </a:rPr>
              <a:t>"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&gt;İçerikler buraya gelecek.&lt;/p&gt;</a:t>
            </a:r>
          </a:p>
          <a:p>
            <a:endParaRPr lang="tr-TR" dirty="0" smtClean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document.forms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"frm1"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i;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(i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x.length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x.elements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858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Aşağıdaki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kodu frm1 isimli formdaki tüm elemanların içindeki </a:t>
            </a:r>
          </a:p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değerleri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değere sahip p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tagına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basar.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2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Form Doğrulama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44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306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 kontrolü yapılabilir.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423283" y="2078846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validateForm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x =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document.forms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myForm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(x == </a:t>
            </a:r>
            <a:r>
              <a:rPr lang="tr-TR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|| x == 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  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Adınızı Giriniz"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return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 }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28909" y="4358760"/>
            <a:ext cx="8836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myForm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"demo_form.asp"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tr-TR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validateForm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()"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"post"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Name: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01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&lt;</a:t>
            </a:r>
            <a:r>
              <a:rPr lang="tr-TR" dirty="0" err="1" smtClean="0"/>
              <a:t>head</a:t>
            </a:r>
            <a:r>
              <a:rPr lang="tr-TR" dirty="0" smtClean="0"/>
              <a:t>&gt; </a:t>
            </a:r>
            <a:r>
              <a:rPr lang="tr-TR" dirty="0" err="1" smtClean="0"/>
              <a:t>tagı</a:t>
            </a:r>
            <a:r>
              <a:rPr lang="tr-TR" dirty="0" smtClean="0"/>
              <a:t> örneği.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491660" y="1767968"/>
            <a:ext cx="81951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Pargraf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değişti.";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Web Sayfam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Paragraf Metni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myFunction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()"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DENE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&lt;body&gt; </a:t>
            </a:r>
            <a:r>
              <a:rPr lang="tr-TR" dirty="0" err="1" smtClean="0"/>
              <a:t>tagı</a:t>
            </a:r>
            <a:r>
              <a:rPr lang="tr-TR" dirty="0" smtClean="0"/>
              <a:t> örneği.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6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307848" y="1700808"/>
            <a:ext cx="837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Web Sayfam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Paragraf Metni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myFunction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()"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DENE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"Paragraf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Değişti.";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47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harici dosya ile kullanımı.</a:t>
            </a:r>
          </a:p>
          <a:p>
            <a:r>
              <a:rPr lang="tr-TR" dirty="0" smtClean="0"/>
              <a:t>myScript.js</a:t>
            </a:r>
          </a:p>
          <a:p>
            <a:endParaRPr lang="tr-TR" dirty="0" smtClean="0"/>
          </a:p>
          <a:p>
            <a:endParaRPr lang="tr-TR" dirty="0"/>
          </a:p>
          <a:p>
            <a:pPr marL="0" indent="0" algn="ctr">
              <a:buNone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                                          </a:t>
            </a:r>
            <a:r>
              <a:rPr lang="tr-TR" dirty="0" err="1" smtClean="0"/>
              <a:t>head</a:t>
            </a:r>
            <a:r>
              <a:rPr lang="tr-TR" dirty="0" smtClean="0"/>
              <a:t> içinde çağırma</a:t>
            </a:r>
          </a:p>
          <a:p>
            <a:r>
              <a:rPr lang="tr-TR" dirty="0" smtClean="0"/>
              <a:t>body içinde çağırma</a:t>
            </a:r>
            <a:endParaRPr lang="tr-TR" dirty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7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466690" y="2156663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function</a:t>
            </a:r>
            <a:r>
              <a:rPr lang="tr-TR" dirty="0" smtClean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myFunction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tr-TR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innerHTML</a:t>
            </a:r>
            <a:r>
              <a:rPr lang="tr-TR" dirty="0" smtClean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"Paragraf değişti.";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66691" y="4351629"/>
            <a:ext cx="46813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"myScript.js"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5148065" y="3953907"/>
            <a:ext cx="46813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"myScript.js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body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body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20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Görüntü Olanakları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 ile HTML sayfasına farklı şekillerde yazdırma işlemi yapılabilir.</a:t>
            </a:r>
          </a:p>
          <a:p>
            <a:r>
              <a:rPr lang="tr-TR" dirty="0" smtClean="0"/>
              <a:t>Uyarı penceresi </a:t>
            </a:r>
            <a:r>
              <a:rPr lang="tr-TR" b="1" dirty="0" err="1" smtClean="0"/>
              <a:t>window.alert</a:t>
            </a:r>
            <a:r>
              <a:rPr lang="tr-TR" b="1" dirty="0" smtClean="0"/>
              <a:t>();</a:t>
            </a:r>
          </a:p>
          <a:p>
            <a:r>
              <a:rPr lang="tr-TR" dirty="0" smtClean="0"/>
              <a:t>HTML sayfaya yazdırma </a:t>
            </a:r>
            <a:r>
              <a:rPr lang="tr-TR" b="1" dirty="0" err="1" smtClean="0"/>
              <a:t>document.write</a:t>
            </a:r>
            <a:r>
              <a:rPr lang="tr-TR" b="1" dirty="0" smtClean="0"/>
              <a:t>();</a:t>
            </a:r>
          </a:p>
          <a:p>
            <a:r>
              <a:rPr lang="tr-TR" dirty="0" smtClean="0"/>
              <a:t>HTML </a:t>
            </a:r>
            <a:r>
              <a:rPr lang="tr-TR" dirty="0" err="1" smtClean="0"/>
              <a:t>tagı</a:t>
            </a:r>
            <a:r>
              <a:rPr lang="tr-TR" dirty="0" smtClean="0"/>
              <a:t> içine yazdırma </a:t>
            </a:r>
            <a:r>
              <a:rPr lang="tr-TR" b="1" dirty="0" err="1" smtClean="0"/>
              <a:t>innerHTML</a:t>
            </a:r>
            <a:endParaRPr lang="tr-TR" b="1" dirty="0" smtClean="0"/>
          </a:p>
          <a:p>
            <a:r>
              <a:rPr lang="tr-TR" dirty="0" smtClean="0"/>
              <a:t>Tarayıcı konsol içine yazdırma</a:t>
            </a:r>
            <a:r>
              <a:rPr lang="tr-TR" b="1" dirty="0" smtClean="0"/>
              <a:t> console.log()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27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b="1" dirty="0" smtClean="0"/>
              <a:t> </a:t>
            </a:r>
            <a:r>
              <a:rPr lang="tr-TR" b="1" dirty="0" err="1" smtClean="0"/>
              <a:t>window.alert</a:t>
            </a:r>
            <a:r>
              <a:rPr lang="tr-TR" b="1" dirty="0" smtClean="0"/>
              <a:t>()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9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457200" y="1582341"/>
            <a:ext cx="70671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window.alert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(5 + 6);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89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2321</TotalTime>
  <Words>1140</Words>
  <Application>Microsoft Office PowerPoint</Application>
  <PresentationFormat>Ekran Gösterisi (4:3)</PresentationFormat>
  <Paragraphs>420</Paragraphs>
  <Slides>44</Slides>
  <Notes>40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55" baseType="lpstr">
      <vt:lpstr>Arial</vt:lpstr>
      <vt:lpstr>Arial Black</vt:lpstr>
      <vt:lpstr>Bookman Old Style</vt:lpstr>
      <vt:lpstr>Calibri</vt:lpstr>
      <vt:lpstr>Consolas</vt:lpstr>
      <vt:lpstr>Gill Sans MT</vt:lpstr>
      <vt:lpstr>Segoe UI</vt:lpstr>
      <vt:lpstr>Verdana</vt:lpstr>
      <vt:lpstr>Wingdings</vt:lpstr>
      <vt:lpstr>Wingdings 3</vt:lpstr>
      <vt:lpstr>Kaynak</vt:lpstr>
      <vt:lpstr>Web Teknolojileri</vt:lpstr>
      <vt:lpstr>İçerik</vt:lpstr>
      <vt:lpstr>JavaScript</vt:lpstr>
      <vt:lpstr>JavaScript</vt:lpstr>
      <vt:lpstr>JavaScript </vt:lpstr>
      <vt:lpstr>JavaScript </vt:lpstr>
      <vt:lpstr>JavaScript </vt:lpstr>
      <vt:lpstr>JavaScript Görüntü Olanakları </vt:lpstr>
      <vt:lpstr>JavaScript window.alert()</vt:lpstr>
      <vt:lpstr>JavaScript document.write()</vt:lpstr>
      <vt:lpstr>JavaScript document.write()</vt:lpstr>
      <vt:lpstr>JavaScript innerHTML</vt:lpstr>
      <vt:lpstr>JavaScript console.log()</vt:lpstr>
      <vt:lpstr>JavaScript sözdizimi</vt:lpstr>
      <vt:lpstr>JavaScript sözdizimi</vt:lpstr>
      <vt:lpstr>JavaScript sözdizimi</vt:lpstr>
      <vt:lpstr>JavaScript sözdizimi</vt:lpstr>
      <vt:lpstr>JavaScript Operatörler</vt:lpstr>
      <vt:lpstr>JavaScript Operatörler</vt:lpstr>
      <vt:lpstr>JavaScript Atama Operatörler</vt:lpstr>
      <vt:lpstr>JavaScript Atama Operatörler</vt:lpstr>
      <vt:lpstr>JavaScript Veri Tipleri</vt:lpstr>
      <vt:lpstr>JavaScript Diziler</vt:lpstr>
      <vt:lpstr>JavaScript Fonksiyonlar</vt:lpstr>
      <vt:lpstr>JavaScript Fonksiyon Syntax</vt:lpstr>
      <vt:lpstr>JavaScript Fonksiyon Geri Değeri</vt:lpstr>
      <vt:lpstr>JavaScript Fonksiyon Örneği</vt:lpstr>
      <vt:lpstr>JavaScript Html DOM</vt:lpstr>
      <vt:lpstr>JavaScript Html DOM</vt:lpstr>
      <vt:lpstr>JavaScript Html DOM</vt:lpstr>
      <vt:lpstr>JavaScript Html DOM</vt:lpstr>
      <vt:lpstr>JavaScript Html DOM</vt:lpstr>
      <vt:lpstr>JavaScript Html DOM</vt:lpstr>
      <vt:lpstr>JavaScript Html DOM</vt:lpstr>
      <vt:lpstr>JavaScript Html DOM</vt:lpstr>
      <vt:lpstr>JavaScript Html DOM</vt:lpstr>
      <vt:lpstr>JavaScript Html DOM</vt:lpstr>
      <vt:lpstr>JavaScript Olaylar</vt:lpstr>
      <vt:lpstr>Olaylar OnClick</vt:lpstr>
      <vt:lpstr>Olaylar OnLoad, OnUnload</vt:lpstr>
      <vt:lpstr>Olaylar OnChange </vt:lpstr>
      <vt:lpstr>OnMouseOver ve OnMouseOut Örnek</vt:lpstr>
      <vt:lpstr>JavaScript Form Elemanlar</vt:lpstr>
      <vt:lpstr>JavaScript Form Doğrulama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iXe iXe</cp:lastModifiedBy>
  <cp:revision>149</cp:revision>
  <dcterms:created xsi:type="dcterms:W3CDTF">2016-02-14T06:12:05Z</dcterms:created>
  <dcterms:modified xsi:type="dcterms:W3CDTF">2018-03-14T16:03:29Z</dcterms:modified>
</cp:coreProperties>
</file>