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4"/>
  </p:notesMasterIdLst>
  <p:handoutMasterIdLst>
    <p:handoutMasterId r:id="rId15"/>
  </p:handout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68" d="100"/>
          <a:sy n="68" d="100"/>
        </p:scale>
        <p:origin x="-123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46AAA061-E637-4083-9344-3CF9E2EFC3D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69232238-97AD-41B8-905E-408E0CFA46D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EED946F3-3241-4EA2-AFED-9E41D49EF2B6}"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09602" name="Rectangle 2"/>
          <p:cNvSpPr>
            <a:spLocks noGrp="1" noChangeArrowheads="1"/>
          </p:cNvSpPr>
          <p:nvPr>
            <p:ph type="title"/>
          </p:nvPr>
        </p:nvSpPr>
        <p:spPr/>
        <p:txBody>
          <a:bodyPr/>
          <a:lstStyle/>
          <a:p>
            <a:r>
              <a:rPr lang="tr-TR" sz="3200" b="1" dirty="0"/>
              <a:t>KODLAMA</a:t>
            </a:r>
          </a:p>
        </p:txBody>
      </p:sp>
      <p:sp>
        <p:nvSpPr>
          <p:cNvPr id="409603" name="Rectangle 3"/>
          <p:cNvSpPr>
            <a:spLocks noGrp="1" noChangeArrowheads="1"/>
          </p:cNvSpPr>
          <p:nvPr>
            <p:ph type="body" idx="1"/>
          </p:nvPr>
        </p:nvSpPr>
        <p:spPr>
          <a:xfrm>
            <a:off x="374650" y="1055688"/>
            <a:ext cx="8375650" cy="5078412"/>
          </a:xfrm>
        </p:spPr>
        <p:txBody>
          <a:bodyPr/>
          <a:lstStyle/>
          <a:p>
            <a:pPr marL="0" indent="0">
              <a:buFont typeface="Wingdings" pitchFamily="2" charset="2"/>
              <a:buChar char="v"/>
            </a:pPr>
            <a:r>
              <a:rPr lang="tr-TR" sz="2400" b="1" dirty="0" smtClean="0"/>
              <a:t> BCD (</a:t>
            </a:r>
            <a:r>
              <a:rPr lang="tr-TR" sz="2400" b="1" dirty="0" err="1" smtClean="0"/>
              <a:t>Binary</a:t>
            </a:r>
            <a:r>
              <a:rPr lang="tr-TR" sz="2400" b="1" dirty="0" smtClean="0"/>
              <a:t> </a:t>
            </a:r>
            <a:r>
              <a:rPr lang="tr-TR" sz="2400" b="1" dirty="0" err="1" smtClean="0"/>
              <a:t>Coded</a:t>
            </a:r>
            <a:r>
              <a:rPr lang="tr-TR" sz="2400" b="1" dirty="0" smtClean="0"/>
              <a:t> </a:t>
            </a:r>
            <a:r>
              <a:rPr lang="tr-TR" sz="2400" b="1" dirty="0" err="1" smtClean="0"/>
              <a:t>Decimal</a:t>
            </a:r>
            <a:r>
              <a:rPr lang="tr-TR" sz="2400" b="1" dirty="0" smtClean="0"/>
              <a:t>)</a:t>
            </a:r>
            <a:r>
              <a:rPr lang="tr-TR" sz="2400" dirty="0" smtClean="0"/>
              <a:t> </a:t>
            </a:r>
          </a:p>
          <a:p>
            <a:pPr marL="0" indent="0">
              <a:buNone/>
            </a:pPr>
            <a:r>
              <a:rPr lang="tr-TR" sz="2400" dirty="0"/>
              <a:t>	</a:t>
            </a:r>
            <a:r>
              <a:rPr lang="tr-TR" sz="2400" b="1" dirty="0" err="1" smtClean="0"/>
              <a:t>BCD’de</a:t>
            </a:r>
            <a:r>
              <a:rPr lang="tr-TR" sz="2400" b="1" dirty="0" smtClean="0"/>
              <a:t> Toplama İşlemi</a:t>
            </a:r>
          </a:p>
          <a:p>
            <a:pPr marL="0" indent="0">
              <a:buFont typeface="Wingdings" pitchFamily="2" charset="2"/>
              <a:buChar char="v"/>
            </a:pPr>
            <a:r>
              <a:rPr lang="tr-TR" sz="2400" b="1" dirty="0" smtClean="0"/>
              <a:t> </a:t>
            </a:r>
            <a:r>
              <a:rPr lang="tr-TR" sz="2400" b="1" dirty="0" err="1" smtClean="0"/>
              <a:t>Gray</a:t>
            </a:r>
            <a:r>
              <a:rPr lang="tr-TR" sz="2400" b="1" dirty="0" smtClean="0"/>
              <a:t> Kodu</a:t>
            </a:r>
            <a:r>
              <a:rPr lang="tr-TR" sz="2400" dirty="0" smtClean="0"/>
              <a:t>  </a:t>
            </a:r>
          </a:p>
          <a:p>
            <a:pPr marL="0" indent="0">
              <a:buFont typeface="Wingdings" pitchFamily="2" charset="2"/>
              <a:buChar char="v"/>
            </a:pPr>
            <a:r>
              <a:rPr lang="tr-TR" sz="2400" b="1" dirty="0" smtClean="0"/>
              <a:t> </a:t>
            </a:r>
            <a:r>
              <a:rPr lang="tr-TR" sz="2400" b="1" dirty="0" err="1" smtClean="0"/>
              <a:t>Parity</a:t>
            </a:r>
            <a:r>
              <a:rPr lang="tr-TR" sz="2400" b="1" dirty="0" smtClean="0"/>
              <a:t> Kodu</a:t>
            </a:r>
          </a:p>
          <a:p>
            <a:pPr marL="0" indent="0">
              <a:buFont typeface="Wingdings" pitchFamily="2" charset="2"/>
              <a:buChar char="v"/>
            </a:pPr>
            <a:r>
              <a:rPr lang="tr-TR" sz="2400" b="1" dirty="0" smtClean="0"/>
              <a:t> 5’te 2 Kodu</a:t>
            </a:r>
            <a:r>
              <a:rPr lang="tr-TR" sz="2400" dirty="0" smtClean="0"/>
              <a:t> </a:t>
            </a:r>
          </a:p>
          <a:p>
            <a:pPr marL="0" indent="0">
              <a:buFont typeface="Wingdings" pitchFamily="2" charset="2"/>
              <a:buChar char="v"/>
            </a:pPr>
            <a:r>
              <a:rPr lang="tr-TR" sz="2400" b="1" dirty="0" smtClean="0"/>
              <a:t> </a:t>
            </a:r>
            <a:r>
              <a:rPr lang="tr-TR" sz="2400" b="1" dirty="0" err="1" smtClean="0"/>
              <a:t>Aiken</a:t>
            </a:r>
            <a:r>
              <a:rPr lang="tr-TR" sz="2400" b="1" dirty="0" smtClean="0"/>
              <a:t> Kodu</a:t>
            </a:r>
            <a:r>
              <a:rPr lang="tr-TR" sz="2400" dirty="0" smtClean="0"/>
              <a:t> </a:t>
            </a:r>
          </a:p>
          <a:p>
            <a:pPr marL="0" indent="0">
              <a:buFont typeface="Wingdings" pitchFamily="2" charset="2"/>
              <a:buChar char="v"/>
            </a:pPr>
            <a:r>
              <a:rPr lang="tr-TR" sz="2400" b="1" dirty="0" smtClean="0"/>
              <a:t> </a:t>
            </a:r>
            <a:r>
              <a:rPr lang="tr-TR" sz="2400" b="1" dirty="0" err="1" smtClean="0"/>
              <a:t>Alfasayısal</a:t>
            </a:r>
            <a:r>
              <a:rPr lang="tr-TR" sz="2400" b="1" dirty="0" smtClean="0"/>
              <a:t> Kodlar</a:t>
            </a:r>
            <a:r>
              <a:rPr lang="tr-TR" sz="2400" dirty="0" smtClean="0"/>
              <a:t> </a:t>
            </a:r>
            <a:endParaRPr lang="tr-TR"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3 Altbilgi Yer Tutucusu"/>
          <p:cNvSpPr>
            <a:spLocks noGrp="1"/>
          </p:cNvSpPr>
          <p:nvPr>
            <p:ph type="ftr" sz="quarter" idx="10"/>
          </p:nvPr>
        </p:nvSpPr>
        <p:spPr/>
        <p:txBody>
          <a:bodyPr/>
          <a:lstStyle/>
          <a:p>
            <a:r>
              <a:rPr lang="tr-TR"/>
              <a:t>Mantık Devreleri </a:t>
            </a:r>
            <a:endParaRPr lang="en-US"/>
          </a:p>
        </p:txBody>
      </p:sp>
      <p:sp>
        <p:nvSpPr>
          <p:cNvPr id="450562" name="Rectangle 2"/>
          <p:cNvSpPr>
            <a:spLocks noGrp="1" noChangeArrowheads="1"/>
          </p:cNvSpPr>
          <p:nvPr>
            <p:ph type="title"/>
          </p:nvPr>
        </p:nvSpPr>
        <p:spPr/>
        <p:txBody>
          <a:bodyPr/>
          <a:lstStyle/>
          <a:p>
            <a:r>
              <a:rPr lang="tr-TR" sz="2400" b="1" dirty="0" err="1"/>
              <a:t>Aiken</a:t>
            </a:r>
            <a:r>
              <a:rPr lang="tr-TR" sz="2400" b="1" dirty="0"/>
              <a:t> Kodu</a:t>
            </a:r>
            <a:r>
              <a:rPr lang="tr-TR" dirty="0"/>
              <a:t> </a:t>
            </a:r>
          </a:p>
        </p:txBody>
      </p:sp>
      <p:sp>
        <p:nvSpPr>
          <p:cNvPr id="450563" name="Rectangle 3"/>
          <p:cNvSpPr>
            <a:spLocks noGrp="1" noChangeArrowheads="1"/>
          </p:cNvSpPr>
          <p:nvPr>
            <p:ph type="body" idx="1"/>
          </p:nvPr>
        </p:nvSpPr>
        <p:spPr>
          <a:xfrm>
            <a:off x="303213" y="912813"/>
            <a:ext cx="8375650" cy="5078412"/>
          </a:xfrm>
        </p:spPr>
        <p:txBody>
          <a:bodyPr/>
          <a:lstStyle/>
          <a:p>
            <a:pPr marL="0" indent="0" algn="just">
              <a:buFontTx/>
              <a:buNone/>
            </a:pPr>
            <a:r>
              <a:rPr lang="tr-TR" sz="2200"/>
              <a:t>Aiken kodunda sayılar 4 bit ile ifade edilirler ve basamak ağırlıkları ‘2-4-2-1’ şeklindedir. 5’e kadar olan sayıları kodlamak için sağ taraftaki bitler kullanılırken, 5’den büyük sayıları kodlamak için sol taraftaki bitler kullanılır. Simetrik bir kodlama türüdür.</a:t>
            </a:r>
          </a:p>
        </p:txBody>
      </p:sp>
      <p:sp>
        <p:nvSpPr>
          <p:cNvPr id="450574" name="Rectangle 14"/>
          <p:cNvSpPr>
            <a:spLocks noChangeArrowheads="1"/>
          </p:cNvSpPr>
          <p:nvPr/>
        </p:nvSpPr>
        <p:spPr bwMode="auto">
          <a:xfrm>
            <a:off x="1898650" y="2312988"/>
            <a:ext cx="882650" cy="0"/>
          </a:xfrm>
          <a:prstGeom prst="rect">
            <a:avLst/>
          </a:prstGeom>
          <a:noFill/>
          <a:ln w="9525">
            <a:noFill/>
            <a:miter lim="800000"/>
            <a:headEnd/>
            <a:tailEnd/>
          </a:ln>
          <a:effectLst/>
        </p:spPr>
        <p:txBody>
          <a:bodyPr wrap="none" lIns="36000" tIns="36000" rIns="36000" bIns="36000" anchor="ctr">
            <a:spAutoFit/>
          </a:bodyPr>
          <a:lstStyle/>
          <a:p>
            <a:endParaRPr lang="tr-TR"/>
          </a:p>
        </p:txBody>
      </p:sp>
      <p:graphicFrame>
        <p:nvGraphicFramePr>
          <p:cNvPr id="450671" name="Group 111"/>
          <p:cNvGraphicFramePr>
            <a:graphicFrameLocks noGrp="1"/>
          </p:cNvGraphicFramePr>
          <p:nvPr/>
        </p:nvGraphicFramePr>
        <p:xfrm>
          <a:off x="3451225" y="2395538"/>
          <a:ext cx="1812925" cy="3766848"/>
        </p:xfrm>
        <a:graphic>
          <a:graphicData uri="http://schemas.openxmlformats.org/drawingml/2006/table">
            <a:tbl>
              <a:tblPr/>
              <a:tblGrid>
                <a:gridCol w="657225"/>
                <a:gridCol w="1155700"/>
              </a:tblGrid>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Sayı</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Aiken Kodu</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2 4 2 1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0 0 0 0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0 0 0 1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2</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0 0 1 0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3</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0 0 1 1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4</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0 1 0 0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5</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1 0 1 1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6</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1 1 0 0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7</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1 1 0 1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8</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1 1 1 0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9</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1 1 1 1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50679" name="Group 119"/>
          <p:cNvGrpSpPr>
            <a:grpSpLocks/>
          </p:cNvGrpSpPr>
          <p:nvPr/>
        </p:nvGrpSpPr>
        <p:grpSpPr bwMode="auto">
          <a:xfrm>
            <a:off x="5008563" y="3165475"/>
            <a:ext cx="815975" cy="2841625"/>
            <a:chOff x="3155" y="1994"/>
            <a:chExt cx="514" cy="1790"/>
          </a:xfrm>
        </p:grpSpPr>
        <p:sp>
          <p:nvSpPr>
            <p:cNvPr id="450672" name="Line 112"/>
            <p:cNvSpPr>
              <a:spLocks noChangeShapeType="1"/>
            </p:cNvSpPr>
            <p:nvPr/>
          </p:nvSpPr>
          <p:spPr bwMode="auto">
            <a:xfrm>
              <a:off x="3669" y="1994"/>
              <a:ext cx="0" cy="1790"/>
            </a:xfrm>
            <a:prstGeom prst="line">
              <a:avLst/>
            </a:prstGeom>
            <a:noFill/>
            <a:ln w="9525">
              <a:solidFill>
                <a:schemeClr val="tx1"/>
              </a:solidFill>
              <a:round/>
              <a:headEnd/>
              <a:tailEnd/>
            </a:ln>
            <a:effectLst/>
          </p:spPr>
          <p:txBody>
            <a:bodyPr lIns="36000" tIns="36000" rIns="36000" bIns="36000"/>
            <a:lstStyle/>
            <a:p>
              <a:endParaRPr lang="tr-TR"/>
            </a:p>
          </p:txBody>
        </p:sp>
        <p:sp>
          <p:nvSpPr>
            <p:cNvPr id="450673" name="Line 113"/>
            <p:cNvSpPr>
              <a:spLocks noChangeShapeType="1"/>
            </p:cNvSpPr>
            <p:nvPr/>
          </p:nvSpPr>
          <p:spPr bwMode="auto">
            <a:xfrm flipH="1">
              <a:off x="3163" y="1994"/>
              <a:ext cx="506"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50674" name="Line 114"/>
            <p:cNvSpPr>
              <a:spLocks noChangeShapeType="1"/>
            </p:cNvSpPr>
            <p:nvPr/>
          </p:nvSpPr>
          <p:spPr bwMode="auto">
            <a:xfrm flipH="1">
              <a:off x="3155" y="3784"/>
              <a:ext cx="506"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50675" name="Line 115"/>
            <p:cNvSpPr>
              <a:spLocks noChangeShapeType="1"/>
            </p:cNvSpPr>
            <p:nvPr/>
          </p:nvSpPr>
          <p:spPr bwMode="auto">
            <a:xfrm>
              <a:off x="3527" y="2792"/>
              <a:ext cx="0" cy="230"/>
            </a:xfrm>
            <a:prstGeom prst="line">
              <a:avLst/>
            </a:prstGeom>
            <a:noFill/>
            <a:ln w="9525">
              <a:solidFill>
                <a:schemeClr val="tx1"/>
              </a:solidFill>
              <a:round/>
              <a:headEnd/>
              <a:tailEnd/>
            </a:ln>
            <a:effectLst/>
          </p:spPr>
          <p:txBody>
            <a:bodyPr lIns="36000" tIns="36000" rIns="36000" bIns="36000"/>
            <a:lstStyle/>
            <a:p>
              <a:endParaRPr lang="tr-TR"/>
            </a:p>
          </p:txBody>
        </p:sp>
        <p:sp>
          <p:nvSpPr>
            <p:cNvPr id="450676" name="Line 116"/>
            <p:cNvSpPr>
              <a:spLocks noChangeShapeType="1"/>
            </p:cNvSpPr>
            <p:nvPr/>
          </p:nvSpPr>
          <p:spPr bwMode="auto">
            <a:xfrm flipH="1">
              <a:off x="3208" y="2783"/>
              <a:ext cx="319"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50677" name="Line 117"/>
            <p:cNvSpPr>
              <a:spLocks noChangeShapeType="1"/>
            </p:cNvSpPr>
            <p:nvPr/>
          </p:nvSpPr>
          <p:spPr bwMode="auto">
            <a:xfrm flipH="1">
              <a:off x="3208" y="3031"/>
              <a:ext cx="319"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51586" name="Rectangle 2"/>
          <p:cNvSpPr>
            <a:spLocks noGrp="1" noChangeArrowheads="1"/>
          </p:cNvSpPr>
          <p:nvPr>
            <p:ph type="title"/>
          </p:nvPr>
        </p:nvSpPr>
        <p:spPr/>
        <p:txBody>
          <a:bodyPr/>
          <a:lstStyle/>
          <a:p>
            <a:r>
              <a:rPr lang="tr-TR" sz="2800" b="1" dirty="0" err="1"/>
              <a:t>Alfasayısal</a:t>
            </a:r>
            <a:r>
              <a:rPr lang="tr-TR" sz="2800" b="1" dirty="0"/>
              <a:t> (</a:t>
            </a:r>
            <a:r>
              <a:rPr lang="tr-TR" sz="2800" b="1" dirty="0" err="1"/>
              <a:t>Alphanumeric</a:t>
            </a:r>
            <a:r>
              <a:rPr lang="tr-TR" sz="2800" b="1" dirty="0"/>
              <a:t>) Kodlar</a:t>
            </a:r>
            <a:r>
              <a:rPr lang="tr-TR" dirty="0"/>
              <a:t> </a:t>
            </a:r>
          </a:p>
        </p:txBody>
      </p:sp>
      <p:sp>
        <p:nvSpPr>
          <p:cNvPr id="451587" name="Rectangle 3"/>
          <p:cNvSpPr>
            <a:spLocks noGrp="1" noChangeArrowheads="1"/>
          </p:cNvSpPr>
          <p:nvPr>
            <p:ph type="body" idx="1"/>
          </p:nvPr>
        </p:nvSpPr>
        <p:spPr/>
        <p:txBody>
          <a:bodyPr/>
          <a:lstStyle/>
          <a:p>
            <a:pPr algn="just">
              <a:lnSpc>
                <a:spcPct val="80000"/>
              </a:lnSpc>
            </a:pPr>
            <a:r>
              <a:rPr lang="tr-TR" sz="2200" dirty="0"/>
              <a:t>İletişim için sadece sayıları kullanmak yetmez bunun yanında harflere ve diğer sembollere de ihtiyaç duyulur. Ayrıca iletişim için birçok uygulamada sayıların, harflerin, sembollerin ve noktalama işaretlerinin haricinde, alıcı sistemin bu bilgiyi ne yapacağı ile ilgili komutlara da ihtiyaç vardır. En popüler </a:t>
            </a:r>
            <a:r>
              <a:rPr lang="tr-TR" sz="2200" dirty="0" err="1"/>
              <a:t>alfasayısal</a:t>
            </a:r>
            <a:r>
              <a:rPr lang="tr-TR" sz="2200" dirty="0"/>
              <a:t> kodlama türü ASCII’dir (</a:t>
            </a:r>
            <a:r>
              <a:rPr lang="tr-TR" sz="2200" dirty="0" err="1"/>
              <a:t>American</a:t>
            </a:r>
            <a:r>
              <a:rPr lang="tr-TR" sz="2200" dirty="0"/>
              <a:t> Standart </a:t>
            </a:r>
            <a:r>
              <a:rPr lang="tr-TR" sz="2200" dirty="0" err="1"/>
              <a:t>Code</a:t>
            </a:r>
            <a:r>
              <a:rPr lang="tr-TR" sz="2200" dirty="0"/>
              <a:t> </a:t>
            </a:r>
            <a:r>
              <a:rPr lang="tr-TR" sz="2200" dirty="0" err="1"/>
              <a:t>for</a:t>
            </a:r>
            <a:r>
              <a:rPr lang="tr-TR" sz="2200" dirty="0"/>
              <a:t> </a:t>
            </a:r>
            <a:r>
              <a:rPr lang="tr-TR" sz="2200" dirty="0" err="1"/>
              <a:t>Information</a:t>
            </a:r>
            <a:r>
              <a:rPr lang="tr-TR" sz="2200" dirty="0"/>
              <a:t> </a:t>
            </a:r>
            <a:r>
              <a:rPr lang="tr-TR" sz="2200" dirty="0" err="1"/>
              <a:t>Interchange</a:t>
            </a:r>
            <a:r>
              <a:rPr lang="tr-TR" sz="2200" dirty="0"/>
              <a:t>).</a:t>
            </a:r>
          </a:p>
          <a:p>
            <a:pPr algn="just">
              <a:lnSpc>
                <a:spcPct val="80000"/>
              </a:lnSpc>
              <a:buFontTx/>
              <a:buNone/>
            </a:pPr>
            <a:endParaRPr lang="tr-TR" sz="2200" dirty="0"/>
          </a:p>
          <a:p>
            <a:pPr algn="just">
              <a:lnSpc>
                <a:spcPct val="80000"/>
              </a:lnSpc>
            </a:pPr>
            <a:r>
              <a:rPr lang="tr-TR" sz="2200" dirty="0"/>
              <a:t>ASCII, bilgisayar ve diğer birçok sistem için kabul görmüş evrensel bir </a:t>
            </a:r>
            <a:r>
              <a:rPr lang="tr-TR" sz="2200" dirty="0" err="1"/>
              <a:t>alfasayısal</a:t>
            </a:r>
            <a:r>
              <a:rPr lang="tr-TR" sz="2200" dirty="0"/>
              <a:t> kod türüdür. Örneğin </a:t>
            </a:r>
            <a:r>
              <a:rPr lang="tr-TR" sz="2200" dirty="0" smtClean="0"/>
              <a:t>klavyeden </a:t>
            </a:r>
            <a:r>
              <a:rPr lang="tr-TR" sz="2200" dirty="0"/>
              <a:t>tuşlara basıldığında, basılan tuşun ASCII kod karşılığı bilgisayara gönderilir. Bu kodun içerdiği bit sayısı 7’dir. Sekizinci bit hata kontrolü için kullanılabilir. 7 bit ile 128 karakter sembolize edilebilir. Bu karakterlerin ilk 32’si kontrol amaçlıdır ve ekrana basılamazlar, diğerleri ise ekrana basılabilirler. Diğer bir uygulama da bilgisayar ile yazıcı arasındaki bilgi transferidir.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52610" name="Rectangle 2"/>
          <p:cNvSpPr>
            <a:spLocks noGrp="1" noChangeArrowheads="1"/>
          </p:cNvSpPr>
          <p:nvPr>
            <p:ph type="title"/>
          </p:nvPr>
        </p:nvSpPr>
        <p:spPr/>
        <p:txBody>
          <a:bodyPr/>
          <a:lstStyle/>
          <a:p>
            <a:r>
              <a:rPr lang="tr-TR" sz="2400" b="1"/>
              <a:t>ASCII</a:t>
            </a:r>
          </a:p>
        </p:txBody>
      </p:sp>
      <p:pic>
        <p:nvPicPr>
          <p:cNvPr id="452685" name="Picture 77"/>
          <p:cNvPicPr>
            <a:picLocks noChangeAspect="1" noChangeArrowheads="1"/>
          </p:cNvPicPr>
          <p:nvPr/>
        </p:nvPicPr>
        <p:blipFill>
          <a:blip r:embed="rId2" cstate="print"/>
          <a:srcRect/>
          <a:stretch>
            <a:fillRect/>
          </a:stretch>
        </p:blipFill>
        <p:spPr bwMode="auto">
          <a:xfrm>
            <a:off x="2408238" y="990600"/>
            <a:ext cx="4524375" cy="53530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11650" name="Rectangle 2"/>
          <p:cNvSpPr>
            <a:spLocks noGrp="1" noChangeArrowheads="1"/>
          </p:cNvSpPr>
          <p:nvPr>
            <p:ph type="title"/>
          </p:nvPr>
        </p:nvSpPr>
        <p:spPr>
          <a:xfrm>
            <a:off x="539750" y="76200"/>
            <a:ext cx="8151813" cy="790575"/>
          </a:xfrm>
        </p:spPr>
        <p:txBody>
          <a:bodyPr/>
          <a:lstStyle/>
          <a:p>
            <a:r>
              <a:rPr lang="tr-TR" sz="2400" b="1"/>
              <a:t>Kodlama</a:t>
            </a:r>
          </a:p>
        </p:txBody>
      </p:sp>
      <p:sp>
        <p:nvSpPr>
          <p:cNvPr id="411651" name="Rectangle 3"/>
          <p:cNvSpPr>
            <a:spLocks noGrp="1" noChangeArrowheads="1"/>
          </p:cNvSpPr>
          <p:nvPr>
            <p:ph type="body" idx="1"/>
          </p:nvPr>
        </p:nvSpPr>
        <p:spPr>
          <a:xfrm>
            <a:off x="303213" y="912813"/>
            <a:ext cx="8375650" cy="5078412"/>
          </a:xfrm>
        </p:spPr>
        <p:txBody>
          <a:bodyPr/>
          <a:lstStyle/>
          <a:p>
            <a:pPr marL="0" indent="0" algn="just">
              <a:lnSpc>
                <a:spcPct val="90000"/>
              </a:lnSpc>
              <a:buFontTx/>
              <a:buNone/>
            </a:pPr>
            <a:r>
              <a:rPr lang="tr-TR" sz="2200"/>
              <a:t>Genel olarak verileri göstermek için rakamları, harfleri ve sembolleri kullanırız. Ancak sayısal sistemler 1 ve 0 mantığı üzerine kurulmuştur. Kullandığımız veri yapısını sayısal sistemlere dönüştürme işlemine kodlama denir. </a:t>
            </a:r>
          </a:p>
          <a:p>
            <a:pPr marL="0" indent="0" algn="just">
              <a:lnSpc>
                <a:spcPct val="90000"/>
              </a:lnSpc>
              <a:buFontTx/>
              <a:buNone/>
            </a:pPr>
            <a:endParaRPr lang="tr-TR" sz="1000"/>
          </a:p>
          <a:p>
            <a:pPr marL="0" indent="0" algn="just">
              <a:lnSpc>
                <a:spcPct val="90000"/>
              </a:lnSpc>
              <a:buFontTx/>
              <a:buNone/>
            </a:pPr>
            <a:r>
              <a:rPr lang="tr-TR" sz="2200"/>
              <a:t>Kodlama kendi içerisinde sayısal (numeric) kodlar ve alfasayısal (alphanumeric) kodlar olmak üzere ikiye ayrılır. </a:t>
            </a:r>
          </a:p>
          <a:p>
            <a:pPr marL="0" indent="0" algn="just">
              <a:lnSpc>
                <a:spcPct val="90000"/>
              </a:lnSpc>
              <a:buFontTx/>
              <a:buNone/>
            </a:pPr>
            <a:endParaRPr lang="tr-TR" sz="1000"/>
          </a:p>
          <a:p>
            <a:pPr marL="0" indent="0" algn="just">
              <a:lnSpc>
                <a:spcPct val="90000"/>
              </a:lnSpc>
              <a:buFontTx/>
              <a:buNone/>
            </a:pPr>
            <a:r>
              <a:rPr lang="tr-TR" sz="2200"/>
              <a:t>Sayısal kodlar da basamak ağırlığı olan ve basamak ağırlığı olmayan olarak ikiye ayrılır. Örnek: BCD, Gray, Parity, 5’te 2 kodu ve Aiken </a:t>
            </a:r>
          </a:p>
          <a:p>
            <a:pPr marL="0" indent="0" algn="just">
              <a:lnSpc>
                <a:spcPct val="90000"/>
              </a:lnSpc>
              <a:buFontTx/>
              <a:buNone/>
            </a:pPr>
            <a:endParaRPr lang="tr-TR" sz="1000"/>
          </a:p>
          <a:p>
            <a:pPr marL="0" indent="0" algn="just">
              <a:lnSpc>
                <a:spcPct val="90000"/>
              </a:lnSpc>
              <a:buFontTx/>
              <a:buNone/>
            </a:pPr>
            <a:r>
              <a:rPr lang="tr-TR" sz="2200"/>
              <a:t>En çok kullanılan alfasayısal kodlar ise ASCII, Genişletilmiş ASCII, EBCDIC ve UNICODE’dur.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Altbilgi Yer Tutucusu"/>
          <p:cNvSpPr>
            <a:spLocks noGrp="1"/>
          </p:cNvSpPr>
          <p:nvPr>
            <p:ph type="ftr" sz="quarter" idx="10"/>
          </p:nvPr>
        </p:nvSpPr>
        <p:spPr/>
        <p:txBody>
          <a:bodyPr/>
          <a:lstStyle/>
          <a:p>
            <a:r>
              <a:rPr lang="tr-TR"/>
              <a:t>Mantık Devreleri </a:t>
            </a:r>
            <a:endParaRPr lang="en-US"/>
          </a:p>
        </p:txBody>
      </p:sp>
      <p:sp>
        <p:nvSpPr>
          <p:cNvPr id="443394" name="Rectangle 2"/>
          <p:cNvSpPr>
            <a:spLocks noGrp="1" noChangeArrowheads="1"/>
          </p:cNvSpPr>
          <p:nvPr>
            <p:ph type="title"/>
          </p:nvPr>
        </p:nvSpPr>
        <p:spPr/>
        <p:txBody>
          <a:bodyPr/>
          <a:lstStyle/>
          <a:p>
            <a:r>
              <a:rPr lang="tr-TR" sz="2400" b="1" dirty="0"/>
              <a:t>BCD (</a:t>
            </a:r>
            <a:r>
              <a:rPr lang="tr-TR" sz="2400" b="1" dirty="0" err="1"/>
              <a:t>Binary</a:t>
            </a:r>
            <a:r>
              <a:rPr lang="tr-TR" sz="2400" b="1" dirty="0"/>
              <a:t> </a:t>
            </a:r>
            <a:r>
              <a:rPr lang="tr-TR" sz="2400" b="1" dirty="0" err="1"/>
              <a:t>Coded</a:t>
            </a:r>
            <a:r>
              <a:rPr lang="tr-TR" sz="2400" b="1" dirty="0"/>
              <a:t> </a:t>
            </a:r>
            <a:r>
              <a:rPr lang="tr-TR" sz="2400" b="1" dirty="0" err="1"/>
              <a:t>Decimal</a:t>
            </a:r>
            <a:r>
              <a:rPr lang="tr-TR" sz="2400" b="1" dirty="0"/>
              <a:t>)</a:t>
            </a:r>
            <a:r>
              <a:rPr lang="tr-TR" dirty="0"/>
              <a:t> </a:t>
            </a:r>
          </a:p>
        </p:txBody>
      </p:sp>
      <p:sp>
        <p:nvSpPr>
          <p:cNvPr id="443395" name="Rectangle 3"/>
          <p:cNvSpPr>
            <a:spLocks noGrp="1" noChangeArrowheads="1"/>
          </p:cNvSpPr>
          <p:nvPr>
            <p:ph type="body" idx="1"/>
          </p:nvPr>
        </p:nvSpPr>
        <p:spPr>
          <a:xfrm>
            <a:off x="331788" y="941388"/>
            <a:ext cx="8375650" cy="5078412"/>
          </a:xfrm>
        </p:spPr>
        <p:txBody>
          <a:bodyPr/>
          <a:lstStyle/>
          <a:p>
            <a:pPr marL="0" indent="0" algn="just">
              <a:buFontTx/>
              <a:buNone/>
            </a:pPr>
            <a:r>
              <a:rPr lang="tr-TR" sz="2200" dirty="0"/>
              <a:t>İkili kodlanmış onluk sistem manası taşımaktadır. Her onluk basamağın ikili </a:t>
            </a:r>
            <a:r>
              <a:rPr lang="tr-TR" sz="2200" dirty="0" smtClean="0"/>
              <a:t>kodla </a:t>
            </a:r>
            <a:r>
              <a:rPr lang="tr-TR" sz="2200" dirty="0"/>
              <a:t>gösterildiği bir kodlama türüdür. Bu sistemde 10 kod grubu vardır. </a:t>
            </a:r>
          </a:p>
          <a:p>
            <a:pPr marL="0" indent="0" algn="just">
              <a:buFontTx/>
              <a:buNone/>
            </a:pPr>
            <a:endParaRPr lang="tr-TR" sz="1000" dirty="0"/>
          </a:p>
          <a:p>
            <a:pPr marL="0" indent="0" algn="just">
              <a:buFontTx/>
              <a:buNone/>
            </a:pPr>
            <a:r>
              <a:rPr lang="tr-TR" sz="2200" dirty="0"/>
              <a:t>Bu sistemde her onluk basamak 4 bit ikili sayı ile ifade edilir. Basamak ağırlıkları 2</a:t>
            </a:r>
            <a:r>
              <a:rPr lang="tr-TR" sz="2200" baseline="30000" dirty="0"/>
              <a:t>3</a:t>
            </a:r>
            <a:r>
              <a:rPr lang="tr-TR" sz="2200" dirty="0"/>
              <a:t> </a:t>
            </a:r>
            <a:r>
              <a:rPr lang="tr-TR" sz="2200" b="1" dirty="0"/>
              <a:t> </a:t>
            </a:r>
            <a:r>
              <a:rPr lang="tr-TR" sz="2200" dirty="0"/>
              <a:t>2</a:t>
            </a:r>
            <a:r>
              <a:rPr lang="tr-TR" sz="2200" baseline="30000" dirty="0"/>
              <a:t>2</a:t>
            </a:r>
            <a:r>
              <a:rPr lang="tr-TR" sz="2200" dirty="0"/>
              <a:t>  2</a:t>
            </a:r>
            <a:r>
              <a:rPr lang="tr-TR" sz="2200" baseline="30000" dirty="0"/>
              <a:t>1</a:t>
            </a:r>
            <a:r>
              <a:rPr lang="tr-TR" sz="2200" dirty="0"/>
              <a:t>  2</a:t>
            </a:r>
            <a:r>
              <a:rPr lang="tr-TR" sz="2200" baseline="30000" dirty="0"/>
              <a:t>0</a:t>
            </a:r>
            <a:r>
              <a:rPr lang="tr-TR" sz="2200" dirty="0"/>
              <a:t> dır. Bu kodlamaya 8421 kodu da denilmektedir. </a:t>
            </a:r>
          </a:p>
          <a:p>
            <a:pPr marL="0" indent="0" algn="just">
              <a:buFontTx/>
              <a:buNone/>
            </a:pPr>
            <a:endParaRPr lang="tr-TR" sz="1000" dirty="0"/>
          </a:p>
          <a:p>
            <a:pPr marL="0" indent="0">
              <a:buFontTx/>
              <a:buNone/>
            </a:pPr>
            <a:r>
              <a:rPr lang="tr-TR" sz="2200" b="1" dirty="0"/>
              <a:t>Örnek: </a:t>
            </a:r>
            <a:r>
              <a:rPr lang="tr-TR" sz="2200" dirty="0"/>
              <a:t>25</a:t>
            </a:r>
            <a:r>
              <a:rPr lang="tr-TR" sz="2200" baseline="-25000" dirty="0"/>
              <a:t>10</a:t>
            </a:r>
            <a:r>
              <a:rPr lang="tr-TR" sz="2200" dirty="0"/>
              <a:t> sayısını </a:t>
            </a:r>
            <a:r>
              <a:rPr lang="tr-TR" sz="2200" dirty="0" err="1"/>
              <a:t>BCD’ye</a:t>
            </a:r>
            <a:r>
              <a:rPr lang="tr-TR" sz="2200" dirty="0"/>
              <a:t> çevirmek için her basamağı 4 bit ile ikili olarak ifade etmek gerekir. Tersi işlem de mümkündür. </a:t>
            </a:r>
          </a:p>
          <a:p>
            <a:pPr marL="0" indent="0">
              <a:buFontTx/>
              <a:buNone/>
            </a:pPr>
            <a:r>
              <a:rPr lang="tr-TR" sz="2200" dirty="0"/>
              <a:t>   2         5</a:t>
            </a:r>
            <a:r>
              <a:rPr lang="tr-TR" sz="2200" b="1" dirty="0"/>
              <a:t> </a:t>
            </a:r>
            <a:endParaRPr lang="tr-TR" sz="2200" dirty="0"/>
          </a:p>
          <a:p>
            <a:pPr marL="0" indent="0">
              <a:buFontTx/>
              <a:buNone/>
            </a:pPr>
            <a:endParaRPr lang="tr-TR" sz="2200" dirty="0"/>
          </a:p>
          <a:p>
            <a:pPr marL="0" indent="0">
              <a:buFontTx/>
              <a:buNone/>
            </a:pPr>
            <a:r>
              <a:rPr lang="tr-TR" sz="2200" dirty="0"/>
              <a:t>0010   0101    O halde 25</a:t>
            </a:r>
            <a:r>
              <a:rPr lang="tr-TR" sz="2200" baseline="-25000" dirty="0"/>
              <a:t>10</a:t>
            </a:r>
            <a:r>
              <a:rPr lang="tr-TR" sz="2200" dirty="0"/>
              <a:t> = 00100101</a:t>
            </a:r>
            <a:r>
              <a:rPr lang="tr-TR" sz="2200" baseline="-25000" dirty="0"/>
              <a:t>BCD</a:t>
            </a:r>
          </a:p>
        </p:txBody>
      </p:sp>
      <p:sp>
        <p:nvSpPr>
          <p:cNvPr id="443396" name="Line 4"/>
          <p:cNvSpPr>
            <a:spLocks noChangeShapeType="1"/>
          </p:cNvSpPr>
          <p:nvPr/>
        </p:nvSpPr>
        <p:spPr bwMode="auto">
          <a:xfrm>
            <a:off x="674688" y="4291013"/>
            <a:ext cx="0" cy="35083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3397" name="Line 5"/>
          <p:cNvSpPr>
            <a:spLocks noChangeShapeType="1"/>
          </p:cNvSpPr>
          <p:nvPr/>
        </p:nvSpPr>
        <p:spPr bwMode="auto">
          <a:xfrm>
            <a:off x="1463675" y="4278313"/>
            <a:ext cx="0" cy="35083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44418" name="Rectangle 2"/>
          <p:cNvSpPr>
            <a:spLocks noGrp="1" noChangeArrowheads="1"/>
          </p:cNvSpPr>
          <p:nvPr>
            <p:ph type="title"/>
          </p:nvPr>
        </p:nvSpPr>
        <p:spPr/>
        <p:txBody>
          <a:bodyPr/>
          <a:lstStyle/>
          <a:p>
            <a:r>
              <a:rPr lang="tr-TR" sz="2400" b="1" dirty="0" err="1"/>
              <a:t>BCD’de</a:t>
            </a:r>
            <a:r>
              <a:rPr lang="tr-TR" sz="2400" b="1" dirty="0"/>
              <a:t> Toplama İşlemi</a:t>
            </a:r>
            <a:r>
              <a:rPr lang="tr-TR" dirty="0"/>
              <a:t> </a:t>
            </a:r>
          </a:p>
        </p:txBody>
      </p:sp>
      <p:sp>
        <p:nvSpPr>
          <p:cNvPr id="444419" name="Rectangle 3"/>
          <p:cNvSpPr>
            <a:spLocks noGrp="1" noChangeArrowheads="1"/>
          </p:cNvSpPr>
          <p:nvPr>
            <p:ph type="body" idx="1"/>
          </p:nvPr>
        </p:nvSpPr>
        <p:spPr>
          <a:xfrm>
            <a:off x="317500" y="927100"/>
            <a:ext cx="8375650" cy="5078413"/>
          </a:xfrm>
        </p:spPr>
        <p:txBody>
          <a:bodyPr/>
          <a:lstStyle/>
          <a:p>
            <a:pPr marL="0" indent="0" algn="just">
              <a:lnSpc>
                <a:spcPct val="90000"/>
              </a:lnSpc>
              <a:buFontTx/>
              <a:buNone/>
            </a:pPr>
            <a:r>
              <a:rPr lang="tr-TR" sz="2200" dirty="0"/>
              <a:t>BCD, basamak ağırlığı olan sayısal kodlar grubuna girdiğinden aritmetik işlemlerde kullanılabilir. İki BCD sayıyı toplarken üç kural gözetilir;</a:t>
            </a:r>
          </a:p>
          <a:p>
            <a:pPr marL="0" indent="0" algn="just">
              <a:lnSpc>
                <a:spcPct val="90000"/>
              </a:lnSpc>
              <a:buFontTx/>
              <a:buNone/>
            </a:pPr>
            <a:endParaRPr lang="tr-TR" sz="1000" dirty="0"/>
          </a:p>
          <a:p>
            <a:pPr marL="0" indent="0" algn="just">
              <a:lnSpc>
                <a:spcPct val="90000"/>
              </a:lnSpc>
              <a:buFontTx/>
              <a:buAutoNum type="arabicPeriod"/>
            </a:pPr>
            <a:r>
              <a:rPr lang="tr-TR" sz="2200" dirty="0"/>
              <a:t>İkilik sistemdeki toplama kuralları geçerlidir. </a:t>
            </a:r>
          </a:p>
          <a:p>
            <a:pPr marL="0" indent="0" algn="just">
              <a:lnSpc>
                <a:spcPct val="90000"/>
              </a:lnSpc>
              <a:buFontTx/>
              <a:buNone/>
            </a:pPr>
            <a:endParaRPr lang="tr-TR" sz="1000" dirty="0"/>
          </a:p>
          <a:p>
            <a:pPr marL="0" indent="0" algn="just">
              <a:lnSpc>
                <a:spcPct val="90000"/>
              </a:lnSpc>
              <a:buFontTx/>
              <a:buNone/>
            </a:pPr>
            <a:r>
              <a:rPr lang="tr-TR" sz="2200" b="1" dirty="0"/>
              <a:t>2.</a:t>
            </a:r>
            <a:r>
              <a:rPr lang="tr-TR" sz="2200" dirty="0"/>
              <a:t> Şayet dörder bitlik grupların toplamı 9 veya daha küçükse sonuç geçerli BCD sayıdır.</a:t>
            </a:r>
          </a:p>
          <a:p>
            <a:pPr marL="0" indent="0" algn="just">
              <a:lnSpc>
                <a:spcPct val="90000"/>
              </a:lnSpc>
              <a:buFontTx/>
              <a:buNone/>
            </a:pPr>
            <a:endParaRPr lang="tr-TR" sz="1000" dirty="0"/>
          </a:p>
          <a:p>
            <a:pPr marL="0" indent="0" algn="just">
              <a:lnSpc>
                <a:spcPct val="90000"/>
              </a:lnSpc>
              <a:buFontTx/>
              <a:buNone/>
            </a:pPr>
            <a:r>
              <a:rPr lang="tr-TR" sz="2200" b="1" dirty="0"/>
              <a:t>3.</a:t>
            </a:r>
            <a:r>
              <a:rPr lang="tr-TR" sz="2200" dirty="0"/>
              <a:t> Eğer toplam 9’dan büyükse veya elde oluşmuşsa sonuç geçerli bir BCD sayı değildir. 6 geçersiz durumdan kurtulmak için toplama 6 (0110</a:t>
            </a:r>
            <a:r>
              <a:rPr lang="tr-TR" sz="2200" baseline="-25000" dirty="0"/>
              <a:t>2</a:t>
            </a:r>
            <a:r>
              <a:rPr lang="tr-TR" sz="2200" dirty="0"/>
              <a:t>) sayısı eklenir.  Şayet bu toplam sonucunda elde oluşursa, bu elde diğer dörder bit grubuna dahil edilir.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Altbilgi Yer Tutucusu"/>
          <p:cNvSpPr>
            <a:spLocks noGrp="1"/>
          </p:cNvSpPr>
          <p:nvPr>
            <p:ph type="ftr" sz="quarter" idx="10"/>
          </p:nvPr>
        </p:nvSpPr>
        <p:spPr/>
        <p:txBody>
          <a:bodyPr/>
          <a:lstStyle/>
          <a:p>
            <a:r>
              <a:rPr lang="tr-TR"/>
              <a:t>Mantık Devreleri </a:t>
            </a:r>
            <a:endParaRPr lang="en-US"/>
          </a:p>
        </p:txBody>
      </p:sp>
      <p:sp>
        <p:nvSpPr>
          <p:cNvPr id="445442" name="Rectangle 2"/>
          <p:cNvSpPr>
            <a:spLocks noGrp="1" noChangeArrowheads="1"/>
          </p:cNvSpPr>
          <p:nvPr>
            <p:ph type="title"/>
          </p:nvPr>
        </p:nvSpPr>
        <p:spPr>
          <a:xfrm>
            <a:off x="639763" y="147638"/>
            <a:ext cx="7772400" cy="790575"/>
          </a:xfrm>
        </p:spPr>
        <p:txBody>
          <a:bodyPr/>
          <a:lstStyle/>
          <a:p>
            <a:r>
              <a:rPr lang="tr-TR" sz="2400" b="1"/>
              <a:t>BCD’de Toplama İşlemi</a:t>
            </a:r>
          </a:p>
        </p:txBody>
      </p:sp>
      <p:sp>
        <p:nvSpPr>
          <p:cNvPr id="445443" name="Rectangle 3"/>
          <p:cNvSpPr>
            <a:spLocks noGrp="1" noChangeArrowheads="1"/>
          </p:cNvSpPr>
          <p:nvPr>
            <p:ph type="body" idx="1"/>
          </p:nvPr>
        </p:nvSpPr>
        <p:spPr>
          <a:xfrm>
            <a:off x="331788" y="941388"/>
            <a:ext cx="8375650" cy="5078412"/>
          </a:xfrm>
        </p:spPr>
        <p:txBody>
          <a:bodyPr/>
          <a:lstStyle/>
          <a:p>
            <a:pPr marL="0" indent="0">
              <a:buFontTx/>
              <a:buNone/>
            </a:pPr>
            <a:r>
              <a:rPr lang="tr-TR" sz="2000" b="1"/>
              <a:t>Örnek:</a:t>
            </a:r>
            <a:r>
              <a:rPr lang="tr-TR" sz="2200" b="1"/>
              <a:t> </a:t>
            </a:r>
            <a:r>
              <a:rPr lang="tr-TR" sz="2200"/>
              <a:t>8</a:t>
            </a:r>
            <a:r>
              <a:rPr lang="tr-TR" sz="2200" baseline="-25000"/>
              <a:t>10</a:t>
            </a:r>
            <a:r>
              <a:rPr lang="tr-TR" sz="2200"/>
              <a:t> + 4</a:t>
            </a:r>
            <a:r>
              <a:rPr lang="tr-TR" sz="2200" baseline="-25000"/>
              <a:t>10</a:t>
            </a:r>
            <a:r>
              <a:rPr lang="tr-TR" sz="2200"/>
              <a:t> işlemini BCD sisteminde yapalım.</a:t>
            </a:r>
          </a:p>
          <a:p>
            <a:pPr marL="0" indent="0">
              <a:buFontTx/>
              <a:buNone/>
            </a:pPr>
            <a:r>
              <a:rPr lang="tr-TR" sz="2200"/>
              <a:t>8</a:t>
            </a:r>
            <a:r>
              <a:rPr lang="tr-TR" sz="2200" baseline="-25000"/>
              <a:t>10</a:t>
            </a:r>
            <a:r>
              <a:rPr lang="tr-TR" sz="2200"/>
              <a:t>  = 1000</a:t>
            </a:r>
            <a:r>
              <a:rPr lang="tr-TR" sz="2200" baseline="-25000"/>
              <a:t>BCD</a:t>
            </a:r>
            <a:r>
              <a:rPr lang="tr-TR" sz="2200"/>
              <a:t>                                1000</a:t>
            </a:r>
            <a:r>
              <a:rPr lang="tr-TR" sz="2200" baseline="-25000"/>
              <a:t>BCD</a:t>
            </a:r>
          </a:p>
          <a:p>
            <a:pPr marL="0" indent="0">
              <a:buFontTx/>
              <a:buNone/>
            </a:pPr>
            <a:r>
              <a:rPr lang="tr-TR" sz="2200"/>
              <a:t>4</a:t>
            </a:r>
            <a:r>
              <a:rPr lang="tr-TR" sz="2200" baseline="-25000"/>
              <a:t>10</a:t>
            </a:r>
            <a:r>
              <a:rPr lang="tr-TR" sz="2200"/>
              <a:t> =  0100</a:t>
            </a:r>
            <a:r>
              <a:rPr lang="tr-TR" sz="2200" baseline="-25000"/>
              <a:t>BCD</a:t>
            </a:r>
            <a:r>
              <a:rPr lang="tr-TR" sz="2200"/>
              <a:t>                            +  0100</a:t>
            </a:r>
            <a:r>
              <a:rPr lang="tr-TR" sz="2200" baseline="-25000"/>
              <a:t>BCD</a:t>
            </a:r>
          </a:p>
          <a:p>
            <a:pPr marL="0" indent="0">
              <a:buFontTx/>
              <a:buNone/>
            </a:pPr>
            <a:r>
              <a:rPr lang="tr-TR" sz="2200"/>
              <a:t>				   1100</a:t>
            </a:r>
            <a:r>
              <a:rPr lang="tr-TR" sz="2200" baseline="-25000"/>
              <a:t>BCD</a:t>
            </a:r>
            <a:r>
              <a:rPr lang="tr-TR" sz="2200"/>
              <a:t>  				                                      +  0110</a:t>
            </a:r>
            <a:r>
              <a:rPr lang="tr-TR" sz="2200" baseline="-25000"/>
              <a:t>BCD</a:t>
            </a:r>
            <a:r>
              <a:rPr lang="tr-TR" sz="2200"/>
              <a:t>	</a:t>
            </a:r>
          </a:p>
          <a:p>
            <a:pPr marL="0" indent="0">
              <a:buFontTx/>
              <a:buNone/>
            </a:pPr>
            <a:r>
              <a:rPr lang="tr-TR" sz="2200"/>
              <a:t>                                              0001 0010</a:t>
            </a:r>
            <a:r>
              <a:rPr lang="tr-TR" sz="2200" baseline="-25000"/>
              <a:t>BCD</a:t>
            </a:r>
          </a:p>
          <a:p>
            <a:pPr marL="0" indent="0">
              <a:buFontTx/>
              <a:buNone/>
            </a:pPr>
            <a:r>
              <a:rPr lang="tr-TR" sz="2200" b="1"/>
              <a:t>Örnek:</a:t>
            </a:r>
            <a:r>
              <a:rPr lang="tr-TR" sz="2000" b="1"/>
              <a:t> </a:t>
            </a:r>
            <a:r>
              <a:rPr lang="tr-TR" sz="2200"/>
              <a:t>39</a:t>
            </a:r>
            <a:r>
              <a:rPr lang="tr-TR" sz="2200" baseline="-25000"/>
              <a:t>10</a:t>
            </a:r>
            <a:r>
              <a:rPr lang="tr-TR" sz="2200"/>
              <a:t> + 97</a:t>
            </a:r>
            <a:r>
              <a:rPr lang="tr-TR" sz="2200" baseline="-25000"/>
              <a:t>10</a:t>
            </a:r>
            <a:r>
              <a:rPr lang="tr-TR" sz="2200"/>
              <a:t> işlemini BCD sisteminde yapalım.</a:t>
            </a:r>
          </a:p>
          <a:p>
            <a:pPr marL="0" indent="0">
              <a:buFontTx/>
              <a:buNone/>
            </a:pPr>
            <a:r>
              <a:rPr lang="tr-TR" sz="2000"/>
              <a:t>39</a:t>
            </a:r>
            <a:r>
              <a:rPr lang="tr-TR" sz="2000" baseline="-25000"/>
              <a:t>10</a:t>
            </a:r>
            <a:r>
              <a:rPr lang="tr-TR" sz="2000"/>
              <a:t> = 0011 1001</a:t>
            </a:r>
            <a:r>
              <a:rPr lang="tr-TR" sz="2000" baseline="-25000"/>
              <a:t>BCD</a:t>
            </a:r>
            <a:r>
              <a:rPr lang="tr-TR" sz="2000"/>
              <a:t>		                 </a:t>
            </a:r>
            <a:r>
              <a:rPr lang="tr-TR" sz="2000" b="1"/>
              <a:t>1 </a:t>
            </a:r>
            <a:endParaRPr lang="tr-TR" sz="2000"/>
          </a:p>
          <a:p>
            <a:pPr marL="0" indent="0">
              <a:buFontTx/>
              <a:buNone/>
            </a:pPr>
            <a:r>
              <a:rPr lang="tr-TR" sz="2000"/>
              <a:t>97</a:t>
            </a:r>
            <a:r>
              <a:rPr lang="tr-TR" sz="2000" baseline="-25000"/>
              <a:t>10</a:t>
            </a:r>
            <a:r>
              <a:rPr lang="tr-TR" sz="2000"/>
              <a:t> = 1001 0111</a:t>
            </a:r>
            <a:r>
              <a:rPr lang="tr-TR" sz="2000" baseline="-25000"/>
              <a:t>BCD</a:t>
            </a:r>
            <a:r>
              <a:rPr lang="tr-TR" sz="2000"/>
              <a:t> 		           0011 1001</a:t>
            </a:r>
            <a:r>
              <a:rPr lang="tr-TR" sz="2000" baseline="-25000"/>
              <a:t>BCD</a:t>
            </a:r>
          </a:p>
          <a:p>
            <a:pPr marL="0" indent="0">
              <a:buFontTx/>
              <a:buNone/>
            </a:pPr>
            <a:r>
              <a:rPr lang="tr-TR" sz="2000"/>
              <a:t>		         		        + 1001 0111</a:t>
            </a:r>
            <a:r>
              <a:rPr lang="tr-TR" sz="2000" baseline="-25000"/>
              <a:t>BCD</a:t>
            </a:r>
          </a:p>
          <a:p>
            <a:pPr marL="0" indent="0">
              <a:buFontTx/>
              <a:buNone/>
            </a:pPr>
            <a:r>
              <a:rPr lang="tr-TR" sz="2000"/>
              <a:t>                                                                     1101</a:t>
            </a:r>
            <a:r>
              <a:rPr lang="tr-TR" sz="2000" b="1"/>
              <a:t> </a:t>
            </a:r>
            <a:r>
              <a:rPr lang="tr-TR" sz="2000"/>
              <a:t>0000</a:t>
            </a:r>
            <a:endParaRPr lang="tr-TR" sz="2000" b="1"/>
          </a:p>
          <a:p>
            <a:pPr marL="0" indent="0">
              <a:buFontTx/>
              <a:buNone/>
            </a:pPr>
            <a:r>
              <a:rPr lang="tr-TR" sz="2000" b="1"/>
              <a:t>			                      + </a:t>
            </a:r>
            <a:r>
              <a:rPr lang="tr-TR" sz="2000"/>
              <a:t>0110 0110</a:t>
            </a:r>
            <a:endParaRPr lang="tr-TR" sz="2000" b="1"/>
          </a:p>
          <a:p>
            <a:pPr marL="0" indent="0">
              <a:buFontTx/>
              <a:buNone/>
            </a:pPr>
            <a:r>
              <a:rPr lang="tr-TR" sz="2000" b="1"/>
              <a:t>				  </a:t>
            </a:r>
            <a:r>
              <a:rPr lang="tr-TR" sz="2000"/>
              <a:t>000</a:t>
            </a:r>
            <a:r>
              <a:rPr lang="tr-TR" sz="2000" b="1"/>
              <a:t>1</a:t>
            </a:r>
            <a:r>
              <a:rPr lang="tr-TR" sz="2000"/>
              <a:t> 0011 0110</a:t>
            </a:r>
            <a:r>
              <a:rPr lang="tr-TR" sz="2000" baseline="-25000"/>
              <a:t>BCD</a:t>
            </a:r>
            <a:r>
              <a:rPr lang="tr-TR" sz="2000"/>
              <a:t>	</a:t>
            </a:r>
          </a:p>
        </p:txBody>
      </p:sp>
      <p:sp>
        <p:nvSpPr>
          <p:cNvPr id="445444" name="Rectangle 4"/>
          <p:cNvSpPr>
            <a:spLocks noChangeArrowheads="1"/>
          </p:cNvSpPr>
          <p:nvPr/>
        </p:nvSpPr>
        <p:spPr bwMode="auto">
          <a:xfrm>
            <a:off x="5724525" y="2352675"/>
            <a:ext cx="2773363" cy="490538"/>
          </a:xfrm>
          <a:prstGeom prst="rect">
            <a:avLst/>
          </a:prstGeom>
          <a:noFill/>
          <a:ln w="9525">
            <a:noFill/>
            <a:miter lim="800000"/>
            <a:headEnd/>
            <a:tailEnd/>
          </a:ln>
          <a:effectLst/>
        </p:spPr>
        <p:txBody>
          <a:bodyPr wrap="none" lIns="36000" tIns="36000" rIns="36000" bIns="36000">
            <a:spAutoFit/>
          </a:bodyPr>
          <a:lstStyle/>
          <a:p>
            <a:pPr eaLnBrk="0" hangingPunct="0">
              <a:lnSpc>
                <a:spcPct val="75000"/>
              </a:lnSpc>
              <a:spcBef>
                <a:spcPct val="20000"/>
              </a:spcBef>
            </a:pPr>
            <a:r>
              <a:rPr lang="tr-TR" b="0"/>
              <a:t>Bu sayı 9’dan büyük olduğundan</a:t>
            </a:r>
          </a:p>
          <a:p>
            <a:pPr eaLnBrk="0" hangingPunct="0">
              <a:lnSpc>
                <a:spcPct val="75000"/>
              </a:lnSpc>
              <a:spcBef>
                <a:spcPct val="20000"/>
              </a:spcBef>
            </a:pPr>
            <a:r>
              <a:rPr lang="tr-TR" b="0"/>
              <a:t>6 ilave edilir.</a:t>
            </a:r>
          </a:p>
        </p:txBody>
      </p:sp>
      <p:sp>
        <p:nvSpPr>
          <p:cNvPr id="445445" name="Line 5"/>
          <p:cNvSpPr>
            <a:spLocks noChangeShapeType="1"/>
          </p:cNvSpPr>
          <p:nvPr/>
        </p:nvSpPr>
        <p:spPr bwMode="auto">
          <a:xfrm>
            <a:off x="4078288" y="2178050"/>
            <a:ext cx="1154112" cy="0"/>
          </a:xfrm>
          <a:prstGeom prst="line">
            <a:avLst/>
          </a:prstGeom>
          <a:noFill/>
          <a:ln w="9525">
            <a:solidFill>
              <a:schemeClr val="tx1"/>
            </a:solidFill>
            <a:round/>
            <a:headEnd/>
            <a:tailEnd/>
          </a:ln>
          <a:effectLst/>
        </p:spPr>
        <p:txBody>
          <a:bodyPr lIns="36000" tIns="36000" rIns="36000" bIns="36000"/>
          <a:lstStyle/>
          <a:p>
            <a:endParaRPr lang="tr-TR"/>
          </a:p>
        </p:txBody>
      </p:sp>
      <p:sp>
        <p:nvSpPr>
          <p:cNvPr id="445446" name="Line 6"/>
          <p:cNvSpPr>
            <a:spLocks noChangeShapeType="1"/>
          </p:cNvSpPr>
          <p:nvPr/>
        </p:nvSpPr>
        <p:spPr bwMode="auto">
          <a:xfrm>
            <a:off x="4135438" y="2909888"/>
            <a:ext cx="1154112" cy="0"/>
          </a:xfrm>
          <a:prstGeom prst="line">
            <a:avLst/>
          </a:prstGeom>
          <a:noFill/>
          <a:ln w="9525">
            <a:solidFill>
              <a:schemeClr val="tx1"/>
            </a:solidFill>
            <a:round/>
            <a:headEnd/>
            <a:tailEnd/>
          </a:ln>
          <a:effectLst/>
        </p:spPr>
        <p:txBody>
          <a:bodyPr lIns="36000" tIns="36000" rIns="36000" bIns="36000"/>
          <a:lstStyle/>
          <a:p>
            <a:endParaRPr lang="tr-TR"/>
          </a:p>
        </p:txBody>
      </p:sp>
      <p:sp>
        <p:nvSpPr>
          <p:cNvPr id="445447" name="Line 7"/>
          <p:cNvSpPr>
            <a:spLocks noChangeShapeType="1"/>
          </p:cNvSpPr>
          <p:nvPr/>
        </p:nvSpPr>
        <p:spPr bwMode="auto">
          <a:xfrm>
            <a:off x="5400675" y="2473325"/>
            <a:ext cx="268288" cy="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5448" name="Line 8"/>
          <p:cNvSpPr>
            <a:spLocks noChangeShapeType="1"/>
          </p:cNvSpPr>
          <p:nvPr/>
        </p:nvSpPr>
        <p:spPr bwMode="auto">
          <a:xfrm>
            <a:off x="4656138" y="4824413"/>
            <a:ext cx="1785937" cy="0"/>
          </a:xfrm>
          <a:prstGeom prst="line">
            <a:avLst/>
          </a:prstGeom>
          <a:noFill/>
          <a:ln w="9525">
            <a:solidFill>
              <a:schemeClr val="tx1"/>
            </a:solidFill>
            <a:round/>
            <a:headEnd/>
            <a:tailEnd/>
          </a:ln>
          <a:effectLst/>
        </p:spPr>
        <p:txBody>
          <a:bodyPr lIns="36000" tIns="36000" rIns="36000" bIns="36000"/>
          <a:lstStyle/>
          <a:p>
            <a:endParaRPr lang="tr-TR"/>
          </a:p>
        </p:txBody>
      </p:sp>
      <p:sp>
        <p:nvSpPr>
          <p:cNvPr id="445449" name="Line 9"/>
          <p:cNvSpPr>
            <a:spLocks noChangeShapeType="1"/>
          </p:cNvSpPr>
          <p:nvPr/>
        </p:nvSpPr>
        <p:spPr bwMode="auto">
          <a:xfrm>
            <a:off x="4627563" y="5484813"/>
            <a:ext cx="1785937" cy="0"/>
          </a:xfrm>
          <a:prstGeom prst="line">
            <a:avLst/>
          </a:prstGeom>
          <a:noFill/>
          <a:ln w="9525">
            <a:solidFill>
              <a:schemeClr val="tx1"/>
            </a:solidFill>
            <a:round/>
            <a:headEnd/>
            <a:tailEn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3 Altbilgi Yer Tutucusu"/>
          <p:cNvSpPr>
            <a:spLocks noGrp="1"/>
          </p:cNvSpPr>
          <p:nvPr>
            <p:ph type="ftr" sz="quarter" idx="10"/>
          </p:nvPr>
        </p:nvSpPr>
        <p:spPr/>
        <p:txBody>
          <a:bodyPr/>
          <a:lstStyle/>
          <a:p>
            <a:r>
              <a:rPr lang="tr-TR"/>
              <a:t>Mantık Devreleri </a:t>
            </a:r>
            <a:endParaRPr lang="en-US"/>
          </a:p>
        </p:txBody>
      </p:sp>
      <p:sp>
        <p:nvSpPr>
          <p:cNvPr id="446466" name="Rectangle 2"/>
          <p:cNvSpPr>
            <a:spLocks noGrp="1" noChangeArrowheads="1"/>
          </p:cNvSpPr>
          <p:nvPr>
            <p:ph type="title"/>
          </p:nvPr>
        </p:nvSpPr>
        <p:spPr/>
        <p:txBody>
          <a:bodyPr/>
          <a:lstStyle/>
          <a:p>
            <a:r>
              <a:rPr lang="tr-TR" sz="2400" b="1" dirty="0" err="1"/>
              <a:t>Gray</a:t>
            </a:r>
            <a:r>
              <a:rPr lang="tr-TR" sz="2400" b="1" dirty="0"/>
              <a:t> Kodu</a:t>
            </a:r>
            <a:r>
              <a:rPr lang="tr-TR" dirty="0"/>
              <a:t> </a:t>
            </a:r>
          </a:p>
        </p:txBody>
      </p:sp>
      <p:sp>
        <p:nvSpPr>
          <p:cNvPr id="446467" name="Rectangle 3"/>
          <p:cNvSpPr>
            <a:spLocks noGrp="1" noChangeArrowheads="1"/>
          </p:cNvSpPr>
          <p:nvPr>
            <p:ph type="body" idx="1"/>
          </p:nvPr>
        </p:nvSpPr>
        <p:spPr>
          <a:xfrm>
            <a:off x="360363" y="912813"/>
            <a:ext cx="8375650" cy="5078412"/>
          </a:xfrm>
        </p:spPr>
        <p:txBody>
          <a:bodyPr/>
          <a:lstStyle/>
          <a:p>
            <a:pPr marL="0" indent="0" algn="just">
              <a:buFontTx/>
              <a:buNone/>
            </a:pPr>
            <a:r>
              <a:rPr lang="tr-TR" sz="2200"/>
              <a:t>Bitlerin pozisyonlarına atanmış ağırlıklar olmadığından aritmetik kod grubuna girmez. Gray kodunun özelliği bir kod kelimesinden diğerine geçişte sadece bir bitin değişim göstermesidir. Genellikle hata kontrolü için kullanılır. </a:t>
            </a:r>
          </a:p>
          <a:p>
            <a:pPr marL="0" indent="0" algn="just">
              <a:buFontTx/>
              <a:buNone/>
            </a:pPr>
            <a:endParaRPr lang="tr-TR" sz="2200"/>
          </a:p>
          <a:p>
            <a:pPr marL="0" indent="0" algn="just">
              <a:buFontTx/>
              <a:buNone/>
            </a:pPr>
            <a:endParaRPr lang="tr-TR" sz="2200"/>
          </a:p>
          <a:p>
            <a:pPr marL="0" indent="0" algn="just">
              <a:buFontTx/>
              <a:buNone/>
            </a:pPr>
            <a:endParaRPr lang="tr-TR" sz="1000"/>
          </a:p>
        </p:txBody>
      </p:sp>
      <p:graphicFrame>
        <p:nvGraphicFramePr>
          <p:cNvPr id="446968" name="Group 504"/>
          <p:cNvGraphicFramePr>
            <a:graphicFrameLocks noGrp="1"/>
          </p:cNvGraphicFramePr>
          <p:nvPr/>
        </p:nvGraphicFramePr>
        <p:xfrm>
          <a:off x="2901950" y="2397125"/>
          <a:ext cx="3540125" cy="3528288"/>
        </p:xfrm>
        <a:graphic>
          <a:graphicData uri="http://schemas.openxmlformats.org/drawingml/2006/table">
            <a:tbl>
              <a:tblPr/>
              <a:tblGrid>
                <a:gridCol w="1222375"/>
                <a:gridCol w="1177925"/>
                <a:gridCol w="1139825"/>
              </a:tblGrid>
              <a:tr h="3698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Onluk sistem</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İkilik Sistem</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Gray Kodu</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0001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2</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3</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0010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4</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5</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6</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7</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0111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0100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8</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1000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1100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rPr>
                        <a:t>9</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1001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1101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3 Altbilgi Yer Tutucusu"/>
          <p:cNvSpPr>
            <a:spLocks noGrp="1"/>
          </p:cNvSpPr>
          <p:nvPr>
            <p:ph type="ftr" sz="quarter" idx="10"/>
          </p:nvPr>
        </p:nvSpPr>
        <p:spPr/>
        <p:txBody>
          <a:bodyPr/>
          <a:lstStyle/>
          <a:p>
            <a:r>
              <a:rPr lang="tr-TR"/>
              <a:t>Mantık Devreleri </a:t>
            </a:r>
            <a:endParaRPr lang="en-US"/>
          </a:p>
        </p:txBody>
      </p:sp>
      <p:sp>
        <p:nvSpPr>
          <p:cNvPr id="447490" name="Rectangle 2"/>
          <p:cNvSpPr>
            <a:spLocks noGrp="1" noChangeArrowheads="1"/>
          </p:cNvSpPr>
          <p:nvPr>
            <p:ph type="title"/>
          </p:nvPr>
        </p:nvSpPr>
        <p:spPr>
          <a:xfrm>
            <a:off x="682625" y="147638"/>
            <a:ext cx="7772400" cy="790575"/>
          </a:xfrm>
        </p:spPr>
        <p:txBody>
          <a:bodyPr/>
          <a:lstStyle/>
          <a:p>
            <a:r>
              <a:rPr lang="tr-TR" sz="2400" b="1"/>
              <a:t>Gray Kodu</a:t>
            </a:r>
          </a:p>
        </p:txBody>
      </p:sp>
      <p:sp>
        <p:nvSpPr>
          <p:cNvPr id="447491" name="Rectangle 3"/>
          <p:cNvSpPr>
            <a:spLocks noGrp="1" noChangeArrowheads="1"/>
          </p:cNvSpPr>
          <p:nvPr>
            <p:ph type="body" idx="1"/>
          </p:nvPr>
        </p:nvSpPr>
        <p:spPr>
          <a:xfrm>
            <a:off x="360363" y="955675"/>
            <a:ext cx="8375650" cy="5078413"/>
          </a:xfrm>
        </p:spPr>
        <p:txBody>
          <a:bodyPr/>
          <a:lstStyle/>
          <a:p>
            <a:pPr marL="0" indent="0" algn="just">
              <a:lnSpc>
                <a:spcPct val="80000"/>
              </a:lnSpc>
              <a:buFontTx/>
              <a:buNone/>
            </a:pPr>
            <a:r>
              <a:rPr lang="tr-TR" sz="2000" dirty="0"/>
              <a:t>İkilik sistemden </a:t>
            </a:r>
            <a:r>
              <a:rPr lang="tr-TR" sz="2000" dirty="0" err="1"/>
              <a:t>Gray</a:t>
            </a:r>
            <a:r>
              <a:rPr lang="tr-TR" sz="2000" dirty="0"/>
              <a:t> koduna dönüşüm işleminde MSB bitinin değeri olduğu gibi alınır, soldan sağa doğru </a:t>
            </a:r>
            <a:r>
              <a:rPr lang="tr-TR" sz="2000" dirty="0" err="1"/>
              <a:t>ard</a:t>
            </a:r>
            <a:r>
              <a:rPr lang="tr-TR" sz="2000" dirty="0"/>
              <a:t> arda gelen bitler toplanır ve sonra gelen </a:t>
            </a:r>
            <a:r>
              <a:rPr lang="tr-TR" sz="2000" dirty="0" err="1"/>
              <a:t>Gray</a:t>
            </a:r>
            <a:r>
              <a:rPr lang="tr-TR" sz="2000" dirty="0"/>
              <a:t> kod bitleri elde edilir. Toplam sonucunda elde biti oluşursa göz ardı edilir. </a:t>
            </a:r>
          </a:p>
          <a:p>
            <a:pPr marL="0" indent="0" algn="just">
              <a:lnSpc>
                <a:spcPct val="80000"/>
              </a:lnSpc>
              <a:buFontTx/>
              <a:buNone/>
            </a:pPr>
            <a:endParaRPr lang="tr-TR" sz="900" dirty="0"/>
          </a:p>
          <a:p>
            <a:pPr marL="0" indent="0" algn="just">
              <a:lnSpc>
                <a:spcPct val="80000"/>
              </a:lnSpc>
              <a:buFontTx/>
              <a:buNone/>
            </a:pPr>
            <a:r>
              <a:rPr lang="tr-TR" sz="2000" b="1" dirty="0"/>
              <a:t>Örnek: </a:t>
            </a:r>
            <a:r>
              <a:rPr lang="tr-TR" sz="2000" dirty="0"/>
              <a:t>101101</a:t>
            </a:r>
            <a:r>
              <a:rPr lang="tr-TR" sz="2000" baseline="-25000" dirty="0"/>
              <a:t>2</a:t>
            </a:r>
            <a:r>
              <a:rPr lang="tr-TR" sz="2000" dirty="0"/>
              <a:t> ikili sayısını </a:t>
            </a:r>
            <a:r>
              <a:rPr lang="tr-TR" sz="2000" dirty="0" err="1"/>
              <a:t>Gray</a:t>
            </a:r>
            <a:r>
              <a:rPr lang="tr-TR" sz="2000" dirty="0"/>
              <a:t> koduna dönüştürelim;</a:t>
            </a:r>
          </a:p>
          <a:p>
            <a:pPr marL="0" indent="0">
              <a:lnSpc>
                <a:spcPct val="80000"/>
              </a:lnSpc>
              <a:buFontTx/>
              <a:buNone/>
            </a:pPr>
            <a:r>
              <a:rPr lang="tr-TR" sz="2200" dirty="0"/>
              <a:t>1 + 0 + 1 + 1 + 0 + 1</a:t>
            </a:r>
            <a:r>
              <a:rPr lang="tr-TR" sz="2200" b="1" dirty="0"/>
              <a:t> </a:t>
            </a:r>
            <a:endParaRPr lang="tr-TR" sz="2200" dirty="0"/>
          </a:p>
          <a:p>
            <a:pPr marL="0" indent="0">
              <a:lnSpc>
                <a:spcPct val="80000"/>
              </a:lnSpc>
              <a:buFontTx/>
              <a:buNone/>
            </a:pPr>
            <a:endParaRPr lang="tr-TR" sz="2200" dirty="0"/>
          </a:p>
          <a:p>
            <a:pPr marL="0" indent="0">
              <a:lnSpc>
                <a:spcPct val="80000"/>
              </a:lnSpc>
              <a:buFontTx/>
              <a:buNone/>
            </a:pPr>
            <a:r>
              <a:rPr lang="tr-TR" sz="2200" dirty="0"/>
              <a:t>1    1    1     0    1    1</a:t>
            </a:r>
            <a:r>
              <a:rPr lang="tr-TR" sz="2000" dirty="0"/>
              <a:t>    O halde 101101</a:t>
            </a:r>
            <a:r>
              <a:rPr lang="tr-TR" sz="2000" baseline="-25000" dirty="0"/>
              <a:t>2</a:t>
            </a:r>
            <a:r>
              <a:rPr lang="tr-TR" sz="2000" dirty="0"/>
              <a:t> = 111011</a:t>
            </a:r>
            <a:r>
              <a:rPr lang="tr-TR" sz="2000" baseline="-25000" dirty="0"/>
              <a:t>Gray</a:t>
            </a:r>
          </a:p>
          <a:p>
            <a:pPr marL="0" indent="0" algn="just">
              <a:lnSpc>
                <a:spcPct val="80000"/>
              </a:lnSpc>
              <a:buFontTx/>
              <a:buNone/>
            </a:pPr>
            <a:endParaRPr lang="tr-TR" sz="1000" dirty="0"/>
          </a:p>
          <a:p>
            <a:pPr marL="0" indent="0" algn="just">
              <a:lnSpc>
                <a:spcPct val="80000"/>
              </a:lnSpc>
              <a:buFontTx/>
              <a:buNone/>
            </a:pPr>
            <a:r>
              <a:rPr lang="tr-TR" sz="2000" dirty="0" err="1"/>
              <a:t>Gray</a:t>
            </a:r>
            <a:r>
              <a:rPr lang="tr-TR" sz="2000" dirty="0"/>
              <a:t> kodundan ikilik sisteme dönüşüm işleminde yine MSB biti aynen alınır. Bu MSB biti </a:t>
            </a:r>
            <a:r>
              <a:rPr lang="tr-TR" sz="2000" dirty="0" err="1"/>
              <a:t>Gray</a:t>
            </a:r>
            <a:r>
              <a:rPr lang="tr-TR" sz="2000" dirty="0"/>
              <a:t> koddaki bir sonraki bitle toplanır ve ikili sayının ikinci biti elde edilir. Oluşan ikinci bitle de bir sonraki </a:t>
            </a:r>
            <a:r>
              <a:rPr lang="tr-TR" sz="2000" dirty="0" err="1"/>
              <a:t>Gray</a:t>
            </a:r>
            <a:r>
              <a:rPr lang="tr-TR" sz="2000" dirty="0"/>
              <a:t> kod biti toplanır ve bu şekilde devam eder. Toplam sonucunda elde biti oluşursa göz ardı edilir. </a:t>
            </a:r>
            <a:endParaRPr lang="tr-TR" sz="2000" b="1" dirty="0"/>
          </a:p>
          <a:p>
            <a:pPr marL="0" indent="0">
              <a:lnSpc>
                <a:spcPct val="80000"/>
              </a:lnSpc>
              <a:buFontTx/>
              <a:buNone/>
            </a:pPr>
            <a:endParaRPr lang="tr-TR" sz="2000" b="1" dirty="0"/>
          </a:p>
          <a:p>
            <a:pPr marL="0" indent="0">
              <a:lnSpc>
                <a:spcPct val="80000"/>
              </a:lnSpc>
              <a:buFontTx/>
              <a:buNone/>
            </a:pPr>
            <a:r>
              <a:rPr lang="tr-TR" sz="2000" b="1" dirty="0"/>
              <a:t>Örnek: </a:t>
            </a:r>
            <a:r>
              <a:rPr lang="tr-TR" sz="2000" dirty="0"/>
              <a:t>101101</a:t>
            </a:r>
            <a:r>
              <a:rPr lang="tr-TR" sz="2000" baseline="-25000" dirty="0"/>
              <a:t>Gray</a:t>
            </a:r>
            <a:r>
              <a:rPr lang="tr-TR" sz="2000" dirty="0"/>
              <a:t> kodunun ikilik sistemdeki karşılığı,</a:t>
            </a:r>
          </a:p>
          <a:p>
            <a:pPr marL="0" indent="0">
              <a:lnSpc>
                <a:spcPct val="80000"/>
              </a:lnSpc>
              <a:buFontTx/>
              <a:buNone/>
            </a:pPr>
            <a:r>
              <a:rPr lang="tr-TR" sz="2200" dirty="0"/>
              <a:t>1   0   1   1   0   1</a:t>
            </a:r>
          </a:p>
          <a:p>
            <a:pPr marL="0" indent="0">
              <a:lnSpc>
                <a:spcPct val="80000"/>
              </a:lnSpc>
              <a:buFontTx/>
              <a:buNone/>
            </a:pPr>
            <a:endParaRPr lang="tr-TR" sz="2200" dirty="0"/>
          </a:p>
          <a:p>
            <a:pPr marL="0" indent="0">
              <a:lnSpc>
                <a:spcPct val="80000"/>
              </a:lnSpc>
              <a:buFontTx/>
              <a:buNone/>
            </a:pPr>
            <a:r>
              <a:rPr lang="tr-TR" sz="2200" dirty="0"/>
              <a:t>1   1   0   1   1   0	</a:t>
            </a:r>
            <a:r>
              <a:rPr lang="tr-TR" sz="2000" dirty="0"/>
              <a:t>O halde 101101</a:t>
            </a:r>
            <a:r>
              <a:rPr lang="tr-TR" sz="2000" baseline="-25000" dirty="0"/>
              <a:t>Gray</a:t>
            </a:r>
            <a:r>
              <a:rPr lang="tr-TR" sz="2000" dirty="0"/>
              <a:t> = 110110</a:t>
            </a:r>
            <a:r>
              <a:rPr lang="tr-TR" sz="2000" baseline="-25000" dirty="0"/>
              <a:t>2</a:t>
            </a:r>
          </a:p>
        </p:txBody>
      </p:sp>
      <p:sp>
        <p:nvSpPr>
          <p:cNvPr id="447492" name="Line 4"/>
          <p:cNvSpPr>
            <a:spLocks noChangeShapeType="1"/>
          </p:cNvSpPr>
          <p:nvPr/>
        </p:nvSpPr>
        <p:spPr bwMode="auto">
          <a:xfrm>
            <a:off x="506413" y="5319713"/>
            <a:ext cx="0" cy="379412"/>
          </a:xfrm>
          <a:prstGeom prst="line">
            <a:avLst/>
          </a:prstGeom>
          <a:noFill/>
          <a:ln w="9525">
            <a:solidFill>
              <a:schemeClr val="tx1"/>
            </a:solidFill>
            <a:round/>
            <a:headEnd/>
            <a:tailEnd type="triangle" w="med" len="med"/>
          </a:ln>
          <a:effectLst/>
        </p:spPr>
        <p:txBody>
          <a:bodyPr lIns="36000" tIns="36000" rIns="36000" bIns="36000"/>
          <a:lstStyle/>
          <a:p>
            <a:endParaRPr lang="tr-TR"/>
          </a:p>
        </p:txBody>
      </p:sp>
      <p:grpSp>
        <p:nvGrpSpPr>
          <p:cNvPr id="447508" name="Group 20"/>
          <p:cNvGrpSpPr>
            <a:grpSpLocks/>
          </p:cNvGrpSpPr>
          <p:nvPr/>
        </p:nvGrpSpPr>
        <p:grpSpPr bwMode="auto">
          <a:xfrm>
            <a:off x="533400" y="5227638"/>
            <a:ext cx="1744663" cy="493712"/>
            <a:chOff x="318" y="2366"/>
            <a:chExt cx="1099" cy="311"/>
          </a:xfrm>
        </p:grpSpPr>
        <p:sp>
          <p:nvSpPr>
            <p:cNvPr id="447493" name="Line 5"/>
            <p:cNvSpPr>
              <a:spLocks noChangeShapeType="1"/>
            </p:cNvSpPr>
            <p:nvPr/>
          </p:nvSpPr>
          <p:spPr bwMode="auto">
            <a:xfrm>
              <a:off x="531"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4" name="Line 6"/>
            <p:cNvSpPr>
              <a:spLocks noChangeShapeType="1"/>
            </p:cNvSpPr>
            <p:nvPr/>
          </p:nvSpPr>
          <p:spPr bwMode="auto">
            <a:xfrm>
              <a:off x="753"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5" name="Line 7"/>
            <p:cNvSpPr>
              <a:spLocks noChangeShapeType="1"/>
            </p:cNvSpPr>
            <p:nvPr/>
          </p:nvSpPr>
          <p:spPr bwMode="auto">
            <a:xfrm>
              <a:off x="974"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6" name="Line 8"/>
            <p:cNvSpPr>
              <a:spLocks noChangeShapeType="1"/>
            </p:cNvSpPr>
            <p:nvPr/>
          </p:nvSpPr>
          <p:spPr bwMode="auto">
            <a:xfrm>
              <a:off x="1196"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7" name="Line 9"/>
            <p:cNvSpPr>
              <a:spLocks noChangeShapeType="1"/>
            </p:cNvSpPr>
            <p:nvPr/>
          </p:nvSpPr>
          <p:spPr bwMode="auto">
            <a:xfrm>
              <a:off x="1417" y="2437"/>
              <a:ext cx="0" cy="239"/>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8" name="Line 10"/>
            <p:cNvSpPr>
              <a:spLocks noChangeShapeType="1"/>
            </p:cNvSpPr>
            <p:nvPr/>
          </p:nvSpPr>
          <p:spPr bwMode="auto">
            <a:xfrm flipV="1">
              <a:off x="345"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499" name="Line 11"/>
            <p:cNvSpPr>
              <a:spLocks noChangeShapeType="1"/>
            </p:cNvSpPr>
            <p:nvPr/>
          </p:nvSpPr>
          <p:spPr bwMode="auto">
            <a:xfrm flipV="1">
              <a:off x="566"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0" name="Line 12"/>
            <p:cNvSpPr>
              <a:spLocks noChangeShapeType="1"/>
            </p:cNvSpPr>
            <p:nvPr/>
          </p:nvSpPr>
          <p:spPr bwMode="auto">
            <a:xfrm flipV="1">
              <a:off x="787"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1" name="Line 13"/>
            <p:cNvSpPr>
              <a:spLocks noChangeShapeType="1"/>
            </p:cNvSpPr>
            <p:nvPr/>
          </p:nvSpPr>
          <p:spPr bwMode="auto">
            <a:xfrm flipV="1">
              <a:off x="1017" y="2393"/>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2" name="Line 14"/>
            <p:cNvSpPr>
              <a:spLocks noChangeShapeType="1"/>
            </p:cNvSpPr>
            <p:nvPr/>
          </p:nvSpPr>
          <p:spPr bwMode="auto">
            <a:xfrm flipV="1">
              <a:off x="1230" y="2420"/>
              <a:ext cx="142" cy="257"/>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03" name="Text Box 15"/>
            <p:cNvSpPr txBox="1">
              <a:spLocks noChangeArrowheads="1"/>
            </p:cNvSpPr>
            <p:nvPr/>
          </p:nvSpPr>
          <p:spPr bwMode="auto">
            <a:xfrm>
              <a:off x="318" y="2384"/>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sp>
          <p:nvSpPr>
            <p:cNvPr id="447504" name="Text Box 16"/>
            <p:cNvSpPr txBox="1">
              <a:spLocks noChangeArrowheads="1"/>
            </p:cNvSpPr>
            <p:nvPr/>
          </p:nvSpPr>
          <p:spPr bwMode="auto">
            <a:xfrm>
              <a:off x="531" y="2384"/>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sp>
          <p:nvSpPr>
            <p:cNvPr id="447505" name="Text Box 17"/>
            <p:cNvSpPr txBox="1">
              <a:spLocks noChangeArrowheads="1"/>
            </p:cNvSpPr>
            <p:nvPr/>
          </p:nvSpPr>
          <p:spPr bwMode="auto">
            <a:xfrm>
              <a:off x="761" y="2384"/>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sp>
          <p:nvSpPr>
            <p:cNvPr id="447506" name="Text Box 18"/>
            <p:cNvSpPr txBox="1">
              <a:spLocks noChangeArrowheads="1"/>
            </p:cNvSpPr>
            <p:nvPr/>
          </p:nvSpPr>
          <p:spPr bwMode="auto">
            <a:xfrm>
              <a:off x="991" y="2375"/>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sp>
          <p:nvSpPr>
            <p:cNvPr id="447507" name="Text Box 19"/>
            <p:cNvSpPr txBox="1">
              <a:spLocks noChangeArrowheads="1"/>
            </p:cNvSpPr>
            <p:nvPr/>
          </p:nvSpPr>
          <p:spPr bwMode="auto">
            <a:xfrm>
              <a:off x="1213" y="2366"/>
              <a:ext cx="124" cy="200"/>
            </a:xfrm>
            <a:prstGeom prst="rect">
              <a:avLst/>
            </a:prstGeom>
            <a:noFill/>
            <a:ln w="9525">
              <a:noFill/>
              <a:miter lim="800000"/>
              <a:headEnd/>
              <a:tailEnd/>
            </a:ln>
            <a:effectLst/>
          </p:spPr>
          <p:txBody>
            <a:bodyPr lIns="36000" tIns="36000" rIns="36000" bIns="36000">
              <a:spAutoFit/>
            </a:bodyPr>
            <a:lstStyle/>
            <a:p>
              <a:pPr>
                <a:spcBef>
                  <a:spcPct val="50000"/>
                </a:spcBef>
              </a:pPr>
              <a:r>
                <a:rPr lang="tr-TR"/>
                <a:t>+</a:t>
              </a:r>
            </a:p>
          </p:txBody>
        </p:sp>
      </p:grpSp>
      <p:grpSp>
        <p:nvGrpSpPr>
          <p:cNvPr id="447509" name="Group 21"/>
          <p:cNvGrpSpPr>
            <a:grpSpLocks/>
          </p:cNvGrpSpPr>
          <p:nvPr/>
        </p:nvGrpSpPr>
        <p:grpSpPr bwMode="auto">
          <a:xfrm>
            <a:off x="494152" y="2517775"/>
            <a:ext cx="2195512" cy="352425"/>
            <a:chOff x="319" y="3101"/>
            <a:chExt cx="1383" cy="222"/>
          </a:xfrm>
        </p:grpSpPr>
        <p:sp>
          <p:nvSpPr>
            <p:cNvPr id="447510" name="Line 22"/>
            <p:cNvSpPr>
              <a:spLocks noChangeShapeType="1"/>
            </p:cNvSpPr>
            <p:nvPr/>
          </p:nvSpPr>
          <p:spPr bwMode="auto">
            <a:xfrm>
              <a:off x="319" y="3119"/>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1" name="Line 23"/>
            <p:cNvSpPr>
              <a:spLocks noChangeShapeType="1"/>
            </p:cNvSpPr>
            <p:nvPr/>
          </p:nvSpPr>
          <p:spPr bwMode="auto">
            <a:xfrm>
              <a:off x="603" y="3119"/>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2" name="Line 24"/>
            <p:cNvSpPr>
              <a:spLocks noChangeShapeType="1"/>
            </p:cNvSpPr>
            <p:nvPr/>
          </p:nvSpPr>
          <p:spPr bwMode="auto">
            <a:xfrm>
              <a:off x="869" y="3119"/>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3" name="Line 25"/>
            <p:cNvSpPr>
              <a:spLocks noChangeShapeType="1"/>
            </p:cNvSpPr>
            <p:nvPr/>
          </p:nvSpPr>
          <p:spPr bwMode="auto">
            <a:xfrm>
              <a:off x="1143" y="3110"/>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4" name="Line 26"/>
            <p:cNvSpPr>
              <a:spLocks noChangeShapeType="1"/>
            </p:cNvSpPr>
            <p:nvPr/>
          </p:nvSpPr>
          <p:spPr bwMode="auto">
            <a:xfrm>
              <a:off x="1436" y="3110"/>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47515" name="Line 27"/>
            <p:cNvSpPr>
              <a:spLocks noChangeShapeType="1"/>
            </p:cNvSpPr>
            <p:nvPr/>
          </p:nvSpPr>
          <p:spPr bwMode="auto">
            <a:xfrm>
              <a:off x="1702" y="3101"/>
              <a:ext cx="0" cy="204"/>
            </a:xfrm>
            <a:prstGeom prst="line">
              <a:avLst/>
            </a:prstGeom>
            <a:noFill/>
            <a:ln w="9525">
              <a:solidFill>
                <a:schemeClr val="tx1"/>
              </a:solidFill>
              <a:round/>
              <a:headEnd/>
              <a:tailEnd type="triangle" w="med" len="med"/>
            </a:ln>
            <a:effectLst/>
          </p:spPr>
          <p:txBody>
            <a:bodyPr lIns="36000" tIns="36000" rIns="36000" bIns="36000"/>
            <a:lstStyle/>
            <a:p>
              <a:endParaRPr lang="tr-T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48514" name="Rectangle 2"/>
          <p:cNvSpPr>
            <a:spLocks noGrp="1" noChangeArrowheads="1"/>
          </p:cNvSpPr>
          <p:nvPr>
            <p:ph type="title"/>
          </p:nvPr>
        </p:nvSpPr>
        <p:spPr>
          <a:xfrm>
            <a:off x="682625" y="176213"/>
            <a:ext cx="7772400" cy="790575"/>
          </a:xfrm>
        </p:spPr>
        <p:txBody>
          <a:bodyPr/>
          <a:lstStyle/>
          <a:p>
            <a:r>
              <a:rPr lang="tr-TR" sz="2400" b="1" dirty="0" err="1"/>
              <a:t>Parity</a:t>
            </a:r>
            <a:r>
              <a:rPr lang="tr-TR" sz="2400" b="1" dirty="0"/>
              <a:t> Kodu</a:t>
            </a:r>
          </a:p>
        </p:txBody>
      </p:sp>
      <p:sp>
        <p:nvSpPr>
          <p:cNvPr id="448515" name="Rectangle 3"/>
          <p:cNvSpPr>
            <a:spLocks noGrp="1" noChangeArrowheads="1"/>
          </p:cNvSpPr>
          <p:nvPr>
            <p:ph type="body" idx="1"/>
          </p:nvPr>
        </p:nvSpPr>
        <p:spPr>
          <a:xfrm>
            <a:off x="360363" y="941388"/>
            <a:ext cx="8375650" cy="5078412"/>
          </a:xfrm>
        </p:spPr>
        <p:txBody>
          <a:bodyPr/>
          <a:lstStyle/>
          <a:p>
            <a:pPr marL="0" indent="0" algn="just">
              <a:lnSpc>
                <a:spcPct val="80000"/>
              </a:lnSpc>
              <a:buFontTx/>
              <a:buNone/>
            </a:pPr>
            <a:r>
              <a:rPr lang="tr-TR" sz="2200" dirty="0" err="1"/>
              <a:t>Parity</a:t>
            </a:r>
            <a:r>
              <a:rPr lang="tr-TR" sz="2200" dirty="0"/>
              <a:t> kodu özellikle bilgilerin taşınması sırasında oluşabilecek bit hatalarını tespit etmek için kullanılır. Tek veya çift </a:t>
            </a:r>
            <a:r>
              <a:rPr lang="tr-TR" sz="2200" dirty="0" err="1"/>
              <a:t>parity</a:t>
            </a:r>
            <a:r>
              <a:rPr lang="tr-TR" sz="2200" dirty="0"/>
              <a:t> kodu kullanılmaktadır. İletilecek bilginin 7 bit olduğu düşünülürse ve tek </a:t>
            </a:r>
            <a:r>
              <a:rPr lang="tr-TR" sz="2200" dirty="0" err="1"/>
              <a:t>parity</a:t>
            </a:r>
            <a:r>
              <a:rPr lang="tr-TR" sz="2200" dirty="0"/>
              <a:t> kullanılırsa, sekizinci bit </a:t>
            </a:r>
            <a:r>
              <a:rPr lang="tr-TR" sz="2200" dirty="0" err="1"/>
              <a:t>parity</a:t>
            </a:r>
            <a:r>
              <a:rPr lang="tr-TR" sz="2200" dirty="0"/>
              <a:t> biti olacaktır. </a:t>
            </a:r>
          </a:p>
          <a:p>
            <a:pPr marL="0" indent="0" algn="just">
              <a:lnSpc>
                <a:spcPct val="80000"/>
              </a:lnSpc>
              <a:buFontTx/>
              <a:buNone/>
            </a:pPr>
            <a:endParaRPr lang="tr-TR" sz="1000" dirty="0"/>
          </a:p>
          <a:p>
            <a:pPr marL="0" indent="0" algn="just">
              <a:lnSpc>
                <a:spcPct val="80000"/>
              </a:lnSpc>
              <a:buFontTx/>
              <a:buNone/>
            </a:pPr>
            <a:r>
              <a:rPr lang="tr-TR" sz="2200" dirty="0"/>
              <a:t>Bu bilgi tek sayıda 1 içeriyorsa </a:t>
            </a:r>
            <a:r>
              <a:rPr lang="tr-TR" sz="2200" dirty="0" err="1"/>
              <a:t>parity</a:t>
            </a:r>
            <a:r>
              <a:rPr lang="tr-TR" sz="2200" dirty="0"/>
              <a:t> biti 0, çift sayıda 1 içeriyorsa </a:t>
            </a:r>
            <a:r>
              <a:rPr lang="tr-TR" sz="2200" dirty="0" err="1"/>
              <a:t>parity</a:t>
            </a:r>
            <a:r>
              <a:rPr lang="tr-TR" sz="2200" dirty="0"/>
              <a:t> biti 1 olur. Benzer şeyleri çift </a:t>
            </a:r>
            <a:r>
              <a:rPr lang="tr-TR" sz="2200" dirty="0" err="1"/>
              <a:t>parity</a:t>
            </a:r>
            <a:r>
              <a:rPr lang="tr-TR" sz="2200" dirty="0"/>
              <a:t> için de söylemek mümkündür; iletilecek bilgideki 1’lerin sayısı çift sayıdaysa </a:t>
            </a:r>
            <a:r>
              <a:rPr lang="tr-TR" sz="2200" dirty="0" err="1"/>
              <a:t>parity</a:t>
            </a:r>
            <a:r>
              <a:rPr lang="tr-TR" sz="2200" dirty="0"/>
              <a:t> biti 0, tek sayıda 1 içeriyorsa </a:t>
            </a:r>
            <a:r>
              <a:rPr lang="tr-TR" sz="2200" dirty="0" err="1"/>
              <a:t>parity</a:t>
            </a:r>
            <a:r>
              <a:rPr lang="tr-TR" sz="2200" dirty="0"/>
              <a:t> biti 1 olur. </a:t>
            </a:r>
            <a:endParaRPr lang="tr-TR" sz="2200" b="1" dirty="0"/>
          </a:p>
          <a:p>
            <a:pPr marL="0" indent="0" algn="just">
              <a:lnSpc>
                <a:spcPct val="80000"/>
              </a:lnSpc>
              <a:buFontTx/>
              <a:buNone/>
            </a:pPr>
            <a:endParaRPr lang="tr-TR" sz="1000" b="1" dirty="0"/>
          </a:p>
          <a:p>
            <a:pPr marL="0" indent="0" algn="just">
              <a:lnSpc>
                <a:spcPct val="80000"/>
              </a:lnSpc>
              <a:buFontTx/>
              <a:buNone/>
            </a:pPr>
            <a:r>
              <a:rPr lang="tr-TR" sz="2200" b="1" dirty="0"/>
              <a:t>Örnek: </a:t>
            </a:r>
            <a:r>
              <a:rPr lang="tr-TR" sz="2200" dirty="0"/>
              <a:t>(1010001)</a:t>
            </a:r>
            <a:r>
              <a:rPr lang="tr-TR" sz="2200" baseline="-25000" dirty="0"/>
              <a:t>2</a:t>
            </a:r>
            <a:r>
              <a:rPr lang="tr-TR" sz="2200" dirty="0"/>
              <a:t> sayısını tek eşlik biti yöntemini göre kodlayalım.</a:t>
            </a:r>
          </a:p>
          <a:p>
            <a:pPr marL="0" indent="0" algn="just">
              <a:lnSpc>
                <a:spcPct val="80000"/>
              </a:lnSpc>
              <a:buFontTx/>
              <a:buNone/>
            </a:pPr>
            <a:r>
              <a:rPr lang="tr-TR" sz="2200" dirty="0"/>
              <a:t>(1010001)</a:t>
            </a:r>
            <a:r>
              <a:rPr lang="tr-TR" sz="2200" baseline="-25000" dirty="0"/>
              <a:t>2</a:t>
            </a:r>
            <a:r>
              <a:rPr lang="tr-TR" sz="2200" dirty="0"/>
              <a:t>  sayısı tek sayıda 1 içerdiğinden </a:t>
            </a:r>
            <a:r>
              <a:rPr lang="tr-TR" sz="2200" dirty="0" err="1"/>
              <a:t>parity</a:t>
            </a:r>
            <a:r>
              <a:rPr lang="tr-TR" sz="2200" dirty="0"/>
              <a:t> biti 0 olacaktır. Yani kodlanmış bilgi </a:t>
            </a:r>
            <a:r>
              <a:rPr lang="tr-TR" sz="2200" b="1" dirty="0" smtClean="0"/>
              <a:t>0</a:t>
            </a:r>
            <a:r>
              <a:rPr lang="tr-TR" sz="2200" dirty="0" smtClean="0"/>
              <a:t>1010001</a:t>
            </a:r>
            <a:r>
              <a:rPr lang="tr-TR" sz="2200" baseline="-25000" dirty="0" smtClean="0"/>
              <a:t>2</a:t>
            </a:r>
            <a:r>
              <a:rPr lang="tr-TR" sz="2200" dirty="0" smtClean="0"/>
              <a:t> </a:t>
            </a:r>
            <a:r>
              <a:rPr lang="tr-TR" sz="2200" dirty="0"/>
              <a:t>olacaktır.</a:t>
            </a:r>
          </a:p>
          <a:p>
            <a:pPr marL="0" indent="0" algn="just">
              <a:lnSpc>
                <a:spcPct val="80000"/>
              </a:lnSpc>
              <a:buFontTx/>
              <a:buNone/>
            </a:pPr>
            <a:endParaRPr lang="tr-TR" sz="1000" dirty="0"/>
          </a:p>
          <a:p>
            <a:pPr marL="0" indent="0" algn="just">
              <a:lnSpc>
                <a:spcPct val="80000"/>
              </a:lnSpc>
              <a:buFontTx/>
              <a:buNone/>
            </a:pPr>
            <a:r>
              <a:rPr lang="tr-TR" sz="2200" dirty="0"/>
              <a:t>Şayet çift eşlik biti yöntemini kullanarak kodlarsak;  </a:t>
            </a:r>
          </a:p>
          <a:p>
            <a:pPr marL="0" indent="0" algn="just">
              <a:lnSpc>
                <a:spcPct val="80000"/>
              </a:lnSpc>
              <a:buFontTx/>
              <a:buNone/>
            </a:pPr>
            <a:r>
              <a:rPr lang="tr-TR" sz="2200" dirty="0"/>
              <a:t>(1010001)</a:t>
            </a:r>
            <a:r>
              <a:rPr lang="tr-TR" sz="2200" baseline="-25000" dirty="0"/>
              <a:t>2</a:t>
            </a:r>
            <a:r>
              <a:rPr lang="tr-TR" sz="2200" dirty="0"/>
              <a:t>  sayısı tek sayıda 1 içerdiğinden </a:t>
            </a:r>
            <a:r>
              <a:rPr lang="tr-TR" sz="2200" dirty="0" err="1"/>
              <a:t>parity</a:t>
            </a:r>
            <a:r>
              <a:rPr lang="tr-TR" sz="2200" dirty="0"/>
              <a:t> biti 1 olacaktır. Yani kodlanmış bilgi </a:t>
            </a:r>
            <a:r>
              <a:rPr lang="tr-TR" sz="2200" b="1" dirty="0" smtClean="0"/>
              <a:t>1</a:t>
            </a:r>
            <a:r>
              <a:rPr lang="tr-TR" sz="2200" dirty="0" smtClean="0"/>
              <a:t>1010001</a:t>
            </a:r>
            <a:r>
              <a:rPr lang="tr-TR" sz="2200" baseline="-25000" dirty="0" smtClean="0"/>
              <a:t>2</a:t>
            </a:r>
            <a:r>
              <a:rPr lang="tr-TR" sz="2200" dirty="0" smtClean="0"/>
              <a:t> </a:t>
            </a:r>
            <a:r>
              <a:rPr lang="tr-TR" sz="2200" dirty="0"/>
              <a:t>olacaktır.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3 Altbilgi Yer Tutucusu"/>
          <p:cNvSpPr>
            <a:spLocks noGrp="1"/>
          </p:cNvSpPr>
          <p:nvPr>
            <p:ph type="ftr" sz="quarter" idx="10"/>
          </p:nvPr>
        </p:nvSpPr>
        <p:spPr/>
        <p:txBody>
          <a:bodyPr/>
          <a:lstStyle/>
          <a:p>
            <a:r>
              <a:rPr lang="tr-TR"/>
              <a:t>Mantık Devreleri </a:t>
            </a:r>
            <a:endParaRPr lang="en-US"/>
          </a:p>
        </p:txBody>
      </p:sp>
      <p:sp>
        <p:nvSpPr>
          <p:cNvPr id="449538" name="Rectangle 2"/>
          <p:cNvSpPr>
            <a:spLocks noGrp="1" noChangeArrowheads="1"/>
          </p:cNvSpPr>
          <p:nvPr>
            <p:ph type="title"/>
          </p:nvPr>
        </p:nvSpPr>
        <p:spPr/>
        <p:txBody>
          <a:bodyPr/>
          <a:lstStyle/>
          <a:p>
            <a:r>
              <a:rPr lang="tr-TR" sz="2400" b="1" dirty="0"/>
              <a:t>5’te 2 Kodu</a:t>
            </a:r>
            <a:r>
              <a:rPr lang="tr-TR" dirty="0"/>
              <a:t> </a:t>
            </a:r>
          </a:p>
        </p:txBody>
      </p:sp>
      <p:sp>
        <p:nvSpPr>
          <p:cNvPr id="449539" name="Rectangle 3"/>
          <p:cNvSpPr>
            <a:spLocks noGrp="1" noChangeArrowheads="1"/>
          </p:cNvSpPr>
          <p:nvPr>
            <p:ph type="body" idx="1"/>
          </p:nvPr>
        </p:nvSpPr>
        <p:spPr>
          <a:xfrm>
            <a:off x="346075" y="969963"/>
            <a:ext cx="8375650" cy="5289550"/>
          </a:xfrm>
        </p:spPr>
        <p:txBody>
          <a:bodyPr/>
          <a:lstStyle/>
          <a:p>
            <a:pPr marL="0" indent="0" algn="just">
              <a:buFontTx/>
              <a:buNone/>
            </a:pPr>
            <a:r>
              <a:rPr lang="tr-TR" sz="2200"/>
              <a:t>5’te 2 kodlama sisteminde, onluk sistemdeki her sayı, içinde iki tane 1 bulunan 5 bitlik ikili sayı şeklinde kodlanır. Böylelikle hatalar kolaylıkla tespit edilebilir. 5 bitlik ikili sayının basamak ağırlıkları  ‘7-4-2-1-0’ dır. </a:t>
            </a:r>
          </a:p>
          <a:p>
            <a:pPr marL="0" indent="0">
              <a:buFontTx/>
              <a:buNone/>
            </a:pPr>
            <a:endParaRPr lang="tr-TR" sz="2200"/>
          </a:p>
        </p:txBody>
      </p:sp>
      <p:graphicFrame>
        <p:nvGraphicFramePr>
          <p:cNvPr id="449824" name="Group 288"/>
          <p:cNvGraphicFramePr>
            <a:graphicFrameLocks noGrp="1"/>
          </p:cNvGraphicFramePr>
          <p:nvPr/>
        </p:nvGraphicFramePr>
        <p:xfrm>
          <a:off x="3648075" y="2354263"/>
          <a:ext cx="1785938" cy="3790080"/>
        </p:xfrm>
        <a:graphic>
          <a:graphicData uri="http://schemas.openxmlformats.org/drawingml/2006/table">
            <a:tbl>
              <a:tblPr/>
              <a:tblGrid>
                <a:gridCol w="695325"/>
                <a:gridCol w="1090613"/>
              </a:tblGrid>
              <a:tr h="236538">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smtClean="0">
                          <a:ln>
                            <a:noFill/>
                          </a:ln>
                          <a:solidFill>
                            <a:schemeClr val="tx1"/>
                          </a:solidFill>
                          <a:effectLst/>
                          <a:latin typeface="Times New Roman" pitchFamily="18" charset="0"/>
                        </a:rPr>
                        <a:t>Sayılar</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cs typeface="Times New Roman" pitchFamily="18" charset="0"/>
                        </a:rPr>
                        <a:t>5’te 2 Kodu</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vMerge="1">
                  <a:txBody>
                    <a:bodyPr/>
                    <a:lstStyle/>
                    <a:p>
                      <a:endParaRPr lang="tr-TR"/>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Times New Roman" pitchFamily="18" charset="0"/>
                          <a:cs typeface="Times New Roman" pitchFamily="18" charset="0"/>
                        </a:rPr>
                        <a:t>   7 4 2 1 0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1" i="0" u="none" strike="noStrike" cap="none" normalizeH="0" baseline="0" dirty="0" smtClean="0">
                          <a:ln>
                            <a:noFill/>
                          </a:ln>
                          <a:solidFill>
                            <a:srgbClr val="FF0000"/>
                          </a:solidFill>
                          <a:effectLst/>
                          <a:latin typeface="Times New Roman" pitchFamily="18" charset="0"/>
                        </a:rPr>
                        <a:t>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1" i="0" u="none" strike="noStrike" cap="none" normalizeH="0" baseline="0" dirty="0" smtClean="0">
                          <a:ln>
                            <a:noFill/>
                          </a:ln>
                          <a:solidFill>
                            <a:srgbClr val="FF0000"/>
                          </a:solidFill>
                          <a:effectLst/>
                          <a:latin typeface="Times New Roman" pitchFamily="18" charset="0"/>
                          <a:cs typeface="Times New Roman" pitchFamily="18" charset="0"/>
                        </a:rPr>
                        <a:t>1 1 0 0 0</a:t>
                      </a:r>
                      <a:endParaRPr kumimoji="0" lang="tr-TR" sz="1600" b="1" i="0" u="none" strike="noStrike" cap="none" normalizeH="0" baseline="0" dirty="0" smtClean="0">
                        <a:ln>
                          <a:noFill/>
                        </a:ln>
                        <a:solidFill>
                          <a:srgbClr val="FF0000"/>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0 0 0 1 1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2</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0 0 1 0 1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3</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0 0 1 1 0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4</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0 1 0 0 1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5</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0 1 0 1 0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6</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0 1 1 0 0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7</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1 0 0 0 1</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8</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1 0 0 1 0</a:t>
                      </a:r>
                      <a:endParaRPr kumimoji="0" lang="tr-TR" sz="1600" b="0" i="0" u="none" strike="noStrike" cap="none" normalizeH="0" baseline="0" smtClean="0">
                        <a:ln>
                          <a:noFill/>
                        </a:ln>
                        <a:solidFill>
                          <a:schemeClr val="tx1"/>
                        </a:solidFill>
                        <a:effectLst/>
                        <a:latin typeface="Times New Roman"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9</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Times New Roman" pitchFamily="18" charset="0"/>
                        </a:rPr>
                        <a:t>1 0 1 0 0</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6131</TotalTime>
  <Words>1055</Words>
  <Application>Microsoft Office PowerPoint</Application>
  <PresentationFormat>Ekran Gösterisi (4:3)</PresentationFormat>
  <Paragraphs>180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overview</vt:lpstr>
      <vt:lpstr>KODLAMA</vt:lpstr>
      <vt:lpstr>Kodlama</vt:lpstr>
      <vt:lpstr>BCD (Binary Coded Decimal) </vt:lpstr>
      <vt:lpstr>BCD’de Toplama İşlemi </vt:lpstr>
      <vt:lpstr>BCD’de Toplama İşlemi</vt:lpstr>
      <vt:lpstr>Gray Kodu </vt:lpstr>
      <vt:lpstr>Gray Kodu</vt:lpstr>
      <vt:lpstr>Parity Kodu</vt:lpstr>
      <vt:lpstr>5’te 2 Kodu </vt:lpstr>
      <vt:lpstr>Aiken Kodu </vt:lpstr>
      <vt:lpstr>Alfasayısal (Alphanumeric) Kodlar </vt:lpstr>
      <vt:lpstr>ASCII</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176</cp:revision>
  <cp:lastPrinted>2001-01-30T20:22:47Z</cp:lastPrinted>
  <dcterms:created xsi:type="dcterms:W3CDTF">1999-07-07T12:46:17Z</dcterms:created>
  <dcterms:modified xsi:type="dcterms:W3CDTF">2010-10-04T19:30:34Z</dcterms:modified>
</cp:coreProperties>
</file>