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6"/>
  </p:notesMasterIdLst>
  <p:handoutMasterIdLst>
    <p:handoutMasterId r:id="rId17"/>
  </p:handoutMasterIdLst>
  <p:sldIdLst>
    <p:sldId id="349" r:id="rId2"/>
    <p:sldId id="348" r:id="rId3"/>
    <p:sldId id="350" r:id="rId4"/>
    <p:sldId id="351" r:id="rId5"/>
    <p:sldId id="357" r:id="rId6"/>
    <p:sldId id="356" r:id="rId7"/>
    <p:sldId id="352" r:id="rId8"/>
    <p:sldId id="354" r:id="rId9"/>
    <p:sldId id="358" r:id="rId10"/>
    <p:sldId id="359" r:id="rId11"/>
    <p:sldId id="360" r:id="rId12"/>
    <p:sldId id="361" r:id="rId13"/>
    <p:sldId id="355" r:id="rId14"/>
    <p:sldId id="362" r:id="rId15"/>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5" autoAdjust="0"/>
    <p:restoredTop sz="94658" autoAdjust="0"/>
  </p:normalViewPr>
  <p:slideViewPr>
    <p:cSldViewPr snapToGrid="0">
      <p:cViewPr>
        <p:scale>
          <a:sx n="75" d="100"/>
          <a:sy n="75" d="100"/>
        </p:scale>
        <p:origin x="-1020" y="-90"/>
      </p:cViewPr>
      <p:guideLst>
        <p:guide orient="horz" pos="2160"/>
        <p:guide pos="2880"/>
      </p:guideLst>
    </p:cSldViewPr>
  </p:slideViewPr>
  <p:outlineViewPr>
    <p:cViewPr>
      <p:scale>
        <a:sx n="33" d="100"/>
        <a:sy n="33" d="100"/>
      </p:scale>
      <p:origin x="0" y="55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pPr>
              <a:defRPr/>
            </a:pPr>
            <a:fld id="{17933F38-B269-407A-BCC1-F96DD0696FC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pPr>
              <a:defRPr/>
            </a:pPr>
            <a:fld id="{87B6579C-8C59-419E-87A4-8903E51F261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pPr>
              <a:defRPr/>
            </a:pPr>
            <a:fld id="{87B6579C-8C59-419E-87A4-8903E51F261B}"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a:latin typeface="Comic Sans MS" pitchFamily="66" charset="0"/>
              </a:defRPr>
            </a:lvl1pPr>
          </a:lstStyle>
          <a:p>
            <a:pPr>
              <a:defRPr/>
            </a:pPr>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4BCEB765-DEFD-4396-A4A3-01E93B2B62D7}"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defRPr/>
            </a:pP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716"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Altbilgi Yer Tutucusu"/>
          <p:cNvSpPr>
            <a:spLocks noGrp="1"/>
          </p:cNvSpPr>
          <p:nvPr>
            <p:ph type="ftr" sz="quarter" idx="10"/>
          </p:nvPr>
        </p:nvSpPr>
        <p:spPr>
          <a:noFill/>
        </p:spPr>
        <p:txBody>
          <a:bodyPr/>
          <a:lstStyle/>
          <a:p>
            <a:r>
              <a:rPr lang="tr-TR" smtClean="0"/>
              <a:t>Mantık Devreleri </a:t>
            </a:r>
            <a:endParaRPr lang="en-US" smtClean="0"/>
          </a:p>
        </p:txBody>
      </p:sp>
      <p:sp>
        <p:nvSpPr>
          <p:cNvPr id="3075" name="Rectangle 2"/>
          <p:cNvSpPr>
            <a:spLocks noGrp="1" noChangeArrowheads="1"/>
          </p:cNvSpPr>
          <p:nvPr>
            <p:ph type="title"/>
          </p:nvPr>
        </p:nvSpPr>
        <p:spPr>
          <a:xfrm>
            <a:off x="539750" y="76200"/>
            <a:ext cx="8151813" cy="790575"/>
          </a:xfrm>
        </p:spPr>
        <p:txBody>
          <a:bodyPr/>
          <a:lstStyle/>
          <a:p>
            <a:r>
              <a:rPr lang="tr-TR" sz="3200" b="1" dirty="0" smtClean="0"/>
              <a:t>BOOLE CEBRİ</a:t>
            </a:r>
          </a:p>
        </p:txBody>
      </p:sp>
      <p:sp>
        <p:nvSpPr>
          <p:cNvPr id="3076" name="Rectangle 3"/>
          <p:cNvSpPr>
            <a:spLocks noGrp="1" noChangeArrowheads="1"/>
          </p:cNvSpPr>
          <p:nvPr>
            <p:ph type="body" idx="1"/>
          </p:nvPr>
        </p:nvSpPr>
        <p:spPr>
          <a:xfrm>
            <a:off x="303213" y="912813"/>
            <a:ext cx="8375650" cy="5078412"/>
          </a:xfrm>
        </p:spPr>
        <p:txBody>
          <a:bodyPr/>
          <a:lstStyle/>
          <a:p>
            <a:pPr marL="0" indent="0" algn="just">
              <a:lnSpc>
                <a:spcPct val="150000"/>
              </a:lnSpc>
              <a:buFont typeface="Wingdings" pitchFamily="2" charset="2"/>
              <a:buChar char="v"/>
            </a:pPr>
            <a:r>
              <a:rPr lang="tr-TR" sz="2400" b="1" dirty="0" smtClean="0"/>
              <a:t> </a:t>
            </a:r>
            <a:r>
              <a:rPr lang="tr-TR" sz="2400" b="1" dirty="0" err="1" smtClean="0"/>
              <a:t>Boole</a:t>
            </a:r>
            <a:r>
              <a:rPr lang="tr-TR" sz="2400" b="1" dirty="0" smtClean="0"/>
              <a:t> Cebrinin Temel Kanunları</a:t>
            </a:r>
          </a:p>
          <a:p>
            <a:pPr marL="0" indent="0" algn="just">
              <a:lnSpc>
                <a:spcPct val="150000"/>
              </a:lnSpc>
              <a:buFont typeface="Wingdings" pitchFamily="2" charset="2"/>
              <a:buChar char="v"/>
            </a:pPr>
            <a:r>
              <a:rPr lang="tr-TR" sz="2400" b="1" dirty="0" smtClean="0"/>
              <a:t> </a:t>
            </a:r>
            <a:r>
              <a:rPr lang="tr-TR" sz="2400" b="1" dirty="0" err="1" smtClean="0"/>
              <a:t>Boole</a:t>
            </a:r>
            <a:r>
              <a:rPr lang="tr-TR" sz="2400" b="1" dirty="0" smtClean="0"/>
              <a:t> Cebrinin Kuralları</a:t>
            </a:r>
          </a:p>
          <a:p>
            <a:pPr marL="0" indent="0" algn="just">
              <a:lnSpc>
                <a:spcPct val="150000"/>
              </a:lnSpc>
              <a:buFont typeface="Wingdings" pitchFamily="2" charset="2"/>
              <a:buChar char="v"/>
            </a:pPr>
            <a:r>
              <a:rPr lang="tr-TR" sz="2400" b="1" dirty="0" smtClean="0"/>
              <a:t> </a:t>
            </a:r>
            <a:r>
              <a:rPr lang="tr-TR" sz="2400" b="1" dirty="0" err="1" smtClean="0"/>
              <a:t>DeMorgan</a:t>
            </a:r>
            <a:r>
              <a:rPr lang="tr-TR" sz="2400" b="1" dirty="0" smtClean="0"/>
              <a:t> Teoremleri</a:t>
            </a:r>
          </a:p>
          <a:p>
            <a:pPr marL="0" indent="0" algn="just">
              <a:lnSpc>
                <a:spcPct val="150000"/>
              </a:lnSpc>
              <a:buFont typeface="Wingdings" pitchFamily="2" charset="2"/>
              <a:buChar char="v"/>
            </a:pPr>
            <a:r>
              <a:rPr lang="tr-TR" sz="2400" b="1" dirty="0" smtClean="0"/>
              <a:t> Doğruluk Tablosu</a:t>
            </a:r>
          </a:p>
          <a:p>
            <a:pPr marL="0" indent="0" algn="just">
              <a:lnSpc>
                <a:spcPct val="150000"/>
              </a:lnSpc>
              <a:buFont typeface="Wingdings" pitchFamily="2" charset="2"/>
              <a:buChar char="v"/>
            </a:pPr>
            <a:r>
              <a:rPr lang="tr-TR" sz="2400" b="1" dirty="0" smtClean="0"/>
              <a:t> </a:t>
            </a:r>
            <a:r>
              <a:rPr lang="tr-TR" sz="2400" b="1" dirty="0" err="1" smtClean="0"/>
              <a:t>Venn</a:t>
            </a:r>
            <a:r>
              <a:rPr lang="tr-TR" sz="2400" b="1" dirty="0" smtClean="0"/>
              <a:t> Diyagramı</a:t>
            </a:r>
          </a:p>
          <a:p>
            <a:pPr marL="0" indent="0" algn="just">
              <a:lnSpc>
                <a:spcPct val="150000"/>
              </a:lnSpc>
              <a:buFont typeface="Wingdings" pitchFamily="2" charset="2"/>
              <a:buChar char="v"/>
            </a:pPr>
            <a:r>
              <a:rPr lang="tr-TR" sz="2400" b="1" dirty="0" smtClean="0"/>
              <a:t> Lojik İfadelerin Sadeleştirilmesi</a:t>
            </a:r>
            <a:endParaRPr lang="tr-TR"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Doğruluk Tablosu</a:t>
            </a:r>
            <a:endParaRPr lang="tr-TR" sz="2400" dirty="0"/>
          </a:p>
        </p:txBody>
      </p:sp>
      <p:sp>
        <p:nvSpPr>
          <p:cNvPr id="3" name="2 İçerik Yer Tutucusu"/>
          <p:cNvSpPr>
            <a:spLocks noGrp="1"/>
          </p:cNvSpPr>
          <p:nvPr>
            <p:ph idx="1"/>
          </p:nvPr>
        </p:nvSpPr>
        <p:spPr>
          <a:xfrm>
            <a:off x="361950" y="912813"/>
            <a:ext cx="8375650" cy="5078412"/>
          </a:xfrm>
        </p:spPr>
        <p:txBody>
          <a:bodyPr/>
          <a:lstStyle/>
          <a:p>
            <a:pPr marL="0" indent="0" algn="just">
              <a:buNone/>
            </a:pPr>
            <a:r>
              <a:rPr lang="tr-TR" sz="2200" b="1" dirty="0" smtClean="0"/>
              <a:t>Örnek:</a:t>
            </a:r>
            <a:r>
              <a:rPr lang="tr-TR" sz="2200" dirty="0" smtClean="0"/>
              <a:t> (A</a:t>
            </a:r>
            <a:r>
              <a:rPr lang="tr-TR" sz="2200" i="1" dirty="0" smtClean="0"/>
              <a:t>+B)’ = A' </a:t>
            </a:r>
            <a:r>
              <a:rPr lang="tr-TR" sz="2200" b="1" i="1" dirty="0" smtClean="0"/>
              <a:t>.</a:t>
            </a:r>
            <a:r>
              <a:rPr lang="tr-TR" sz="2200" i="1" dirty="0" smtClean="0"/>
              <a:t> B'</a:t>
            </a:r>
            <a:r>
              <a:rPr lang="tr-TR" sz="2200" dirty="0" smtClean="0"/>
              <a:t>  </a:t>
            </a:r>
            <a:r>
              <a:rPr lang="tr-TR" sz="2200" dirty="0" err="1" smtClean="0"/>
              <a:t>DeMorgan</a:t>
            </a:r>
            <a:r>
              <a:rPr lang="tr-TR" sz="2200" dirty="0" smtClean="0"/>
              <a:t> teoreminin ispatını doğruluk tablosu ile gösterelim.</a:t>
            </a:r>
          </a:p>
          <a:p>
            <a:pPr>
              <a:buNone/>
            </a:pPr>
            <a:r>
              <a:rPr lang="tr-TR" sz="2200" dirty="0" smtClean="0"/>
              <a:t> </a:t>
            </a:r>
          </a:p>
          <a:p>
            <a:pPr marL="0" indent="0" algn="just">
              <a:buNone/>
            </a:pPr>
            <a:r>
              <a:rPr lang="tr-TR" sz="2200" dirty="0" smtClean="0"/>
              <a:t>Eşitliğin sağ ve sol tarafındaki ifadelerden doğruluk tablosu oluşturulduğunda, ilgili sütunların aynı değerlere sahip olması,  bu eşitliğin doğruluğunu ispatlayacaktır.</a:t>
            </a:r>
          </a:p>
          <a:p>
            <a:pPr>
              <a:buNone/>
            </a:pPr>
            <a:endParaRPr lang="tr-TR" sz="2200"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graphicFrame>
        <p:nvGraphicFramePr>
          <p:cNvPr id="5" name="4 Tablo"/>
          <p:cNvGraphicFramePr>
            <a:graphicFrameLocks noGrp="1"/>
          </p:cNvGraphicFramePr>
          <p:nvPr/>
        </p:nvGraphicFramePr>
        <p:xfrm>
          <a:off x="2323782" y="3433889"/>
          <a:ext cx="3607118" cy="1800225"/>
        </p:xfrm>
        <a:graphic>
          <a:graphicData uri="http://schemas.openxmlformats.org/drawingml/2006/table">
            <a:tbl>
              <a:tblPr/>
              <a:tblGrid>
                <a:gridCol w="393149"/>
                <a:gridCol w="392219"/>
                <a:gridCol w="541858"/>
                <a:gridCol w="541858"/>
                <a:gridCol w="541858"/>
                <a:gridCol w="654318"/>
                <a:gridCol w="541858"/>
              </a:tblGrid>
              <a:tr h="232410">
                <a:tc>
                  <a:txBody>
                    <a:bodyPr/>
                    <a:lstStyle/>
                    <a:p>
                      <a:pPr algn="ctr">
                        <a:lnSpc>
                          <a:spcPct val="115000"/>
                        </a:lnSpc>
                        <a:spcAft>
                          <a:spcPts val="0"/>
                        </a:spcAft>
                      </a:pPr>
                      <a:r>
                        <a:rPr lang="tr-TR" sz="2000" i="1" dirty="0">
                          <a:latin typeface="Calibri"/>
                          <a:ea typeface="Times New Roman"/>
                        </a:rPr>
                        <a:t>A</a:t>
                      </a:r>
                      <a:endParaRPr lang="tr-TR" sz="2000" dirty="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i="1">
                          <a:latin typeface="Calibri"/>
                          <a:ea typeface="Times New Roman"/>
                        </a:rPr>
                        <a:t>B</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i="1">
                          <a:latin typeface="Calibri"/>
                          <a:ea typeface="Times New Roman"/>
                        </a:rPr>
                        <a:t>A'</a:t>
                      </a:r>
                      <a:endParaRPr lang="tr-TR" sz="20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i="1">
                          <a:latin typeface="Calibri"/>
                          <a:ea typeface="Times New Roman"/>
                        </a:rPr>
                        <a:t>B'</a:t>
                      </a:r>
                      <a:endParaRPr lang="tr-TR" sz="20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i="1">
                          <a:latin typeface="Calibri"/>
                          <a:ea typeface="Times New Roman"/>
                        </a:rPr>
                        <a:t>A+B</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i="1">
                          <a:latin typeface="Calibri"/>
                          <a:ea typeface="Times New Roman"/>
                        </a:rPr>
                        <a:t>(A+B)’</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i="1">
                          <a:latin typeface="Calibri"/>
                          <a:ea typeface="Times New Roman"/>
                        </a:rPr>
                        <a:t>A'.B'</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3045">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solidFill>
                            <a:srgbClr val="FF0000"/>
                          </a:solidFill>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solidFill>
                            <a:srgbClr val="FF0000"/>
                          </a:solidFill>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410">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solidFill>
                            <a:srgbClr val="FF0000"/>
                          </a:solidFill>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solidFill>
                            <a:srgbClr val="FF0000"/>
                          </a:solidFill>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045">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solidFill>
                            <a:srgbClr val="FF0000"/>
                          </a:solidFill>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solidFill>
                            <a:srgbClr val="FF0000"/>
                          </a:solidFill>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5250">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dirty="0">
                          <a:latin typeface="Calibri"/>
                          <a:ea typeface="Times New Roman"/>
                        </a:rPr>
                        <a:t>0</a:t>
                      </a:r>
                      <a:endParaRPr lang="tr-TR" sz="2000" dirty="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solidFill>
                            <a:srgbClr val="FF0000"/>
                          </a:solidFill>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dirty="0">
                          <a:solidFill>
                            <a:srgbClr val="FF0000"/>
                          </a:solidFill>
                          <a:latin typeface="Calibri"/>
                          <a:ea typeface="Times New Roman"/>
                        </a:rPr>
                        <a:t>0</a:t>
                      </a:r>
                      <a:endParaRPr lang="tr-TR" sz="2000" dirty="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smtClean="0"/>
              <a:t>Venn</a:t>
            </a:r>
            <a:r>
              <a:rPr lang="tr-TR" sz="2400" b="1" dirty="0" smtClean="0"/>
              <a:t> Diyagramı</a:t>
            </a:r>
            <a:endParaRPr lang="tr-TR" sz="2400" dirty="0"/>
          </a:p>
        </p:txBody>
      </p:sp>
      <p:sp>
        <p:nvSpPr>
          <p:cNvPr id="3" name="2 İçerik Yer Tutucusu"/>
          <p:cNvSpPr>
            <a:spLocks noGrp="1"/>
          </p:cNvSpPr>
          <p:nvPr>
            <p:ph idx="1"/>
          </p:nvPr>
        </p:nvSpPr>
        <p:spPr>
          <a:xfrm>
            <a:off x="374650" y="925513"/>
            <a:ext cx="8375650" cy="5078412"/>
          </a:xfrm>
        </p:spPr>
        <p:txBody>
          <a:bodyPr/>
          <a:lstStyle/>
          <a:p>
            <a:pPr marL="0" indent="0" algn="just">
              <a:buNone/>
            </a:pPr>
            <a:r>
              <a:rPr lang="tr-TR" sz="2200" dirty="0" err="1" smtClean="0"/>
              <a:t>Venn</a:t>
            </a:r>
            <a:r>
              <a:rPr lang="tr-TR" sz="2200" dirty="0" smtClean="0"/>
              <a:t> diyagramı, lojik ifadeleri görsel olarak ifade etmeye yarayan bir araçtır. Bu yöntemde her bir küme, bir değişkeni temsil eder. Küme içerisindeki tüm noktalar değişkenin kendisini gösterirken, kümenin dışındakiler ise ‘değişkenin </a:t>
            </a:r>
            <a:r>
              <a:rPr lang="tr-TR" sz="2200" dirty="0" err="1" smtClean="0"/>
              <a:t>değili</a:t>
            </a:r>
            <a:r>
              <a:rPr lang="tr-TR" sz="2200" dirty="0" smtClean="0"/>
              <a:t>’ olarak ifade edilir. </a:t>
            </a:r>
          </a:p>
          <a:p>
            <a:pPr marL="0" indent="0" algn="just">
              <a:buNone/>
            </a:pPr>
            <a:endParaRPr lang="tr-TR" sz="2200" dirty="0" smtClean="0"/>
          </a:p>
          <a:p>
            <a:pPr marL="0" indent="0" algn="just">
              <a:buNone/>
            </a:pPr>
            <a:endParaRPr lang="tr-TR" sz="2200" dirty="0" smtClean="0"/>
          </a:p>
          <a:p>
            <a:pPr marL="0" indent="0" algn="just">
              <a:buNone/>
            </a:pPr>
            <a:endParaRPr lang="tr-TR" sz="2200" dirty="0" smtClean="0"/>
          </a:p>
          <a:p>
            <a:pPr marL="0" indent="0" algn="just">
              <a:buNone/>
            </a:pPr>
            <a:endParaRPr lang="tr-TR" sz="2200" dirty="0" smtClean="0"/>
          </a:p>
          <a:p>
            <a:pPr marL="0" indent="0" algn="just">
              <a:buNone/>
            </a:pPr>
            <a:endParaRPr lang="tr-TR" sz="2400" dirty="0" smtClean="0"/>
          </a:p>
          <a:p>
            <a:pPr marL="0" indent="0" algn="just">
              <a:buNone/>
            </a:pPr>
            <a:r>
              <a:rPr lang="tr-TR" sz="2200" dirty="0" err="1" smtClean="0"/>
              <a:t>Venn</a:t>
            </a:r>
            <a:r>
              <a:rPr lang="tr-TR" sz="2200" dirty="0" smtClean="0"/>
              <a:t> diyagramı yardımıyla da lojik ifadelerdeki eşitlikleri gösterebiliriz.</a:t>
            </a:r>
          </a:p>
          <a:p>
            <a:pPr marL="0" indent="0" algn="just">
              <a:buNone/>
            </a:pPr>
            <a:endParaRPr lang="tr-TR" sz="2200" dirty="0" smtClean="0"/>
          </a:p>
          <a:p>
            <a:pPr>
              <a:buNone/>
            </a:pPr>
            <a:endParaRPr lang="tr-TR" dirty="0"/>
          </a:p>
        </p:txBody>
      </p:sp>
      <p:sp>
        <p:nvSpPr>
          <p:cNvPr id="4" name="3 Altbilgi Yer Tutucusu"/>
          <p:cNvSpPr>
            <a:spLocks noGrp="1"/>
          </p:cNvSpPr>
          <p:nvPr>
            <p:ph type="ftr" sz="quarter" idx="10"/>
          </p:nvPr>
        </p:nvSpPr>
        <p:spPr/>
        <p:txBody>
          <a:bodyPr/>
          <a:lstStyle/>
          <a:p>
            <a:pPr>
              <a:defRPr/>
            </a:pPr>
            <a:r>
              <a:rPr lang="tr-TR" dirty="0" smtClean="0"/>
              <a:t>Mantık Devreleri </a:t>
            </a:r>
            <a:endParaRPr lang="en-US" dirty="0"/>
          </a:p>
        </p:txBody>
      </p:sp>
      <p:pic>
        <p:nvPicPr>
          <p:cNvPr id="5" name="4 Resim"/>
          <p:cNvPicPr/>
          <p:nvPr/>
        </p:nvPicPr>
        <p:blipFill>
          <a:blip r:embed="rId2" cstate="print"/>
          <a:srcRect/>
          <a:stretch>
            <a:fillRect/>
          </a:stretch>
        </p:blipFill>
        <p:spPr bwMode="auto">
          <a:xfrm>
            <a:off x="3561714" y="2562224"/>
            <a:ext cx="2280286" cy="15779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smtClean="0"/>
              <a:t>Venn</a:t>
            </a:r>
            <a:r>
              <a:rPr lang="tr-TR" sz="2400" b="1" dirty="0" smtClean="0"/>
              <a:t> Diyagramı</a:t>
            </a:r>
            <a:endParaRPr lang="tr-TR" sz="2400" dirty="0"/>
          </a:p>
        </p:txBody>
      </p:sp>
      <p:sp>
        <p:nvSpPr>
          <p:cNvPr id="3" name="2 İçerik Yer Tutucusu"/>
          <p:cNvSpPr>
            <a:spLocks noGrp="1"/>
          </p:cNvSpPr>
          <p:nvPr>
            <p:ph idx="1"/>
          </p:nvPr>
        </p:nvSpPr>
        <p:spPr>
          <a:xfrm>
            <a:off x="349250" y="925513"/>
            <a:ext cx="8375650" cy="5078412"/>
          </a:xfrm>
        </p:spPr>
        <p:txBody>
          <a:bodyPr/>
          <a:lstStyle/>
          <a:p>
            <a:pPr marL="0" indent="0" algn="just">
              <a:buNone/>
            </a:pPr>
            <a:r>
              <a:rPr lang="tr-TR" sz="2200" b="1" dirty="0" smtClean="0"/>
              <a:t>Örnek:</a:t>
            </a:r>
            <a:r>
              <a:rPr lang="tr-TR" sz="2200" dirty="0" smtClean="0"/>
              <a:t> </a:t>
            </a:r>
            <a:r>
              <a:rPr lang="tr-TR" sz="2200" i="1" dirty="0" smtClean="0"/>
              <a:t>F(A,B,C) = A.B + A'.C + B.C =  A.B + A'.C</a:t>
            </a:r>
            <a:r>
              <a:rPr lang="tr-TR" sz="2200" dirty="0" smtClean="0"/>
              <a:t> eşitliğinin doğruluğunu </a:t>
            </a:r>
            <a:r>
              <a:rPr lang="tr-TR" sz="2200" dirty="0" err="1" smtClean="0"/>
              <a:t>Venn</a:t>
            </a:r>
            <a:r>
              <a:rPr lang="tr-TR" sz="2200" dirty="0" smtClean="0"/>
              <a:t> diyagramı yardımıyla gösterelim. </a:t>
            </a:r>
          </a:p>
          <a:p>
            <a:pPr>
              <a:buNone/>
            </a:pPr>
            <a:endParaRPr lang="tr-TR"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pic>
        <p:nvPicPr>
          <p:cNvPr id="5" name="4 Resim"/>
          <p:cNvPicPr/>
          <p:nvPr/>
        </p:nvPicPr>
        <p:blipFill>
          <a:blip r:embed="rId3" cstate="print"/>
          <a:srcRect/>
          <a:stretch>
            <a:fillRect/>
          </a:stretch>
        </p:blipFill>
        <p:spPr bwMode="auto">
          <a:xfrm>
            <a:off x="1899602" y="1882774"/>
            <a:ext cx="5504498" cy="426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p:txBody>
          <a:bodyPr/>
          <a:lstStyle/>
          <a:p>
            <a:r>
              <a:rPr lang="tr-TR" sz="2400" b="1" dirty="0" smtClean="0"/>
              <a:t>Lojik İfadelerin Sadeleştirilmesi</a:t>
            </a:r>
            <a:endParaRPr lang="tr-TR" sz="2400" dirty="0" smtClean="0"/>
          </a:p>
        </p:txBody>
      </p:sp>
      <p:sp>
        <p:nvSpPr>
          <p:cNvPr id="3" name="2 İçerik Yer Tutucusu"/>
          <p:cNvSpPr>
            <a:spLocks noGrp="1"/>
          </p:cNvSpPr>
          <p:nvPr>
            <p:ph idx="1"/>
          </p:nvPr>
        </p:nvSpPr>
        <p:spPr>
          <a:xfrm>
            <a:off x="336550" y="887413"/>
            <a:ext cx="8375650" cy="5208587"/>
          </a:xfrm>
        </p:spPr>
        <p:txBody>
          <a:bodyPr/>
          <a:lstStyle/>
          <a:p>
            <a:pPr marL="0" indent="0" algn="just">
              <a:buFontTx/>
              <a:buNone/>
              <a:defRPr/>
            </a:pPr>
            <a:r>
              <a:rPr lang="tr-TR" sz="2200" dirty="0" smtClean="0"/>
              <a:t>Karmaşık yapıdaki lojik </a:t>
            </a:r>
            <a:r>
              <a:rPr lang="tr-TR" sz="2200" dirty="0" smtClean="0"/>
              <a:t>ifadeler, </a:t>
            </a:r>
            <a:r>
              <a:rPr lang="tr-TR" sz="2200" dirty="0" err="1" smtClean="0"/>
              <a:t>Boole</a:t>
            </a:r>
            <a:r>
              <a:rPr lang="tr-TR" sz="2200" dirty="0" smtClean="0"/>
              <a:t> cebri kuralları kullanılarak sadeleştirilebilirler. Sadeleşmiş lojik ifadelerden oluşturulacak devreler, hem daha basit hem de daha ucuz olarak elde edilmiş olacaktır. Sadeleştirmede birkaç yol takip edilebilir; ortak paranteze alma, terimleri genişletme ya da terim ilave etme gibi.</a:t>
            </a:r>
          </a:p>
          <a:p>
            <a:pPr marL="0" indent="0" algn="just">
              <a:buFontTx/>
              <a:buNone/>
              <a:defRPr/>
            </a:pPr>
            <a:endParaRPr lang="tr-TR" sz="1000" dirty="0" smtClean="0"/>
          </a:p>
          <a:p>
            <a:pPr marL="0" indent="0">
              <a:buFontTx/>
              <a:buNone/>
              <a:defRPr/>
            </a:pPr>
            <a:r>
              <a:rPr lang="tr-TR" sz="2200" b="1" dirty="0" smtClean="0"/>
              <a:t>Örnek:</a:t>
            </a:r>
            <a:r>
              <a:rPr lang="tr-TR" sz="2200" i="1" dirty="0" smtClean="0"/>
              <a:t>F(A,B,C)</a:t>
            </a:r>
            <a:r>
              <a:rPr lang="tr-TR" sz="2200" dirty="0" smtClean="0"/>
              <a:t>= </a:t>
            </a:r>
            <a:r>
              <a:rPr lang="tr-TR" sz="2200" i="1" dirty="0" smtClean="0"/>
              <a:t>ABC’+</a:t>
            </a:r>
            <a:r>
              <a:rPr lang="tr-TR" sz="2200" i="1" u="sng" dirty="0" smtClean="0"/>
              <a:t>A’B’C</a:t>
            </a:r>
            <a:r>
              <a:rPr lang="tr-TR" sz="2200" i="1" dirty="0" smtClean="0"/>
              <a:t>+A’BC+</a:t>
            </a:r>
            <a:r>
              <a:rPr lang="tr-TR" sz="2200" i="1" u="sng" dirty="0" smtClean="0"/>
              <a:t>A’B’C</a:t>
            </a:r>
            <a:r>
              <a:rPr lang="tr-TR" sz="2200" i="1" dirty="0" smtClean="0"/>
              <a:t>’</a:t>
            </a:r>
            <a:r>
              <a:rPr lang="tr-TR" sz="2200" b="1" dirty="0" smtClean="0"/>
              <a:t> </a:t>
            </a:r>
            <a:r>
              <a:rPr lang="tr-TR" sz="2200" dirty="0" smtClean="0"/>
              <a:t>ifadesini sadeleştirelim.</a:t>
            </a:r>
          </a:p>
          <a:p>
            <a:pPr>
              <a:buFontTx/>
              <a:buNone/>
              <a:defRPr/>
            </a:pPr>
            <a:endParaRPr lang="tr-TR" sz="1000" dirty="0" smtClean="0"/>
          </a:p>
          <a:p>
            <a:pPr>
              <a:buFontTx/>
              <a:buNone/>
              <a:defRPr/>
            </a:pPr>
            <a:r>
              <a:rPr lang="tr-TR" sz="2200" dirty="0" smtClean="0"/>
              <a:t>İfadedeki 2. ve 4. terimler </a:t>
            </a:r>
            <a:r>
              <a:rPr lang="tr-TR" sz="2200" i="1" dirty="0" smtClean="0"/>
              <a:t>A’B’ </a:t>
            </a:r>
            <a:r>
              <a:rPr lang="tr-TR" sz="2200" dirty="0" smtClean="0"/>
              <a:t>parantezine alınırsa;</a:t>
            </a:r>
          </a:p>
          <a:p>
            <a:pPr marL="0" indent="0">
              <a:buFontTx/>
              <a:buNone/>
              <a:defRPr/>
            </a:pPr>
            <a:endParaRPr lang="tr-TR" sz="1400" i="1" dirty="0" smtClean="0"/>
          </a:p>
          <a:p>
            <a:pPr marL="0" indent="0">
              <a:buFontTx/>
              <a:buNone/>
              <a:defRPr/>
            </a:pPr>
            <a:r>
              <a:rPr lang="tr-TR" sz="2200" i="1" dirty="0" smtClean="0"/>
              <a:t>F(A,B,C</a:t>
            </a:r>
            <a:r>
              <a:rPr lang="tr-TR" sz="2200" i="1" dirty="0" smtClean="0"/>
              <a:t>) </a:t>
            </a:r>
            <a:r>
              <a:rPr lang="tr-TR" sz="2200" dirty="0" smtClean="0"/>
              <a:t>= </a:t>
            </a:r>
            <a:r>
              <a:rPr lang="tr-TR" sz="2200" i="1" dirty="0" smtClean="0"/>
              <a:t>ABC’+A’B’(</a:t>
            </a:r>
            <a:r>
              <a:rPr lang="tr-TR" sz="2200" i="1" u="sng" dirty="0" smtClean="0"/>
              <a:t>C+C</a:t>
            </a:r>
            <a:r>
              <a:rPr lang="tr-TR" sz="2200" i="1" dirty="0" smtClean="0"/>
              <a:t>’)+A’BC            </a:t>
            </a:r>
            <a:r>
              <a:rPr lang="tr-TR" sz="2400" i="1" dirty="0" smtClean="0">
                <a:solidFill>
                  <a:srgbClr val="FF0000"/>
                </a:solidFill>
              </a:rPr>
              <a:t>A+A’=1 kuralından</a:t>
            </a:r>
            <a:endParaRPr lang="tr-TR" sz="2200" dirty="0" smtClean="0">
              <a:solidFill>
                <a:srgbClr val="FF0000"/>
              </a:solidFill>
            </a:endParaRPr>
          </a:p>
          <a:p>
            <a:pPr>
              <a:buFontTx/>
              <a:buNone/>
              <a:defRPr/>
            </a:pPr>
            <a:r>
              <a:rPr lang="tr-TR" sz="2200" b="1" dirty="0" smtClean="0"/>
              <a:t>    	           = </a:t>
            </a:r>
            <a:r>
              <a:rPr lang="tr-TR" sz="2200" i="1" dirty="0" smtClean="0"/>
              <a:t>ABC’+ </a:t>
            </a:r>
            <a:r>
              <a:rPr lang="tr-TR" sz="2200" i="1" u="sng" dirty="0" smtClean="0"/>
              <a:t>A</a:t>
            </a:r>
            <a:r>
              <a:rPr lang="tr-TR" sz="2200" i="1" dirty="0" smtClean="0"/>
              <a:t>’B’+</a:t>
            </a:r>
            <a:r>
              <a:rPr lang="tr-TR" sz="2200" i="1" u="sng" dirty="0" smtClean="0"/>
              <a:t>A</a:t>
            </a:r>
            <a:r>
              <a:rPr lang="tr-TR" sz="2200" i="1" dirty="0" smtClean="0"/>
              <a:t>’BC		    </a:t>
            </a:r>
            <a:endParaRPr lang="tr-TR" sz="2200" dirty="0" smtClean="0"/>
          </a:p>
          <a:p>
            <a:pPr>
              <a:buFontTx/>
              <a:buNone/>
              <a:defRPr/>
            </a:pPr>
            <a:r>
              <a:rPr lang="tr-TR" sz="2200" dirty="0" smtClean="0"/>
              <a:t>		   = </a:t>
            </a:r>
            <a:r>
              <a:rPr lang="tr-TR" sz="2200" i="1" dirty="0" smtClean="0"/>
              <a:t>ABC’+A’(</a:t>
            </a:r>
            <a:r>
              <a:rPr lang="tr-TR" sz="2200" i="1" u="sng" dirty="0" smtClean="0"/>
              <a:t>B’+BC</a:t>
            </a:r>
            <a:r>
              <a:rPr lang="tr-TR" sz="2200" i="1" dirty="0" smtClean="0"/>
              <a:t>)                 </a:t>
            </a:r>
            <a:r>
              <a:rPr lang="tr-TR" sz="2200" i="1" dirty="0" smtClean="0">
                <a:solidFill>
                  <a:srgbClr val="FF0000"/>
                </a:solidFill>
              </a:rPr>
              <a:t>A+A’B = A+B kuralından </a:t>
            </a:r>
            <a:endParaRPr lang="tr-TR" sz="2200" dirty="0" smtClean="0">
              <a:solidFill>
                <a:srgbClr val="FF0000"/>
              </a:solidFill>
            </a:endParaRPr>
          </a:p>
          <a:p>
            <a:pPr>
              <a:buFontTx/>
              <a:buNone/>
              <a:defRPr/>
            </a:pPr>
            <a:r>
              <a:rPr lang="tr-TR" sz="2200" dirty="0" smtClean="0"/>
              <a:t>	           = </a:t>
            </a:r>
            <a:r>
              <a:rPr lang="tr-TR" sz="2200" i="1" dirty="0" smtClean="0"/>
              <a:t>ABC’+A’(B’+C)		</a:t>
            </a:r>
            <a:endParaRPr lang="tr-TR" sz="2200" dirty="0" smtClean="0"/>
          </a:p>
          <a:p>
            <a:pPr>
              <a:buFontTx/>
              <a:buNone/>
              <a:defRPr/>
            </a:pPr>
            <a:r>
              <a:rPr lang="tr-TR" sz="2200" b="1" dirty="0" smtClean="0"/>
              <a:t>		   = </a:t>
            </a:r>
            <a:r>
              <a:rPr lang="tr-TR" sz="2200" i="1" dirty="0" smtClean="0"/>
              <a:t>ABC’+A’B’+A’C</a:t>
            </a:r>
            <a:endParaRPr lang="tr-TR" sz="2200" dirty="0" smtClean="0"/>
          </a:p>
          <a:p>
            <a:pPr marL="0" indent="0" algn="just">
              <a:buFontTx/>
              <a:buNone/>
              <a:defRPr/>
            </a:pPr>
            <a:endParaRPr lang="tr-TR" sz="2200" dirty="0" smtClean="0"/>
          </a:p>
          <a:p>
            <a:pPr marL="0" indent="0">
              <a:buFontTx/>
              <a:buNone/>
              <a:defRPr/>
            </a:pPr>
            <a:endParaRPr lang="tr-TR" sz="2200" dirty="0"/>
          </a:p>
        </p:txBody>
      </p:sp>
      <p:sp>
        <p:nvSpPr>
          <p:cNvPr id="10244" name="3 Altbilgi Yer Tutucusu"/>
          <p:cNvSpPr>
            <a:spLocks noGrp="1"/>
          </p:cNvSpPr>
          <p:nvPr>
            <p:ph type="ftr" sz="quarter" idx="10"/>
          </p:nvPr>
        </p:nvSpPr>
        <p:spPr>
          <a:noFill/>
        </p:spPr>
        <p:txBody>
          <a:bodyPr/>
          <a:lstStyle/>
          <a:p>
            <a:r>
              <a:rPr lang="tr-TR" dirty="0" smtClean="0"/>
              <a:t>Mantık Devreleri </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Lojik İfadelerin Sadeleştirilmesi</a:t>
            </a:r>
            <a:endParaRPr lang="tr-TR" sz="2400" dirty="0"/>
          </a:p>
        </p:txBody>
      </p:sp>
      <p:sp>
        <p:nvSpPr>
          <p:cNvPr id="3" name="2 İçerik Yer Tutucusu"/>
          <p:cNvSpPr>
            <a:spLocks noGrp="1"/>
          </p:cNvSpPr>
          <p:nvPr>
            <p:ph idx="1"/>
          </p:nvPr>
        </p:nvSpPr>
        <p:spPr>
          <a:xfrm>
            <a:off x="361950" y="963613"/>
            <a:ext cx="8375650" cy="5078412"/>
          </a:xfrm>
        </p:spPr>
        <p:txBody>
          <a:bodyPr/>
          <a:lstStyle/>
          <a:p>
            <a:pPr>
              <a:buNone/>
            </a:pPr>
            <a:r>
              <a:rPr lang="tr-TR" sz="2200" b="1" dirty="0" smtClean="0"/>
              <a:t>Örnek:</a:t>
            </a:r>
            <a:r>
              <a:rPr lang="tr-TR" sz="2200" dirty="0" smtClean="0"/>
              <a:t>  </a:t>
            </a:r>
            <a:r>
              <a:rPr lang="tr-TR" sz="2200" i="1" dirty="0" smtClean="0"/>
              <a:t>F(A,B,C) </a:t>
            </a:r>
            <a:r>
              <a:rPr lang="tr-TR" sz="2200" dirty="0" smtClean="0"/>
              <a:t>= </a:t>
            </a:r>
            <a:r>
              <a:rPr lang="tr-TR" sz="2200" i="1" dirty="0" smtClean="0"/>
              <a:t>A.B + A'.C + B.C</a:t>
            </a:r>
            <a:r>
              <a:rPr lang="tr-TR" sz="2200" dirty="0" smtClean="0"/>
              <a:t>  ifadesini sadeleştirelim</a:t>
            </a:r>
          </a:p>
          <a:p>
            <a:pPr>
              <a:buNone/>
            </a:pPr>
            <a:endParaRPr lang="tr-TR" sz="1000" i="1" dirty="0" smtClean="0"/>
          </a:p>
          <a:p>
            <a:pPr>
              <a:buNone/>
            </a:pPr>
            <a:r>
              <a:rPr lang="tr-TR" sz="2200" i="1" dirty="0" smtClean="0"/>
              <a:t>B.C terimini (A+A’) ile genişletebiliriz;</a:t>
            </a:r>
          </a:p>
          <a:p>
            <a:pPr>
              <a:buNone/>
            </a:pPr>
            <a:endParaRPr lang="tr-TR" sz="1000" dirty="0" smtClean="0"/>
          </a:p>
          <a:p>
            <a:pPr>
              <a:buNone/>
            </a:pPr>
            <a:r>
              <a:rPr lang="tr-TR" sz="2200" i="1" dirty="0" smtClean="0"/>
              <a:t>F(A,B,C) </a:t>
            </a:r>
            <a:r>
              <a:rPr lang="tr-TR" sz="2200" dirty="0" smtClean="0"/>
              <a:t>= </a:t>
            </a:r>
            <a:r>
              <a:rPr lang="tr-TR" sz="2200" i="1" dirty="0" smtClean="0"/>
              <a:t>A.B + A'.C + B.C.(</a:t>
            </a:r>
            <a:r>
              <a:rPr lang="tr-TR" sz="2200" i="1" u="wavy" dirty="0" smtClean="0"/>
              <a:t>A+A</a:t>
            </a:r>
            <a:r>
              <a:rPr lang="tr-TR" sz="2200" i="1" dirty="0" smtClean="0"/>
              <a:t>') =  </a:t>
            </a:r>
            <a:r>
              <a:rPr lang="tr-TR" sz="2200" i="1" u="sng" dirty="0" smtClean="0"/>
              <a:t>A.B</a:t>
            </a:r>
            <a:r>
              <a:rPr lang="tr-TR" sz="2200" i="1" dirty="0" smtClean="0"/>
              <a:t> + </a:t>
            </a:r>
            <a:r>
              <a:rPr lang="tr-TR" sz="2200" i="1" u="wavy" dirty="0" smtClean="0"/>
              <a:t>A'.C</a:t>
            </a:r>
            <a:r>
              <a:rPr lang="tr-TR" sz="2200" i="1" dirty="0" smtClean="0"/>
              <a:t> + </a:t>
            </a:r>
            <a:r>
              <a:rPr lang="tr-TR" sz="2200" i="1" u="sng" dirty="0" smtClean="0"/>
              <a:t>A.B.C</a:t>
            </a:r>
            <a:r>
              <a:rPr lang="tr-TR" sz="2200" i="1" dirty="0" smtClean="0"/>
              <a:t> + </a:t>
            </a:r>
            <a:r>
              <a:rPr lang="tr-TR" sz="2200" i="1" u="wavy" dirty="0" smtClean="0"/>
              <a:t>A'</a:t>
            </a:r>
            <a:r>
              <a:rPr lang="tr-TR" sz="2200" i="1" dirty="0" smtClean="0"/>
              <a:t>.B.</a:t>
            </a:r>
            <a:r>
              <a:rPr lang="tr-TR" sz="2200" i="1" u="wavy" dirty="0" smtClean="0"/>
              <a:t>C</a:t>
            </a:r>
            <a:r>
              <a:rPr lang="tr-TR" sz="2200" i="1" dirty="0" smtClean="0"/>
              <a:t> </a:t>
            </a:r>
          </a:p>
          <a:p>
            <a:pPr>
              <a:buNone/>
            </a:pPr>
            <a:r>
              <a:rPr lang="tr-TR" sz="2200" i="1" dirty="0" smtClean="0"/>
              <a:t>               =  A.B.(1+C) + A'.C.(1+B) =  A.B +A'.C</a:t>
            </a:r>
          </a:p>
          <a:p>
            <a:pPr>
              <a:buNone/>
            </a:pPr>
            <a:endParaRPr lang="tr-TR" sz="2200" i="1" dirty="0" smtClean="0"/>
          </a:p>
          <a:p>
            <a:pPr>
              <a:buNone/>
            </a:pPr>
            <a:r>
              <a:rPr lang="tr-TR" sz="2200" b="1" dirty="0" smtClean="0"/>
              <a:t>Örnek:</a:t>
            </a:r>
            <a:r>
              <a:rPr lang="tr-TR" sz="2200" dirty="0" smtClean="0"/>
              <a:t> </a:t>
            </a:r>
            <a:r>
              <a:rPr lang="tr-TR" sz="2200" i="1" dirty="0" smtClean="0"/>
              <a:t>F(A,B,C) </a:t>
            </a:r>
            <a:r>
              <a:rPr lang="tr-TR" sz="2200" dirty="0" smtClean="0"/>
              <a:t>= </a:t>
            </a:r>
            <a:r>
              <a:rPr lang="tr-TR" sz="2200" i="1" dirty="0" smtClean="0"/>
              <a:t>AB ’+ A(B+C)’ + B(B+C)’</a:t>
            </a:r>
            <a:r>
              <a:rPr lang="tr-TR" sz="2200" dirty="0" smtClean="0"/>
              <a:t> ifadesini sadeleştirelim.</a:t>
            </a:r>
            <a:r>
              <a:rPr lang="tr-TR" sz="2200" b="1" dirty="0" smtClean="0"/>
              <a:t> </a:t>
            </a:r>
            <a:endParaRPr lang="tr-TR" sz="2200" dirty="0" smtClean="0"/>
          </a:p>
          <a:p>
            <a:pPr>
              <a:buNone/>
            </a:pPr>
            <a:r>
              <a:rPr lang="tr-TR" sz="1000" dirty="0" smtClean="0"/>
              <a:t> </a:t>
            </a:r>
          </a:p>
          <a:p>
            <a:pPr>
              <a:buNone/>
            </a:pPr>
            <a:r>
              <a:rPr lang="tr-TR" sz="2200" dirty="0" smtClean="0"/>
              <a:t>İfadedeki 2. ve 3. terim için </a:t>
            </a:r>
            <a:r>
              <a:rPr lang="tr-TR" sz="2200" dirty="0" err="1" smtClean="0"/>
              <a:t>DeMorgan</a:t>
            </a:r>
            <a:r>
              <a:rPr lang="tr-TR" sz="2200" dirty="0" smtClean="0"/>
              <a:t> kuralını uygularsak;</a:t>
            </a:r>
          </a:p>
          <a:p>
            <a:pPr>
              <a:buNone/>
            </a:pPr>
            <a:endParaRPr lang="tr-TR" sz="1600" i="1" dirty="0" smtClean="0"/>
          </a:p>
          <a:p>
            <a:pPr>
              <a:buNone/>
            </a:pPr>
            <a:r>
              <a:rPr lang="tr-TR" sz="2200" i="1" dirty="0" smtClean="0"/>
              <a:t>F(A,B,C</a:t>
            </a:r>
            <a:r>
              <a:rPr lang="tr-TR" sz="2200" i="1" dirty="0" smtClean="0"/>
              <a:t>) = AB’+A(B’C’)+</a:t>
            </a:r>
            <a:r>
              <a:rPr lang="tr-TR" sz="2200" i="1" u="sng" dirty="0" smtClean="0"/>
              <a:t>B(B</a:t>
            </a:r>
            <a:r>
              <a:rPr lang="tr-TR" sz="2200" i="1" dirty="0" smtClean="0"/>
              <a:t>’C’)            B.B’= 0’dır.</a:t>
            </a:r>
            <a:r>
              <a:rPr lang="tr-TR" sz="2200" dirty="0" smtClean="0"/>
              <a:t> </a:t>
            </a:r>
          </a:p>
          <a:p>
            <a:pPr>
              <a:buNone/>
            </a:pPr>
            <a:r>
              <a:rPr lang="tr-TR" sz="2200" i="1" dirty="0" smtClean="0"/>
              <a:t>     	  = </a:t>
            </a:r>
            <a:r>
              <a:rPr lang="tr-TR" sz="2200" i="1" u="sng" dirty="0" smtClean="0"/>
              <a:t>AB</a:t>
            </a:r>
            <a:r>
              <a:rPr lang="tr-TR" sz="2200" i="1" dirty="0" smtClean="0"/>
              <a:t>’+</a:t>
            </a:r>
            <a:r>
              <a:rPr lang="tr-TR" sz="2200" i="1" u="sng" dirty="0" smtClean="0"/>
              <a:t>AB</a:t>
            </a:r>
            <a:r>
              <a:rPr lang="tr-TR" sz="2200" i="1" dirty="0" smtClean="0"/>
              <a:t>’C’</a:t>
            </a:r>
            <a:r>
              <a:rPr lang="tr-TR" sz="2200" dirty="0" smtClean="0"/>
              <a:t> 	                      </a:t>
            </a:r>
            <a:r>
              <a:rPr lang="tr-TR" sz="2200" i="1" dirty="0" smtClean="0"/>
              <a:t>AB’</a:t>
            </a:r>
            <a:r>
              <a:rPr lang="tr-TR" sz="2200" dirty="0" smtClean="0"/>
              <a:t> parantezine alınırsa;</a:t>
            </a:r>
          </a:p>
          <a:p>
            <a:pPr>
              <a:buNone/>
            </a:pPr>
            <a:r>
              <a:rPr lang="tr-TR" sz="2200" i="1" dirty="0" smtClean="0"/>
              <a:t>  	          = AB’(1+C’)                             1+C’=1</a:t>
            </a:r>
            <a:r>
              <a:rPr lang="tr-TR" sz="2200" dirty="0" smtClean="0"/>
              <a:t> olduğundan;</a:t>
            </a:r>
          </a:p>
          <a:p>
            <a:pPr>
              <a:buNone/>
            </a:pPr>
            <a:r>
              <a:rPr lang="tr-TR" sz="2200" i="1" dirty="0" smtClean="0"/>
              <a:t>               = AB’</a:t>
            </a:r>
            <a:endParaRPr lang="tr-TR" sz="2200" dirty="0" smtClean="0"/>
          </a:p>
          <a:p>
            <a:pPr>
              <a:buNone/>
            </a:pPr>
            <a:endParaRPr lang="tr-TR" sz="2200" dirty="0" smtClean="0"/>
          </a:p>
          <a:p>
            <a:pPr>
              <a:buNone/>
            </a:pPr>
            <a:endParaRPr lang="tr-TR" sz="2200"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Altbilgi Yer Tutucusu"/>
          <p:cNvSpPr>
            <a:spLocks noGrp="1"/>
          </p:cNvSpPr>
          <p:nvPr>
            <p:ph type="ftr" sz="quarter" idx="10"/>
          </p:nvPr>
        </p:nvSpPr>
        <p:spPr>
          <a:noFill/>
        </p:spPr>
        <p:txBody>
          <a:bodyPr/>
          <a:lstStyle/>
          <a:p>
            <a:r>
              <a:rPr lang="tr-TR" dirty="0" smtClean="0"/>
              <a:t>Mantık Devreleri </a:t>
            </a:r>
            <a:endParaRPr lang="en-US" dirty="0" smtClean="0"/>
          </a:p>
        </p:txBody>
      </p:sp>
      <p:sp>
        <p:nvSpPr>
          <p:cNvPr id="4099" name="Rectangle 2"/>
          <p:cNvSpPr>
            <a:spLocks noGrp="1" noChangeArrowheads="1"/>
          </p:cNvSpPr>
          <p:nvPr>
            <p:ph type="title"/>
          </p:nvPr>
        </p:nvSpPr>
        <p:spPr/>
        <p:txBody>
          <a:bodyPr/>
          <a:lstStyle/>
          <a:p>
            <a:r>
              <a:rPr lang="tr-TR" sz="2400" b="1" dirty="0" smtClean="0"/>
              <a:t>BOOLE CEBRİ</a:t>
            </a:r>
          </a:p>
        </p:txBody>
      </p:sp>
      <p:sp>
        <p:nvSpPr>
          <p:cNvPr id="4100" name="Rectangle 3"/>
          <p:cNvSpPr>
            <a:spLocks noGrp="1" noChangeArrowheads="1"/>
          </p:cNvSpPr>
          <p:nvPr>
            <p:ph type="body" idx="1"/>
          </p:nvPr>
        </p:nvSpPr>
        <p:spPr>
          <a:xfrm>
            <a:off x="358775" y="879475"/>
            <a:ext cx="8375650" cy="5078413"/>
          </a:xfrm>
        </p:spPr>
        <p:txBody>
          <a:bodyPr/>
          <a:lstStyle/>
          <a:p>
            <a:pPr marL="0" indent="0" algn="just">
              <a:buFontTx/>
              <a:buNone/>
            </a:pPr>
            <a:r>
              <a:rPr lang="tr-TR" sz="2200" dirty="0" smtClean="0"/>
              <a:t>1854 yılında George </a:t>
            </a:r>
            <a:r>
              <a:rPr lang="tr-TR" sz="2200" dirty="0" err="1" smtClean="0"/>
              <a:t>Boole</a:t>
            </a:r>
            <a:r>
              <a:rPr lang="tr-TR" sz="2200" dirty="0" smtClean="0"/>
              <a:t> tarafından özellikle lojik devrelerde kullanılmak üzere ortaya konulmuş bir matematiksel sistemdir. 1938’li yıllarda da ilk defa </a:t>
            </a:r>
            <a:r>
              <a:rPr lang="tr-TR" sz="2200" dirty="0" err="1" smtClean="0"/>
              <a:t>Claude</a:t>
            </a:r>
            <a:r>
              <a:rPr lang="tr-TR" sz="2200" dirty="0" smtClean="0"/>
              <a:t> </a:t>
            </a:r>
            <a:r>
              <a:rPr lang="tr-TR" sz="2200" dirty="0" err="1" smtClean="0"/>
              <a:t>Shannon</a:t>
            </a:r>
            <a:r>
              <a:rPr lang="tr-TR" sz="2200" dirty="0" smtClean="0"/>
              <a:t> tarafından </a:t>
            </a:r>
            <a:r>
              <a:rPr lang="tr-TR" sz="2200" dirty="0" err="1" smtClean="0"/>
              <a:t>Boole’un</a:t>
            </a:r>
            <a:r>
              <a:rPr lang="tr-TR" sz="2200" dirty="0" smtClean="0"/>
              <a:t> çalışması, lojik devrelerin tasarımı ve analizinde kullanılmıştır. </a:t>
            </a:r>
            <a:r>
              <a:rPr lang="tr-TR" sz="2200" dirty="0" err="1" smtClean="0"/>
              <a:t>Boole</a:t>
            </a:r>
            <a:r>
              <a:rPr lang="tr-TR" sz="2200" dirty="0" smtClean="0"/>
              <a:t> cebri AND, OR ve NOT temel mantıksal işlemlerinden oluşan sembolik bir sistem olarak düşünülebilir.</a:t>
            </a:r>
          </a:p>
          <a:p>
            <a:pPr marL="0" indent="0" algn="just">
              <a:buFontTx/>
              <a:buNone/>
            </a:pPr>
            <a:endParaRPr lang="tr-TR" sz="2200" dirty="0" smtClean="0"/>
          </a:p>
          <a:p>
            <a:pPr marL="0" indent="0" algn="just">
              <a:buNone/>
            </a:pPr>
            <a:r>
              <a:rPr lang="tr-TR" sz="2400" dirty="0" smtClean="0"/>
              <a:t>AND işlemi ikilik sistemdeki çarpma işlemine denk düşerken, OR işlemi de ikillik sistemdeki toplama işlemine karşılık gelmektedir. Mantıksal büyüklükleri göstermek için kullanılan lojik değişkenlerin iki değeri olabileceğinden, NOT işlemi değişkenin tümleyenini göstermektedir.</a:t>
            </a:r>
            <a:endParaRPr lang="tr-TR"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Başlık"/>
          <p:cNvSpPr>
            <a:spLocks noGrp="1"/>
          </p:cNvSpPr>
          <p:nvPr>
            <p:ph type="title"/>
          </p:nvPr>
        </p:nvSpPr>
        <p:spPr/>
        <p:txBody>
          <a:bodyPr/>
          <a:lstStyle/>
          <a:p>
            <a:r>
              <a:rPr lang="tr-TR" sz="2400" b="1" dirty="0" err="1" smtClean="0"/>
              <a:t>Boole</a:t>
            </a:r>
            <a:r>
              <a:rPr lang="tr-TR" sz="2400" b="1" dirty="0" smtClean="0"/>
              <a:t> Cebrinin Temel Kanunları</a:t>
            </a:r>
            <a:endParaRPr lang="tr-TR" sz="2400" dirty="0" smtClean="0"/>
          </a:p>
        </p:txBody>
      </p:sp>
      <p:sp>
        <p:nvSpPr>
          <p:cNvPr id="3" name="2 İçerik Yer Tutucusu"/>
          <p:cNvSpPr>
            <a:spLocks noGrp="1"/>
          </p:cNvSpPr>
          <p:nvPr>
            <p:ph idx="1"/>
          </p:nvPr>
        </p:nvSpPr>
        <p:spPr>
          <a:xfrm>
            <a:off x="349250" y="882650"/>
            <a:ext cx="8375650" cy="5319713"/>
          </a:xfrm>
        </p:spPr>
        <p:txBody>
          <a:bodyPr/>
          <a:lstStyle/>
          <a:p>
            <a:pPr marL="0" indent="0" algn="just">
              <a:buFontTx/>
              <a:buNone/>
              <a:defRPr/>
            </a:pPr>
            <a:r>
              <a:rPr lang="tr-TR" sz="2200" dirty="0" smtClean="0"/>
              <a:t>Toplama ve çarpma işlemlerindeki kullanılan yer değiştirme (</a:t>
            </a:r>
            <a:r>
              <a:rPr lang="tr-TR" sz="2200" dirty="0" err="1" smtClean="0"/>
              <a:t>commutativity</a:t>
            </a:r>
            <a:r>
              <a:rPr lang="tr-TR" sz="2200" dirty="0" smtClean="0"/>
              <a:t>), birleşme (</a:t>
            </a:r>
            <a:r>
              <a:rPr lang="tr-TR" sz="2200" dirty="0" err="1" smtClean="0"/>
              <a:t>associativity</a:t>
            </a:r>
            <a:r>
              <a:rPr lang="tr-TR" sz="2200" dirty="0" smtClean="0"/>
              <a:t>) ve dağılma (</a:t>
            </a:r>
            <a:r>
              <a:rPr lang="tr-TR" sz="2200" dirty="0" err="1" smtClean="0"/>
              <a:t>distributivity</a:t>
            </a:r>
            <a:r>
              <a:rPr lang="tr-TR" sz="2200" dirty="0" smtClean="0"/>
              <a:t>) özellikleri </a:t>
            </a:r>
            <a:r>
              <a:rPr lang="tr-TR" sz="2200" dirty="0" err="1" smtClean="0"/>
              <a:t>Boole</a:t>
            </a:r>
            <a:r>
              <a:rPr lang="tr-TR" sz="2200" dirty="0" smtClean="0"/>
              <a:t> cebrinin temel kanunlarını oluşturur. </a:t>
            </a:r>
          </a:p>
          <a:p>
            <a:pPr marL="0" indent="0" algn="just">
              <a:buFontTx/>
              <a:buNone/>
              <a:defRPr/>
            </a:pPr>
            <a:endParaRPr lang="tr-TR" sz="1000" dirty="0" smtClean="0"/>
          </a:p>
          <a:p>
            <a:pPr>
              <a:buFontTx/>
              <a:buNone/>
              <a:defRPr/>
            </a:pPr>
            <a:r>
              <a:rPr lang="tr-TR" sz="2200" dirty="0" smtClean="0"/>
              <a:t>OR ve AND işlemleri için yer değiştirme kanunları; </a:t>
            </a:r>
          </a:p>
          <a:p>
            <a:pPr>
              <a:defRPr/>
            </a:pPr>
            <a:r>
              <a:rPr lang="tr-TR" sz="2200" i="1" dirty="0" smtClean="0"/>
              <a:t>A + B = B + A		 </a:t>
            </a:r>
          </a:p>
          <a:p>
            <a:pPr>
              <a:defRPr/>
            </a:pPr>
            <a:r>
              <a:rPr lang="tr-TR" sz="2200" i="1" dirty="0" smtClean="0"/>
              <a:t>A . B  = B . A</a:t>
            </a:r>
          </a:p>
          <a:p>
            <a:pPr>
              <a:buFontTx/>
              <a:buNone/>
              <a:defRPr/>
            </a:pPr>
            <a:endParaRPr lang="tr-TR" sz="1000" dirty="0" smtClean="0"/>
          </a:p>
          <a:p>
            <a:pPr>
              <a:buFontTx/>
              <a:buNone/>
              <a:defRPr/>
            </a:pPr>
            <a:r>
              <a:rPr lang="tr-TR" sz="2200" dirty="0" smtClean="0"/>
              <a:t>OR ve AND işlemleri için birleşme kanunları; </a:t>
            </a:r>
          </a:p>
          <a:p>
            <a:pPr>
              <a:defRPr/>
            </a:pPr>
            <a:r>
              <a:rPr lang="tr-TR" sz="2200" i="1" dirty="0" smtClean="0"/>
              <a:t>(A + B) + C = A + (B + C) = A+B+C         </a:t>
            </a:r>
          </a:p>
          <a:p>
            <a:pPr>
              <a:defRPr/>
            </a:pPr>
            <a:r>
              <a:rPr lang="tr-TR" sz="2200" i="1" dirty="0" smtClean="0"/>
              <a:t>A.B.C = A . (B . C) = (A . </a:t>
            </a:r>
            <a:r>
              <a:rPr lang="tr-TR" sz="2200" i="1" smtClean="0"/>
              <a:t>B) </a:t>
            </a:r>
            <a:r>
              <a:rPr lang="tr-TR" sz="2200" i="1" dirty="0" smtClean="0"/>
              <a:t>. C</a:t>
            </a:r>
            <a:endParaRPr lang="tr-TR" sz="2200" dirty="0" smtClean="0"/>
          </a:p>
          <a:p>
            <a:pPr>
              <a:buFontTx/>
              <a:buNone/>
              <a:defRPr/>
            </a:pPr>
            <a:endParaRPr lang="tr-TR" sz="1000" dirty="0" smtClean="0"/>
          </a:p>
          <a:p>
            <a:pPr>
              <a:buFontTx/>
              <a:buNone/>
              <a:defRPr/>
            </a:pPr>
            <a:r>
              <a:rPr lang="tr-TR" sz="2200" dirty="0" smtClean="0"/>
              <a:t>Dağılma kanunu; </a:t>
            </a:r>
          </a:p>
          <a:p>
            <a:pPr>
              <a:defRPr/>
            </a:pPr>
            <a:r>
              <a:rPr lang="tr-TR" sz="2200" dirty="0" smtClean="0"/>
              <a:t> </a:t>
            </a:r>
            <a:r>
              <a:rPr lang="tr-TR" sz="2200" i="1" dirty="0" smtClean="0"/>
              <a:t>A . (B+C) = A . B + A . C  </a:t>
            </a:r>
          </a:p>
        </p:txBody>
      </p:sp>
      <p:sp>
        <p:nvSpPr>
          <p:cNvPr id="5124" name="3 Altbilgi Yer Tutucusu"/>
          <p:cNvSpPr>
            <a:spLocks noGrp="1"/>
          </p:cNvSpPr>
          <p:nvPr>
            <p:ph type="ftr" sz="quarter" idx="10"/>
          </p:nvPr>
        </p:nvSpPr>
        <p:spPr>
          <a:noFill/>
        </p:spPr>
        <p:txBody>
          <a:bodyPr/>
          <a:lstStyle/>
          <a:p>
            <a:r>
              <a:rPr lang="tr-TR" smtClean="0"/>
              <a:t>Mantık Devreleri </a:t>
            </a: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tr-TR" sz="2400" b="1" dirty="0" err="1" smtClean="0"/>
              <a:t>Boole</a:t>
            </a:r>
            <a:r>
              <a:rPr lang="tr-TR" sz="2400" b="1" dirty="0" smtClean="0"/>
              <a:t> Cebrinin Kuralları</a:t>
            </a:r>
            <a:endParaRPr lang="tr-TR" sz="2400" dirty="0" smtClean="0"/>
          </a:p>
        </p:txBody>
      </p:sp>
      <p:sp>
        <p:nvSpPr>
          <p:cNvPr id="3" name="2 İçerik Yer Tutucusu"/>
          <p:cNvSpPr>
            <a:spLocks noGrp="1"/>
          </p:cNvSpPr>
          <p:nvPr>
            <p:ph idx="1"/>
          </p:nvPr>
        </p:nvSpPr>
        <p:spPr>
          <a:xfrm>
            <a:off x="338138" y="942975"/>
            <a:ext cx="8375650" cy="5078413"/>
          </a:xfrm>
        </p:spPr>
        <p:txBody>
          <a:bodyPr/>
          <a:lstStyle/>
          <a:p>
            <a:pPr algn="just">
              <a:buFontTx/>
              <a:buNone/>
              <a:defRPr/>
            </a:pPr>
            <a:r>
              <a:rPr lang="tr-TR" sz="2200" dirty="0" smtClean="0"/>
              <a:t>Bu kurallar özellikle lojik ifadelerin sadeleştirilmesi için kullanılırlar.</a:t>
            </a:r>
          </a:p>
          <a:p>
            <a:pPr marL="0" indent="0">
              <a:buFontTx/>
              <a:buNone/>
              <a:defRPr/>
            </a:pPr>
            <a:endParaRPr lang="tr-TR" sz="1000" dirty="0" smtClean="0"/>
          </a:p>
          <a:p>
            <a:pPr lvl="0">
              <a:spcBef>
                <a:spcPts val="0"/>
              </a:spcBef>
            </a:pPr>
            <a:r>
              <a:rPr lang="tr-TR" sz="2000" b="1" i="1" dirty="0" smtClean="0"/>
              <a:t>A + 0  = A		</a:t>
            </a:r>
            <a:endParaRPr lang="tr-TR" sz="2000" dirty="0" smtClean="0"/>
          </a:p>
          <a:p>
            <a:pPr>
              <a:spcBef>
                <a:spcPts val="0"/>
              </a:spcBef>
              <a:buNone/>
            </a:pPr>
            <a:r>
              <a:rPr lang="tr-TR" sz="2000" i="1" dirty="0" smtClean="0"/>
              <a:t>	1 + 0 = 1		</a:t>
            </a:r>
            <a:endParaRPr lang="tr-TR" sz="2000" dirty="0" smtClean="0"/>
          </a:p>
          <a:p>
            <a:pPr>
              <a:spcBef>
                <a:spcPts val="0"/>
              </a:spcBef>
              <a:buNone/>
            </a:pPr>
            <a:r>
              <a:rPr lang="tr-TR" sz="2000" i="1" dirty="0" smtClean="0"/>
              <a:t>	0 + 0 = 0</a:t>
            </a:r>
          </a:p>
          <a:p>
            <a:pPr>
              <a:spcBef>
                <a:spcPts val="0"/>
              </a:spcBef>
              <a:buNone/>
            </a:pPr>
            <a:endParaRPr lang="tr-TR" sz="2000" dirty="0" smtClean="0"/>
          </a:p>
          <a:p>
            <a:pPr lvl="0">
              <a:spcBef>
                <a:spcPts val="0"/>
              </a:spcBef>
            </a:pPr>
            <a:r>
              <a:rPr lang="tr-TR" sz="2000" b="1" i="1" dirty="0" smtClean="0"/>
              <a:t>A + 1 = 1</a:t>
            </a:r>
            <a:r>
              <a:rPr lang="tr-TR" sz="2000" dirty="0" smtClean="0"/>
              <a:t> </a:t>
            </a:r>
          </a:p>
          <a:p>
            <a:pPr>
              <a:spcBef>
                <a:spcPts val="0"/>
              </a:spcBef>
              <a:buNone/>
            </a:pPr>
            <a:r>
              <a:rPr lang="tr-TR" sz="2000" i="1" dirty="0" smtClean="0"/>
              <a:t>	1 + 1 = 1</a:t>
            </a:r>
            <a:endParaRPr lang="tr-TR" sz="2000" dirty="0" smtClean="0"/>
          </a:p>
          <a:p>
            <a:pPr>
              <a:spcBef>
                <a:spcPts val="0"/>
              </a:spcBef>
              <a:buNone/>
            </a:pPr>
            <a:r>
              <a:rPr lang="tr-TR" sz="2000" i="1" dirty="0" smtClean="0"/>
              <a:t>	0 + 1 = 1</a:t>
            </a:r>
          </a:p>
          <a:p>
            <a:pPr>
              <a:spcBef>
                <a:spcPts val="0"/>
              </a:spcBef>
              <a:buNone/>
            </a:pPr>
            <a:endParaRPr lang="tr-TR" sz="2000" i="1" dirty="0" smtClean="0"/>
          </a:p>
          <a:p>
            <a:pPr lvl="0">
              <a:spcBef>
                <a:spcPts val="0"/>
              </a:spcBef>
            </a:pPr>
            <a:r>
              <a:rPr lang="tr-TR" sz="2000" b="1" i="1" dirty="0" smtClean="0"/>
              <a:t>A . 0 = 0		</a:t>
            </a:r>
            <a:endParaRPr lang="tr-TR" sz="2000" dirty="0" smtClean="0"/>
          </a:p>
          <a:p>
            <a:pPr>
              <a:spcBef>
                <a:spcPts val="0"/>
              </a:spcBef>
              <a:buNone/>
            </a:pPr>
            <a:r>
              <a:rPr lang="tr-TR" sz="2000" i="1" dirty="0" smtClean="0"/>
              <a:t>	1 . 0 = 0		</a:t>
            </a:r>
            <a:endParaRPr lang="tr-TR" sz="2000" dirty="0" smtClean="0"/>
          </a:p>
          <a:p>
            <a:pPr>
              <a:spcBef>
                <a:spcPts val="0"/>
              </a:spcBef>
              <a:buNone/>
            </a:pPr>
            <a:r>
              <a:rPr lang="tr-TR" sz="2000" i="1" dirty="0" smtClean="0"/>
              <a:t>	0 . 0 = 0</a:t>
            </a:r>
          </a:p>
          <a:p>
            <a:pPr>
              <a:spcBef>
                <a:spcPts val="0"/>
              </a:spcBef>
              <a:buNone/>
            </a:pPr>
            <a:endParaRPr lang="tr-TR" sz="2000" i="1" dirty="0" smtClean="0"/>
          </a:p>
          <a:p>
            <a:pPr lvl="0">
              <a:spcBef>
                <a:spcPts val="0"/>
              </a:spcBef>
            </a:pPr>
            <a:r>
              <a:rPr lang="tr-TR" sz="2000" b="1" i="1" dirty="0" smtClean="0"/>
              <a:t>A . 1 = A</a:t>
            </a:r>
            <a:r>
              <a:rPr lang="tr-TR" sz="2000" dirty="0" smtClean="0"/>
              <a:t> </a:t>
            </a:r>
          </a:p>
          <a:p>
            <a:pPr>
              <a:spcBef>
                <a:spcPts val="0"/>
              </a:spcBef>
              <a:buNone/>
            </a:pPr>
            <a:r>
              <a:rPr lang="tr-TR" sz="2000" i="1" dirty="0" smtClean="0"/>
              <a:t>	1 . 1 = 1</a:t>
            </a:r>
            <a:endParaRPr lang="tr-TR" sz="2000" dirty="0" smtClean="0"/>
          </a:p>
          <a:p>
            <a:pPr>
              <a:spcBef>
                <a:spcPts val="0"/>
              </a:spcBef>
              <a:buNone/>
            </a:pPr>
            <a:r>
              <a:rPr lang="tr-TR" sz="2000" i="1" dirty="0" smtClean="0"/>
              <a:t>	0 . 1= 0</a:t>
            </a:r>
            <a:endParaRPr lang="tr-TR" sz="2000" dirty="0" smtClean="0"/>
          </a:p>
          <a:p>
            <a:pPr>
              <a:buNone/>
            </a:pPr>
            <a:endParaRPr lang="tr-TR" sz="2200" dirty="0" smtClean="0"/>
          </a:p>
          <a:p>
            <a:pPr>
              <a:buNone/>
            </a:pPr>
            <a:endParaRPr lang="tr-TR" sz="2200" dirty="0" smtClean="0"/>
          </a:p>
          <a:p>
            <a:pPr marL="0" indent="0" algn="just">
              <a:buFontTx/>
              <a:buNone/>
              <a:defRPr/>
            </a:pPr>
            <a:endParaRPr lang="tr-TR" sz="2200" dirty="0" smtClean="0"/>
          </a:p>
          <a:p>
            <a:pPr>
              <a:buFontTx/>
              <a:buNone/>
              <a:defRPr/>
            </a:pPr>
            <a:endParaRPr lang="tr-TR" sz="2200" dirty="0"/>
          </a:p>
        </p:txBody>
      </p:sp>
      <p:sp>
        <p:nvSpPr>
          <p:cNvPr id="6148" name="3 Altbilgi Yer Tutucusu"/>
          <p:cNvSpPr>
            <a:spLocks noGrp="1"/>
          </p:cNvSpPr>
          <p:nvPr>
            <p:ph type="ftr" sz="quarter" idx="10"/>
          </p:nvPr>
        </p:nvSpPr>
        <p:spPr>
          <a:noFill/>
        </p:spPr>
        <p:txBody>
          <a:bodyPr/>
          <a:lstStyle/>
          <a:p>
            <a:r>
              <a:rPr lang="tr-TR" dirty="0" smtClean="0"/>
              <a:t>Mantık Devreleri </a:t>
            </a:r>
            <a:endParaRPr lang="en-US" dirty="0" smtClean="0"/>
          </a:p>
        </p:txBody>
      </p:sp>
      <p:pic>
        <p:nvPicPr>
          <p:cNvPr id="5" name="4 Resim"/>
          <p:cNvPicPr/>
          <p:nvPr/>
        </p:nvPicPr>
        <p:blipFill>
          <a:blip r:embed="rId2" cstate="print"/>
          <a:srcRect/>
          <a:stretch>
            <a:fillRect/>
          </a:stretch>
        </p:blipFill>
        <p:spPr bwMode="auto">
          <a:xfrm>
            <a:off x="2723625" y="1433554"/>
            <a:ext cx="3435875" cy="954046"/>
          </a:xfrm>
          <a:prstGeom prst="rect">
            <a:avLst/>
          </a:prstGeom>
          <a:noFill/>
          <a:ln w="9525">
            <a:noFill/>
            <a:miter lim="800000"/>
            <a:headEnd/>
            <a:tailEnd/>
          </a:ln>
        </p:spPr>
      </p:pic>
      <p:pic>
        <p:nvPicPr>
          <p:cNvPr id="6" name="5 Resim"/>
          <p:cNvPicPr/>
          <p:nvPr/>
        </p:nvPicPr>
        <p:blipFill>
          <a:blip r:embed="rId3" cstate="print"/>
          <a:srcRect/>
          <a:stretch>
            <a:fillRect/>
          </a:stretch>
        </p:blipFill>
        <p:spPr bwMode="auto">
          <a:xfrm>
            <a:off x="2726966" y="2545521"/>
            <a:ext cx="3521434" cy="1124779"/>
          </a:xfrm>
          <a:prstGeom prst="rect">
            <a:avLst/>
          </a:prstGeom>
          <a:noFill/>
          <a:ln w="9525">
            <a:noFill/>
            <a:miter lim="800000"/>
            <a:headEnd/>
            <a:tailEnd/>
          </a:ln>
        </p:spPr>
      </p:pic>
      <p:pic>
        <p:nvPicPr>
          <p:cNvPr id="7" name="6 Resim"/>
          <p:cNvPicPr/>
          <p:nvPr/>
        </p:nvPicPr>
        <p:blipFill>
          <a:blip r:embed="rId4" cstate="print"/>
          <a:srcRect/>
          <a:stretch>
            <a:fillRect/>
          </a:stretch>
        </p:blipFill>
        <p:spPr bwMode="auto">
          <a:xfrm>
            <a:off x="2745298" y="3985812"/>
            <a:ext cx="3249102" cy="560788"/>
          </a:xfrm>
          <a:prstGeom prst="rect">
            <a:avLst/>
          </a:prstGeom>
          <a:noFill/>
          <a:ln w="9525">
            <a:noFill/>
            <a:miter lim="800000"/>
            <a:headEnd/>
            <a:tailEnd/>
          </a:ln>
        </p:spPr>
      </p:pic>
      <p:pic>
        <p:nvPicPr>
          <p:cNvPr id="8" name="7 Resim"/>
          <p:cNvPicPr/>
          <p:nvPr/>
        </p:nvPicPr>
        <p:blipFill>
          <a:blip r:embed="rId5" cstate="print"/>
          <a:srcRect/>
          <a:stretch>
            <a:fillRect/>
          </a:stretch>
        </p:blipFill>
        <p:spPr bwMode="auto">
          <a:xfrm>
            <a:off x="2770808" y="5324834"/>
            <a:ext cx="3160092" cy="5806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smtClean="0"/>
              <a:t>Boole</a:t>
            </a:r>
            <a:r>
              <a:rPr lang="tr-TR" sz="2400" b="1" dirty="0" smtClean="0"/>
              <a:t> Cebrinin Kuralları</a:t>
            </a:r>
            <a:endParaRPr lang="tr-TR" sz="2400" dirty="0"/>
          </a:p>
        </p:txBody>
      </p:sp>
      <p:sp>
        <p:nvSpPr>
          <p:cNvPr id="3" name="2 İçerik Yer Tutucusu"/>
          <p:cNvSpPr>
            <a:spLocks noGrp="1"/>
          </p:cNvSpPr>
          <p:nvPr>
            <p:ph idx="1"/>
          </p:nvPr>
        </p:nvSpPr>
        <p:spPr>
          <a:xfrm>
            <a:off x="361950" y="849313"/>
            <a:ext cx="8375650" cy="5078412"/>
          </a:xfrm>
        </p:spPr>
        <p:txBody>
          <a:bodyPr/>
          <a:lstStyle/>
          <a:p>
            <a:pPr lvl="0"/>
            <a:r>
              <a:rPr lang="tr-TR" sz="2000" b="1" i="1" dirty="0" smtClean="0"/>
              <a:t>A + A = A		</a:t>
            </a:r>
            <a:endParaRPr lang="tr-TR" sz="2000" dirty="0" smtClean="0"/>
          </a:p>
          <a:p>
            <a:pPr>
              <a:buNone/>
            </a:pPr>
            <a:r>
              <a:rPr lang="tr-TR" sz="2000" i="1" dirty="0" smtClean="0"/>
              <a:t>	1 + 1 = 1		</a:t>
            </a:r>
            <a:endParaRPr lang="tr-TR" sz="2000" dirty="0" smtClean="0"/>
          </a:p>
          <a:p>
            <a:pPr>
              <a:buNone/>
            </a:pPr>
            <a:r>
              <a:rPr lang="tr-TR" sz="2000" i="1" dirty="0" smtClean="0"/>
              <a:t>	0 + 0 = 0</a:t>
            </a:r>
          </a:p>
          <a:p>
            <a:pPr>
              <a:buNone/>
            </a:pPr>
            <a:endParaRPr lang="tr-TR" sz="1000" dirty="0" smtClean="0"/>
          </a:p>
          <a:p>
            <a:pPr lvl="0"/>
            <a:r>
              <a:rPr lang="tr-TR" sz="2000" b="1" i="1" dirty="0" smtClean="0"/>
              <a:t>A . A = A</a:t>
            </a:r>
            <a:endParaRPr lang="tr-TR" sz="2000" dirty="0" smtClean="0"/>
          </a:p>
          <a:p>
            <a:pPr>
              <a:buNone/>
            </a:pPr>
            <a:r>
              <a:rPr lang="tr-TR" sz="2000" i="1" dirty="0" smtClean="0"/>
              <a:t>	1 . 1 = 1</a:t>
            </a:r>
            <a:endParaRPr lang="tr-TR" sz="2000" dirty="0" smtClean="0"/>
          </a:p>
          <a:p>
            <a:pPr>
              <a:buNone/>
            </a:pPr>
            <a:r>
              <a:rPr lang="tr-TR" sz="2000" i="1" dirty="0" smtClean="0"/>
              <a:t>	0 . 0 = 0</a:t>
            </a:r>
            <a:endParaRPr lang="tr-TR" sz="2000" dirty="0" smtClean="0"/>
          </a:p>
          <a:p>
            <a:pPr>
              <a:buNone/>
            </a:pPr>
            <a:endParaRPr lang="tr-TR" sz="1000" dirty="0" smtClean="0"/>
          </a:p>
          <a:p>
            <a:pPr lvl="0"/>
            <a:r>
              <a:rPr lang="tr-TR" sz="2000" b="1" i="1" dirty="0" smtClean="0"/>
              <a:t>A + A’ = 1		</a:t>
            </a:r>
            <a:endParaRPr lang="tr-TR" sz="2000" dirty="0" smtClean="0"/>
          </a:p>
          <a:p>
            <a:pPr>
              <a:buNone/>
            </a:pPr>
            <a:r>
              <a:rPr lang="tr-TR" sz="2000" i="1" dirty="0" smtClean="0"/>
              <a:t>	1 + 0 = 1		</a:t>
            </a:r>
            <a:endParaRPr lang="tr-TR" sz="2000" dirty="0" smtClean="0"/>
          </a:p>
          <a:p>
            <a:pPr>
              <a:buNone/>
            </a:pPr>
            <a:r>
              <a:rPr lang="tr-TR" sz="2000" i="1" dirty="0" smtClean="0"/>
              <a:t>	0 + 1 =1		</a:t>
            </a:r>
            <a:endParaRPr lang="tr-TR" sz="2000" dirty="0" smtClean="0"/>
          </a:p>
          <a:p>
            <a:pPr>
              <a:buNone/>
            </a:pPr>
            <a:endParaRPr lang="tr-TR" sz="1000" dirty="0" smtClean="0"/>
          </a:p>
          <a:p>
            <a:pPr lvl="0"/>
            <a:r>
              <a:rPr lang="tr-TR" sz="2000" b="1" i="1" dirty="0" smtClean="0"/>
              <a:t>A . A’= 0</a:t>
            </a:r>
            <a:endParaRPr lang="tr-TR" sz="2000" dirty="0" smtClean="0"/>
          </a:p>
          <a:p>
            <a:pPr>
              <a:buNone/>
            </a:pPr>
            <a:r>
              <a:rPr lang="tr-TR" sz="2000" i="1" dirty="0" smtClean="0"/>
              <a:t>	1 . 0 = 0</a:t>
            </a:r>
            <a:endParaRPr lang="tr-TR" sz="2000" dirty="0" smtClean="0"/>
          </a:p>
          <a:p>
            <a:pPr>
              <a:buNone/>
            </a:pPr>
            <a:r>
              <a:rPr lang="tr-TR" sz="2000" i="1" dirty="0" smtClean="0"/>
              <a:t>	0 . 1 = 0</a:t>
            </a:r>
            <a:endParaRPr lang="tr-TR" sz="2000" dirty="0" smtClean="0"/>
          </a:p>
          <a:p>
            <a:pPr>
              <a:buNone/>
            </a:pPr>
            <a:endParaRPr lang="tr-TR" sz="1000" dirty="0" smtClean="0"/>
          </a:p>
          <a:p>
            <a:r>
              <a:rPr lang="tr-TR" sz="2000" b="1" i="1" dirty="0" smtClean="0"/>
              <a:t>(A’)’ = A</a:t>
            </a:r>
            <a:endParaRPr lang="tr-TR" sz="2000" dirty="0" smtClean="0"/>
          </a:p>
          <a:p>
            <a:pPr>
              <a:buNone/>
            </a:pPr>
            <a:endParaRPr lang="tr-TR" sz="2000"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pic>
        <p:nvPicPr>
          <p:cNvPr id="9" name="8 Resim"/>
          <p:cNvPicPr/>
          <p:nvPr/>
        </p:nvPicPr>
        <p:blipFill>
          <a:blip r:embed="rId2" cstate="print"/>
          <a:srcRect/>
          <a:stretch>
            <a:fillRect/>
          </a:stretch>
        </p:blipFill>
        <p:spPr bwMode="auto">
          <a:xfrm>
            <a:off x="3158766" y="889000"/>
            <a:ext cx="3546834" cy="1066800"/>
          </a:xfrm>
          <a:prstGeom prst="rect">
            <a:avLst/>
          </a:prstGeom>
          <a:noFill/>
          <a:ln w="9525">
            <a:noFill/>
            <a:miter lim="800000"/>
            <a:headEnd/>
            <a:tailEnd/>
          </a:ln>
        </p:spPr>
      </p:pic>
      <p:pic>
        <p:nvPicPr>
          <p:cNvPr id="10" name="9 Resim"/>
          <p:cNvPicPr/>
          <p:nvPr/>
        </p:nvPicPr>
        <p:blipFill>
          <a:blip r:embed="rId3" cstate="print"/>
          <a:srcRect/>
          <a:stretch>
            <a:fillRect/>
          </a:stretch>
        </p:blipFill>
        <p:spPr bwMode="auto">
          <a:xfrm>
            <a:off x="3116028" y="2391134"/>
            <a:ext cx="4135672" cy="606066"/>
          </a:xfrm>
          <a:prstGeom prst="rect">
            <a:avLst/>
          </a:prstGeom>
          <a:noFill/>
          <a:ln w="9525">
            <a:noFill/>
            <a:miter lim="800000"/>
            <a:headEnd/>
            <a:tailEnd/>
          </a:ln>
        </p:spPr>
      </p:pic>
      <p:pic>
        <p:nvPicPr>
          <p:cNvPr id="11" name="10 Resim"/>
          <p:cNvPicPr/>
          <p:nvPr/>
        </p:nvPicPr>
        <p:blipFill>
          <a:blip r:embed="rId4" cstate="print"/>
          <a:srcRect/>
          <a:stretch>
            <a:fillRect/>
          </a:stretch>
        </p:blipFill>
        <p:spPr bwMode="auto">
          <a:xfrm>
            <a:off x="3158766" y="3454400"/>
            <a:ext cx="3419834" cy="1066800"/>
          </a:xfrm>
          <a:prstGeom prst="rect">
            <a:avLst/>
          </a:prstGeom>
          <a:noFill/>
          <a:ln w="9525">
            <a:noFill/>
            <a:miter lim="800000"/>
            <a:headEnd/>
            <a:tailEnd/>
          </a:ln>
        </p:spPr>
      </p:pic>
      <p:pic>
        <p:nvPicPr>
          <p:cNvPr id="12" name="11 Resim"/>
          <p:cNvPicPr/>
          <p:nvPr/>
        </p:nvPicPr>
        <p:blipFill>
          <a:blip r:embed="rId5" cstate="print"/>
          <a:srcRect/>
          <a:stretch>
            <a:fillRect/>
          </a:stretch>
        </p:blipFill>
        <p:spPr bwMode="auto">
          <a:xfrm>
            <a:off x="3163956" y="4880334"/>
            <a:ext cx="3833744" cy="5933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smtClean="0"/>
              <a:t>Boole</a:t>
            </a:r>
            <a:r>
              <a:rPr lang="tr-TR" sz="2400" b="1" dirty="0" smtClean="0"/>
              <a:t> Cebrinin Kuralları</a:t>
            </a:r>
            <a:endParaRPr lang="tr-TR" sz="2400" dirty="0"/>
          </a:p>
        </p:txBody>
      </p:sp>
      <p:sp>
        <p:nvSpPr>
          <p:cNvPr id="3" name="2 İçerik Yer Tutucusu"/>
          <p:cNvSpPr>
            <a:spLocks noGrp="1"/>
          </p:cNvSpPr>
          <p:nvPr>
            <p:ph idx="1"/>
          </p:nvPr>
        </p:nvSpPr>
        <p:spPr>
          <a:xfrm>
            <a:off x="374650" y="874713"/>
            <a:ext cx="8375650" cy="5078412"/>
          </a:xfrm>
        </p:spPr>
        <p:txBody>
          <a:bodyPr/>
          <a:lstStyle/>
          <a:p>
            <a:pPr marL="0" indent="0" algn="just">
              <a:buFontTx/>
              <a:buNone/>
              <a:defRPr/>
            </a:pPr>
            <a:r>
              <a:rPr lang="tr-TR" sz="2200" dirty="0" smtClean="0"/>
              <a:t>Bu kurallardan faydalanılarak çok sık kullanılan sadeleştirme kuralları da şunlardır;</a:t>
            </a:r>
          </a:p>
          <a:p>
            <a:pPr marL="0" indent="0" algn="just">
              <a:buFontTx/>
              <a:buNone/>
              <a:defRPr/>
            </a:pPr>
            <a:endParaRPr lang="tr-TR" sz="1100" dirty="0" smtClean="0"/>
          </a:p>
          <a:p>
            <a:pPr>
              <a:defRPr/>
            </a:pPr>
            <a:r>
              <a:rPr lang="tr-TR" sz="2200" b="1" i="1" dirty="0" smtClean="0"/>
              <a:t>A + A.B = A</a:t>
            </a:r>
          </a:p>
          <a:p>
            <a:pPr>
              <a:buNone/>
              <a:defRPr/>
            </a:pPr>
            <a:r>
              <a:rPr lang="tr-TR" sz="2200" i="1" dirty="0" smtClean="0"/>
              <a:t> 	</a:t>
            </a:r>
            <a:r>
              <a:rPr lang="tr-TR" sz="2400" i="1" dirty="0" smtClean="0"/>
              <a:t>A.(1+B) = A</a:t>
            </a:r>
          </a:p>
          <a:p>
            <a:pPr>
              <a:buNone/>
              <a:defRPr/>
            </a:pPr>
            <a:endParaRPr lang="tr-TR" sz="2200" dirty="0" smtClean="0"/>
          </a:p>
          <a:p>
            <a:pPr>
              <a:defRPr/>
            </a:pPr>
            <a:r>
              <a:rPr lang="tr-TR" sz="2200" b="1" i="1" dirty="0" smtClean="0"/>
              <a:t>A+ B.C = (A+B).(A+C)</a:t>
            </a:r>
          </a:p>
          <a:p>
            <a:pPr>
              <a:buNone/>
              <a:defRPr/>
            </a:pPr>
            <a:r>
              <a:rPr lang="tr-TR" sz="2400" i="1" dirty="0" smtClean="0"/>
              <a:t>	(A+B).(A+C)=A.A+A.C+A.B+B.C = </a:t>
            </a:r>
            <a:r>
              <a:rPr lang="tr-TR" sz="2400" i="1" u="sng" dirty="0" smtClean="0"/>
              <a:t>A+A.C</a:t>
            </a:r>
            <a:r>
              <a:rPr lang="tr-TR" sz="2400" i="1" dirty="0" smtClean="0"/>
              <a:t>+A.B+B.C </a:t>
            </a:r>
          </a:p>
          <a:p>
            <a:pPr>
              <a:buNone/>
              <a:defRPr/>
            </a:pPr>
            <a:r>
              <a:rPr lang="tr-TR" sz="2400" i="1" dirty="0" smtClean="0"/>
              <a:t>					              = </a:t>
            </a:r>
            <a:r>
              <a:rPr lang="tr-TR" sz="2400" i="1" u="sng" dirty="0" smtClean="0"/>
              <a:t>A+A.B</a:t>
            </a:r>
            <a:r>
              <a:rPr lang="tr-TR" sz="2400" i="1" dirty="0" smtClean="0"/>
              <a:t>+B.C=A+B.C </a:t>
            </a:r>
            <a:endParaRPr lang="tr-TR" sz="2400" dirty="0" smtClean="0"/>
          </a:p>
          <a:p>
            <a:pPr>
              <a:buNone/>
              <a:defRPr/>
            </a:pPr>
            <a:endParaRPr lang="tr-TR" sz="1100" dirty="0" smtClean="0"/>
          </a:p>
          <a:p>
            <a:pPr>
              <a:defRPr/>
            </a:pPr>
            <a:r>
              <a:rPr lang="tr-TR" sz="2200" b="1" i="1" dirty="0" smtClean="0"/>
              <a:t>A + A’.B = A+ B</a:t>
            </a:r>
            <a:r>
              <a:rPr lang="tr-TR" sz="2200" b="1" dirty="0" smtClean="0"/>
              <a:t> </a:t>
            </a:r>
          </a:p>
          <a:p>
            <a:pPr>
              <a:buNone/>
              <a:defRPr/>
            </a:pPr>
            <a:r>
              <a:rPr lang="tr-TR" sz="2400" i="1" dirty="0" smtClean="0"/>
              <a:t>   (A+A’)(A+B) = A+B</a:t>
            </a:r>
            <a:endParaRPr lang="tr-TR" sz="2200" dirty="0"/>
          </a:p>
        </p:txBody>
      </p:sp>
      <p:sp>
        <p:nvSpPr>
          <p:cNvPr id="4" name="3 Altbilgi Yer Tutucusu"/>
          <p:cNvSpPr>
            <a:spLocks noGrp="1"/>
          </p:cNvSpPr>
          <p:nvPr>
            <p:ph type="ftr" sz="quarter" idx="10"/>
          </p:nvPr>
        </p:nvSpPr>
        <p:spPr/>
        <p:txBody>
          <a:bodyPr/>
          <a:lstStyle/>
          <a:p>
            <a:pPr>
              <a:defRPr/>
            </a:pPr>
            <a:r>
              <a:rPr lang="tr-TR" dirty="0" smtClean="0"/>
              <a:t>Mantık Devreleri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Başlık"/>
          <p:cNvSpPr>
            <a:spLocks noGrp="1"/>
          </p:cNvSpPr>
          <p:nvPr>
            <p:ph type="title"/>
          </p:nvPr>
        </p:nvSpPr>
        <p:spPr/>
        <p:txBody>
          <a:bodyPr/>
          <a:lstStyle/>
          <a:p>
            <a:r>
              <a:rPr lang="tr-TR" sz="2400" b="1" dirty="0" err="1" smtClean="0"/>
              <a:t>DeMorgan</a:t>
            </a:r>
            <a:r>
              <a:rPr lang="tr-TR" sz="2400" b="1" dirty="0" smtClean="0"/>
              <a:t> Teoremleri</a:t>
            </a:r>
            <a:endParaRPr lang="tr-TR" sz="2400" dirty="0" smtClean="0"/>
          </a:p>
        </p:txBody>
      </p:sp>
      <p:sp>
        <p:nvSpPr>
          <p:cNvPr id="3" name="2 İçerik Yer Tutucusu"/>
          <p:cNvSpPr>
            <a:spLocks noGrp="1"/>
          </p:cNvSpPr>
          <p:nvPr>
            <p:ph idx="1"/>
          </p:nvPr>
        </p:nvSpPr>
        <p:spPr>
          <a:xfrm>
            <a:off x="374650" y="919162"/>
            <a:ext cx="8375650" cy="5303837"/>
          </a:xfrm>
        </p:spPr>
        <p:txBody>
          <a:bodyPr/>
          <a:lstStyle/>
          <a:p>
            <a:pPr marL="0" indent="0" algn="just">
              <a:buFontTx/>
              <a:buNone/>
              <a:defRPr/>
            </a:pPr>
            <a:r>
              <a:rPr lang="tr-TR" sz="2200" dirty="0" smtClean="0"/>
              <a:t>Birinci teoremi; değişkenlerin çarpımlarının tümleyeni, tümleyenlerinin toplamına eşittir.</a:t>
            </a:r>
          </a:p>
          <a:p>
            <a:pPr algn="just">
              <a:buFontTx/>
              <a:buNone/>
              <a:defRPr/>
            </a:pPr>
            <a:r>
              <a:rPr lang="tr-TR" sz="2200" dirty="0" smtClean="0"/>
              <a:t> </a:t>
            </a:r>
            <a:r>
              <a:rPr lang="tr-TR" sz="2200" i="1" dirty="0" smtClean="0"/>
              <a:t>(A . B)’ = A’ + B’</a:t>
            </a:r>
            <a:endParaRPr lang="tr-TR" sz="2200" dirty="0" smtClean="0"/>
          </a:p>
          <a:p>
            <a:pPr algn="just">
              <a:buFontTx/>
              <a:buNone/>
              <a:defRPr/>
            </a:pPr>
            <a:endParaRPr lang="tr-TR" sz="1000" dirty="0" smtClean="0"/>
          </a:p>
          <a:p>
            <a:pPr marL="0" indent="0" algn="just">
              <a:buFontTx/>
              <a:buNone/>
              <a:defRPr/>
            </a:pPr>
            <a:r>
              <a:rPr lang="tr-TR" sz="2200" dirty="0" smtClean="0"/>
              <a:t>İkinci teoremi; değişkenlerin toplamlarının tümleyeni, tümleyenlerinin çarpımına eşittir.</a:t>
            </a:r>
          </a:p>
          <a:p>
            <a:pPr algn="just">
              <a:buFontTx/>
              <a:buNone/>
              <a:defRPr/>
            </a:pPr>
            <a:r>
              <a:rPr lang="tr-TR" sz="2200" dirty="0" smtClean="0"/>
              <a:t> </a:t>
            </a:r>
            <a:r>
              <a:rPr lang="tr-TR" sz="2200" i="1" dirty="0" smtClean="0"/>
              <a:t>(A + B)’ = A’ . B’</a:t>
            </a:r>
            <a:endParaRPr lang="tr-TR" sz="2200" dirty="0" smtClean="0"/>
          </a:p>
          <a:p>
            <a:pPr algn="just">
              <a:buFontTx/>
              <a:buNone/>
              <a:defRPr/>
            </a:pPr>
            <a:endParaRPr lang="tr-TR" sz="1000" dirty="0" smtClean="0"/>
          </a:p>
          <a:p>
            <a:pPr marL="0" indent="0" algn="just">
              <a:buFontTx/>
              <a:buNone/>
              <a:defRPr/>
            </a:pPr>
            <a:r>
              <a:rPr lang="tr-TR" sz="2200" dirty="0" err="1" smtClean="0"/>
              <a:t>DeMorgan</a:t>
            </a:r>
            <a:r>
              <a:rPr lang="tr-TR" sz="2200" dirty="0" smtClean="0"/>
              <a:t> teoremleri ikiden fazla değişken için ve lojik ifadeler için genişletilebilir:</a:t>
            </a:r>
          </a:p>
          <a:p>
            <a:pPr algn="just">
              <a:buFontTx/>
              <a:buNone/>
              <a:defRPr/>
            </a:pPr>
            <a:endParaRPr lang="tr-TR" sz="1000" dirty="0" smtClean="0"/>
          </a:p>
          <a:p>
            <a:pPr algn="just">
              <a:defRPr/>
            </a:pPr>
            <a:r>
              <a:rPr lang="tr-TR" sz="2200" i="1" dirty="0" smtClean="0"/>
              <a:t>(A.B.C)’ = A’+ B’+ C’</a:t>
            </a:r>
            <a:r>
              <a:rPr lang="tr-TR" sz="2200" b="1" dirty="0" smtClean="0"/>
              <a:t>  </a:t>
            </a:r>
            <a:endParaRPr lang="tr-TR" sz="2200" dirty="0" smtClean="0"/>
          </a:p>
          <a:p>
            <a:pPr algn="just">
              <a:defRPr/>
            </a:pPr>
            <a:r>
              <a:rPr lang="tr-TR" sz="2200" i="1" dirty="0" smtClean="0"/>
              <a:t>(A+B+C)’ = A’. B’. C’</a:t>
            </a:r>
          </a:p>
          <a:p>
            <a:pPr algn="just">
              <a:buNone/>
              <a:defRPr/>
            </a:pPr>
            <a:endParaRPr lang="tr-TR" sz="1000" i="1" dirty="0" smtClean="0"/>
          </a:p>
          <a:p>
            <a:pPr>
              <a:buNone/>
            </a:pPr>
            <a:r>
              <a:rPr lang="tr-TR" sz="2000" i="1" dirty="0" smtClean="0"/>
              <a:t>	(A+B+C)’ = A'.B'.C'</a:t>
            </a:r>
            <a:r>
              <a:rPr lang="tr-TR" sz="2000" dirty="0" smtClean="0"/>
              <a:t> olduğunu gösterelim,</a:t>
            </a:r>
          </a:p>
          <a:p>
            <a:pPr>
              <a:buNone/>
            </a:pPr>
            <a:r>
              <a:rPr lang="tr-TR" sz="2000" dirty="0" smtClean="0"/>
              <a:t>	[</a:t>
            </a:r>
            <a:r>
              <a:rPr lang="tr-TR" sz="2000" i="1" dirty="0" smtClean="0"/>
              <a:t>A+ (</a:t>
            </a:r>
            <a:r>
              <a:rPr lang="tr-TR" sz="2000" i="1" u="wavy" dirty="0" smtClean="0"/>
              <a:t>B+C)</a:t>
            </a:r>
            <a:r>
              <a:rPr lang="tr-TR" sz="2000" dirty="0" smtClean="0"/>
              <a:t>]’ = </a:t>
            </a:r>
            <a:r>
              <a:rPr lang="tr-TR" sz="2000" i="1" dirty="0" smtClean="0"/>
              <a:t>A’.(B+C)’ = A’.B’.C’</a:t>
            </a:r>
            <a:r>
              <a:rPr lang="tr-TR" sz="2000" dirty="0" smtClean="0"/>
              <a:t> </a:t>
            </a:r>
          </a:p>
          <a:p>
            <a:pPr algn="just">
              <a:buFontTx/>
              <a:buNone/>
              <a:defRPr/>
            </a:pPr>
            <a:endParaRPr lang="tr-TR" sz="2200" dirty="0" smtClean="0"/>
          </a:p>
          <a:p>
            <a:pPr algn="just">
              <a:buFontTx/>
              <a:buNone/>
              <a:defRPr/>
            </a:pPr>
            <a:r>
              <a:rPr lang="tr-TR" sz="2200" b="1" dirty="0" smtClean="0"/>
              <a:t> </a:t>
            </a:r>
            <a:endParaRPr lang="tr-TR" sz="2200" dirty="0" smtClean="0"/>
          </a:p>
          <a:p>
            <a:pPr marL="0" indent="0" algn="just">
              <a:buFontTx/>
              <a:buNone/>
              <a:defRPr/>
            </a:pPr>
            <a:endParaRPr lang="tr-TR" sz="2200" dirty="0"/>
          </a:p>
        </p:txBody>
      </p:sp>
      <p:sp>
        <p:nvSpPr>
          <p:cNvPr id="7172" name="3 Altbilgi Yer Tutucusu"/>
          <p:cNvSpPr>
            <a:spLocks noGrp="1"/>
          </p:cNvSpPr>
          <p:nvPr>
            <p:ph type="ftr" sz="quarter" idx="10"/>
          </p:nvPr>
        </p:nvSpPr>
        <p:spPr>
          <a:noFill/>
        </p:spPr>
        <p:txBody>
          <a:bodyPr/>
          <a:lstStyle/>
          <a:p>
            <a:r>
              <a:rPr lang="tr-TR" dirty="0" smtClean="0"/>
              <a:t>Mantık Devreleri </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Başlık"/>
          <p:cNvSpPr>
            <a:spLocks noGrp="1"/>
          </p:cNvSpPr>
          <p:nvPr>
            <p:ph type="title"/>
          </p:nvPr>
        </p:nvSpPr>
        <p:spPr/>
        <p:txBody>
          <a:bodyPr/>
          <a:lstStyle/>
          <a:p>
            <a:r>
              <a:rPr lang="tr-TR" sz="2400" b="1" dirty="0" smtClean="0"/>
              <a:t>Doğruluk Tablosu</a:t>
            </a:r>
            <a:endParaRPr lang="tr-TR" sz="2400" dirty="0" smtClean="0"/>
          </a:p>
        </p:txBody>
      </p:sp>
      <p:sp>
        <p:nvSpPr>
          <p:cNvPr id="3" name="2 İçerik Yer Tutucusu"/>
          <p:cNvSpPr>
            <a:spLocks noGrp="1"/>
          </p:cNvSpPr>
          <p:nvPr>
            <p:ph idx="1"/>
          </p:nvPr>
        </p:nvSpPr>
        <p:spPr>
          <a:xfrm>
            <a:off x="374650" y="869950"/>
            <a:ext cx="8375650" cy="5078413"/>
          </a:xfrm>
        </p:spPr>
        <p:txBody>
          <a:bodyPr/>
          <a:lstStyle/>
          <a:p>
            <a:pPr marL="0" indent="0" algn="just">
              <a:buNone/>
              <a:defRPr/>
            </a:pPr>
            <a:r>
              <a:rPr lang="tr-TR" sz="2000" dirty="0" smtClean="0"/>
              <a:t>Doğruluk tablosu, bir lojik devredeki giriş değişkenlerinin alabilecekleri tüm değerlere karşılık gelen çıkışları gösterir. Doğruluk tablosundaki durum sayısı, n giriş değişkeni için 2</a:t>
            </a:r>
            <a:r>
              <a:rPr lang="tr-TR" sz="2000" baseline="30000" dirty="0" smtClean="0"/>
              <a:t>n</a:t>
            </a:r>
            <a:r>
              <a:rPr lang="tr-TR" sz="2000" dirty="0" smtClean="0"/>
              <a:t> </a:t>
            </a:r>
            <a:r>
              <a:rPr lang="tr-TR" sz="2000" dirty="0" err="1" smtClean="0"/>
              <a:t>dir</a:t>
            </a:r>
            <a:r>
              <a:rPr lang="tr-TR" sz="2000" dirty="0" smtClean="0"/>
              <a:t>. </a:t>
            </a:r>
          </a:p>
          <a:p>
            <a:pPr marL="0" indent="0" algn="just">
              <a:buNone/>
              <a:defRPr/>
            </a:pPr>
            <a:endParaRPr lang="tr-TR" sz="1000" dirty="0" smtClean="0"/>
          </a:p>
          <a:p>
            <a:pPr marL="0" indent="0" algn="just">
              <a:buNone/>
              <a:defRPr/>
            </a:pPr>
            <a:r>
              <a:rPr lang="tr-TR" sz="2000" dirty="0" smtClean="0"/>
              <a:t>Giriş değişkenlerinin kombinasyonlarını elde etmek için sistematik bir yaklaşım vardır; en düşük anlamlı değişken için bir 0 bir 1 yazılarak, ikinci değişken için iki 0 iki 1 yazılarak, üçüncü değişken için de dört 0 dört 1 yazılarak sütunlar oluşturulur. Değişken sayısı arttıkça yazılacak 1 ve 0’ların sayısı ikinin kuvveti olarak artacaktır. </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a:buFontTx/>
              <a:buNone/>
              <a:defRPr/>
            </a:pPr>
            <a:endParaRPr lang="tr-TR" sz="1000" b="1" dirty="0" smtClean="0"/>
          </a:p>
          <a:p>
            <a:pPr>
              <a:buFontTx/>
              <a:buNone/>
              <a:defRPr/>
            </a:pPr>
            <a:endParaRPr lang="tr-TR" sz="2200" dirty="0"/>
          </a:p>
        </p:txBody>
      </p:sp>
      <p:sp>
        <p:nvSpPr>
          <p:cNvPr id="9220"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9" name="8 Tablo"/>
          <p:cNvGraphicFramePr>
            <a:graphicFrameLocks noGrp="1"/>
          </p:cNvGraphicFramePr>
          <p:nvPr/>
        </p:nvGraphicFramePr>
        <p:xfrm>
          <a:off x="4927600" y="3505200"/>
          <a:ext cx="1790700" cy="2743200"/>
        </p:xfrm>
        <a:graphic>
          <a:graphicData uri="http://schemas.openxmlformats.org/drawingml/2006/table">
            <a:tbl>
              <a:tblPr/>
              <a:tblGrid>
                <a:gridCol w="370523"/>
                <a:gridCol w="370523"/>
                <a:gridCol w="370523"/>
                <a:gridCol w="679131"/>
              </a:tblGrid>
              <a:tr h="205493">
                <a:tc>
                  <a:txBody>
                    <a:bodyPr/>
                    <a:lstStyle/>
                    <a:p>
                      <a:pPr algn="just">
                        <a:spcBef>
                          <a:spcPts val="600"/>
                        </a:spcBef>
                        <a:spcAft>
                          <a:spcPts val="0"/>
                        </a:spcAft>
                      </a:pPr>
                      <a:r>
                        <a:rPr lang="tr-TR" sz="2000" b="1" i="1" dirty="0">
                          <a:latin typeface="Times New Roman"/>
                          <a:ea typeface="Times New Roman"/>
                        </a:rPr>
                        <a:t>A</a:t>
                      </a:r>
                      <a:endParaRPr lang="tr-TR" sz="20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i="1" dirty="0">
                          <a:latin typeface="Times New Roman"/>
                          <a:ea typeface="Times New Roman"/>
                        </a:rPr>
                        <a:t>B</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i="1" dirty="0">
                          <a:latin typeface="Times New Roman"/>
                          <a:ea typeface="Times New Roman"/>
                        </a:rPr>
                        <a:t>C</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i="1" dirty="0" smtClean="0">
                          <a:latin typeface="Times New Roman"/>
                          <a:ea typeface="Times New Roman"/>
                        </a:rPr>
                        <a:t>Çıkış</a:t>
                      </a: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dirty="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dirty="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dirty="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Bef>
                          <a:spcPts val="600"/>
                        </a:spcBef>
                        <a:spcAft>
                          <a:spcPts val="0"/>
                        </a:spcAft>
                      </a:pPr>
                      <a:r>
                        <a:rPr lang="tr-TR" sz="20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Bef>
                          <a:spcPts val="600"/>
                        </a:spcBef>
                        <a:spcAft>
                          <a:spcPts val="0"/>
                        </a:spcAft>
                      </a:pPr>
                      <a:r>
                        <a:rPr lang="tr-TR" sz="20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graphicFrame>
        <p:nvGraphicFramePr>
          <p:cNvPr id="10" name="9 Tablo"/>
          <p:cNvGraphicFramePr>
            <a:graphicFrameLocks noGrp="1"/>
          </p:cNvGraphicFramePr>
          <p:nvPr/>
        </p:nvGraphicFramePr>
        <p:xfrm>
          <a:off x="2133600" y="4013200"/>
          <a:ext cx="1420177" cy="1524000"/>
        </p:xfrm>
        <a:graphic>
          <a:graphicData uri="http://schemas.openxmlformats.org/drawingml/2006/table">
            <a:tbl>
              <a:tblPr/>
              <a:tblGrid>
                <a:gridCol w="370523"/>
                <a:gridCol w="370523"/>
                <a:gridCol w="679131"/>
              </a:tblGrid>
              <a:tr h="205493">
                <a:tc>
                  <a:txBody>
                    <a:bodyPr/>
                    <a:lstStyle/>
                    <a:p>
                      <a:pPr algn="just">
                        <a:spcBef>
                          <a:spcPts val="600"/>
                        </a:spcBef>
                        <a:spcAft>
                          <a:spcPts val="0"/>
                        </a:spcAft>
                      </a:pPr>
                      <a:r>
                        <a:rPr lang="tr-TR" sz="2000" b="1" i="1" dirty="0" smtClean="0">
                          <a:latin typeface="Times New Roman"/>
                          <a:ea typeface="Times New Roman"/>
                        </a:rPr>
                        <a:t>A</a:t>
                      </a:r>
                      <a:endParaRPr lang="tr-TR" sz="2000" dirty="0">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Bef>
                          <a:spcPts val="600"/>
                        </a:spcBef>
                        <a:spcAft>
                          <a:spcPts val="0"/>
                        </a:spcAft>
                      </a:pPr>
                      <a:r>
                        <a:rPr lang="tr-TR" sz="2000" b="1" i="1" dirty="0" smtClean="0">
                          <a:latin typeface="Times New Roman"/>
                          <a:ea typeface="Times New Roman"/>
                        </a:rPr>
                        <a:t>B</a:t>
                      </a:r>
                      <a:endParaRPr lang="tr-TR" sz="20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i="1" dirty="0" smtClean="0">
                          <a:latin typeface="Times New Roman"/>
                          <a:ea typeface="Times New Roman"/>
                        </a:rPr>
                        <a:t>Çıkış</a:t>
                      </a: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chemeClr val="tx1"/>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Bef>
                          <a:spcPts val="600"/>
                        </a:spcBef>
                        <a:spcAft>
                          <a:spcPts val="0"/>
                        </a:spcAft>
                      </a:pPr>
                      <a:r>
                        <a:rPr lang="tr-TR" sz="2000" dirty="0">
                          <a:latin typeface="Times New Roman"/>
                          <a:ea typeface="Times New Roman"/>
                        </a:rPr>
                        <a:t>1</a:t>
                      </a:r>
                    </a:p>
                  </a:txBody>
                  <a:tcPr marL="68580" marR="68580" marT="0" marB="0">
                    <a:lnL w="12700" cap="flat" cmpd="sng" algn="ctr">
                      <a:solidFill>
                        <a:schemeClr val="tx1"/>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dirty="0">
                          <a:latin typeface="Times New Roman"/>
                          <a:ea typeface="Times New Roman"/>
                        </a:rPr>
                        <a:t>1</a:t>
                      </a: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chemeClr val="tx1"/>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93">
                <a:tc>
                  <a:txBody>
                    <a:bodyPr/>
                    <a:lstStyle/>
                    <a:p>
                      <a:pPr marL="0" algn="just" defTabSz="914400" rtl="0" eaLnBrk="1" latinLnBrk="0" hangingPunct="1">
                        <a:spcBef>
                          <a:spcPts val="600"/>
                        </a:spcBef>
                        <a:spcAft>
                          <a:spcPts val="0"/>
                        </a:spcAft>
                      </a:pPr>
                      <a:r>
                        <a:rPr lang="tr-TR" sz="2000" kern="1200" dirty="0">
                          <a:solidFill>
                            <a:schemeClr val="tx1"/>
                          </a:solidFill>
                          <a:latin typeface="Times New Roman"/>
                          <a:ea typeface="Times New Roman"/>
                          <a:cs typeface="+mn-cs"/>
                        </a:rPr>
                        <a:t>1</a:t>
                      </a: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defTabSz="914400" rtl="0" eaLnBrk="1" latinLnBrk="0" hangingPunct="1">
                        <a:spcBef>
                          <a:spcPts val="600"/>
                        </a:spcBef>
                        <a:spcAft>
                          <a:spcPts val="0"/>
                        </a:spcAft>
                      </a:pPr>
                      <a:r>
                        <a:rPr lang="tr-TR" sz="2000" kern="1200" dirty="0">
                          <a:solidFill>
                            <a:schemeClr val="tx1"/>
                          </a:solidFill>
                          <a:latin typeface="Times New Roman"/>
                          <a:ea typeface="Times New Roman"/>
                          <a:cs typeface="+mn-cs"/>
                        </a:rPr>
                        <a:t>1</a:t>
                      </a:r>
                    </a:p>
                  </a:txBody>
                  <a:tcPr marL="68580" marR="6858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defTabSz="914400" rtl="0" eaLnBrk="1" latinLnBrk="0" hangingPunct="1">
                        <a:spcBef>
                          <a:spcPts val="600"/>
                        </a:spcBef>
                        <a:spcAft>
                          <a:spcPts val="0"/>
                        </a:spcAft>
                      </a:pPr>
                      <a:endParaRPr lang="tr-TR" sz="2000" kern="1200" dirty="0">
                        <a:solidFill>
                          <a:schemeClr val="tx1"/>
                        </a:solidFill>
                        <a:latin typeface="Times New Roman"/>
                        <a:ea typeface="Times New Roman"/>
                        <a:cs typeface="+mn-cs"/>
                      </a:endParaRPr>
                    </a:p>
                  </a:txBody>
                  <a:tcPr marL="68580" marR="68580" marT="0" marB="0">
                    <a:lnL w="190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Doğruluk Tablosu</a:t>
            </a:r>
            <a:endParaRPr lang="tr-TR" sz="2400" dirty="0"/>
          </a:p>
        </p:txBody>
      </p:sp>
      <p:sp>
        <p:nvSpPr>
          <p:cNvPr id="3" name="2 İçerik Yer Tutucusu"/>
          <p:cNvSpPr>
            <a:spLocks noGrp="1"/>
          </p:cNvSpPr>
          <p:nvPr>
            <p:ph idx="1"/>
          </p:nvPr>
        </p:nvSpPr>
        <p:spPr>
          <a:xfrm>
            <a:off x="336550" y="912813"/>
            <a:ext cx="8375650" cy="5078412"/>
          </a:xfrm>
        </p:spPr>
        <p:txBody>
          <a:bodyPr/>
          <a:lstStyle/>
          <a:p>
            <a:pPr>
              <a:buNone/>
            </a:pPr>
            <a:r>
              <a:rPr lang="tr-TR" sz="2200" b="1" dirty="0" smtClean="0"/>
              <a:t>Örnek: </a:t>
            </a:r>
            <a:r>
              <a:rPr lang="tr-TR" sz="2200" i="1" dirty="0" smtClean="0"/>
              <a:t>F(A,B,C) = A+B’C</a:t>
            </a:r>
            <a:r>
              <a:rPr lang="tr-TR" sz="2200" dirty="0" smtClean="0"/>
              <a:t>  ifadesinin doğruluk tablosunu oluşturalım.</a:t>
            </a:r>
          </a:p>
          <a:p>
            <a:pPr marL="0" indent="0">
              <a:buNone/>
            </a:pPr>
            <a:endParaRPr lang="tr-TR" sz="1000" dirty="0" smtClean="0"/>
          </a:p>
          <a:p>
            <a:pPr marL="0" indent="0" algn="just">
              <a:buNone/>
            </a:pPr>
            <a:r>
              <a:rPr lang="tr-TR" sz="2200" dirty="0" smtClean="0"/>
              <a:t>Giriş değişkenlerinin tüm kombinasyonları, lojik ifadede yerine konularak tablo oluşturulur. Diğer bir yöntem de şöyle olabilir; bu lojik ifadenin 1 olabilmesi için ya </a:t>
            </a:r>
            <a:r>
              <a:rPr lang="tr-TR" sz="2200" i="1" dirty="0" smtClean="0"/>
              <a:t>A</a:t>
            </a:r>
            <a:r>
              <a:rPr lang="tr-TR" sz="2200" dirty="0" smtClean="0"/>
              <a:t> </a:t>
            </a:r>
            <a:r>
              <a:rPr lang="tr-TR" sz="2200" dirty="0" err="1" smtClean="0"/>
              <a:t>nın</a:t>
            </a:r>
            <a:r>
              <a:rPr lang="tr-TR" sz="2200" dirty="0" smtClean="0"/>
              <a:t> 1 olması ya da </a:t>
            </a:r>
            <a:r>
              <a:rPr lang="tr-TR" sz="2200" i="1" dirty="0" smtClean="0"/>
              <a:t>B’C</a:t>
            </a:r>
            <a:r>
              <a:rPr lang="tr-TR" sz="2200" dirty="0" smtClean="0"/>
              <a:t> </a:t>
            </a:r>
            <a:r>
              <a:rPr lang="tr-TR" sz="2200" dirty="0" err="1" smtClean="0"/>
              <a:t>nin</a:t>
            </a:r>
            <a:r>
              <a:rPr lang="tr-TR" sz="2200" dirty="0" smtClean="0"/>
              <a:t> 1 olması gereklidir. </a:t>
            </a:r>
            <a:r>
              <a:rPr lang="tr-TR" sz="2200" i="1" dirty="0" smtClean="0"/>
              <a:t>B’C</a:t>
            </a:r>
            <a:r>
              <a:rPr lang="tr-TR" sz="2200" dirty="0" smtClean="0"/>
              <a:t> </a:t>
            </a:r>
            <a:r>
              <a:rPr lang="tr-TR" sz="2200" dirty="0" err="1" smtClean="0"/>
              <a:t>nin</a:t>
            </a:r>
            <a:r>
              <a:rPr lang="tr-TR" sz="2200" dirty="0" smtClean="0"/>
              <a:t> de 1 olabilmesi için </a:t>
            </a:r>
            <a:r>
              <a:rPr lang="tr-TR" sz="2200" i="1" dirty="0" smtClean="0"/>
              <a:t>B </a:t>
            </a:r>
            <a:r>
              <a:rPr lang="tr-TR" sz="2200" dirty="0" smtClean="0"/>
              <a:t>= 0 ve </a:t>
            </a:r>
            <a:r>
              <a:rPr lang="tr-TR" sz="2200" i="1" dirty="0" smtClean="0"/>
              <a:t>C </a:t>
            </a:r>
            <a:r>
              <a:rPr lang="tr-TR" sz="2200" dirty="0" smtClean="0"/>
              <a:t>= 1 olmalıdır. </a:t>
            </a:r>
            <a:r>
              <a:rPr lang="tr-TR" sz="2200" b="1" dirty="0" smtClean="0"/>
              <a:t> </a:t>
            </a:r>
            <a:endParaRPr lang="tr-TR" sz="2200" dirty="0" smtClean="0"/>
          </a:p>
          <a:p>
            <a:pPr>
              <a:buNone/>
            </a:pPr>
            <a:endParaRPr lang="tr-TR" sz="2200"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graphicFrame>
        <p:nvGraphicFramePr>
          <p:cNvPr id="5" name="4 Tablo"/>
          <p:cNvGraphicFramePr>
            <a:graphicFrameLocks noGrp="1"/>
          </p:cNvGraphicFramePr>
          <p:nvPr/>
        </p:nvGraphicFramePr>
        <p:xfrm>
          <a:off x="622300" y="3225800"/>
          <a:ext cx="1714340" cy="2743200"/>
        </p:xfrm>
        <a:graphic>
          <a:graphicData uri="http://schemas.openxmlformats.org/drawingml/2006/table">
            <a:tbl>
              <a:tblPr/>
              <a:tblGrid>
                <a:gridCol w="428585"/>
                <a:gridCol w="428585"/>
                <a:gridCol w="428585"/>
                <a:gridCol w="428585"/>
              </a:tblGrid>
              <a:tr h="205493">
                <a:tc>
                  <a:txBody>
                    <a:bodyPr/>
                    <a:lstStyle/>
                    <a:p>
                      <a:pPr algn="just">
                        <a:spcBef>
                          <a:spcPts val="600"/>
                        </a:spcBef>
                        <a:spcAft>
                          <a:spcPts val="0"/>
                        </a:spcAft>
                      </a:pPr>
                      <a:r>
                        <a:rPr lang="tr-TR" sz="2000" b="1" i="1" dirty="0">
                          <a:latin typeface="Times New Roman"/>
                          <a:ea typeface="Times New Roman"/>
                        </a:rPr>
                        <a:t>A</a:t>
                      </a:r>
                      <a:endParaRPr lang="tr-TR" sz="20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i="1" dirty="0">
                          <a:latin typeface="Times New Roman"/>
                          <a:ea typeface="Times New Roman"/>
                        </a:rPr>
                        <a:t>B</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i="1">
                          <a:latin typeface="Times New Roman"/>
                          <a:ea typeface="Times New Roman"/>
                        </a:rPr>
                        <a:t>C</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i="1">
                          <a:latin typeface="Times New Roman"/>
                          <a:ea typeface="Times New Roman"/>
                        </a:rPr>
                        <a:t>F</a:t>
                      </a:r>
                      <a:endParaRPr lang="tr-TR" sz="20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dirty="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a:latin typeface="Times New Roman"/>
                          <a:ea typeface="Times New Roman"/>
                        </a:rPr>
                        <a:t>1</a:t>
                      </a:r>
                      <a:endParaRPr lang="tr-TR" sz="20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dirty="0">
                          <a:latin typeface="Times New Roman"/>
                          <a:ea typeface="Times New Roman"/>
                        </a:rPr>
                        <a:t>1</a:t>
                      </a: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dirty="0">
                          <a:latin typeface="Times New Roman"/>
                          <a:ea typeface="Times New Roman"/>
                        </a:rPr>
                        <a:t>1</a:t>
                      </a: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dirty="0">
                          <a:latin typeface="Times New Roman"/>
                          <a:ea typeface="Times New Roman"/>
                        </a:rPr>
                        <a:t>1</a:t>
                      </a: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493">
                <a:tc>
                  <a:txBody>
                    <a:bodyPr/>
                    <a:lstStyle/>
                    <a:p>
                      <a:pPr algn="just">
                        <a:spcBef>
                          <a:spcPts val="600"/>
                        </a:spcBef>
                        <a:spcAft>
                          <a:spcPts val="0"/>
                        </a:spcAft>
                      </a:pPr>
                      <a:r>
                        <a:rPr lang="tr-TR" sz="20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Bef>
                          <a:spcPts val="600"/>
                        </a:spcBef>
                        <a:spcAft>
                          <a:spcPts val="0"/>
                        </a:spcAft>
                      </a:pPr>
                      <a:r>
                        <a:rPr lang="tr-TR" sz="2000" b="1" dirty="0">
                          <a:latin typeface="Times New Roman"/>
                          <a:ea typeface="Times New Roman"/>
                        </a:rPr>
                        <a:t>1</a:t>
                      </a: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6" name="5 Dikdörtgen"/>
          <p:cNvSpPr>
            <a:spLocks noChangeArrowheads="1"/>
          </p:cNvSpPr>
          <p:nvPr/>
        </p:nvSpPr>
        <p:spPr bwMode="auto">
          <a:xfrm>
            <a:off x="2706688" y="3800475"/>
            <a:ext cx="4062412" cy="400050"/>
          </a:xfrm>
          <a:prstGeom prst="rect">
            <a:avLst/>
          </a:prstGeom>
          <a:noFill/>
          <a:ln w="9525">
            <a:noFill/>
            <a:miter lim="800000"/>
            <a:headEnd/>
            <a:tailEnd/>
          </a:ln>
        </p:spPr>
        <p:txBody>
          <a:bodyPr wrap="square">
            <a:spAutoFit/>
          </a:bodyPr>
          <a:lstStyle/>
          <a:p>
            <a:r>
              <a:rPr lang="tr-TR" sz="2000" b="0" i="1" dirty="0" smtClean="0"/>
              <a:t>B</a:t>
            </a:r>
            <a:r>
              <a:rPr lang="tr-TR" sz="2000" b="0" dirty="0"/>
              <a:t> </a:t>
            </a:r>
            <a:r>
              <a:rPr lang="tr-TR" sz="2000" b="0" dirty="0" err="1" smtClean="0"/>
              <a:t>nin</a:t>
            </a:r>
            <a:r>
              <a:rPr lang="tr-TR" sz="2000" b="0" dirty="0" smtClean="0"/>
              <a:t> </a:t>
            </a:r>
            <a:r>
              <a:rPr lang="tr-TR" sz="2000" b="0" i="1" dirty="0" smtClean="0"/>
              <a:t> </a:t>
            </a:r>
            <a:r>
              <a:rPr lang="tr-TR" sz="2000" b="0" dirty="0"/>
              <a:t>0</a:t>
            </a:r>
            <a:r>
              <a:rPr lang="tr-TR" sz="2000" b="0" i="1" dirty="0"/>
              <a:t>  </a:t>
            </a:r>
            <a:r>
              <a:rPr lang="tr-TR" sz="2000" b="0" dirty="0"/>
              <a:t>ve </a:t>
            </a:r>
            <a:r>
              <a:rPr lang="tr-TR" sz="2000" b="0" i="1" dirty="0"/>
              <a:t> </a:t>
            </a:r>
            <a:r>
              <a:rPr lang="tr-TR" sz="2000" b="0" i="1" dirty="0" smtClean="0"/>
              <a:t>C</a:t>
            </a:r>
            <a:r>
              <a:rPr lang="tr-TR" sz="2000" b="0" dirty="0"/>
              <a:t> </a:t>
            </a:r>
            <a:r>
              <a:rPr lang="tr-TR" sz="2000" b="0" dirty="0" err="1" smtClean="0"/>
              <a:t>nin</a:t>
            </a:r>
            <a:r>
              <a:rPr lang="tr-TR" sz="2000" b="0" i="1" dirty="0" smtClean="0"/>
              <a:t> </a:t>
            </a:r>
            <a:r>
              <a:rPr lang="tr-TR" sz="2000" b="0" dirty="0"/>
              <a:t>1 olduğu durum</a:t>
            </a:r>
          </a:p>
        </p:txBody>
      </p:sp>
      <p:sp>
        <p:nvSpPr>
          <p:cNvPr id="7" name="6 Dikdörtgen"/>
          <p:cNvSpPr>
            <a:spLocks noChangeArrowheads="1"/>
          </p:cNvSpPr>
          <p:nvPr/>
        </p:nvSpPr>
        <p:spPr bwMode="auto">
          <a:xfrm>
            <a:off x="2754313" y="5100638"/>
            <a:ext cx="2757487" cy="400050"/>
          </a:xfrm>
          <a:prstGeom prst="rect">
            <a:avLst/>
          </a:prstGeom>
          <a:noFill/>
          <a:ln w="9525">
            <a:noFill/>
            <a:miter lim="800000"/>
            <a:headEnd/>
            <a:tailEnd/>
          </a:ln>
        </p:spPr>
        <p:txBody>
          <a:bodyPr wrap="none">
            <a:spAutoFit/>
          </a:bodyPr>
          <a:lstStyle/>
          <a:p>
            <a:r>
              <a:rPr lang="tr-TR" sz="2000" b="0" i="1" dirty="0" smtClean="0"/>
              <a:t>A</a:t>
            </a:r>
            <a:r>
              <a:rPr lang="tr-TR" sz="2000" b="0" dirty="0" smtClean="0"/>
              <a:t> </a:t>
            </a:r>
            <a:r>
              <a:rPr lang="tr-TR" sz="2000" b="0" dirty="0" err="1"/>
              <a:t>nın</a:t>
            </a:r>
            <a:r>
              <a:rPr lang="tr-TR" sz="2000" b="0" dirty="0"/>
              <a:t> 1 olduğu durumlar</a:t>
            </a:r>
          </a:p>
        </p:txBody>
      </p:sp>
      <p:sp>
        <p:nvSpPr>
          <p:cNvPr id="8" name="AutoShape 1"/>
          <p:cNvSpPr>
            <a:spLocks/>
          </p:cNvSpPr>
          <p:nvPr/>
        </p:nvSpPr>
        <p:spPr bwMode="auto">
          <a:xfrm>
            <a:off x="2565400" y="4738688"/>
            <a:ext cx="92075" cy="1217612"/>
          </a:xfrm>
          <a:prstGeom prst="rightBrace">
            <a:avLst>
              <a:gd name="adj1" fmla="val 74937"/>
              <a:gd name="adj2" fmla="val 50000"/>
            </a:avLst>
          </a:prstGeom>
          <a:noFill/>
          <a:ln w="9525">
            <a:solidFill>
              <a:srgbClr val="000000"/>
            </a:solidFill>
            <a:round/>
            <a:headEnd/>
            <a:tailEnd/>
          </a:ln>
        </p:spPr>
        <p:txBody>
          <a:bodyPr/>
          <a:lstStyle/>
          <a:p>
            <a:endParaRPr lang="tr-T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6379</TotalTime>
  <Words>802</Words>
  <Application>Microsoft Office PowerPoint</Application>
  <PresentationFormat>Ekran Gösterisi (4:3)</PresentationFormat>
  <Paragraphs>271</Paragraphs>
  <Slides>14</Slides>
  <Notes>1</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overview</vt:lpstr>
      <vt:lpstr>BOOLE CEBRİ</vt:lpstr>
      <vt:lpstr>BOOLE CEBRİ</vt:lpstr>
      <vt:lpstr>Boole Cebrinin Temel Kanunları</vt:lpstr>
      <vt:lpstr>Boole Cebrinin Kuralları</vt:lpstr>
      <vt:lpstr>Boole Cebrinin Kuralları</vt:lpstr>
      <vt:lpstr>Boole Cebrinin Kuralları</vt:lpstr>
      <vt:lpstr>DeMorgan Teoremleri</vt:lpstr>
      <vt:lpstr>Doğruluk Tablosu</vt:lpstr>
      <vt:lpstr>Doğruluk Tablosu</vt:lpstr>
      <vt:lpstr>Doğruluk Tablosu</vt:lpstr>
      <vt:lpstr>Venn Diyagramı</vt:lpstr>
      <vt:lpstr>Venn Diyagramı</vt:lpstr>
      <vt:lpstr>Lojik İfadelerin Sadeleştirilmesi</vt:lpstr>
      <vt:lpstr>Lojik İfadelerin Sadeleştirilmesi</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Administrator</cp:lastModifiedBy>
  <cp:revision>195</cp:revision>
  <cp:lastPrinted>2001-01-30T20:22:47Z</cp:lastPrinted>
  <dcterms:created xsi:type="dcterms:W3CDTF">1999-07-07T12:46:17Z</dcterms:created>
  <dcterms:modified xsi:type="dcterms:W3CDTF">2010-10-10T17:18:42Z</dcterms:modified>
</cp:coreProperties>
</file>