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44CA-238B-4493-B1D2-A2E19AED67D9}" type="datetimeFigureOut">
              <a:rPr lang="tr-TR" smtClean="0"/>
              <a:t>27.10.2017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569CA-D4B0-40E2-A115-41E8DA821A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41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569CA-D4B0-40E2-A115-41E8DA821A5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457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569CA-D4B0-40E2-A115-41E8DA821A5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F1FEA0-6027-4FAC-921E-B4D3C1DD74B4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04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C635-DDCD-4215-BB8D-9928EE55BFE2}" type="datetime1">
              <a:rPr lang="tr-TR" smtClean="0"/>
              <a:t>27.10.2017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5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A55A-3DB9-4C16-960A-DC150AFEB813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875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316B-D53E-46C1-A059-334D116D02CD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62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3DA9-AFAA-4A68-A96E-8FD428B80137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40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ADC6-3667-47DB-A98D-0D5A63C37608}" type="datetime1">
              <a:rPr lang="tr-TR" smtClean="0"/>
              <a:t>27.10.2017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73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E6F-56E6-4780-AABA-54EE1C17A712}" type="datetime1">
              <a:rPr lang="tr-TR" smtClean="0"/>
              <a:t>27.10.2017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59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FC9154C-067A-49DF-94C8-64B6D743EC95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424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5785F3-8C3A-44DC-91DD-181F208848BA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98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E6B5-3130-4078-A3FD-7E7F336347AE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74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E7CA-110F-4783-B938-A66F90F7AB99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0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3B53-20CB-4A87-BD14-7C2A5A42357D}" type="datetime1">
              <a:rPr lang="tr-TR" smtClean="0"/>
              <a:t>27.10.2017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62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424-A0C8-4F61-8A33-096DDA2CA3E0}" type="datetime1">
              <a:rPr lang="tr-TR" smtClean="0"/>
              <a:t>27.10.2017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5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64F6-277F-4CEC-8D2B-56BA9140C364}" type="datetime1">
              <a:rPr lang="tr-TR" smtClean="0"/>
              <a:t>27.10.2017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7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8DD8-A881-4140-945A-3D776C1ABFA4}" type="datetime1">
              <a:rPr lang="tr-TR" smtClean="0"/>
              <a:t>27.10.2017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12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1A10-A1E3-47FC-9F25-9C14A4D63699}" type="datetime1">
              <a:rPr lang="tr-TR" smtClean="0"/>
              <a:t>27.10.2017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36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94CA-99B0-4DAF-AB9F-18916D53ADCB}" type="datetime1">
              <a:rPr lang="tr-TR" smtClean="0"/>
              <a:t>27.10.2017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4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5453FD-7498-4D0A-8C80-26C0EC44172C}" type="datetime1">
              <a:rPr lang="tr-TR" smtClean="0"/>
              <a:t>27.10.2017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8B43C5-7F9B-4F70-94B9-052DD4AB04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01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tihadak.sakarya.edu.t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atihadak@sakarya.edu.t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174897" cy="2677648"/>
          </a:xfrm>
        </p:spPr>
        <p:txBody>
          <a:bodyPr/>
          <a:lstStyle/>
          <a:p>
            <a:r>
              <a:rPr lang="tr-TR" dirty="0" smtClean="0"/>
              <a:t>BSM 101 </a:t>
            </a:r>
            <a:br>
              <a:rPr lang="tr-TR" dirty="0" smtClean="0"/>
            </a:br>
            <a:r>
              <a:rPr lang="tr-TR" dirty="0" smtClean="0"/>
              <a:t>Bilgisayar Mühendisliğine Giriş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687216" cy="12402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sz="2800" b="1" i="1" dirty="0" err="1" smtClean="0">
                <a:solidFill>
                  <a:schemeClr val="bg1"/>
                </a:solidFill>
              </a:rPr>
              <a:t>Bool</a:t>
            </a:r>
            <a:r>
              <a:rPr lang="tr-TR" sz="2800" b="1" i="1" dirty="0" smtClean="0">
                <a:solidFill>
                  <a:schemeClr val="bg1"/>
                </a:solidFill>
              </a:rPr>
              <a:t> cebri</a:t>
            </a:r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Hazırlayan: </a:t>
            </a:r>
            <a:r>
              <a:rPr lang="tr-TR" u="sng" dirty="0" smtClean="0"/>
              <a:t>Yrd. DOÇ. Dr. M. Fatih adak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33656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15014"/>
          </a:xfrm>
        </p:spPr>
        <p:txBody>
          <a:bodyPr>
            <a:normAutofit/>
          </a:bodyPr>
          <a:lstStyle/>
          <a:p>
            <a:r>
              <a:rPr lang="tr-TR" dirty="0" smtClean="0"/>
              <a:t>Anahtar Üzerindeki Etkisi</a:t>
            </a:r>
          </a:p>
          <a:p>
            <a:pPr marL="914400" lvl="2" indent="0">
              <a:buNone/>
            </a:pPr>
            <a:r>
              <a:rPr lang="tr-TR" dirty="0" smtClean="0"/>
              <a:t>Z=X+Y    VEYA İşlemi</a:t>
            </a:r>
          </a:p>
          <a:p>
            <a:pPr marL="2743200" lvl="6" indent="0">
              <a:buNone/>
            </a:pPr>
            <a:endParaRPr lang="tr-TR" dirty="0" smtClean="0"/>
          </a:p>
          <a:p>
            <a:pPr marL="2743200" lvl="6" indent="0">
              <a:buNone/>
            </a:pPr>
            <a:r>
              <a:rPr lang="tr-TR" dirty="0" smtClean="0"/>
              <a:t>       X   ve Y açık  Z=0      X=0    veya  Y=0</a:t>
            </a:r>
          </a:p>
          <a:p>
            <a:pPr marL="2743200" lvl="6" indent="0">
              <a:buNone/>
            </a:pPr>
            <a:endParaRPr lang="tr-TR" dirty="0"/>
          </a:p>
          <a:p>
            <a:pPr marL="2743200" lvl="6" indent="0">
              <a:buNone/>
            </a:pPr>
            <a:r>
              <a:rPr lang="tr-TR" dirty="0"/>
              <a:t> </a:t>
            </a:r>
            <a:r>
              <a:rPr lang="tr-TR" dirty="0" smtClean="0"/>
              <a:t>      X   veya </a:t>
            </a:r>
            <a:r>
              <a:rPr lang="tr-TR" dirty="0"/>
              <a:t>Y </a:t>
            </a:r>
            <a:r>
              <a:rPr lang="tr-TR" dirty="0" smtClean="0"/>
              <a:t>kapalı  Z=1      (X=1    ve  Y=0)  veya </a:t>
            </a:r>
            <a:r>
              <a:rPr lang="tr-TR" dirty="0"/>
              <a:t>(</a:t>
            </a:r>
            <a:r>
              <a:rPr lang="tr-TR" dirty="0" smtClean="0"/>
              <a:t>X=0    </a:t>
            </a:r>
            <a:r>
              <a:rPr lang="tr-TR" dirty="0"/>
              <a:t>ve  </a:t>
            </a:r>
            <a:r>
              <a:rPr lang="tr-TR" dirty="0" smtClean="0"/>
              <a:t>Y=1) </a:t>
            </a:r>
          </a:p>
          <a:p>
            <a:pPr marL="2743200" lvl="6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10</a:t>
            </a:fld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51" y="3439432"/>
            <a:ext cx="2971800" cy="11715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29" y="4782094"/>
            <a:ext cx="2533650" cy="11430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83" y="4782094"/>
            <a:ext cx="2533650" cy="1143000"/>
          </a:xfrm>
          <a:prstGeom prst="rect">
            <a:avLst/>
          </a:prstGeom>
        </p:spPr>
      </p:pic>
      <p:sp>
        <p:nvSpPr>
          <p:cNvPr id="12" name="Altbilgi Yer Tutucusu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61" y="2486932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</a:t>
            </a:r>
            <a:r>
              <a:rPr lang="tr-TR" dirty="0" smtClean="0"/>
              <a:t> İfadeleri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Bool</a:t>
            </a:r>
            <a:r>
              <a:rPr lang="tr-TR" dirty="0" smtClean="0"/>
              <a:t> Değişkenleri ile Gösterilen İfadeler</a:t>
            </a:r>
          </a:p>
          <a:p>
            <a:pPr lvl="1"/>
            <a:r>
              <a:rPr lang="tr-TR" dirty="0" smtClean="0"/>
              <a:t>Örnek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tr-TR" dirty="0"/>
              <a:t>A=B=X=Z=1,Y=0    olduğu düşünüldüğünde</a:t>
            </a:r>
          </a:p>
          <a:p>
            <a:pPr lvl="1"/>
            <a:r>
              <a:rPr lang="tr-TR" dirty="0" smtClean="0"/>
              <a:t>Değerlendirme</a:t>
            </a:r>
          </a:p>
          <a:p>
            <a:pPr marL="457200" lvl="1" indent="0">
              <a:buNone/>
            </a:pPr>
            <a:endParaRPr lang="tr-TR" dirty="0" smtClean="0"/>
          </a:p>
          <a:p>
            <a:pPr lvl="1"/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11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57" y="3368312"/>
            <a:ext cx="2600325" cy="4000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2" y="4435388"/>
            <a:ext cx="4801961" cy="19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</a:t>
            </a:r>
            <a:r>
              <a:rPr lang="tr-TR" dirty="0" smtClean="0"/>
              <a:t> İfadeleri ve Gerçekleme Tablosu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5237137" cy="3416300"/>
          </a:xfrm>
        </p:spPr>
        <p:txBody>
          <a:bodyPr/>
          <a:lstStyle/>
          <a:p>
            <a:r>
              <a:rPr lang="tr-TR" dirty="0" smtClean="0"/>
              <a:t>Z=X+Y' </a:t>
            </a:r>
          </a:p>
          <a:p>
            <a:r>
              <a:rPr lang="tr-TR" dirty="0" smtClean="0"/>
              <a:t>Gerçekleme tablosu </a:t>
            </a:r>
            <a:r>
              <a:rPr lang="tr-TR" dirty="0" err="1" smtClean="0"/>
              <a:t>bool</a:t>
            </a:r>
            <a:r>
              <a:rPr lang="tr-TR" dirty="0" smtClean="0"/>
              <a:t> ifadesindeki değerlerin tüm olası kombinasyonları için ifadenin değerini belirtir.</a:t>
            </a:r>
          </a:p>
          <a:p>
            <a:r>
              <a:rPr lang="tr-TR" dirty="0" smtClean="0"/>
              <a:t>n adet değişken için       adet satıra ihtiyaç vardır.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12</a:t>
            </a:fld>
            <a:endParaRPr lang="tr-TR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50547"/>
              </p:ext>
            </p:extLst>
          </p:nvPr>
        </p:nvGraphicFramePr>
        <p:xfrm>
          <a:off x="6473371" y="2679095"/>
          <a:ext cx="4037876" cy="193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469"/>
                <a:gridCol w="1009469"/>
                <a:gridCol w="1009469"/>
                <a:gridCol w="1009469"/>
              </a:tblGrid>
              <a:tr h="47340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Y'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Z=X+Y'</a:t>
                      </a:r>
                    </a:p>
                  </a:txBody>
                  <a:tcPr anchor="ctr"/>
                </a:tc>
              </a:tr>
              <a:tr h="34456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  <a:tr h="34456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</a:tr>
              <a:tr h="34456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  <a:tr h="344561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6850673" y="2300416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Z ye ait gerçekleme tablosu</a:t>
            </a:r>
          </a:p>
        </p:txBody>
      </p:sp>
      <p:graphicFrame>
        <p:nvGraphicFramePr>
          <p:cNvPr id="8" name="Nesne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070186"/>
              </p:ext>
            </p:extLst>
          </p:nvPr>
        </p:nvGraphicFramePr>
        <p:xfrm>
          <a:off x="3920162" y="3946254"/>
          <a:ext cx="336452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0162" y="3946254"/>
                        <a:ext cx="336452" cy="36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Bool</a:t>
            </a:r>
            <a:r>
              <a:rPr lang="tr-TR" dirty="0"/>
              <a:t> İfadeleri ve Gerçekleme Tablosu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420611"/>
            <a:ext cx="8825659" cy="3416300"/>
          </a:xfrm>
        </p:spPr>
        <p:txBody>
          <a:bodyPr/>
          <a:lstStyle/>
          <a:p>
            <a:r>
              <a:rPr lang="tr-TR" dirty="0" smtClean="0"/>
              <a:t>Gerçekleme Tablosunu Kullanarak İspat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13</a:t>
            </a:fld>
            <a:endParaRPr lang="tr-TR"/>
          </a:p>
        </p:txBody>
      </p:sp>
      <p:graphicFrame>
        <p:nvGraphicFramePr>
          <p:cNvPr id="9" name="Tabl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69262"/>
              </p:ext>
            </p:extLst>
          </p:nvPr>
        </p:nvGraphicFramePr>
        <p:xfrm>
          <a:off x="2491007" y="3292838"/>
          <a:ext cx="78387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57"/>
                <a:gridCol w="491478"/>
                <a:gridCol w="458157"/>
                <a:gridCol w="222411"/>
                <a:gridCol w="425531"/>
                <a:gridCol w="666411"/>
                <a:gridCol w="208280"/>
                <a:gridCol w="984545"/>
                <a:gridCol w="1120907"/>
                <a:gridCol w="909779"/>
                <a:gridCol w="1826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Z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Y'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XY'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XY'+Z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X+Z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Y'+Z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(X+Z). (Y'+Z)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85" y="2829637"/>
            <a:ext cx="3762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Teoremler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14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154954" y="2558907"/>
            <a:ext cx="1372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A+0=A</a:t>
            </a:r>
          </a:p>
          <a:p>
            <a:r>
              <a:rPr lang="tr-TR" dirty="0" smtClean="0"/>
              <a:t>A+1=1</a:t>
            </a:r>
          </a:p>
          <a:p>
            <a:r>
              <a:rPr lang="tr-TR" dirty="0" smtClean="0"/>
              <a:t>A+A=A</a:t>
            </a:r>
          </a:p>
          <a:p>
            <a:r>
              <a:rPr lang="tr-TR" dirty="0" smtClean="0"/>
              <a:t>(A') '=A</a:t>
            </a:r>
          </a:p>
          <a:p>
            <a:r>
              <a:rPr lang="tr-TR" dirty="0" smtClean="0"/>
              <a:t>A+A'=1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3048000" y="2558907"/>
            <a:ext cx="1175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A.1=A</a:t>
            </a:r>
          </a:p>
          <a:p>
            <a:r>
              <a:rPr lang="tr-TR" dirty="0" smtClean="0"/>
              <a:t>A.0=0</a:t>
            </a:r>
          </a:p>
          <a:p>
            <a:r>
              <a:rPr lang="tr-TR" dirty="0" smtClean="0"/>
              <a:t>A.A=A</a:t>
            </a:r>
          </a:p>
          <a:p>
            <a:endParaRPr lang="tr-TR" dirty="0" smtClean="0"/>
          </a:p>
          <a:p>
            <a:r>
              <a:rPr lang="tr-TR" dirty="0" smtClean="0"/>
              <a:t>A.A'=0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1280160" y="446749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Örnek</a:t>
            </a:r>
            <a:endParaRPr lang="tr-TR" b="1" dirty="0">
              <a:solidFill>
                <a:schemeClr val="accent1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027158"/>
            <a:ext cx="3857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328160" y="4484914"/>
            <a:ext cx="2159726" cy="539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Değişme Birleşme ve Dağılma Yasaları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Değişme Yasası</a:t>
            </a:r>
          </a:p>
          <a:p>
            <a:pPr lvl="1"/>
            <a:r>
              <a:rPr lang="tr-TR" dirty="0" smtClean="0"/>
              <a:t>AB=BA		A+B=B+A</a:t>
            </a:r>
          </a:p>
          <a:p>
            <a:r>
              <a:rPr lang="tr-TR" dirty="0" smtClean="0"/>
              <a:t>Birleşme Yasası</a:t>
            </a:r>
          </a:p>
          <a:p>
            <a:pPr lvl="1"/>
            <a:r>
              <a:rPr lang="tr-TR" dirty="0" smtClean="0"/>
              <a:t>A(BC)=(AB)C=ABC		(A+B)+C=A+(B+C)=A+B+C</a:t>
            </a:r>
            <a:endParaRPr lang="tr-TR" dirty="0"/>
          </a:p>
          <a:p>
            <a:r>
              <a:rPr lang="tr-TR" dirty="0" smtClean="0"/>
              <a:t>Dağılma Yasası</a:t>
            </a:r>
          </a:p>
          <a:p>
            <a:pPr lvl="1"/>
            <a:r>
              <a:rPr lang="tr-TR" dirty="0" smtClean="0"/>
              <a:t>A(B+C)=AB+AC			 </a:t>
            </a:r>
            <a:r>
              <a:rPr lang="tr-TR" b="1" dirty="0" smtClean="0">
                <a:solidFill>
                  <a:schemeClr val="bg1"/>
                </a:solidFill>
              </a:rPr>
              <a:t>A+BC=(A+B)(A+C)</a:t>
            </a:r>
            <a:endParaRPr lang="tr-TR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tr-TR" b="1" dirty="0" smtClean="0"/>
              <a:t>İspat</a:t>
            </a:r>
          </a:p>
          <a:p>
            <a:pPr marL="457200" lvl="1" indent="0">
              <a:buNone/>
            </a:pPr>
            <a:r>
              <a:rPr lang="tr-TR" dirty="0" smtClean="0"/>
              <a:t>(A+B)(A+C)=A(A+C)+B(A+C)=AA+AC+BA+BC</a:t>
            </a:r>
          </a:p>
          <a:p>
            <a:pPr marL="457200" lvl="1" indent="0">
              <a:buNone/>
            </a:pPr>
            <a:r>
              <a:rPr lang="tr-TR" dirty="0" smtClean="0"/>
              <a:t>=A+AC+BA+BC=A.1+AC+BA+BC=A(1+C+B)+BC=A.1+BC=</a:t>
            </a:r>
            <a:r>
              <a:rPr lang="tr-TR" b="1" dirty="0" smtClean="0"/>
              <a:t>A+BC</a:t>
            </a:r>
            <a:endParaRPr lang="tr-TR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15</a:t>
            </a:fld>
            <a:endParaRPr lang="tr-TR"/>
          </a:p>
        </p:txBody>
      </p:sp>
      <p:sp>
        <p:nvSpPr>
          <p:cNvPr id="7" name="Sağ Ok 6"/>
          <p:cNvSpPr/>
          <p:nvPr/>
        </p:nvSpPr>
        <p:spPr>
          <a:xfrm>
            <a:off x="6487886" y="4667794"/>
            <a:ext cx="452845" cy="174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7010401" y="443171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Sadece </a:t>
            </a:r>
            <a:r>
              <a:rPr lang="tr-TR" dirty="0" err="1" smtClean="0"/>
              <a:t>bool</a:t>
            </a:r>
            <a:r>
              <a:rPr lang="tr-TR" dirty="0" smtClean="0"/>
              <a:t> cebrinde geçerlidir.</a:t>
            </a:r>
          </a:p>
          <a:p>
            <a:pPr algn="ctr"/>
            <a:r>
              <a:rPr lang="tr-TR" dirty="0" smtClean="0"/>
              <a:t>Normal cebirde geçerli değildir.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Sadeleştirme Teoremleri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9391126" cy="3416300"/>
          </a:xfrm>
        </p:spPr>
        <p:txBody>
          <a:bodyPr/>
          <a:lstStyle/>
          <a:p>
            <a:r>
              <a:rPr lang="tr-TR" dirty="0" smtClean="0"/>
              <a:t>Ne kadar sade </a:t>
            </a:r>
            <a:r>
              <a:rPr lang="tr-TR" dirty="0" err="1" smtClean="0"/>
              <a:t>bool</a:t>
            </a:r>
            <a:r>
              <a:rPr lang="tr-TR" dirty="0" smtClean="0"/>
              <a:t> ifadesi </a:t>
            </a:r>
            <a:r>
              <a:rPr lang="tr-TR" dirty="0" smtClean="0">
                <a:sym typeface="Wingdings" panose="05000000000000000000" pitchFamily="2" charset="2"/>
              </a:rPr>
              <a:t> O kadar az mantık kapısı  O kadar ucuz Tasarım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Faydalı Teoremler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AB+AB</a:t>
            </a:r>
            <a:r>
              <a:rPr lang="tr-TR" dirty="0">
                <a:sym typeface="Wingdings" panose="05000000000000000000" pitchFamily="2" charset="2"/>
              </a:rPr>
              <a:t>'=A			(A+B)(A+B</a:t>
            </a:r>
            <a:r>
              <a:rPr lang="tr-TR" dirty="0" smtClean="0">
                <a:sym typeface="Wingdings" panose="05000000000000000000" pitchFamily="2" charset="2"/>
              </a:rPr>
              <a:t>')=A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A+AB=A			A(A+B)=A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(A+B')B=AB		AB'+</a:t>
            </a:r>
            <a:r>
              <a:rPr lang="tr-TR" dirty="0" smtClean="0">
                <a:sym typeface="Wingdings" panose="05000000000000000000" pitchFamily="2" charset="2"/>
              </a:rPr>
              <a:t>B=A+B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İspatlar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A+AB=A1+AB=A(1+B)=A1=A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A(A+B)=AA+AB=A+AB=A1+AB=A(1+B)=A1=A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AB'+B=(B+A)(B+B</a:t>
            </a:r>
            <a:r>
              <a:rPr lang="tr-TR" dirty="0" smtClean="0">
                <a:sym typeface="Wingdings" panose="05000000000000000000" pitchFamily="2" charset="2"/>
              </a:rPr>
              <a:t>')=(B+A).1=A+B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62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Sadeleştirme Teoremleri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49551"/>
          </a:xfrm>
        </p:spPr>
        <p:txBody>
          <a:bodyPr/>
          <a:lstStyle/>
          <a:p>
            <a:r>
              <a:rPr lang="tr-TR" dirty="0" smtClean="0"/>
              <a:t>Örnekler</a:t>
            </a:r>
          </a:p>
          <a:p>
            <a:pPr lvl="1"/>
            <a:r>
              <a:rPr lang="tr-TR" dirty="0" smtClean="0"/>
              <a:t>Z=X(X'+Y)=XY</a:t>
            </a:r>
          </a:p>
          <a:p>
            <a:pPr lvl="1"/>
            <a:r>
              <a:rPr lang="tr-TR" dirty="0"/>
              <a:t>W=XZ+XZ'+(X+Y')Y+(X</a:t>
            </a:r>
            <a:r>
              <a:rPr lang="tr-TR" dirty="0" smtClean="0"/>
              <a:t>'+Z)(</a:t>
            </a:r>
            <a:r>
              <a:rPr lang="tr-TR" dirty="0"/>
              <a:t>X</a:t>
            </a:r>
            <a:r>
              <a:rPr lang="tr-TR" dirty="0" smtClean="0"/>
              <a:t>'+Z')(X'+Y)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			</a:t>
            </a:r>
            <a:r>
              <a:rPr lang="tr-TR" dirty="0"/>
              <a:t>	      X'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       X				</a:t>
            </a:r>
          </a:p>
          <a:p>
            <a:pPr marL="457200" lvl="1" indent="0">
              <a:buNone/>
            </a:pPr>
            <a:r>
              <a:rPr lang="tr-TR" dirty="0" smtClean="0"/>
              <a:t>	= X+(X+Y')Y+X'(</a:t>
            </a:r>
            <a:r>
              <a:rPr lang="tr-TR" dirty="0"/>
              <a:t>X'+Y</a:t>
            </a:r>
            <a:r>
              <a:rPr lang="tr-TR" dirty="0" smtClean="0"/>
              <a:t>)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	   XY		  X'</a:t>
            </a:r>
          </a:p>
          <a:p>
            <a:pPr marL="457200" lvl="1" indent="0">
              <a:buNone/>
            </a:pPr>
            <a:r>
              <a:rPr lang="tr-TR" dirty="0" smtClean="0"/>
              <a:t>	= X+XY+X'</a:t>
            </a:r>
          </a:p>
          <a:p>
            <a:pPr marL="457200" lvl="1" indent="0">
              <a:buNone/>
            </a:pPr>
            <a:r>
              <a:rPr lang="tr-TR" dirty="0" smtClean="0"/>
              <a:t>	      X</a:t>
            </a:r>
          </a:p>
          <a:p>
            <a:pPr marL="457200" lvl="1" indent="0">
              <a:buNone/>
            </a:pPr>
            <a:r>
              <a:rPr lang="tr-TR" dirty="0" smtClean="0"/>
              <a:t>	= X+X'=1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17</a:t>
            </a:fld>
            <a:endParaRPr lang="tr-TR"/>
          </a:p>
        </p:txBody>
      </p:sp>
      <p:sp>
        <p:nvSpPr>
          <p:cNvPr id="6" name="Sol Ayraç 5"/>
          <p:cNvSpPr/>
          <p:nvPr/>
        </p:nvSpPr>
        <p:spPr>
          <a:xfrm rot="16200000">
            <a:off x="2351411" y="3548649"/>
            <a:ext cx="474426" cy="64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Sol Ayraç 6"/>
          <p:cNvSpPr/>
          <p:nvPr/>
        </p:nvSpPr>
        <p:spPr>
          <a:xfrm rot="16200000">
            <a:off x="4272858" y="3211001"/>
            <a:ext cx="243840" cy="1023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ol Ayraç 7"/>
          <p:cNvSpPr/>
          <p:nvPr/>
        </p:nvSpPr>
        <p:spPr>
          <a:xfrm rot="16200000">
            <a:off x="2782390" y="4538913"/>
            <a:ext cx="252548" cy="657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ol Ayraç 10"/>
          <p:cNvSpPr/>
          <p:nvPr/>
        </p:nvSpPr>
        <p:spPr>
          <a:xfrm rot="16200000">
            <a:off x="3587933" y="4530201"/>
            <a:ext cx="252548" cy="657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Sol Ayraç 13"/>
          <p:cNvSpPr/>
          <p:nvPr/>
        </p:nvSpPr>
        <p:spPr>
          <a:xfrm rot="16200000">
            <a:off x="2430780" y="5297403"/>
            <a:ext cx="252548" cy="5421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4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Çarpımların Toplamı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err="1" smtClean="0"/>
              <a:t>bool</a:t>
            </a:r>
            <a:r>
              <a:rPr lang="tr-TR" dirty="0" smtClean="0"/>
              <a:t> ifadesini çarpımların toplamı (veya toplamların çarpımı) haline getirmek, daha düzenli bir devre tasarımı sağlar.</a:t>
            </a:r>
          </a:p>
          <a:p>
            <a:pPr lvl="1"/>
            <a:r>
              <a:rPr lang="tr-TR" dirty="0" smtClean="0"/>
              <a:t>Çarpımların Toplamı</a:t>
            </a:r>
          </a:p>
          <a:p>
            <a:pPr lvl="2"/>
            <a:r>
              <a:rPr lang="tr-TR" dirty="0" smtClean="0"/>
              <a:t>XY'+ZW'V+XZ‘</a:t>
            </a:r>
          </a:p>
          <a:p>
            <a:pPr marL="457200" lvl="1" indent="0">
              <a:buNone/>
            </a:pPr>
            <a:r>
              <a:rPr lang="tr-TR" dirty="0" smtClean="0"/>
              <a:t>(X+Y)ZW+XY -------&gt; Çarpımların toplamı değildir.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2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Çarpımların Toplamı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Çarpımların toplamını elde etmek için parantezlerin açılıp fazla terimlerin yok edilmesi gerekir.</a:t>
            </a:r>
          </a:p>
          <a:p>
            <a:pPr lvl="1"/>
            <a:r>
              <a:rPr lang="tr-TR" dirty="0" smtClean="0"/>
              <a:t>Örnek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(X+YZ)(X+W+V)       Parantezleri aç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= X+XW+XV+YZX+YZW+YZV    fazlalıkları </a:t>
            </a:r>
            <a:r>
              <a:rPr lang="tr-TR" dirty="0" err="1" smtClean="0"/>
              <a:t>yoket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= X(1+W+V+YZ)+YZW+YZV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= X+YZW+YZV    -----&gt; Çarpımların Toplamı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6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 Kimim?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2100"/>
          </a:xfrm>
        </p:spPr>
        <p:txBody>
          <a:bodyPr/>
          <a:lstStyle/>
          <a:p>
            <a:r>
              <a:rPr lang="tr-TR" dirty="0" smtClean="0"/>
              <a:t>İletişim Bilgileri</a:t>
            </a:r>
          </a:p>
          <a:p>
            <a:pPr lvl="1"/>
            <a:r>
              <a:rPr lang="tr-TR" dirty="0" smtClean="0">
                <a:hlinkClick r:id="rId3"/>
              </a:rPr>
              <a:t>http</a:t>
            </a:r>
            <a:r>
              <a:rPr lang="tr-TR" dirty="0">
                <a:hlinkClick r:id="rId3"/>
              </a:rPr>
              <a:t>://www.fatihadak.sakarya.edu.tr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pPr lvl="1"/>
            <a:r>
              <a:rPr lang="tr-TR" dirty="0" smtClean="0">
                <a:hlinkClick r:id="rId4"/>
              </a:rPr>
              <a:t>fatihadak@sakarya.edu.tr</a:t>
            </a:r>
            <a:endParaRPr lang="tr-TR" dirty="0" smtClean="0"/>
          </a:p>
          <a:p>
            <a:pPr lvl="1"/>
            <a:r>
              <a:rPr lang="tr-TR" dirty="0" smtClean="0"/>
              <a:t>0264 295 7049</a:t>
            </a:r>
          </a:p>
          <a:p>
            <a:r>
              <a:rPr lang="tr-TR" dirty="0" smtClean="0"/>
              <a:t>Öğrenim Bilgileri</a:t>
            </a:r>
          </a:p>
          <a:p>
            <a:pPr lvl="1"/>
            <a:r>
              <a:rPr lang="tr-TR" b="1" dirty="0" smtClean="0"/>
              <a:t>Lisans</a:t>
            </a:r>
            <a:r>
              <a:rPr lang="tr-TR" dirty="0" smtClean="0"/>
              <a:t> – Dokuz Eylül Üniversitesi – Bilgisayar Mühendisliği</a:t>
            </a:r>
          </a:p>
          <a:p>
            <a:pPr lvl="1"/>
            <a:r>
              <a:rPr lang="tr-TR" b="1" dirty="0" smtClean="0"/>
              <a:t>Yüksek Lisans </a:t>
            </a:r>
            <a:r>
              <a:rPr lang="tr-TR" dirty="0" smtClean="0"/>
              <a:t>– Kocaeli Üniversitesi – Bilgisayar Mühendisliği</a:t>
            </a:r>
          </a:p>
          <a:p>
            <a:pPr lvl="1"/>
            <a:r>
              <a:rPr lang="tr-TR" b="1" dirty="0" smtClean="0"/>
              <a:t>Doktora</a:t>
            </a:r>
            <a:r>
              <a:rPr lang="tr-TR" dirty="0" smtClean="0"/>
              <a:t> – Sakarya Üniversitesi – Bilgisayar ve Bilişim Mühendisliği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7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Toplamların Çarpımı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 smtClean="0"/>
              <a:t>Bool</a:t>
            </a:r>
            <a:r>
              <a:rPr lang="tr-TR" dirty="0" smtClean="0"/>
              <a:t> ifadeleri toplamların çarpımı şeklinde yazarak devre tasarlamak ortaya düzenli bir devrenin çıkmasını sağlar.</a:t>
            </a:r>
          </a:p>
          <a:p>
            <a:pPr lvl="1" algn="just"/>
            <a:r>
              <a:rPr lang="tr-TR" dirty="0" smtClean="0"/>
              <a:t>Örnek</a:t>
            </a:r>
          </a:p>
          <a:p>
            <a:pPr marL="457200" lvl="1" indent="0" algn="just">
              <a:buNone/>
            </a:pPr>
            <a:r>
              <a:rPr lang="tr-TR" dirty="0" smtClean="0"/>
              <a:t>(X+Y)(X+Y+Z’)(Z+W)</a:t>
            </a:r>
          </a:p>
          <a:p>
            <a:pPr marL="457200" lvl="1" indent="0" algn="just">
              <a:buNone/>
            </a:pPr>
            <a:endParaRPr lang="tr-TR" dirty="0"/>
          </a:p>
          <a:p>
            <a:pPr marL="457200" lvl="1" indent="0" algn="just">
              <a:buNone/>
            </a:pPr>
            <a:r>
              <a:rPr lang="tr-TR" dirty="0" smtClean="0"/>
              <a:t>Başka bir örnek</a:t>
            </a:r>
          </a:p>
          <a:p>
            <a:pPr marL="457200" lvl="1" indent="0" algn="just">
              <a:buNone/>
            </a:pPr>
            <a:r>
              <a:rPr lang="tr-TR" dirty="0" smtClean="0"/>
              <a:t>XY'(Z+Y')  ----&gt;   (XY'+0)(Z+Y')    şeklinde yazılabileceği için toplamların çarpımı olarak kabul edilir.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8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 Morgan Yasası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Paranteze dağılır ve toplamları çarpım, çarpımları toplam yapar.</a:t>
            </a:r>
          </a:p>
          <a:p>
            <a:pPr lvl="1"/>
            <a:r>
              <a:rPr lang="tr-TR" dirty="0" smtClean="0"/>
              <a:t>(A+B)'=A'B‘</a:t>
            </a:r>
          </a:p>
          <a:p>
            <a:pPr lvl="1"/>
            <a:r>
              <a:rPr lang="tr-TR" dirty="0" smtClean="0"/>
              <a:t>(AB)'=A'+B'</a:t>
            </a:r>
          </a:p>
          <a:p>
            <a:pPr lvl="1"/>
            <a:r>
              <a:rPr lang="tr-TR" dirty="0" smtClean="0"/>
              <a:t>2’den fazla değişken için de geçerlidir.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21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70" y="4311650"/>
            <a:ext cx="6968089" cy="12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 Morgan Yasası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(X'Y+XY')' = (</a:t>
            </a:r>
            <a:r>
              <a:rPr lang="tr-TR" dirty="0"/>
              <a:t>X'Y</a:t>
            </a:r>
            <a:r>
              <a:rPr lang="tr-TR" dirty="0" smtClean="0"/>
              <a:t>)'(XY')'=(X+Y')(X'+Y)=XX'+XY+Y'X'+Y'Y = 0+XY+Y'X'+0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  = XY+Y'X</a:t>
            </a:r>
            <a:r>
              <a:rPr lang="tr-TR" dirty="0"/>
              <a:t>'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16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Sözel Terimlerin </a:t>
            </a:r>
            <a:r>
              <a:rPr lang="tr-TR" dirty="0" err="1" smtClean="0"/>
              <a:t>bool</a:t>
            </a:r>
            <a:r>
              <a:rPr lang="tr-TR" dirty="0" smtClean="0"/>
              <a:t> İfadelerine Çevrilmesi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ve Y doğru ise Z doğrudur</a:t>
            </a:r>
          </a:p>
          <a:p>
            <a:pPr lvl="1"/>
            <a:r>
              <a:rPr lang="tr-TR" dirty="0" smtClean="0"/>
              <a:t>Z=XY</a:t>
            </a:r>
          </a:p>
          <a:p>
            <a:r>
              <a:rPr lang="tr-TR" dirty="0" smtClean="0"/>
              <a:t>Eğer alarm düğmesine basılmış </a:t>
            </a:r>
            <a:r>
              <a:rPr lang="tr-TR" dirty="0" smtClean="0">
                <a:solidFill>
                  <a:schemeClr val="accent1"/>
                </a:solidFill>
              </a:rPr>
              <a:t>(</a:t>
            </a:r>
            <a:r>
              <a:rPr lang="tr-TR" b="1" dirty="0">
                <a:solidFill>
                  <a:schemeClr val="accent1"/>
                </a:solidFill>
              </a:rPr>
              <a:t>X</a:t>
            </a:r>
            <a:r>
              <a:rPr lang="tr-TR" dirty="0" smtClean="0">
                <a:solidFill>
                  <a:schemeClr val="accent1"/>
                </a:solidFill>
              </a:rPr>
              <a:t>)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002060"/>
                </a:solidFill>
              </a:rPr>
              <a:t>ve</a:t>
            </a:r>
            <a:r>
              <a:rPr lang="tr-TR" dirty="0" smtClean="0"/>
              <a:t> kapı kapalı </a:t>
            </a:r>
            <a:r>
              <a:rPr lang="tr-TR" b="1" dirty="0" smtClean="0">
                <a:solidFill>
                  <a:srgbClr val="002060"/>
                </a:solidFill>
              </a:rPr>
              <a:t>değil </a:t>
            </a:r>
            <a:r>
              <a:rPr lang="tr-TR" dirty="0" smtClean="0">
                <a:solidFill>
                  <a:schemeClr val="accent1"/>
                </a:solidFill>
              </a:rPr>
              <a:t>(</a:t>
            </a:r>
            <a:r>
              <a:rPr lang="tr-TR" b="1" dirty="0" smtClean="0">
                <a:solidFill>
                  <a:schemeClr val="accent1"/>
                </a:solidFill>
              </a:rPr>
              <a:t>Y'</a:t>
            </a:r>
            <a:r>
              <a:rPr lang="tr-TR" dirty="0" smtClean="0">
                <a:solidFill>
                  <a:schemeClr val="accent1"/>
                </a:solidFill>
              </a:rPr>
              <a:t>)</a:t>
            </a:r>
            <a:r>
              <a:rPr lang="tr-TR" dirty="0" smtClean="0"/>
              <a:t> </a:t>
            </a:r>
            <a:endParaRPr lang="tr-TR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smtClean="0">
                <a:solidFill>
                  <a:srgbClr val="002060"/>
                </a:solidFill>
              </a:rPr>
              <a:t>veya</a:t>
            </a:r>
            <a:r>
              <a:rPr lang="tr-TR" dirty="0" smtClean="0"/>
              <a:t> akşam 8’i geçmiş </a:t>
            </a:r>
            <a:r>
              <a:rPr lang="tr-TR" dirty="0" smtClean="0">
                <a:solidFill>
                  <a:schemeClr val="accent1"/>
                </a:solidFill>
              </a:rPr>
              <a:t>(</a:t>
            </a:r>
            <a:r>
              <a:rPr lang="tr-TR" b="1" dirty="0">
                <a:solidFill>
                  <a:schemeClr val="accent1"/>
                </a:solidFill>
              </a:rPr>
              <a:t>Z</a:t>
            </a:r>
            <a:r>
              <a:rPr lang="tr-TR" dirty="0" smtClean="0">
                <a:solidFill>
                  <a:schemeClr val="accent1"/>
                </a:solidFill>
              </a:rPr>
              <a:t>)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002060"/>
                </a:solidFill>
              </a:rPr>
              <a:t>ve</a:t>
            </a:r>
            <a:r>
              <a:rPr lang="tr-TR" dirty="0" smtClean="0"/>
              <a:t> pencere kapalı </a:t>
            </a:r>
            <a:r>
              <a:rPr lang="tr-TR" b="1" dirty="0" smtClean="0">
                <a:solidFill>
                  <a:srgbClr val="002060"/>
                </a:solidFill>
              </a:rPr>
              <a:t>değil</a:t>
            </a:r>
            <a:r>
              <a:rPr lang="tr-TR" dirty="0" smtClean="0"/>
              <a:t>se </a:t>
            </a:r>
            <a:r>
              <a:rPr lang="tr-TR" dirty="0" smtClean="0">
                <a:solidFill>
                  <a:schemeClr val="accent1"/>
                </a:solidFill>
              </a:rPr>
              <a:t>(</a:t>
            </a:r>
            <a:r>
              <a:rPr lang="tr-TR" b="1" dirty="0" smtClean="0">
                <a:solidFill>
                  <a:schemeClr val="accent1"/>
                </a:solidFill>
              </a:rPr>
              <a:t>V'</a:t>
            </a:r>
            <a:r>
              <a:rPr lang="tr-TR" dirty="0" smtClean="0">
                <a:solidFill>
                  <a:schemeClr val="accent1"/>
                </a:solidFill>
              </a:rPr>
              <a:t>)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alarm çalar </a:t>
            </a:r>
            <a:r>
              <a:rPr lang="tr-TR" dirty="0" smtClean="0">
                <a:solidFill>
                  <a:schemeClr val="accent1"/>
                </a:solidFill>
              </a:rPr>
              <a:t>(</a:t>
            </a:r>
            <a:r>
              <a:rPr lang="tr-TR" b="1" dirty="0" smtClean="0">
                <a:solidFill>
                  <a:schemeClr val="accent1"/>
                </a:solidFill>
              </a:rPr>
              <a:t>W</a:t>
            </a:r>
            <a:r>
              <a:rPr lang="tr-TR" dirty="0" smtClean="0">
                <a:solidFill>
                  <a:schemeClr val="accent1"/>
                </a:solidFill>
              </a:rPr>
              <a:t>)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		</a:t>
            </a:r>
            <a:r>
              <a:rPr lang="tr-TR" sz="2400" b="1" dirty="0" smtClean="0"/>
              <a:t>W=XY'+ZV'</a:t>
            </a:r>
            <a:endParaRPr lang="tr-TR" sz="2400" b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7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24</a:t>
            </a:fld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1425811" y="4265389"/>
            <a:ext cx="9345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Dinlediğiniz için Teşekkürler</a:t>
            </a:r>
            <a:endParaRPr lang="tr-T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Bulut 7"/>
          <p:cNvSpPr/>
          <p:nvPr/>
        </p:nvSpPr>
        <p:spPr>
          <a:xfrm>
            <a:off x="1079863" y="2534194"/>
            <a:ext cx="9691776" cy="14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b="1" dirty="0" smtClean="0"/>
              <a:t>‘</a:t>
            </a:r>
            <a:r>
              <a:rPr lang="tr-TR" b="1" dirty="0" err="1" smtClean="0"/>
              <a:t>Boolen</a:t>
            </a:r>
            <a:r>
              <a:rPr lang="tr-TR" b="1" dirty="0" smtClean="0"/>
              <a:t> türü için söylenecek en iyi şey yanlış olsan bile</a:t>
            </a:r>
          </a:p>
          <a:p>
            <a:pPr algn="r"/>
            <a:r>
              <a:rPr lang="tr-TR" b="1" dirty="0" smtClean="0"/>
              <a:t>doğrudan bir bit uzaktasın’</a:t>
            </a:r>
          </a:p>
          <a:p>
            <a:pPr algn="r"/>
            <a:r>
              <a:rPr lang="tr-TR" b="1" dirty="0" smtClean="0"/>
              <a:t>Anonim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75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 Kimim?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2100"/>
          </a:xfrm>
        </p:spPr>
        <p:txBody>
          <a:bodyPr/>
          <a:lstStyle/>
          <a:p>
            <a:r>
              <a:rPr lang="tr-TR" dirty="0" smtClean="0"/>
              <a:t>Öğretim</a:t>
            </a:r>
          </a:p>
          <a:p>
            <a:pPr lvl="1"/>
            <a:r>
              <a:rPr lang="tr-TR" dirty="0" smtClean="0"/>
              <a:t>BSM207 – Veri Yapıları</a:t>
            </a:r>
          </a:p>
          <a:p>
            <a:pPr lvl="1"/>
            <a:r>
              <a:rPr lang="tr-TR" dirty="0" smtClean="0"/>
              <a:t>BSM208 – Programlama Dillerinin Prensipleri</a:t>
            </a:r>
          </a:p>
          <a:p>
            <a:pPr lvl="1"/>
            <a:r>
              <a:rPr lang="tr-TR" dirty="0" smtClean="0"/>
              <a:t>BSM427 – Bulanık Mantık ve Yapay Sinir Ağlarına Giriş</a:t>
            </a:r>
          </a:p>
          <a:p>
            <a:r>
              <a:rPr lang="tr-TR" dirty="0" smtClean="0"/>
              <a:t>Araştırma</a:t>
            </a:r>
          </a:p>
          <a:p>
            <a:pPr lvl="1"/>
            <a:r>
              <a:rPr lang="tr-TR" dirty="0" smtClean="0"/>
              <a:t>Makine Öğrenmesi</a:t>
            </a:r>
          </a:p>
          <a:p>
            <a:pPr lvl="1"/>
            <a:r>
              <a:rPr lang="tr-TR" dirty="0" smtClean="0"/>
              <a:t>Optimizasyon</a:t>
            </a:r>
          </a:p>
          <a:p>
            <a:pPr lvl="1"/>
            <a:r>
              <a:rPr lang="tr-TR" dirty="0" smtClean="0"/>
              <a:t>Koku Sınıflandırma</a:t>
            </a:r>
          </a:p>
          <a:p>
            <a:pPr lvl="1"/>
            <a:r>
              <a:rPr lang="tr-TR" dirty="0" smtClean="0"/>
              <a:t>Yazılım Kalitesi</a:t>
            </a:r>
          </a:p>
          <a:p>
            <a:pPr lvl="1"/>
            <a:r>
              <a:rPr lang="tr-TR" dirty="0" smtClean="0"/>
              <a:t>Yazılım Testi</a:t>
            </a:r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Bool</a:t>
            </a:r>
            <a:r>
              <a:rPr lang="tr-TR" dirty="0" smtClean="0"/>
              <a:t> Cebri (Giriş)</a:t>
            </a:r>
          </a:p>
          <a:p>
            <a:r>
              <a:rPr lang="tr-TR" dirty="0" smtClean="0"/>
              <a:t>Temel İşlemler</a:t>
            </a:r>
          </a:p>
          <a:p>
            <a:r>
              <a:rPr lang="tr-TR" dirty="0" err="1" smtClean="0"/>
              <a:t>Bool</a:t>
            </a:r>
            <a:r>
              <a:rPr lang="tr-TR" dirty="0" smtClean="0"/>
              <a:t> İfadeleri ve Gerçekleme Tabloları</a:t>
            </a:r>
          </a:p>
          <a:p>
            <a:r>
              <a:rPr lang="tr-TR" dirty="0" smtClean="0"/>
              <a:t>Temel Teoremler</a:t>
            </a:r>
          </a:p>
          <a:p>
            <a:r>
              <a:rPr lang="tr-TR" dirty="0" smtClean="0"/>
              <a:t>Değişme, Birleşme ve Dağılma Yasaları</a:t>
            </a:r>
          </a:p>
          <a:p>
            <a:r>
              <a:rPr lang="tr-TR" dirty="0" smtClean="0"/>
              <a:t>Sadeleştirme Teoremleri</a:t>
            </a:r>
          </a:p>
          <a:p>
            <a:r>
              <a:rPr lang="tr-TR" dirty="0" smtClean="0"/>
              <a:t>Çarpımların Toplamı ve Toplamların Çarpımı Formları</a:t>
            </a:r>
          </a:p>
          <a:p>
            <a:r>
              <a:rPr lang="tr-TR" dirty="0" smtClean="0"/>
              <a:t>De Morgan Yasası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9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Bool</a:t>
            </a:r>
            <a:r>
              <a:rPr lang="tr-TR" dirty="0" smtClean="0"/>
              <a:t> Cebri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Mantık devreleri ile tasarım için temel matematik</a:t>
            </a:r>
          </a:p>
          <a:p>
            <a:r>
              <a:rPr lang="tr-TR" dirty="0" smtClean="0"/>
              <a:t>Bilgisayar Matematiği olarak ta ifade edilebilir.</a:t>
            </a:r>
          </a:p>
          <a:p>
            <a:r>
              <a:rPr lang="tr-TR" dirty="0" smtClean="0"/>
              <a:t>1 ve 0’ın kabul edildiği iki değer bulunmaktadır.</a:t>
            </a:r>
          </a:p>
          <a:p>
            <a:r>
              <a:rPr lang="tr-TR" dirty="0" smtClean="0"/>
              <a:t>X,Y,… </a:t>
            </a:r>
            <a:r>
              <a:rPr lang="tr-TR" dirty="0" err="1" smtClean="0"/>
              <a:t>bool</a:t>
            </a:r>
            <a:r>
              <a:rPr lang="tr-TR" dirty="0" smtClean="0"/>
              <a:t> değişkenleri 1 veya 0 değerlerinden birini alabilirler</a:t>
            </a:r>
          </a:p>
          <a:p>
            <a:r>
              <a:rPr lang="tr-TR" dirty="0" smtClean="0"/>
              <a:t>Doğru ve Yanlış, 1 ve 0 ile ifade edilir.</a:t>
            </a:r>
          </a:p>
          <a:p>
            <a:pPr lvl="1"/>
            <a:r>
              <a:rPr lang="tr-TR" dirty="0" smtClean="0"/>
              <a:t>1: Doğru</a:t>
            </a:r>
          </a:p>
          <a:p>
            <a:pPr lvl="1"/>
            <a:r>
              <a:rPr lang="tr-TR" dirty="0" smtClean="0"/>
              <a:t>0: Yanlış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1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 İşlemi</a:t>
            </a:r>
          </a:p>
          <a:p>
            <a:pPr lvl="1"/>
            <a:r>
              <a:rPr lang="tr-TR" dirty="0" smtClean="0"/>
              <a:t>Sadece her iki değerin de 1 olduğu durumda 1 sonucunu üretir.</a:t>
            </a:r>
          </a:p>
          <a:p>
            <a:pPr lvl="2"/>
            <a:r>
              <a:rPr lang="tr-TR" dirty="0" smtClean="0"/>
              <a:t>0.0=0</a:t>
            </a:r>
          </a:p>
          <a:p>
            <a:pPr lvl="2"/>
            <a:r>
              <a:rPr lang="tr-TR" dirty="0" smtClean="0"/>
              <a:t>1.0=0</a:t>
            </a:r>
          </a:p>
          <a:p>
            <a:pPr lvl="2"/>
            <a:r>
              <a:rPr lang="tr-TR" dirty="0" smtClean="0"/>
              <a:t>0.1=0</a:t>
            </a:r>
          </a:p>
          <a:p>
            <a:pPr lvl="2"/>
            <a:r>
              <a:rPr lang="tr-TR" dirty="0" smtClean="0"/>
              <a:t>1.1=1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81746"/>
              </p:ext>
            </p:extLst>
          </p:nvPr>
        </p:nvGraphicFramePr>
        <p:xfrm>
          <a:off x="3823166" y="4191000"/>
          <a:ext cx="34892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78"/>
                <a:gridCol w="1163078"/>
                <a:gridCol w="1163078"/>
              </a:tblGrid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Z=X.Y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6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290768" y="3821668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Gerçekleme Tablosu</a:t>
            </a: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33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VEYA İşlemi</a:t>
            </a:r>
          </a:p>
          <a:p>
            <a:pPr lvl="1"/>
            <a:r>
              <a:rPr lang="tr-TR" dirty="0" smtClean="0"/>
              <a:t>Herhangi bir değerin 1 olduğu durumda 1 sonucunu üretir.</a:t>
            </a:r>
          </a:p>
          <a:p>
            <a:pPr lvl="2"/>
            <a:r>
              <a:rPr lang="tr-TR" dirty="0" smtClean="0"/>
              <a:t>0+0=0</a:t>
            </a:r>
          </a:p>
          <a:p>
            <a:pPr lvl="2"/>
            <a:r>
              <a:rPr lang="tr-TR" dirty="0" smtClean="0"/>
              <a:t>1+0=1</a:t>
            </a:r>
            <a:endParaRPr lang="tr-TR" dirty="0" smtClean="0"/>
          </a:p>
          <a:p>
            <a:pPr lvl="2"/>
            <a:r>
              <a:rPr lang="tr-TR" dirty="0" smtClean="0"/>
              <a:t>0+1=1</a:t>
            </a:r>
            <a:endParaRPr lang="tr-TR" dirty="0" smtClean="0"/>
          </a:p>
          <a:p>
            <a:pPr lvl="2"/>
            <a:r>
              <a:rPr lang="tr-TR" dirty="0" smtClean="0"/>
              <a:t>1+1=1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5523"/>
              </p:ext>
            </p:extLst>
          </p:nvPr>
        </p:nvGraphicFramePr>
        <p:xfrm>
          <a:off x="3823166" y="4191000"/>
          <a:ext cx="34892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78"/>
                <a:gridCol w="1163078"/>
                <a:gridCol w="1163078"/>
              </a:tblGrid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X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Z=X+Y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  <a:tr h="321104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7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290768" y="3821668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Gerçekleme Tablosu</a:t>
            </a: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1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DEĞİL İşlemi</a:t>
            </a:r>
          </a:p>
          <a:p>
            <a:pPr lvl="1"/>
            <a:r>
              <a:rPr lang="tr-TR" dirty="0" smtClean="0"/>
              <a:t>Herhangi bir değeri tersine çevirir.</a:t>
            </a:r>
          </a:p>
          <a:p>
            <a:pPr lvl="2"/>
            <a:r>
              <a:rPr lang="tr-TR" sz="1600" dirty="0" smtClean="0"/>
              <a:t>0</a:t>
            </a:r>
            <a:r>
              <a:rPr lang="tr-TR" sz="2400" dirty="0" smtClean="0"/>
              <a:t>'</a:t>
            </a:r>
            <a:r>
              <a:rPr lang="tr-TR" sz="1600" dirty="0" smtClean="0"/>
              <a:t>=1</a:t>
            </a:r>
          </a:p>
          <a:p>
            <a:pPr lvl="2"/>
            <a:r>
              <a:rPr lang="tr-TR" sz="1600" dirty="0" smtClean="0"/>
              <a:t>1</a:t>
            </a:r>
            <a:r>
              <a:rPr lang="tr-TR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'</a:t>
            </a:r>
            <a:r>
              <a:rPr lang="tr-TR" sz="1600" dirty="0" smtClean="0"/>
              <a:t>=0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8</a:t>
            </a:fld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5486400" y="3884023"/>
            <a:ext cx="2746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Örnek:</a:t>
            </a:r>
          </a:p>
          <a:p>
            <a:endParaRPr lang="tr-TR" dirty="0"/>
          </a:p>
          <a:p>
            <a:r>
              <a:rPr lang="tr-TR" dirty="0" smtClean="0"/>
              <a:t>	A=0  =&gt;  A' = 1</a:t>
            </a:r>
          </a:p>
          <a:p>
            <a:r>
              <a:rPr lang="tr-TR" dirty="0"/>
              <a:t>	</a:t>
            </a:r>
            <a:r>
              <a:rPr lang="tr-TR" dirty="0" smtClean="0"/>
              <a:t>B=1   =&gt;  B' = 0</a:t>
            </a:r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1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İşlemler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15014"/>
          </a:xfrm>
        </p:spPr>
        <p:txBody>
          <a:bodyPr>
            <a:normAutofit/>
          </a:bodyPr>
          <a:lstStyle/>
          <a:p>
            <a:r>
              <a:rPr lang="tr-TR" dirty="0" smtClean="0"/>
              <a:t>Anahtar Üzerindeki Etkisi</a:t>
            </a:r>
          </a:p>
          <a:p>
            <a:pPr marL="0" indent="0">
              <a:buNone/>
            </a:pPr>
            <a:endParaRPr lang="tr-TR" dirty="0" smtClean="0"/>
          </a:p>
          <a:p>
            <a:pPr marL="2743200" lvl="6" indent="0">
              <a:buNone/>
            </a:pPr>
            <a:r>
              <a:rPr lang="tr-TR" dirty="0" smtClean="0"/>
              <a:t>Anahtar açık     X=0</a:t>
            </a:r>
          </a:p>
          <a:p>
            <a:pPr marL="2743200" lvl="6" indent="0">
              <a:buNone/>
            </a:pPr>
            <a:endParaRPr lang="tr-TR" dirty="0"/>
          </a:p>
          <a:p>
            <a:pPr marL="2743200" lvl="6" indent="0">
              <a:buNone/>
            </a:pPr>
            <a:r>
              <a:rPr lang="tr-TR" dirty="0" smtClean="0"/>
              <a:t>Anahtar kapalı  X=1</a:t>
            </a:r>
          </a:p>
          <a:p>
            <a:pPr marL="2743200" lvl="6" indent="0">
              <a:buNone/>
            </a:pPr>
            <a:endParaRPr lang="tr-TR" dirty="0" smtClean="0"/>
          </a:p>
          <a:p>
            <a:pPr marL="2743200" lvl="6" indent="0">
              <a:buNone/>
            </a:pPr>
            <a:r>
              <a:rPr lang="tr-TR" dirty="0" smtClean="0"/>
              <a:t>Z=X.Y    VE İşlemi</a:t>
            </a:r>
            <a:endParaRPr lang="tr-TR" dirty="0"/>
          </a:p>
          <a:p>
            <a:pPr marL="2743200" lvl="6" indent="0">
              <a:buNone/>
            </a:pPr>
            <a:endParaRPr lang="tr-TR" dirty="0" smtClean="0"/>
          </a:p>
          <a:p>
            <a:pPr marL="2743200" lvl="6" indent="0">
              <a:buNone/>
            </a:pPr>
            <a:r>
              <a:rPr lang="tr-TR" dirty="0" smtClean="0"/>
              <a:t>       X   veya Y açık  Z=0      X=0    veya  Y=0</a:t>
            </a:r>
          </a:p>
          <a:p>
            <a:pPr marL="2743200" lvl="6" indent="0">
              <a:buNone/>
            </a:pPr>
            <a:endParaRPr lang="tr-TR" dirty="0"/>
          </a:p>
          <a:p>
            <a:pPr marL="2743200" lvl="6" indent="0">
              <a:buNone/>
            </a:pPr>
            <a:r>
              <a:rPr lang="tr-TR" dirty="0"/>
              <a:t> </a:t>
            </a:r>
            <a:r>
              <a:rPr lang="tr-TR" dirty="0" smtClean="0"/>
              <a:t>      X   ve </a:t>
            </a:r>
            <a:r>
              <a:rPr lang="tr-TR" dirty="0"/>
              <a:t>Y </a:t>
            </a:r>
            <a:r>
              <a:rPr lang="tr-TR" dirty="0" smtClean="0"/>
              <a:t>kapalı  Z=1      X=1    ve  Y=1</a:t>
            </a:r>
          </a:p>
          <a:p>
            <a:pPr marL="2743200" lvl="6" indent="0">
              <a:buNone/>
            </a:pPr>
            <a:endParaRPr lang="tr-TR" dirty="0" smtClean="0"/>
          </a:p>
          <a:p>
            <a:pPr marL="457200" lvl="1" indent="0">
              <a:buNone/>
            </a:pPr>
            <a:endParaRPr lang="tr-TR" dirty="0" smtClean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43C5-7F9B-4F70-94B9-052DD4AB046E}" type="slidenum">
              <a:rPr lang="tr-TR" smtClean="0"/>
              <a:t>9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06" y="3074398"/>
            <a:ext cx="2200275" cy="809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30" y="3737474"/>
            <a:ext cx="1952625" cy="809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67" y="4857614"/>
            <a:ext cx="2876550" cy="6762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203" y="5643840"/>
            <a:ext cx="2657475" cy="476250"/>
          </a:xfrm>
          <a:prstGeom prst="rect">
            <a:avLst/>
          </a:prstGeom>
        </p:spPr>
      </p:pic>
      <p:sp>
        <p:nvSpPr>
          <p:cNvPr id="11" name="Altbilgi Yer Tutucusu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Yrd. Doç. Dr. M. Fatih ADAK</a:t>
            </a:r>
            <a:endParaRPr lang="tr-TR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6" y="2784974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239</TotalTime>
  <Words>1024</Words>
  <Application>Microsoft Office PowerPoint</Application>
  <PresentationFormat>Geniş ekran</PresentationFormat>
  <Paragraphs>363</Paragraphs>
  <Slides>24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İyon Toplantı Odası</vt:lpstr>
      <vt:lpstr>Equation</vt:lpstr>
      <vt:lpstr>BSM 101  Bilgisayar Mühendisliğine Giriş</vt:lpstr>
      <vt:lpstr>Ben Kimim?</vt:lpstr>
      <vt:lpstr>Ben Kimim?</vt:lpstr>
      <vt:lpstr>İçerik</vt:lpstr>
      <vt:lpstr>Bool Cebri</vt:lpstr>
      <vt:lpstr>Temel İşlemler</vt:lpstr>
      <vt:lpstr>Temel İşlemler</vt:lpstr>
      <vt:lpstr>Temel İşlemler</vt:lpstr>
      <vt:lpstr>Temel İşlemler</vt:lpstr>
      <vt:lpstr>Temel İşlemler</vt:lpstr>
      <vt:lpstr>Bool İfadeleri</vt:lpstr>
      <vt:lpstr>Bool İfadeleri ve Gerçekleme Tablosu</vt:lpstr>
      <vt:lpstr>Bool İfadeleri ve Gerçekleme Tablosu</vt:lpstr>
      <vt:lpstr>Temel Teoremler</vt:lpstr>
      <vt:lpstr>Değişme Birleşme ve Dağılma Yasaları</vt:lpstr>
      <vt:lpstr>Sadeleştirme Teoremleri</vt:lpstr>
      <vt:lpstr>Sadeleştirme Teoremleri</vt:lpstr>
      <vt:lpstr>Çarpımların Toplamı</vt:lpstr>
      <vt:lpstr>Çarpımların Toplamı</vt:lpstr>
      <vt:lpstr>Toplamların Çarpımı</vt:lpstr>
      <vt:lpstr>De Morgan Yasası</vt:lpstr>
      <vt:lpstr>De Morgan Yasası</vt:lpstr>
      <vt:lpstr>Sözel Terimlerin bool İfadelerine Çevrilmesi</vt:lpstr>
      <vt:lpstr>PowerPoint Sunusu</vt:lpstr>
    </vt:vector>
  </TitlesOfParts>
  <Company>Sakarya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MFA-Zalman</dc:creator>
  <cp:lastModifiedBy>MFA-Zalman</cp:lastModifiedBy>
  <cp:revision>42</cp:revision>
  <dcterms:created xsi:type="dcterms:W3CDTF">2017-10-19T06:44:36Z</dcterms:created>
  <dcterms:modified xsi:type="dcterms:W3CDTF">2017-10-27T13:14:47Z</dcterms:modified>
</cp:coreProperties>
</file>