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2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12.10.2015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12.10.2015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12.10.2015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12.10.2015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12.10.2015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12.10.2015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12.10.2015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12.10.2015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12.10.2015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12.10.2015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12.10.2015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pPr/>
              <a:t>12.10.2015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sz="1600" dirty="0"/>
              <a:t>DETERMİNANT VE HESAPLANMASI</a:t>
            </a:r>
            <a:br>
              <a:rPr lang="tr-TR" sz="1600" dirty="0"/>
            </a:br>
            <a:r>
              <a:rPr lang="tr-TR" sz="1600" dirty="0"/>
              <a:t>VE </a:t>
            </a:r>
            <a:br>
              <a:rPr lang="tr-TR" sz="1600" dirty="0"/>
            </a:br>
            <a:r>
              <a:rPr lang="tr-TR" sz="1600" dirty="0"/>
              <a:t>HESAPLAMADA KULLANILAN NÜMERİK YÖNTEMLER</a:t>
            </a:r>
          </a:p>
        </p:txBody>
      </p:sp>
      <p:sp>
        <p:nvSpPr>
          <p:cNvPr id="4" name="Başlık 1"/>
          <p:cNvSpPr txBox="1">
            <a:spLocks/>
          </p:cNvSpPr>
          <p:nvPr/>
        </p:nvSpPr>
        <p:spPr>
          <a:xfrm>
            <a:off x="683568" y="32110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 smtClean="0"/>
              <a:t>Chio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sz="1600" dirty="0"/>
          </a:p>
        </p:txBody>
      </p:sp>
      <p:sp>
        <p:nvSpPr>
          <p:cNvPr id="5" name="24-Nokta Yıldız 1"/>
          <p:cNvSpPr/>
          <p:nvPr/>
        </p:nvSpPr>
        <p:spPr>
          <a:xfrm>
            <a:off x="5724128" y="3789040"/>
            <a:ext cx="3203848" cy="2457771"/>
          </a:xfrm>
          <a:prstGeom prst="star24">
            <a:avLst>
              <a:gd name="adj" fmla="val 41453"/>
            </a:avLst>
          </a:prstGeom>
          <a:solidFill>
            <a:schemeClr val="accent3">
              <a:lumMod val="40000"/>
              <a:lumOff val="60000"/>
              <a:alpha val="42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Ödev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( Akış diyagramını çiziniz )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5979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Chio</a:t>
            </a:r>
            <a:r>
              <a:rPr lang="tr-TR" dirty="0" smtClean="0"/>
              <a:t> Yöntemi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3568" y="1600200"/>
            <a:ext cx="7704856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tr-TR" dirty="0" smtClean="0"/>
              <a:t>Yöntemde determinant </a:t>
            </a:r>
            <a:r>
              <a:rPr lang="tr-TR" dirty="0"/>
              <a:t>hesabı, hesaplanacak matrisin her bir adımda bir mertebe indirgenmesiyle hesaplanır.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(mertebe= </a:t>
            </a:r>
            <a:r>
              <a:rPr lang="tr-TR" dirty="0"/>
              <a:t>verilen kare matrisin satır ya da sütun </a:t>
            </a:r>
            <a:r>
              <a:rPr lang="tr-TR" dirty="0" smtClean="0"/>
              <a:t>sayısı) 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Örneğin 4x4 lük bir matrisin mertebesi  4tür.) Matris indirgenirken 2x2lik determinant hesaplarıyla matris indirgenir. 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          n x n tipinde bir matris alarak bu yöntemin çalışma şeklini inceleyelim.</a:t>
            </a:r>
          </a:p>
          <a:p>
            <a:pPr marL="0" indent="0">
              <a:buNone/>
            </a:pPr>
            <a:r>
              <a:rPr lang="tr-TR" dirty="0"/>
              <a:t> 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      A =                                                 </a:t>
            </a:r>
            <a:r>
              <a:rPr lang="tr-TR" dirty="0"/>
              <a:t>tipinde </a:t>
            </a:r>
            <a:r>
              <a:rPr lang="tr-TR" dirty="0" smtClean="0"/>
              <a:t>   </a:t>
            </a:r>
            <a:r>
              <a:rPr lang="tr-TR" b="1" dirty="0" smtClean="0"/>
              <a:t>n</a:t>
            </a:r>
            <a:r>
              <a:rPr lang="tr-TR" dirty="0" smtClean="0"/>
              <a:t>    </a:t>
            </a:r>
            <a:r>
              <a:rPr lang="tr-TR" dirty="0" err="1" smtClean="0"/>
              <a:t>mertebeli</a:t>
            </a:r>
            <a:r>
              <a:rPr lang="tr-TR" dirty="0" smtClean="0"/>
              <a:t> </a:t>
            </a:r>
            <a:r>
              <a:rPr lang="tr-TR" dirty="0"/>
              <a:t>bir matris olsun.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 smtClean="0"/>
              <a:t>det</a:t>
            </a:r>
            <a:r>
              <a:rPr lang="tr-TR" dirty="0" smtClean="0"/>
              <a:t> </a:t>
            </a:r>
            <a:r>
              <a:rPr lang="tr-TR" dirty="0"/>
              <a:t>(A) </a:t>
            </a:r>
            <a:r>
              <a:rPr lang="tr-TR" dirty="0" smtClean="0"/>
              <a:t>=                                           şu </a:t>
            </a:r>
            <a:r>
              <a:rPr lang="tr-TR" dirty="0"/>
              <a:t>şekilde hesaplanır;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A matrisinin    determinantını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sz="3500" dirty="0" smtClean="0"/>
              <a:t>a</a:t>
            </a:r>
            <a:r>
              <a:rPr lang="tr-TR" sz="3500" baseline="-25000" dirty="0" smtClean="0"/>
              <a:t>11</a:t>
            </a:r>
            <a:r>
              <a:rPr lang="tr-TR" sz="3500" dirty="0" smtClean="0"/>
              <a:t>≠0</a:t>
            </a:r>
            <a:r>
              <a:rPr lang="tr-TR" dirty="0" smtClean="0"/>
              <a:t>  olmak üzere ;</a:t>
            </a:r>
            <a:endParaRPr lang="tr-TR" dirty="0"/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6367" y="3140968"/>
            <a:ext cx="14001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6819" y="4293493"/>
            <a:ext cx="11906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4483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tr-TR" sz="2400" dirty="0" err="1" smtClean="0">
                <a:solidFill>
                  <a:schemeClr val="bg1">
                    <a:lumMod val="85000"/>
                  </a:schemeClr>
                </a:solidFill>
              </a:rPr>
              <a:t>Chio</a:t>
            </a:r>
            <a:r>
              <a:rPr lang="tr-TR" sz="2400" dirty="0" smtClean="0">
                <a:solidFill>
                  <a:schemeClr val="bg1">
                    <a:lumMod val="85000"/>
                  </a:schemeClr>
                </a:solidFill>
              </a:rPr>
              <a:t> Yöntemi</a:t>
            </a:r>
            <a:endParaRPr lang="tr-TR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err="1" smtClean="0"/>
              <a:t>det</a:t>
            </a:r>
            <a:r>
              <a:rPr lang="tr-TR" sz="1800" dirty="0" smtClean="0"/>
              <a:t> </a:t>
            </a:r>
            <a:r>
              <a:rPr lang="tr-TR" sz="1800" dirty="0"/>
              <a:t>(A) = </a:t>
            </a:r>
            <a:r>
              <a:rPr lang="tr-TR" sz="1800" dirty="0" smtClean="0"/>
              <a:t>           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şeklinde </a:t>
            </a:r>
            <a:r>
              <a:rPr lang="tr-TR" sz="1800" dirty="0"/>
              <a:t>bir determinanta dönüştürdük. Bu matrisin içindeki 2x2lik determinantları hesaplarsak;</a:t>
            </a:r>
          </a:p>
          <a:p>
            <a:pPr marL="0" indent="0">
              <a:buNone/>
            </a:pPr>
            <a:endParaRPr lang="tr-T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3589" y="2636912"/>
            <a:ext cx="648073" cy="709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58309"/>
            <a:ext cx="3960440" cy="286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0970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tr-TR" sz="2400" dirty="0" err="1" smtClean="0">
                <a:solidFill>
                  <a:schemeClr val="bg1">
                    <a:lumMod val="85000"/>
                  </a:schemeClr>
                </a:solidFill>
              </a:rPr>
              <a:t>Chio</a:t>
            </a:r>
            <a:r>
              <a:rPr lang="tr-TR" sz="2400" dirty="0" smtClean="0">
                <a:solidFill>
                  <a:schemeClr val="bg1">
                    <a:lumMod val="85000"/>
                  </a:schemeClr>
                </a:solidFill>
              </a:rPr>
              <a:t> Yöntemi</a:t>
            </a:r>
            <a:endParaRPr lang="tr-TR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err="1" smtClean="0"/>
              <a:t>det</a:t>
            </a:r>
            <a:r>
              <a:rPr lang="tr-TR" sz="1800" dirty="0" smtClean="0"/>
              <a:t>(A</a:t>
            </a:r>
            <a:r>
              <a:rPr lang="tr-TR" sz="1800" dirty="0"/>
              <a:t>)= </a:t>
            </a: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tipinde </a:t>
            </a:r>
            <a:r>
              <a:rPr lang="tr-TR" sz="1800" dirty="0"/>
              <a:t>ve mertebesi bir mertebe indirgenmiş bir matris elde ederiz. </a:t>
            </a: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Bu </a:t>
            </a:r>
            <a:r>
              <a:rPr lang="tr-TR" sz="1800" dirty="0"/>
              <a:t>determinantta da aynı yöntemi uygularsak;</a:t>
            </a:r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err="1" smtClean="0"/>
              <a:t>det</a:t>
            </a:r>
            <a:r>
              <a:rPr lang="tr-TR" sz="1800" dirty="0" smtClean="0"/>
              <a:t> </a:t>
            </a:r>
            <a:r>
              <a:rPr lang="tr-TR" sz="1800" dirty="0"/>
              <a:t>(A) = </a:t>
            </a: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elde </a:t>
            </a:r>
            <a:r>
              <a:rPr lang="tr-TR" sz="1800" dirty="0"/>
              <a:t>ederiz.</a:t>
            </a:r>
            <a:endParaRPr lang="tr-TR" sz="1800" dirty="0" smtClean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070458"/>
            <a:ext cx="2982985" cy="127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55622"/>
            <a:ext cx="648072" cy="70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7658" y="4365104"/>
            <a:ext cx="524061" cy="57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19" y="4365104"/>
            <a:ext cx="673793" cy="57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867620"/>
            <a:ext cx="2664296" cy="178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9227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tr-TR" sz="2400" dirty="0" err="1" smtClean="0">
                <a:solidFill>
                  <a:schemeClr val="bg1">
                    <a:lumMod val="85000"/>
                  </a:schemeClr>
                </a:solidFill>
              </a:rPr>
              <a:t>Chio</a:t>
            </a:r>
            <a:r>
              <a:rPr lang="tr-TR" sz="2400" dirty="0" smtClean="0">
                <a:solidFill>
                  <a:schemeClr val="bg1">
                    <a:lumMod val="85000"/>
                  </a:schemeClr>
                </a:solidFill>
              </a:rPr>
              <a:t> Yöntemi</a:t>
            </a:r>
            <a:endParaRPr lang="tr-TR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000" dirty="0"/>
              <a:t>artık determinantımız (n-2) </a:t>
            </a:r>
            <a:r>
              <a:rPr lang="tr-TR" sz="2000" dirty="0" err="1"/>
              <a:t>mertebeli</a:t>
            </a:r>
            <a:r>
              <a:rPr lang="tr-TR" sz="2000" dirty="0"/>
              <a:t> oldu. </a:t>
            </a: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Bu </a:t>
            </a:r>
            <a:r>
              <a:rPr lang="tr-TR" sz="2000" dirty="0"/>
              <a:t>şekilde işlemlere devam ederek determinantı 2x2lik bir determinanta dönüştürürüz ve hesaplarız. </a:t>
            </a: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Bu </a:t>
            </a:r>
            <a:r>
              <a:rPr lang="tr-TR" sz="2000" dirty="0"/>
              <a:t>hesaplama yönteminde </a:t>
            </a:r>
            <a:r>
              <a:rPr lang="tr-TR" sz="2000" dirty="0" smtClean="0"/>
              <a:t>                      olmalıdır.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b="1" u="sng" dirty="0"/>
              <a:t>Örnek </a:t>
            </a:r>
            <a:r>
              <a:rPr lang="tr-TR" sz="2000" b="1" u="sng" dirty="0" smtClean="0"/>
              <a:t>: </a:t>
            </a:r>
          </a:p>
          <a:p>
            <a:pPr marL="0" indent="0">
              <a:buNone/>
            </a:pPr>
            <a:r>
              <a:rPr lang="tr-TR" sz="2000" dirty="0" smtClean="0"/>
              <a:t>                           A  =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matrisinin </a:t>
            </a:r>
            <a:r>
              <a:rPr lang="tr-TR" sz="2000" dirty="0"/>
              <a:t>determinantını CHIO yöntemi ile hesaplayınız.</a:t>
            </a:r>
          </a:p>
          <a:p>
            <a:pPr marL="0" indent="0">
              <a:buNone/>
            </a:pPr>
            <a:endParaRPr lang="tr-TR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6949" y="2628116"/>
            <a:ext cx="82953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Nesne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2650008"/>
              </p:ext>
            </p:extLst>
          </p:nvPr>
        </p:nvGraphicFramePr>
        <p:xfrm>
          <a:off x="2627784" y="3429000"/>
          <a:ext cx="2160241" cy="1870647"/>
        </p:xfrm>
        <a:graphic>
          <a:graphicData uri="http://schemas.openxmlformats.org/presentationml/2006/ole">
            <p:oleObj spid="_x0000_s4108" r:id="rId4" imgW="1066800" imgH="1117600" progId="">
              <p:embed/>
            </p:oleObj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053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tr-TR" sz="2400" dirty="0" err="1" smtClean="0">
                <a:solidFill>
                  <a:schemeClr val="bg1">
                    <a:lumMod val="85000"/>
                  </a:schemeClr>
                </a:solidFill>
              </a:rPr>
              <a:t>Chio</a:t>
            </a:r>
            <a:r>
              <a:rPr lang="tr-TR" sz="2400" dirty="0" smtClean="0">
                <a:solidFill>
                  <a:schemeClr val="bg1">
                    <a:lumMod val="85000"/>
                  </a:schemeClr>
                </a:solidFill>
              </a:rPr>
              <a:t> Yöntemi</a:t>
            </a:r>
            <a:endParaRPr lang="tr-TR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err="1" smtClean="0"/>
              <a:t>det</a:t>
            </a:r>
            <a:r>
              <a:rPr lang="tr-TR" sz="1800" dirty="0" smtClean="0"/>
              <a:t> </a:t>
            </a:r>
            <a:r>
              <a:rPr lang="tr-TR" sz="1800" dirty="0"/>
              <a:t>(A) = </a:t>
            </a:r>
            <a:r>
              <a:rPr lang="tr-TR" sz="1800" dirty="0" smtClean="0"/>
              <a:t>                                   </a:t>
            </a:r>
            <a:r>
              <a:rPr lang="tr-TR" sz="1800" dirty="0"/>
              <a:t>	</a:t>
            </a:r>
            <a:r>
              <a:rPr lang="tr-TR" sz="1800" dirty="0" smtClean="0"/>
              <a:t>=                                          =    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bir </a:t>
            </a:r>
            <a:r>
              <a:rPr lang="tr-TR" sz="1800" dirty="0"/>
              <a:t>mertebe daha </a:t>
            </a:r>
            <a:r>
              <a:rPr lang="tr-TR" sz="1800" dirty="0" smtClean="0"/>
              <a:t>indirgenirse </a:t>
            </a:r>
            <a:r>
              <a:rPr lang="tr-TR" sz="1800" dirty="0"/>
              <a:t>;</a:t>
            </a:r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            </a:t>
            </a:r>
          </a:p>
          <a:p>
            <a:pPr marL="0" lvl="0" indent="0">
              <a:buNone/>
            </a:pPr>
            <a:r>
              <a:rPr lang="tr-TR" sz="1800" dirty="0"/>
              <a:t> </a:t>
            </a:r>
            <a:r>
              <a:rPr lang="tr-TR" sz="1800" dirty="0" smtClean="0"/>
              <a:t>                              =                                       =                        = 0  </a:t>
            </a:r>
            <a:r>
              <a:rPr lang="tr-TR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bulunmuş olur.</a:t>
            </a:r>
            <a:endParaRPr lang="tr-TR" sz="7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err="1"/>
              <a:t>d</a:t>
            </a:r>
            <a:r>
              <a:rPr lang="tr-TR" sz="1800" dirty="0" err="1" smtClean="0"/>
              <a:t>et</a:t>
            </a:r>
            <a:r>
              <a:rPr lang="tr-TR" sz="1800" dirty="0" smtClean="0"/>
              <a:t>(A)=0</a:t>
            </a:r>
            <a:endParaRPr lang="tr-TR" sz="1800" dirty="0"/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0158502"/>
              </p:ext>
            </p:extLst>
          </p:nvPr>
        </p:nvGraphicFramePr>
        <p:xfrm>
          <a:off x="2385575" y="4005064"/>
          <a:ext cx="458233" cy="504056"/>
        </p:xfrm>
        <a:graphic>
          <a:graphicData uri="http://schemas.openxmlformats.org/presentationml/2006/ole">
            <p:oleObj spid="_x0000_s5187" r:id="rId3" imgW="380835" imgH="418918" progId="">
              <p:embed/>
            </p:oleObj>
          </a:graphicData>
        </a:graphic>
      </p:graphicFrame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3348400"/>
              </p:ext>
            </p:extLst>
          </p:nvPr>
        </p:nvGraphicFramePr>
        <p:xfrm>
          <a:off x="3077542" y="3789040"/>
          <a:ext cx="1209675" cy="962025"/>
        </p:xfrm>
        <a:graphic>
          <a:graphicData uri="http://schemas.openxmlformats.org/presentationml/2006/ole">
            <p:oleObj spid="_x0000_s5188" r:id="rId4" imgW="1206500" imgH="965200" progId="">
              <p:embed/>
            </p:oleObj>
          </a:graphicData>
        </a:graphic>
      </p:graphicFrame>
      <p:graphicFrame>
        <p:nvGraphicFramePr>
          <p:cNvPr id="6" name="Nesne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218230"/>
              </p:ext>
            </p:extLst>
          </p:nvPr>
        </p:nvGraphicFramePr>
        <p:xfrm>
          <a:off x="4716016" y="4005064"/>
          <a:ext cx="288032" cy="513448"/>
        </p:xfrm>
        <a:graphic>
          <a:graphicData uri="http://schemas.openxmlformats.org/presentationml/2006/ole">
            <p:oleObj spid="_x0000_s5189" r:id="rId5" imgW="215713" imgH="393359" progId="">
              <p:embed/>
            </p:oleObj>
          </a:graphicData>
        </a:graphic>
      </p:graphicFrame>
      <p:graphicFrame>
        <p:nvGraphicFramePr>
          <p:cNvPr id="7" name="Nesne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0971206"/>
              </p:ext>
            </p:extLst>
          </p:nvPr>
        </p:nvGraphicFramePr>
        <p:xfrm>
          <a:off x="5076056" y="4005064"/>
          <a:ext cx="429578" cy="502920"/>
        </p:xfrm>
        <a:graphic>
          <a:graphicData uri="http://schemas.openxmlformats.org/presentationml/2006/ole">
            <p:oleObj spid="_x0000_s5190" r:id="rId6" imgW="393529" imgH="457002" progId="">
              <p:embed/>
            </p:oleObj>
          </a:graphicData>
        </a:graphic>
      </p:graphicFrame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14" name="Nesne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3684870"/>
              </p:ext>
            </p:extLst>
          </p:nvPr>
        </p:nvGraphicFramePr>
        <p:xfrm>
          <a:off x="611560" y="3789040"/>
          <a:ext cx="1335508" cy="936104"/>
        </p:xfrm>
        <a:graphic>
          <a:graphicData uri="http://schemas.openxmlformats.org/presentationml/2006/ole">
            <p:oleObj spid="_x0000_s5191" r:id="rId7" imgW="1016000" imgH="711200" progId="">
              <p:embed/>
            </p:oleObj>
          </a:graphicData>
        </a:graphic>
      </p:graphicFrame>
      <p:graphicFrame>
        <p:nvGraphicFramePr>
          <p:cNvPr id="17" name="Nesne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3273776"/>
              </p:ext>
            </p:extLst>
          </p:nvPr>
        </p:nvGraphicFramePr>
        <p:xfrm>
          <a:off x="3851920" y="888901"/>
          <a:ext cx="1656183" cy="1423768"/>
        </p:xfrm>
        <a:graphic>
          <a:graphicData uri="http://schemas.openxmlformats.org/presentationml/2006/ole">
            <p:oleObj spid="_x0000_s5192" r:id="rId8" imgW="1168400" imgH="1447800" progId="">
              <p:embed/>
            </p:oleObj>
          </a:graphicData>
        </a:graphic>
      </p:graphicFrame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Nesne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3665791"/>
              </p:ext>
            </p:extLst>
          </p:nvPr>
        </p:nvGraphicFramePr>
        <p:xfrm>
          <a:off x="1475656" y="1033214"/>
          <a:ext cx="1368152" cy="1191857"/>
        </p:xfrm>
        <a:graphic>
          <a:graphicData uri="http://schemas.openxmlformats.org/presentationml/2006/ole">
            <p:oleObj spid="_x0000_s5193" r:id="rId9" imgW="825500" imgH="914400" progId="">
              <p:embed/>
            </p:oleObj>
          </a:graphicData>
        </a:graphic>
      </p:graphicFrame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" name="Nesne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4835444"/>
              </p:ext>
            </p:extLst>
          </p:nvPr>
        </p:nvGraphicFramePr>
        <p:xfrm>
          <a:off x="3491880" y="1250851"/>
          <a:ext cx="324991" cy="701296"/>
        </p:xfrm>
        <a:graphic>
          <a:graphicData uri="http://schemas.openxmlformats.org/presentationml/2006/ole">
            <p:oleObj spid="_x0000_s5194" r:id="rId10" imgW="177646" imgH="393359" progId="">
              <p:embed/>
            </p:oleObj>
          </a:graphicData>
        </a:graphic>
      </p:graphicFrame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6" name="Nesne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3955352"/>
              </p:ext>
            </p:extLst>
          </p:nvPr>
        </p:nvGraphicFramePr>
        <p:xfrm>
          <a:off x="5940152" y="1196752"/>
          <a:ext cx="1296144" cy="908512"/>
        </p:xfrm>
        <a:graphic>
          <a:graphicData uri="http://schemas.openxmlformats.org/presentationml/2006/ole">
            <p:oleObj spid="_x0000_s5195" r:id="rId11" imgW="1016000" imgH="711200" progId="">
              <p:embed/>
            </p:oleObj>
          </a:graphicData>
        </a:graphic>
      </p:graphicFrame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0" y="714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074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169</Words>
  <Application>Microsoft Office PowerPoint</Application>
  <PresentationFormat>Ekran Gösterisi (4:3)</PresentationFormat>
  <Paragraphs>104</Paragraphs>
  <Slides>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0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Ofis Teması</vt:lpstr>
      <vt:lpstr> DETERMİNANT VE HESAPLANMASI VE  HESAPLAMADA KULLANILAN NÜMERİK YÖNTEMLER</vt:lpstr>
      <vt:lpstr>Chio Yöntemi</vt:lpstr>
      <vt:lpstr>Chio Yöntemi</vt:lpstr>
      <vt:lpstr>Chio Yöntemi</vt:lpstr>
      <vt:lpstr>Chio Yöntemi</vt:lpstr>
      <vt:lpstr>Chio Yöntemi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Chio method</dc:title>
  <dc:creator>User</dc:creator>
  <cp:lastModifiedBy>Windows User</cp:lastModifiedBy>
  <cp:revision>7</cp:revision>
  <dcterms:created xsi:type="dcterms:W3CDTF">2014-10-09T06:36:33Z</dcterms:created>
  <dcterms:modified xsi:type="dcterms:W3CDTF">2015-10-12T05:53:17Z</dcterms:modified>
</cp:coreProperties>
</file>