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0" r:id="rId3"/>
    <p:sldId id="273" r:id="rId4"/>
    <p:sldId id="274" r:id="rId5"/>
    <p:sldId id="289" r:id="rId6"/>
    <p:sldId id="283" r:id="rId7"/>
    <p:sldId id="298" r:id="rId8"/>
    <p:sldId id="309" r:id="rId9"/>
    <p:sldId id="310" r:id="rId10"/>
    <p:sldId id="297" r:id="rId11"/>
    <p:sldId id="285" r:id="rId12"/>
    <p:sldId id="286" r:id="rId13"/>
    <p:sldId id="288" r:id="rId14"/>
    <p:sldId id="295" r:id="rId15"/>
    <p:sldId id="284" r:id="rId16"/>
    <p:sldId id="296" r:id="rId17"/>
    <p:sldId id="300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5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4" autoAdjust="0"/>
    <p:restoredTop sz="93714" autoAdjust="0"/>
  </p:normalViewPr>
  <p:slideViewPr>
    <p:cSldViewPr>
      <p:cViewPr varScale="1">
        <p:scale>
          <a:sx n="42" d="100"/>
          <a:sy n="42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7919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0755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04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569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51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21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09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63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87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15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03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684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66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94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648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557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837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733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457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64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15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18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02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40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69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51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77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420888"/>
            <a:ext cx="7924800" cy="947738"/>
          </a:xfrm>
        </p:spPr>
        <p:txBody>
          <a:bodyPr/>
          <a:lstStyle/>
          <a:p>
            <a:r>
              <a:rPr lang="tr-TR" sz="2800" b="1" dirty="0" smtClean="0">
                <a:solidFill>
                  <a:srgbClr val="FFFFFF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rgbClr val="FFFFFF"/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581128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Çözüm Yöntemleri</a:t>
            </a:r>
            <a:endParaRPr lang="tr-TR" sz="2000" b="1" dirty="0">
              <a:solidFill>
                <a:schemeClr val="bg1">
                  <a:lumMod val="5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r>
              <a:rPr lang="tr-TR" dirty="0" smtClean="0"/>
              <a:t>/27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20517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1100" dirty="0" smtClean="0">
              <a:solidFill>
                <a:schemeClr val="bg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Brush Script MT" pitchFamily="66" charset="0"/>
              </a:rPr>
              <a:t>Okut. Yüksel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357850" y="2428868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www.cs.sakarya.edu.tr/yyurtay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5.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9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7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grpSp>
        <p:nvGrpSpPr>
          <p:cNvPr id="24" name="23 Grup"/>
          <p:cNvGrpSpPr/>
          <p:nvPr/>
        </p:nvGrpSpPr>
        <p:grpSpPr>
          <a:xfrm>
            <a:off x="6084168" y="1268760"/>
            <a:ext cx="2901956" cy="5256584"/>
            <a:chOff x="4860032" y="325169"/>
            <a:chExt cx="3478020" cy="6344191"/>
          </a:xfrm>
        </p:grpSpPr>
        <p:sp>
          <p:nvSpPr>
            <p:cNvPr id="20" name="19 Yuvarlatılmış Dikdörtgen"/>
            <p:cNvSpPr/>
            <p:nvPr/>
          </p:nvSpPr>
          <p:spPr>
            <a:xfrm>
              <a:off x="4860032" y="325169"/>
              <a:ext cx="3478020" cy="6344191"/>
            </a:xfrm>
            <a:prstGeom prst="roundRect">
              <a:avLst>
                <a:gd name="adj" fmla="val 5400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476672"/>
              <a:ext cx="3024336" cy="5976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884874" y="369040"/>
              <a:ext cx="384041" cy="28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164288" y="1412776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19 Grup"/>
          <p:cNvGrpSpPr/>
          <p:nvPr/>
        </p:nvGrpSpPr>
        <p:grpSpPr>
          <a:xfrm>
            <a:off x="6084168" y="1268760"/>
            <a:ext cx="2901956" cy="5256584"/>
            <a:chOff x="6084168" y="1268760"/>
            <a:chExt cx="2901956" cy="5256584"/>
          </a:xfrm>
        </p:grpSpPr>
        <p:grpSp>
          <p:nvGrpSpPr>
            <p:cNvPr id="15" name="14 Grup"/>
            <p:cNvGrpSpPr/>
            <p:nvPr/>
          </p:nvGrpSpPr>
          <p:grpSpPr>
            <a:xfrm>
              <a:off x="6084168" y="1268760"/>
              <a:ext cx="2901956" cy="5256584"/>
              <a:chOff x="4860032" y="325169"/>
              <a:chExt cx="3478020" cy="6344191"/>
            </a:xfrm>
          </p:grpSpPr>
          <p:sp>
            <p:nvSpPr>
              <p:cNvPr id="17" name="16 Yuvarlatılmış Dikdörtgen"/>
              <p:cNvSpPr/>
              <p:nvPr/>
            </p:nvSpPr>
            <p:spPr>
              <a:xfrm>
                <a:off x="4860032" y="325169"/>
                <a:ext cx="3478020" cy="6344191"/>
              </a:xfrm>
              <a:prstGeom prst="roundRect">
                <a:avLst>
                  <a:gd name="adj" fmla="val 5400"/>
                </a:avLst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19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884874" y="369040"/>
                <a:ext cx="384041" cy="28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1412775"/>
              <a:ext cx="2376264" cy="499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20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6x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x3) = (-3, 4, 5)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2</a:t>
            </a:r>
          </a:p>
          <a:p>
            <a:r>
              <a:rPr lang="tr-TR" sz="1800" dirty="0" smtClean="0"/>
              <a:t>    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5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     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0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= - 4</a:t>
            </a:r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" contrast="-1000"/>
          </a:blip>
          <a:srcRect/>
          <a:stretch>
            <a:fillRect/>
          </a:stretch>
        </p:blipFill>
        <p:spPr bwMode="auto">
          <a:xfrm>
            <a:off x="5076056" y="3429000"/>
            <a:ext cx="3860264" cy="313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9"/>
            <a:ext cx="457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 =   0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+2x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 - 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+ 6x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3</a:t>
            </a:r>
          </a:p>
          <a:p>
            <a:endParaRPr lang="tr-TR" sz="1800" dirty="0" smtClean="0"/>
          </a:p>
          <a:p>
            <a:r>
              <a:rPr lang="tr-TR" sz="1800" dirty="0" smtClean="0"/>
              <a:t> 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-6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- 2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 = -10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 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- 4x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= -1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5148064" y="479715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x3, x4) = ( ? , ? , ? , ? )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84784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6416" y="1233135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43050"/>
            <a:ext cx="4152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Yuvarlatılmış Dikdörtgen"/>
          <p:cNvSpPr/>
          <p:nvPr/>
        </p:nvSpPr>
        <p:spPr bwMode="auto">
          <a:xfrm>
            <a:off x="1928794" y="5143512"/>
            <a:ext cx="4071966" cy="121444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68344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u="sng" dirty="0" smtClean="0">
                <a:latin typeface="Arial" pitchFamily="34" charset="0"/>
                <a:cs typeface="Arial" pitchFamily="34" charset="0"/>
              </a:rPr>
              <a:t>Örnek:</a:t>
            </a:r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 x +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2x -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Denklem sistemini İterasyon Yöntemi ile çözünüz.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Sistemini iterasyon yapılabilecek forma getirelim.</a:t>
            </a: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 </a:t>
            </a:r>
            <a:r>
              <a:rPr lang="tr-TR" sz="1400" dirty="0" smtClean="0"/>
              <a:t>(3+y)/2,     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3 – x</a:t>
            </a:r>
            <a:endParaRPr lang="tr-TR" sz="1400" b="1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Başlangıç değerleri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x=0 veya y=0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vererek hesaplayalım.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tr-TR" sz="1400" dirty="0" err="1" smtClean="0">
                <a:latin typeface="Arial" pitchFamily="34" charset="0"/>
                <a:cs typeface="Arial" pitchFamily="34" charset="0"/>
              </a:rPr>
              <a:t>İterasyonları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gerçekleştirirsek;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x(1)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=1.5,   y(1)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1.5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x(2)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 2.25,   y(2)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2.25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0.75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Devam eden  iterasyon değerleri tabloda verilmiştir.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Dolayısı ile  kökler  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 = 2,  y = 1  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değerlerine yakınsamaktadır.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Bu yöntem üzerinde çözüm yapılırken yakınsama gözleniyorsa çözüme ulaşılmış demektir.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Her zaman yakınsaklık söz konusu olmaz.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000" dirty="0" smtClean="0"/>
              <a:t> 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6660232" y="1340768"/>
            <a:ext cx="2207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Jacobi İterasyon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1781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z="800" dirty="0" smtClean="0"/>
              <a:t>SAÜ </a:t>
            </a:r>
            <a:r>
              <a:rPr lang="tr-TR" sz="800" dirty="0" err="1" smtClean="0"/>
              <a:t>YYurtaY</a:t>
            </a:r>
            <a:r>
              <a:rPr lang="tr-TR" sz="800" dirty="0" smtClean="0"/>
              <a:t> </a:t>
            </a:r>
            <a:endParaRPr lang="tr-TR" sz="8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tr-TR" sz="1400" dirty="0" smtClean="0"/>
              <a:t>Büyük katsayılar matrisi içeren lineer denklem sistemlerinin eliminasyon yöntemleriyle çözümü çoğu zaman ekonomik olmaz. Bu gibi durumlarda iteratif yöntemler seçilir. Bunlardan en kolay olanlardan biriside Jacobi yöntemidir.</a:t>
            </a: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endParaRPr lang="tr-TR" sz="1400" dirty="0" smtClean="0"/>
          </a:p>
          <a:p>
            <a:r>
              <a:rPr lang="tr-TR" sz="1400" dirty="0" smtClean="0"/>
              <a:t>Bu durumda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bilinmeyenleri için uygun seçilecek başlangıç değerleri bulunan eşitliklerde </a:t>
            </a:r>
            <a:r>
              <a:rPr lang="tr-TR" sz="1400" dirty="0" smtClean="0"/>
              <a:t>kullanılarak yeni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değerleri hesaplanabileceği ve bu işlemlerin iteratif olarak devam </a:t>
            </a:r>
            <a:r>
              <a:rPr lang="tr-TR" sz="1400" dirty="0" smtClean="0"/>
              <a:t>ettirilebileceği görülmektedir. Jacobi basit iterasyon yöntemi olarak bilinen bu yöntemin herhangi bir iterasyon adımı için kapalı formda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39" y="2276872"/>
            <a:ext cx="7596336" cy="280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z="800" dirty="0" smtClean="0"/>
              <a:t>SAÜ </a:t>
            </a:r>
            <a:r>
              <a:rPr lang="tr-TR" sz="800" dirty="0" err="1" smtClean="0"/>
              <a:t>YYurtaY</a:t>
            </a:r>
            <a:r>
              <a:rPr lang="tr-TR" sz="800" dirty="0" smtClean="0"/>
              <a:t> </a:t>
            </a:r>
            <a:endParaRPr lang="tr-TR" sz="8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3" name="12 Grup"/>
          <p:cNvGrpSpPr/>
          <p:nvPr/>
        </p:nvGrpSpPr>
        <p:grpSpPr>
          <a:xfrm>
            <a:off x="1547664" y="1268760"/>
            <a:ext cx="7596337" cy="5328592"/>
            <a:chOff x="1547664" y="1268760"/>
            <a:chExt cx="7596337" cy="53285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5923" y="1268760"/>
              <a:ext cx="754807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7664" y="3717032"/>
              <a:ext cx="7344816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Yuvarlatılmış Dikdörtgen"/>
            <p:cNvSpPr/>
            <p:nvPr/>
          </p:nvSpPr>
          <p:spPr bwMode="auto">
            <a:xfrm>
              <a:off x="1595164" y="5733256"/>
              <a:ext cx="4392488" cy="864096"/>
            </a:xfrm>
            <a:prstGeom prst="roundRect">
              <a:avLst>
                <a:gd name="adj" fmla="val 0"/>
              </a:avLst>
            </a:prstGeom>
            <a:solidFill>
              <a:srgbClr val="00B0F0">
                <a:alpha val="2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13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JACOBI</a:t>
            </a:r>
          </a:p>
          <a:p>
            <a:r>
              <a:rPr lang="tr-TR" sz="1500" dirty="0" smtClean="0">
                <a:latin typeface="+mj-lt"/>
              </a:rPr>
              <a:t>iterasyonu ile çözelim.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717032"/>
            <a:ext cx="72008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581128"/>
            <a:ext cx="75963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63688" y="785794"/>
            <a:ext cx="7151712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 Matris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(Ayrıştırma, Cholesky) Yöntemi 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Jacobi yineleme (iterasyon)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GAUSS-SEIDEL yöntemi</a:t>
            </a:r>
            <a:endParaRPr lang="tr-TR" sz="2000" b="1" dirty="0" smtClean="0"/>
          </a:p>
          <a:p>
            <a:pPr marL="0" lvl="1"/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Aitken İterasyon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61142" y="4221088"/>
            <a:ext cx="2344749" cy="1851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416" y="1340768"/>
            <a:ext cx="770158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başlamadan önce,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denklem sistemi diyagonal elemanları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ii</a:t>
            </a:r>
            <a:r>
              <a:rPr lang="tr-TR" sz="1400" dirty="0" smtClean="0"/>
              <a:t>=0 olacak şekilde</a:t>
            </a:r>
          </a:p>
          <a:p>
            <a:r>
              <a:rPr lang="tr-TR" sz="1400" dirty="0" smtClean="0"/>
              <a:t>düzenlenir. Bunun için gerekirse satırların yerleri değiştirilir. Bu sistemden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endParaRPr lang="tr-TR" sz="1400" baseline="-25000" dirty="0" smtClean="0"/>
          </a:p>
          <a:p>
            <a:r>
              <a:rPr lang="tr-TR" sz="1400" dirty="0" smtClean="0"/>
              <a:t>çekilerek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Şeklinde yazılır</a:t>
            </a:r>
          </a:p>
        </p:txBody>
      </p:sp>
      <p:sp>
        <p:nvSpPr>
          <p:cNvPr id="13" name="12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3796315" cy="101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573016"/>
            <a:ext cx="3201169" cy="198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xn</a:t>
            </a:r>
            <a:r>
              <a:rPr lang="tr-TR" sz="1400" dirty="0" smtClean="0"/>
              <a:t> bilinmeyenleri için, fiziksel anlamına göre, bir başlangıç değeri</a:t>
            </a:r>
          </a:p>
          <a:p>
            <a:r>
              <a:rPr lang="tr-TR" sz="1400" dirty="0" smtClean="0"/>
              <a:t>tahmin edilerek başlanır. Herhangi bir tahmin yapılamıyorsa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=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= …=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=0 veya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alınabilir.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çekilen denklemlerde 1. denkleminin sağ tarafında yerine konur,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ve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2.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 </a:t>
            </a:r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ve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ile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3.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ün yeni değeri bulunur. …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-1</a:t>
            </a:r>
            <a:r>
              <a:rPr lang="tr-TR" sz="1400" dirty="0" smtClean="0"/>
              <a:t> in yeni</a:t>
            </a:r>
          </a:p>
          <a:p>
            <a:r>
              <a:rPr lang="tr-TR" sz="1400" dirty="0" smtClean="0"/>
              <a:t>değerleri n. denklemin sağ tarafında yerine konur, </a:t>
            </a:r>
          </a:p>
          <a:p>
            <a:r>
              <a:rPr lang="tr-TR" sz="1400" dirty="0" smtClean="0"/>
              <a:t>      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İterasyonu sonlandırma koşulu kontrol edilir, sağlanıyorsa iterasyon sonlandırılır.</a:t>
            </a:r>
          </a:p>
          <a:p>
            <a:r>
              <a:rPr lang="tr-TR" sz="1400" dirty="0" smtClean="0"/>
              <a:t>Sağlanmıyorsa son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ile işlem tekrarlanır.</a:t>
            </a:r>
          </a:p>
          <a:p>
            <a:endParaRPr lang="tr-TR" sz="1400" dirty="0" smtClean="0"/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GAUSS-SEIDEL metodu ile JACOBI metodu temelde aynıdır. </a:t>
            </a:r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Sadece GAUSS-SEIDEL 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metodunda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tr-TR" sz="1400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nin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her yeni değeri hemen kullanılır.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16832"/>
            <a:ext cx="2664296" cy="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</a:t>
            </a:r>
            <a:r>
              <a:rPr lang="tr-TR" sz="1600" dirty="0" smtClean="0"/>
              <a:t>GAUSS-</a:t>
            </a:r>
            <a:r>
              <a:rPr lang="tr-TR" sz="1600" dirty="0" err="1" smtClean="0"/>
              <a:t>SEIDELiterasyonu</a:t>
            </a:r>
            <a:r>
              <a:rPr lang="tr-TR" sz="1600" dirty="0" smtClean="0"/>
              <a:t> ile çözelim.</a:t>
            </a:r>
            <a:r>
              <a:rPr lang="tr-TR" sz="1500" dirty="0" smtClean="0">
                <a:latin typeface="+mj-lt"/>
              </a:rPr>
              <a:t>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933056"/>
            <a:ext cx="72008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5013176"/>
            <a:ext cx="766834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7" y="1854426"/>
            <a:ext cx="76683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>
                <a:latin typeface="+mj-lt"/>
              </a:rPr>
              <a:t>Yukarıdaki örneklerden görüldüğü gibi, iterasyon gerçek çözüme oldukça yavaş yakınsamaktadır. JACOBI ve GAUSS-SEIDEL </a:t>
            </a:r>
            <a:r>
              <a:rPr lang="tr-TR" sz="1400" dirty="0" err="1" smtClean="0">
                <a:latin typeface="+mj-lt"/>
              </a:rPr>
              <a:t>iterasyonları</a:t>
            </a:r>
            <a:r>
              <a:rPr lang="tr-TR" sz="1400" dirty="0" smtClean="0">
                <a:latin typeface="+mj-lt"/>
              </a:rPr>
              <a:t> doğrusal yaklaşım sergilerler. Doğrusal yaklaşımlı iterasyon metotlarında AITKEN yöntemi kullanılarak iterasyon hızlandırılabilir. Herhangi bir </a:t>
            </a:r>
            <a:r>
              <a:rPr lang="tr-TR" sz="1400" dirty="0" err="1" smtClean="0">
                <a:latin typeface="+mj-lt"/>
              </a:rPr>
              <a:t>xi</a:t>
            </a:r>
            <a:r>
              <a:rPr lang="tr-TR" sz="1400" dirty="0" smtClean="0">
                <a:latin typeface="+mj-lt"/>
              </a:rPr>
              <a:t> bilinmeyenin birbirini izleyen üç İterasyon  adımı sonunda bulunan 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değerleri kullanılarak </a:t>
            </a:r>
            <a:r>
              <a:rPr lang="tr-TR" sz="1600" dirty="0" err="1" smtClean="0">
                <a:latin typeface="+mj-lt"/>
              </a:rPr>
              <a:t>x</a:t>
            </a:r>
            <a:r>
              <a:rPr lang="tr-TR" sz="1600" baseline="-25000" dirty="0" err="1" smtClean="0">
                <a:latin typeface="+mj-lt"/>
              </a:rPr>
              <a:t>i</a:t>
            </a:r>
            <a:r>
              <a:rPr lang="tr-TR" sz="1600" baseline="30000" dirty="0" err="1" smtClean="0">
                <a:latin typeface="+mj-lt"/>
              </a:rPr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değeri iyileştirilebilir. </a:t>
            </a:r>
            <a:r>
              <a:rPr lang="tr-TR" sz="1400" dirty="0" err="1" smtClean="0">
                <a:latin typeface="+mj-lt"/>
              </a:rPr>
              <a:t>AITKEN’e</a:t>
            </a:r>
            <a:r>
              <a:rPr lang="tr-TR" sz="1400" dirty="0" smtClean="0">
                <a:latin typeface="+mj-lt"/>
              </a:rPr>
              <a:t> göre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i</a:t>
            </a:r>
            <a:r>
              <a:rPr lang="tr-TR" sz="1600" baseline="30000" dirty="0" err="1" smtClean="0"/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iyileştirilmiş değeri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Formülü kullanarak aşağıdaki örneği JACOBI metodu ile çözümleyelim</a:t>
            </a:r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691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83768" y="2348880"/>
            <a:ext cx="1241673" cy="35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725144"/>
            <a:ext cx="332278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877272"/>
            <a:ext cx="6264696" cy="62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3212976"/>
            <a:ext cx="30861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Parantez içinde koyu yazılmış değerler AITKEN formülü ile iyileştirilmiş değerlerdir. 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Görüldüğü gibi yakınsama hızlanmış, 13 iterasyon yerine sadece 4 iterasyon yeterli olmuştur.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AITKEN yöntemi, formülün yapısı gereği, en erken 3. adım sonunda uygulanabilir. Ancak, ilk adımlarda değerler çok kaba olduğundan, büyük denklem sistemlerinde 5.-10. adımdan sonra uygulanması daha uygun olur. </a:t>
            </a:r>
          </a:p>
          <a:p>
            <a:endParaRPr lang="tr-TR" sz="1100" dirty="0" smtClean="0">
              <a:latin typeface="+mj-lt"/>
            </a:endParaRPr>
          </a:p>
          <a:p>
            <a:r>
              <a:rPr lang="tr-TR" sz="1100" dirty="0" smtClean="0">
                <a:latin typeface="+mj-lt"/>
              </a:rPr>
              <a:t>( İterasyonun son adımlarında da yarar sağlamaz, çünkü sadece son hanelerde çok küçük değişiklikler olmaktadır.</a:t>
            </a:r>
            <a:r>
              <a:rPr lang="tr-TR" sz="1400" dirty="0" smtClean="0">
                <a:latin typeface="+mj-lt"/>
              </a:rPr>
              <a:t> </a:t>
            </a:r>
          </a:p>
          <a:p>
            <a:endParaRPr lang="tr-TR" sz="1400" i="1" dirty="0" smtClean="0">
              <a:latin typeface="+mj-lt"/>
            </a:endParaRPr>
          </a:p>
          <a:p>
            <a:r>
              <a:rPr lang="tr-TR" sz="1400" i="1" dirty="0" smtClean="0">
                <a:latin typeface="+mj-lt"/>
              </a:rPr>
              <a:t>                                     </a:t>
            </a:r>
          </a:p>
          <a:p>
            <a:r>
              <a:rPr lang="tr-TR" sz="1100" dirty="0" smtClean="0">
                <a:latin typeface="+mj-lt"/>
              </a:rPr>
              <a:t>olduğunda AITKEN yönteminin kullanılmaması  uygun olur.)</a:t>
            </a: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331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 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75656" y="1217004"/>
            <a:ext cx="7668344" cy="286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7704" y="5949280"/>
            <a:ext cx="1800199" cy="41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pPr marL="342900" indent="-342900"/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A.Topçu, (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Bilgisayar Destekli Nümerik Analiz, OGÜ</a:t>
            </a: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Olmayan Denklem 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dirty="0" smtClean="0"/>
              <a:t>5.  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73358" y="2420888"/>
            <a:ext cx="2770542" cy="2508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232052" y="492919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Ters Matris Alarak,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11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12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1n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b</a:t>
            </a:r>
            <a:r>
              <a:rPr lang="tr-TR" sz="1400" baseline="-25000" dirty="0" smtClean="0"/>
              <a:t>1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21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22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2n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 </a:t>
            </a:r>
            <a:r>
              <a:rPr lang="tr-TR" sz="1400" dirty="0" smtClean="0"/>
              <a:t>= b</a:t>
            </a:r>
            <a:r>
              <a:rPr lang="tr-TR" sz="1400" baseline="-25000" dirty="0" smtClean="0"/>
              <a:t>2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m1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m2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mn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m</a:t>
            </a:r>
            <a:endParaRPr lang="tr-TR" sz="1400" baseline="-250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olsun, denklem takımını matris formunda yeniden düzenleyecek olursak ;</a:t>
            </a:r>
          </a:p>
          <a:p>
            <a:r>
              <a:rPr lang="tr-TR" sz="1400" dirty="0" smtClean="0"/>
              <a:t> </a:t>
            </a:r>
          </a:p>
          <a:p>
            <a:r>
              <a:rPr lang="tr-TR" sz="1400" dirty="0" smtClean="0"/>
              <a:t>                        =                          veya kısaca   </a:t>
            </a:r>
            <a:r>
              <a:rPr lang="tr-TR" sz="1600" b="1" dirty="0" smtClean="0"/>
              <a:t>A X = B   </a:t>
            </a:r>
            <a:r>
              <a:rPr lang="tr-TR" sz="1400" dirty="0" smtClean="0"/>
              <a:t>formundadır.</a:t>
            </a:r>
          </a:p>
          <a:p>
            <a:endParaRPr lang="tr-TR" sz="1400" dirty="0" smtClean="0"/>
          </a:p>
          <a:p>
            <a:r>
              <a:rPr lang="tr-TR" sz="1600" b="1" dirty="0" smtClean="0"/>
              <a:t>A</a:t>
            </a:r>
            <a:r>
              <a:rPr lang="tr-TR" sz="1400" dirty="0" smtClean="0"/>
              <a:t>   matrisi katsayılar matrisidir.</a:t>
            </a:r>
          </a:p>
          <a:p>
            <a:endParaRPr lang="tr-TR" sz="1400" dirty="0" smtClean="0"/>
          </a:p>
          <a:p>
            <a:r>
              <a:rPr lang="tr-TR" sz="1400" dirty="0" smtClean="0"/>
              <a:t>  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A  X</a:t>
            </a:r>
            <a:r>
              <a:rPr lang="tr-TR" sz="1400" dirty="0" smtClean="0"/>
              <a:t> =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B</a:t>
            </a:r>
            <a:endParaRPr lang="tr-TR" sz="1400" dirty="0" smtClean="0"/>
          </a:p>
          <a:p>
            <a:r>
              <a:rPr lang="tr-TR" sz="1400" dirty="0" smtClean="0"/>
              <a:t>          I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</a:t>
            </a:r>
          </a:p>
          <a:p>
            <a:r>
              <a:rPr lang="tr-TR" sz="1400" dirty="0" smtClean="0"/>
              <a:t>           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   elde edilir.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Burada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 in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ile bulunabileceğini hatırlamak gerekir.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696743"/>
            <a:ext cx="432493" cy="468534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764" y="3689288"/>
            <a:ext cx="1914525" cy="4857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Örnek  1 :</a:t>
            </a:r>
            <a:endParaRPr lang="tr-TR" sz="1400" dirty="0" smtClean="0"/>
          </a:p>
          <a:p>
            <a:r>
              <a:rPr lang="tr-TR" sz="1400" dirty="0" smtClean="0"/>
              <a:t>2x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- 3x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+ 2x</a:t>
            </a:r>
            <a:r>
              <a:rPr lang="tr-TR" sz="1400" baseline="-25000" dirty="0" smtClean="0"/>
              <a:t>3 </a:t>
            </a:r>
            <a:r>
              <a:rPr lang="tr-TR" sz="1400" dirty="0" smtClean="0"/>
              <a:t>= -11</a:t>
            </a:r>
          </a:p>
          <a:p>
            <a:r>
              <a:rPr lang="tr-TR" sz="1400" dirty="0" smtClean="0"/>
              <a:t>  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+  x</a:t>
            </a:r>
            <a:r>
              <a:rPr lang="tr-TR" sz="1400" baseline="-25000" dirty="0" smtClean="0"/>
              <a:t>2 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3  </a:t>
            </a:r>
            <a:r>
              <a:rPr lang="tr-TR" sz="1400" dirty="0" smtClean="0"/>
              <a:t>=   8</a:t>
            </a:r>
          </a:p>
          <a:p>
            <a:r>
              <a:rPr lang="tr-TR" sz="1400" dirty="0" smtClean="0"/>
              <a:t>3x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-   x</a:t>
            </a:r>
            <a:r>
              <a:rPr lang="tr-TR" sz="1400" baseline="-25000" dirty="0" smtClean="0"/>
              <a:t>3   </a:t>
            </a:r>
            <a:r>
              <a:rPr lang="tr-TR" sz="1400" dirty="0" smtClean="0"/>
              <a:t>= -1     denklem sistemini katsayı matrisinin tersini alarak bulalım.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Katsayı matrisi   A =                       Buradan bu matrisin determinantı ve ek matrisi alarak ters matrisi bulduğumuzda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|A|= -5  ,        </a:t>
            </a:r>
            <a:r>
              <a:rPr lang="tr-TR" sz="1400" dirty="0" err="1" smtClean="0"/>
              <a:t>Adj</a:t>
            </a:r>
            <a:r>
              <a:rPr lang="tr-TR" sz="1400" dirty="0" smtClean="0"/>
              <a:t>  A =                                    ,    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  =      </a:t>
            </a:r>
          </a:p>
          <a:p>
            <a:r>
              <a:rPr lang="tr-TR" sz="1400" dirty="0" smtClean="0"/>
              <a:t> 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X=A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.B </a:t>
            </a:r>
            <a:r>
              <a:rPr lang="tr-TR" sz="1400" dirty="0" smtClean="0">
                <a:sym typeface="Symbol"/>
              </a:rPr>
              <a:t></a:t>
            </a:r>
            <a:r>
              <a:rPr lang="tr-TR" sz="1400" dirty="0" smtClean="0"/>
              <a:t>   =                                       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bulunur.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195" y="2838778"/>
            <a:ext cx="733425" cy="466725"/>
          </a:xfrm>
          <a:prstGeom prst="rect">
            <a:avLst/>
          </a:prstGeom>
          <a:noFill/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894786"/>
            <a:ext cx="981075" cy="466725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946845"/>
            <a:ext cx="400050" cy="371475"/>
          </a:xfrm>
          <a:prstGeom prst="rect">
            <a:avLst/>
          </a:prstGeom>
          <a:noFill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3875407"/>
            <a:ext cx="1181100" cy="466725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7328" y="4886340"/>
            <a:ext cx="4848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latin typeface="+mn-lt"/>
              </a:rPr>
              <a:t>&gt;&gt; A=[2 -3 2;1 1 -2;3 -2 -1]</a:t>
            </a:r>
          </a:p>
          <a:p>
            <a:pPr lvl="1"/>
            <a:r>
              <a:rPr lang="en-US" sz="1400" dirty="0" smtClean="0">
                <a:latin typeface="+mn-lt"/>
              </a:rPr>
              <a:t>A =</a:t>
            </a:r>
          </a:p>
          <a:p>
            <a:pPr lvl="1"/>
            <a:r>
              <a:rPr lang="en-US" sz="1400" dirty="0" smtClean="0">
                <a:latin typeface="+mn-lt"/>
              </a:rPr>
              <a:t>     2    -3     2</a:t>
            </a:r>
          </a:p>
          <a:p>
            <a:pPr lvl="1"/>
            <a:r>
              <a:rPr lang="en-US" sz="1400" dirty="0" smtClean="0">
                <a:latin typeface="+mn-lt"/>
              </a:rPr>
              <a:t>     1     1    -2</a:t>
            </a:r>
          </a:p>
          <a:p>
            <a:pPr lvl="1"/>
            <a:r>
              <a:rPr lang="en-US" sz="1400" dirty="0" smtClean="0">
                <a:latin typeface="+mn-lt"/>
              </a:rPr>
              <a:t>     3    -2    -1</a:t>
            </a:r>
          </a:p>
          <a:p>
            <a:r>
              <a:rPr lang="tr-TR" sz="1400" b="1" dirty="0" smtClean="0">
                <a:latin typeface="+mn-lt"/>
              </a:rPr>
              <a:t>&gt;&gt;B=[-11  8 -1]’</a:t>
            </a:r>
          </a:p>
          <a:p>
            <a:pPr lvl="1"/>
            <a:r>
              <a:rPr lang="tr-TR" sz="1400" dirty="0" smtClean="0">
                <a:latin typeface="+mn-lt"/>
              </a:rPr>
              <a:t>-11</a:t>
            </a:r>
          </a:p>
          <a:p>
            <a:pPr lvl="1"/>
            <a:r>
              <a:rPr lang="tr-TR" sz="1400" dirty="0" smtClean="0">
                <a:latin typeface="+mn-lt"/>
              </a:rPr>
              <a:t>  8</a:t>
            </a:r>
          </a:p>
          <a:p>
            <a:pPr lvl="1"/>
            <a:r>
              <a:rPr lang="tr-TR" sz="1400" dirty="0" smtClean="0">
                <a:latin typeface="+mn-lt"/>
              </a:rPr>
              <a:t> -1 </a:t>
            </a:r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&gt;&gt; AT=inv(A)</a:t>
            </a:r>
          </a:p>
          <a:p>
            <a:pPr lvl="1"/>
            <a:r>
              <a:rPr lang="en-US" sz="1400" dirty="0" smtClean="0">
                <a:latin typeface="+mn-lt"/>
              </a:rPr>
              <a:t>AT =</a:t>
            </a:r>
          </a:p>
          <a:p>
            <a:pPr lvl="1"/>
            <a:r>
              <a:rPr lang="en-US" sz="1400" dirty="0" smtClean="0">
                <a:latin typeface="+mn-lt"/>
              </a:rPr>
              <a:t>    1.0000    1.4000   -0.8000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1.6000   -1.2000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1.0000   -1.0000</a:t>
            </a:r>
          </a:p>
          <a:p>
            <a:r>
              <a:rPr lang="en-US" sz="1400" b="1" dirty="0" smtClean="0">
                <a:latin typeface="+mn-lt"/>
              </a:rPr>
              <a:t>&gt;&gt;</a:t>
            </a:r>
            <a:r>
              <a:rPr lang="tr-TR" sz="1400" b="1" dirty="0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=AT*</a:t>
            </a:r>
            <a:r>
              <a:rPr lang="tr-TR" sz="1400" b="1" dirty="0" smtClean="0">
                <a:latin typeface="+mn-lt"/>
              </a:rPr>
              <a:t>A</a:t>
            </a:r>
            <a:endParaRPr lang="en-US" sz="1400" b="1" dirty="0" smtClean="0">
              <a:latin typeface="+mn-lt"/>
            </a:endParaRPr>
          </a:p>
          <a:p>
            <a:pPr lvl="1"/>
            <a:r>
              <a:rPr lang="tr-TR" sz="1400" dirty="0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</a:t>
            </a:r>
          </a:p>
          <a:p>
            <a:pPr lvl="1"/>
            <a:r>
              <a:rPr lang="en-US" sz="1400" dirty="0" smtClean="0">
                <a:latin typeface="+mn-lt"/>
              </a:rPr>
              <a:t>    1.0000    0.0000    0.0000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0.0000    1.0000    0.0000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0.0000    0.0000    1.0000</a:t>
            </a:r>
            <a:endParaRPr lang="tr-TR" sz="1400" dirty="0" smtClean="0">
              <a:latin typeface="+mn-lt"/>
            </a:endParaRPr>
          </a:p>
          <a:p>
            <a:pPr lvl="1"/>
            <a:endParaRPr lang="en-US" sz="1400" dirty="0" smtClean="0">
              <a:latin typeface="+mn-lt"/>
            </a:endParaRPr>
          </a:p>
          <a:p>
            <a:r>
              <a:rPr kumimoji="0" lang="tr-T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&gt;&gt;X=AT*B</a:t>
            </a:r>
          </a:p>
          <a:p>
            <a:pPr lvl="1"/>
            <a:r>
              <a:rPr lang="tr-TR" sz="1400" dirty="0" smtClean="0">
                <a:latin typeface="+mn-lt"/>
              </a:rPr>
              <a:t>X=</a:t>
            </a:r>
          </a:p>
          <a:p>
            <a:pPr lvl="1"/>
            <a:r>
              <a:rPr lang="tr-TR" sz="1400" dirty="0" smtClean="0">
                <a:latin typeface="+mn-lt"/>
              </a:rPr>
              <a:t>      1</a:t>
            </a:r>
          </a:p>
          <a:p>
            <a:pPr lvl="1"/>
            <a:r>
              <a:rPr kumimoji="0" 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3</a:t>
            </a:r>
          </a:p>
          <a:p>
            <a:pPr lvl="1"/>
            <a:r>
              <a:rPr lang="tr-TR" sz="1400" dirty="0" smtClean="0">
                <a:latin typeface="+mn-lt"/>
              </a:rPr>
              <a:t>     -2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Oval Belirtme Çizgisi"/>
          <p:cNvSpPr/>
          <p:nvPr/>
        </p:nvSpPr>
        <p:spPr bwMode="auto">
          <a:xfrm>
            <a:off x="5076056" y="2204864"/>
            <a:ext cx="2448272" cy="1512168"/>
          </a:xfrm>
          <a:prstGeom prst="wedgeEllipseCallout">
            <a:avLst>
              <a:gd name="adj1" fmla="val -53314"/>
              <a:gd name="adj2" fmla="val 19791"/>
            </a:avLst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600" dirty="0" smtClean="0"/>
              <a:t>Matlab’ta Ters Matris</a:t>
            </a: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yardımıyla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.Denk.Çözümü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</a:p>
          <a:p>
            <a:pPr marL="0" lvl="1"/>
            <a:endParaRPr lang="tr-TR" sz="1400" b="1" dirty="0" smtClean="0"/>
          </a:p>
          <a:p>
            <a:pPr marL="0" lvl="1"/>
            <a:r>
              <a:rPr lang="tr-TR" sz="1400" b="1" dirty="0" smtClean="0"/>
              <a:t>AX=B  ve   A=L.U   =&gt;  LUX=B   şeklinde bir düzenleme ile…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0320"/>
          <a:stretch>
            <a:fillRect/>
          </a:stretch>
        </p:blipFill>
        <p:spPr bwMode="auto">
          <a:xfrm>
            <a:off x="1619672" y="2243530"/>
            <a:ext cx="5037994" cy="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lum bright="-6000" contrast="31000"/>
          </a:blip>
          <a:srcRect b="24842"/>
          <a:stretch>
            <a:fillRect/>
          </a:stretch>
        </p:blipFill>
        <p:spPr bwMode="auto">
          <a:xfrm>
            <a:off x="1619671" y="4581128"/>
            <a:ext cx="7196253" cy="175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356992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0" y="1556792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44" y="1700808"/>
            <a:ext cx="759429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5"/>
            <a:ext cx="6264696" cy="435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5" name="5 Slayt Numarası Yer Tutucusu"/>
          <p:cNvSpPr txBox="1">
            <a:spLocks/>
          </p:cNvSpPr>
          <p:nvPr/>
        </p:nvSpPr>
        <p:spPr bwMode="auto">
          <a:xfrm>
            <a:off x="395536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320"/>
          <a:stretch>
            <a:fillRect/>
          </a:stretch>
        </p:blipFill>
        <p:spPr bwMode="auto">
          <a:xfrm>
            <a:off x="5946632" y="2492896"/>
            <a:ext cx="3089864" cy="49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57265" y="2996952"/>
            <a:ext cx="3024336" cy="57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112568" cy="47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2" name="5 Slayt Numarası Yer Tutucusu"/>
          <p:cNvSpPr txBox="1">
            <a:spLocks/>
          </p:cNvSpPr>
          <p:nvPr/>
        </p:nvSpPr>
        <p:spPr bwMode="auto">
          <a:xfrm>
            <a:off x="467544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2260</TotalTime>
  <Words>1646</Words>
  <Application>Microsoft Office PowerPoint</Application>
  <PresentationFormat>Ekran Gösterisi (4:3)</PresentationFormat>
  <Paragraphs>590</Paragraphs>
  <Slides>27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6" baseType="lpstr">
      <vt:lpstr>Arial</vt:lpstr>
      <vt:lpstr>Berlin Sans FB</vt:lpstr>
      <vt:lpstr>Brush Script MT</vt:lpstr>
      <vt:lpstr>Harrington</vt:lpstr>
      <vt:lpstr>Symbol</vt:lpstr>
      <vt:lpstr>Tahoma</vt:lpstr>
      <vt:lpstr>Times New Roman</vt:lpstr>
      <vt:lpstr>Wingdings</vt:lpstr>
      <vt:lpstr>Bitler ve baytlar tasarım şablonu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MuratÖzen</cp:lastModifiedBy>
  <cp:revision>225</cp:revision>
  <dcterms:created xsi:type="dcterms:W3CDTF">2009-08-30T08:05:20Z</dcterms:created>
  <dcterms:modified xsi:type="dcterms:W3CDTF">2015-11-17T09:38:47Z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