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0" r:id="rId3"/>
    <p:sldId id="319" r:id="rId4"/>
    <p:sldId id="320" r:id="rId5"/>
    <p:sldId id="321" r:id="rId6"/>
    <p:sldId id="323" r:id="rId7"/>
    <p:sldId id="322" r:id="rId8"/>
    <p:sldId id="324" r:id="rId9"/>
    <p:sldId id="271" r:id="rId10"/>
    <p:sldId id="272" r:id="rId11"/>
    <p:sldId id="282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273" r:id="rId23"/>
    <p:sldId id="293" r:id="rId24"/>
    <p:sldId id="274" r:id="rId25"/>
    <p:sldId id="286" r:id="rId26"/>
    <p:sldId id="287" r:id="rId27"/>
    <p:sldId id="295" r:id="rId28"/>
    <p:sldId id="288" r:id="rId29"/>
    <p:sldId id="296" r:id="rId30"/>
    <p:sldId id="289" r:id="rId31"/>
    <p:sldId id="292" r:id="rId32"/>
    <p:sldId id="297" r:id="rId33"/>
    <p:sldId id="338" r:id="rId34"/>
    <p:sldId id="275" r:id="rId35"/>
    <p:sldId id="276" r:id="rId36"/>
    <p:sldId id="278" r:id="rId37"/>
    <p:sldId id="279" r:id="rId38"/>
    <p:sldId id="281" r:id="rId39"/>
    <p:sldId id="291" r:id="rId40"/>
    <p:sldId id="299" r:id="rId41"/>
    <p:sldId id="280" r:id="rId42"/>
    <p:sldId id="25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9" autoAdjust="0"/>
    <p:restoredTop sz="70475" autoAdjust="0"/>
  </p:normalViewPr>
  <p:slideViewPr>
    <p:cSldViewPr>
      <p:cViewPr varScale="1">
        <p:scale>
          <a:sx n="82" d="100"/>
          <a:sy n="82" d="100"/>
        </p:scale>
        <p:origin x="-265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2168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049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yöntem her zaman yakınsak bir çözüm vermektedir. Buna karşılık iki başlangıç noktası gereklidir. Bu başlangıç noktaları öyle seçilmelidir ki fonksiyon bu noktalar için zıt işaretli değerler alsın.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Türevini almakta güçlük çektiğimiz öyle fonksiyonlar vardır ki işlem yükü açısından da oldukça zaman alıcıdır. Bu sebeplerden ötürü grafikle de açıklanan kiriş yönteminden yararlanılır.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Bu metot yarılama metoduna benzemekle birlikte ondan daha fazla sayıda yineleme yapılarak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sonuca varması bir dezavantaj olarak kabul edilse de, diğer taraftan bu metodun yarılama</a:t>
            </a:r>
          </a:p>
          <a:p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metodunda olduğu gibi aranan kökün verilen [a,b] arasında gerekli olmaması bir avantajdır.</a:t>
            </a:r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Eğer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ve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grafikler de  olduğu gibi 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farkı giderek küçülüyorsa çözüm yakınsaktır. İşlemler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verilen bir sayı olmak üzere 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</a:t>
            </a:r>
            <a:r>
              <a:rPr kumimoji="1" lang="tr-TR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1" lang="tr-TR" sz="1200" b="1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1" lang="tr-TR" sz="1200" b="1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-1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|&lt;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</a:t>
            </a:r>
            <a:r>
              <a:rPr kumimoji="1" lang="tr-TR" sz="1200" kern="1200" baseline="-250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olana kadar tekrarlanır. Fakat </a:t>
            </a:r>
            <a:r>
              <a:rPr kumimoji="1" lang="tr-TR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III.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grafikte olduğu gibi fark giderek büyüyorsa çözüm ıraksak olup başka çözüm yolları araştırılmalıdır.</a:t>
            </a: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5816" y="1412776"/>
            <a:ext cx="3024336" cy="947738"/>
          </a:xfrm>
        </p:spPr>
        <p:txBody>
          <a:bodyPr/>
          <a:lstStyle/>
          <a:p>
            <a:r>
              <a:rPr lang="tr-TR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509120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Denklem Sistemlerinin  </a:t>
            </a:r>
          </a:p>
          <a:p>
            <a:pPr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Çözüm Yöntemleri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10" name="9 Dikdörtgen"/>
          <p:cNvSpPr/>
          <p:nvPr/>
        </p:nvSpPr>
        <p:spPr>
          <a:xfrm>
            <a:off x="5357850" y="2586564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cs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.edu.tr/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yyurtay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r>
              <a:rPr lang="tr-TR" sz="1600" b="1" dirty="0" smtClean="0"/>
              <a:t>13.</a:t>
            </a:r>
            <a:r>
              <a:rPr lang="tr-TR" sz="1600" dirty="0" smtClean="0"/>
              <a:t> iterasyondan sonra 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600" b="1" dirty="0" smtClean="0"/>
              <a:t> = 0.07</a:t>
            </a:r>
            <a:r>
              <a:rPr lang="tr-TR" sz="1600" dirty="0" smtClean="0"/>
              <a:t>   </a:t>
            </a:r>
          </a:p>
          <a:p>
            <a:r>
              <a:rPr lang="tr-TR" sz="1600" dirty="0" smtClean="0"/>
              <a:t>      hata ile kök değeri </a:t>
            </a:r>
            <a:r>
              <a:rPr lang="tr-TR" sz="1600" b="1" dirty="0" smtClean="0"/>
              <a:t>x=1.4</a:t>
            </a:r>
            <a:r>
              <a:rPr lang="tr-TR" sz="1600" dirty="0" smtClean="0"/>
              <a:t> elde edilir.</a:t>
            </a:r>
          </a:p>
          <a:p>
            <a:r>
              <a:rPr lang="tr-TR" sz="1600" dirty="0" smtClean="0"/>
              <a:t>      ( Yakınsak </a:t>
            </a:r>
            <a:r>
              <a:rPr lang="tr-TR" sz="1600" dirty="0" err="1" smtClean="0"/>
              <a:t>iterasyon</a:t>
            </a:r>
            <a:r>
              <a:rPr lang="tr-TR" sz="1600" dirty="0" smtClean="0"/>
              <a:t> )</a:t>
            </a:r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284984"/>
            <a:ext cx="379191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265" y="1268760"/>
            <a:ext cx="764580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600" b="1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1600" b="1" dirty="0" smtClean="0"/>
          </a:p>
          <a:p>
            <a:endParaRPr lang="tr-TR" sz="2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390" y="1233893"/>
            <a:ext cx="7682382" cy="514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2170" y="1160735"/>
            <a:ext cx="7524326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x</a:t>
            </a:r>
            <a:r>
              <a:rPr lang="tr-TR" sz="2200" baseline="30000" dirty="0"/>
              <a:t>3</a:t>
            </a:r>
            <a:r>
              <a:rPr lang="tr-TR" sz="2200" baseline="0" dirty="0"/>
              <a:t>-x-1=0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göre, gerçek kökü </a:t>
            </a:r>
            <a:r>
              <a:rPr lang="el-GR" sz="2400" baseline="0" dirty="0" smtClean="0">
                <a:cs typeface="Arial" charset="0"/>
              </a:rPr>
              <a:t>ε</a:t>
            </a:r>
            <a:r>
              <a:rPr lang="tr-TR" sz="2400" dirty="0" smtClean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= 0.0000001</a:t>
            </a:r>
            <a:r>
              <a:rPr lang="tr-TR" sz="2400" baseline="0" dirty="0">
                <a:cs typeface="Arial" charset="0"/>
              </a:rPr>
              <a:t> hassasiyetle </a:t>
            </a:r>
            <a:r>
              <a:rPr lang="tr-TR" sz="2200" baseline="0" dirty="0"/>
              <a:t>basit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yöntemiyle bulunuz. </a:t>
            </a:r>
          </a:p>
          <a:p>
            <a:pPr marL="342900" indent="-342900">
              <a:spcBef>
                <a:spcPct val="20000"/>
              </a:spcBef>
            </a:pPr>
            <a:endParaRPr lang="tr-TR" sz="2200" baseline="0" dirty="0"/>
          </a:p>
          <a:p>
            <a:pPr marL="342900" indent="-342900" algn="just">
              <a:spcBef>
                <a:spcPct val="20000"/>
              </a:spcBef>
            </a:pPr>
            <a:r>
              <a:rPr lang="tr-TR" sz="2200" baseline="0" dirty="0"/>
              <a:t>Bu denklemin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=1.3 civarında kökü olduğu bilindiğine göre önce şartları sağlayıp sağlamadığına bakalım.</a:t>
            </a:r>
          </a:p>
          <a:p>
            <a:pPr marL="342900" indent="-342900" algn="just">
              <a:spcBef>
                <a:spcPct val="20000"/>
              </a:spcBef>
            </a:pPr>
            <a:endParaRPr lang="tr-TR" sz="2200" baseline="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485456" y="3912050"/>
            <a:ext cx="7776864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Denklemi;  x=g(x) şeklinde yazılım. (Yani x=g(x) dönüşümü yapılır)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28069" y="5237435"/>
            <a:ext cx="677605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200" baseline="0" dirty="0"/>
              <a:t>a)       x=x</a:t>
            </a:r>
            <a:r>
              <a:rPr lang="tr-TR" sz="2200" baseline="30000" dirty="0"/>
              <a:t>3</a:t>
            </a:r>
            <a:r>
              <a:rPr lang="tr-TR" sz="2200" baseline="0" dirty="0"/>
              <a:t>-1 </a:t>
            </a:r>
            <a:r>
              <a:rPr lang="tr-TR" sz="2200" baseline="0" dirty="0">
                <a:sym typeface="Wingdings" pitchFamily="2" charset="2"/>
              </a:rPr>
              <a:t> g(x)= x</a:t>
            </a:r>
            <a:r>
              <a:rPr lang="tr-TR" sz="2200" baseline="30000" dirty="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-1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ve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(x)=3x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olur. 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          | </a:t>
            </a:r>
            <a:r>
              <a:rPr lang="tr-TR" sz="2200" baseline="0" dirty="0" err="1">
                <a:sym typeface="Wingdings" pitchFamily="2" charset="2"/>
              </a:rPr>
              <a:t>g</a:t>
            </a:r>
            <a:r>
              <a:rPr lang="tr-TR" sz="2200" baseline="30000" dirty="0" err="1">
                <a:sym typeface="Wingdings" pitchFamily="2" charset="2"/>
              </a:rPr>
              <a:t>ı</a:t>
            </a:r>
            <a:r>
              <a:rPr lang="tr-TR" sz="2200" baseline="0" dirty="0">
                <a:sym typeface="Wingdings" pitchFamily="2" charset="2"/>
              </a:rPr>
              <a:t>(</a:t>
            </a:r>
            <a:r>
              <a:rPr lang="tr-TR" sz="2200" baseline="0" dirty="0" err="1">
                <a:sym typeface="Wingdings" pitchFamily="2" charset="2"/>
              </a:rPr>
              <a:t>x</a:t>
            </a:r>
            <a:r>
              <a:rPr lang="tr-TR" sz="2200" baseline="-25000" dirty="0" err="1">
                <a:sym typeface="Wingdings" pitchFamily="2" charset="2"/>
              </a:rPr>
              <a:t>o</a:t>
            </a:r>
            <a:r>
              <a:rPr lang="tr-TR" sz="2200" baseline="0" dirty="0">
                <a:sym typeface="Wingdings" pitchFamily="2" charset="2"/>
              </a:rPr>
              <a:t>) | = | 3x</a:t>
            </a:r>
            <a:r>
              <a:rPr lang="tr-TR" sz="2200" baseline="30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 | = 5.07 &gt; 1 </a:t>
            </a:r>
          </a:p>
          <a:p>
            <a:pPr lvl="1"/>
            <a:r>
              <a:rPr lang="tr-TR" sz="2200" baseline="0" dirty="0">
                <a:sym typeface="Wingdings" pitchFamily="2" charset="2"/>
              </a:rPr>
              <a:t>	olduğu için yaklaşım çok zordur. Yani kök yoktur.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8471" y="1394282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32336284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03648" y="1226840"/>
            <a:ext cx="4140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b)       f(x) = x( x</a:t>
            </a:r>
            <a:r>
              <a:rPr lang="tr-TR" sz="2200" baseline="30000"/>
              <a:t>2 </a:t>
            </a:r>
            <a:r>
              <a:rPr lang="tr-TR" sz="2200" baseline="0"/>
              <a:t>- 1) -1 =0’ dan 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4655"/>
              </p:ext>
            </p:extLst>
          </p:nvPr>
        </p:nvGraphicFramePr>
        <p:xfrm>
          <a:off x="1475656" y="1839615"/>
          <a:ext cx="1296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Denklem" r:id="rId4" imgW="634680" imgH="393480" progId="Equation.3">
                  <p:embed/>
                </p:oleObj>
              </mc:Choice>
              <mc:Fallback>
                <p:oleObj name="Denklem" r:id="rId4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39615"/>
                        <a:ext cx="1296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28459"/>
              </p:ext>
            </p:extLst>
          </p:nvPr>
        </p:nvGraphicFramePr>
        <p:xfrm>
          <a:off x="3563888" y="1885652"/>
          <a:ext cx="2879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Denklem" r:id="rId6" imgW="1612800" imgH="457200" progId="Equation.3">
                  <p:embed/>
                </p:oleObj>
              </mc:Choice>
              <mc:Fallback>
                <p:oleObj name="Denklem" r:id="rId6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885652"/>
                        <a:ext cx="28797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2843808" y="2276872"/>
            <a:ext cx="468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511598" y="3206452"/>
            <a:ext cx="25923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aseline="0"/>
              <a:t>c)       x</a:t>
            </a:r>
            <a:r>
              <a:rPr lang="tr-TR" sz="2200" baseline="30000"/>
              <a:t>3</a:t>
            </a:r>
            <a:r>
              <a:rPr lang="tr-TR" sz="2200" baseline="0"/>
              <a:t>=x+1 ’ den </a:t>
            </a:r>
          </a:p>
        </p:txBody>
      </p:sp>
      <p:graphicFrame>
        <p:nvGraphicFramePr>
          <p:cNvPr id="15" name="Object 21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68853443"/>
              </p:ext>
            </p:extLst>
          </p:nvPr>
        </p:nvGraphicFramePr>
        <p:xfrm>
          <a:off x="2303760" y="3643015"/>
          <a:ext cx="5219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Denklem" r:id="rId8" imgW="2730240" imgH="393480" progId="Equation.3">
                  <p:embed/>
                </p:oleObj>
              </mc:Choice>
              <mc:Fallback>
                <p:oleObj name="Denklem" r:id="rId8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60" y="3643015"/>
                        <a:ext cx="5219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159298" y="4287540"/>
            <a:ext cx="6445250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tr-TR" sz="2200" baseline="0" dirty="0">
                <a:sym typeface="Wingdings" pitchFamily="2" charset="2"/>
              </a:rPr>
              <a:t>Olduğu için yaklaşım vardır. Yani köke ulaşılır.</a:t>
            </a:r>
            <a:endParaRPr lang="tr-TR" sz="2200" baseline="0" dirty="0"/>
          </a:p>
          <a:p>
            <a:pPr lvl="1">
              <a:spcBef>
                <a:spcPct val="50000"/>
              </a:spcBef>
            </a:pPr>
            <a:r>
              <a:rPr lang="tr-TR" sz="2200" baseline="0" dirty="0"/>
              <a:t>c) şıkkı yakınsama şartını yerine getirdiğinden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bu şekilde başlatılır. 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1619672" y="5835352"/>
            <a:ext cx="7596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2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 olacaktır.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6375432" y="1799818"/>
            <a:ext cx="25922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7800" lvl="1"/>
            <a:r>
              <a:rPr lang="tr-TR" sz="1400" baseline="0" dirty="0">
                <a:sym typeface="Wingdings" pitchFamily="2" charset="2"/>
              </a:rPr>
              <a:t>     </a:t>
            </a:r>
            <a:r>
              <a:rPr lang="tr-TR" sz="2000" baseline="0" dirty="0">
                <a:sym typeface="Wingdings" pitchFamily="2" charset="2"/>
              </a:rPr>
              <a:t>| </a:t>
            </a:r>
            <a:r>
              <a:rPr lang="tr-TR" sz="2000" baseline="0" dirty="0" err="1">
                <a:sym typeface="Wingdings" pitchFamily="2" charset="2"/>
              </a:rPr>
              <a:t>g</a:t>
            </a:r>
            <a:r>
              <a:rPr lang="tr-TR" sz="2000" baseline="30000" dirty="0" err="1">
                <a:sym typeface="Wingdings" pitchFamily="2" charset="2"/>
              </a:rPr>
              <a:t>ı</a:t>
            </a:r>
            <a:r>
              <a:rPr lang="tr-TR" sz="2000" baseline="0" dirty="0">
                <a:sym typeface="Wingdings" pitchFamily="2" charset="2"/>
              </a:rPr>
              <a:t>(</a:t>
            </a:r>
            <a:r>
              <a:rPr lang="tr-TR" sz="2000" baseline="0" dirty="0" err="1">
                <a:sym typeface="Wingdings" pitchFamily="2" charset="2"/>
              </a:rPr>
              <a:t>x</a:t>
            </a:r>
            <a:r>
              <a:rPr lang="tr-TR" sz="2000" baseline="-25000" dirty="0" err="1">
                <a:sym typeface="Wingdings" pitchFamily="2" charset="2"/>
              </a:rPr>
              <a:t>o</a:t>
            </a:r>
            <a:r>
              <a:rPr lang="tr-TR" sz="2000" baseline="0" dirty="0">
                <a:sym typeface="Wingdings" pitchFamily="2" charset="2"/>
              </a:rPr>
              <a:t>) | = 5.46 &gt; 1</a:t>
            </a:r>
            <a:r>
              <a:rPr lang="tr-TR" sz="2000" dirty="0">
                <a:sym typeface="Wingdings" pitchFamily="2" charset="2"/>
              </a:rPr>
              <a:t>  </a:t>
            </a:r>
            <a:endParaRPr lang="tr-TR" sz="2000" dirty="0" smtClean="0">
              <a:sym typeface="Wingdings" pitchFamily="2" charset="2"/>
            </a:endParaRPr>
          </a:p>
          <a:p>
            <a:pPr lvl="1"/>
            <a:r>
              <a:rPr lang="tr-TR" sz="2000" baseline="0" dirty="0">
                <a:sym typeface="Wingdings" pitchFamily="2" charset="2"/>
              </a:rPr>
              <a:t> </a:t>
            </a:r>
            <a:r>
              <a:rPr lang="tr-TR" sz="2000" baseline="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olduğu </a:t>
            </a:r>
            <a:r>
              <a:rPr lang="tr-TR" sz="1600" baseline="0" dirty="0">
                <a:sym typeface="Wingdings" pitchFamily="2" charset="2"/>
              </a:rPr>
              <a:t>için </a:t>
            </a:r>
            <a:r>
              <a:rPr lang="tr-TR" sz="1600" baseline="0" dirty="0" smtClean="0">
                <a:sym typeface="Wingdings" pitchFamily="2" charset="2"/>
              </a:rPr>
              <a:t>yaklaşım  </a:t>
            </a:r>
          </a:p>
          <a:p>
            <a:pPr lvl="1"/>
            <a:r>
              <a:rPr lang="tr-TR" sz="1600" dirty="0">
                <a:sym typeface="Wingdings" pitchFamily="2" charset="2"/>
              </a:rPr>
              <a:t> </a:t>
            </a:r>
            <a:r>
              <a:rPr lang="tr-TR" sz="1600" dirty="0" smtClean="0">
                <a:sym typeface="Wingdings" pitchFamily="2" charset="2"/>
              </a:rPr>
              <a:t>  </a:t>
            </a:r>
            <a:r>
              <a:rPr lang="tr-TR" sz="1600" baseline="0" dirty="0" smtClean="0">
                <a:sym typeface="Wingdings" pitchFamily="2" charset="2"/>
              </a:rPr>
              <a:t>çok </a:t>
            </a:r>
            <a:r>
              <a:rPr lang="tr-TR" sz="1600" baseline="0" dirty="0">
                <a:sym typeface="Wingdings" pitchFamily="2" charset="2"/>
              </a:rPr>
              <a:t>zor.</a:t>
            </a:r>
          </a:p>
        </p:txBody>
      </p:sp>
    </p:spTree>
    <p:extLst>
      <p:ext uri="{BB962C8B-B14F-4D97-AF65-F5344CB8AC3E}">
        <p14:creationId xmlns:p14="http://schemas.microsoft.com/office/powerpoint/2010/main" val="206963688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1680" y="1315095"/>
            <a:ext cx="799306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k=0 için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)= (x+1)</a:t>
            </a:r>
            <a:r>
              <a:rPr lang="tr-TR" sz="2200" baseline="30000" dirty="0"/>
              <a:t>1/3  </a:t>
            </a:r>
            <a:r>
              <a:rPr lang="tr-TR" sz="2200" baseline="0" dirty="0"/>
              <a:t>= (1.3+1)</a:t>
            </a:r>
            <a:r>
              <a:rPr lang="tr-TR" sz="2200" baseline="30000" dirty="0"/>
              <a:t>1/3 </a:t>
            </a:r>
            <a:r>
              <a:rPr lang="tr-TR" sz="2200" baseline="0" dirty="0">
                <a:sym typeface="Wingdings" pitchFamily="2" charset="2"/>
              </a:rPr>
              <a:t>   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= 1.3200061   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                             </a:t>
            </a:r>
            <a:endParaRPr lang="tr-TR" sz="2200" baseline="0" dirty="0">
              <a:solidFill>
                <a:srgbClr val="000099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28105" y="2600049"/>
            <a:ext cx="349250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Mutlak </a:t>
            </a:r>
            <a:r>
              <a:rPr lang="tr-TR" sz="2000" baseline="-25000" dirty="0"/>
              <a:t>hata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200" dirty="0"/>
              <a:t>t </a:t>
            </a:r>
            <a:r>
              <a:rPr lang="tr-TR" sz="2200" baseline="0" dirty="0"/>
              <a:t>= x</a:t>
            </a:r>
            <a:r>
              <a:rPr lang="tr-TR" sz="2000" baseline="-25000" dirty="0"/>
              <a:t>1</a:t>
            </a:r>
            <a:r>
              <a:rPr lang="tr-TR" sz="2200" baseline="0" dirty="0"/>
              <a:t> –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endParaRPr lang="tr-TR" sz="2000" baseline="-25000" dirty="0"/>
          </a:p>
          <a:p>
            <a:pPr>
              <a:spcBef>
                <a:spcPct val="50000"/>
              </a:spcBef>
            </a:pPr>
            <a:r>
              <a:rPr lang="tr-TR" sz="2200" dirty="0"/>
              <a:t>      </a:t>
            </a:r>
            <a:r>
              <a:rPr lang="tr-TR" sz="2200" baseline="0" dirty="0"/>
              <a:t>= 1.3200061 – 1.3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   =  0.0200061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 smtClean="0">
                <a:cs typeface="Arial" charset="0"/>
              </a:rPr>
              <a:t>| </a:t>
            </a:r>
            <a:r>
              <a:rPr lang="el-GR" baseline="0" dirty="0"/>
              <a:t>ε</a:t>
            </a:r>
            <a:r>
              <a:rPr lang="tr-TR" sz="2000" baseline="-25000" dirty="0"/>
              <a:t>t</a:t>
            </a:r>
            <a:r>
              <a:rPr lang="tr-TR" baseline="0" dirty="0"/>
              <a:t> </a:t>
            </a:r>
            <a:r>
              <a:rPr lang="tr-TR" sz="2400" baseline="0" dirty="0">
                <a:cs typeface="Arial" charset="0"/>
              </a:rPr>
              <a:t>| &lt; </a:t>
            </a:r>
            <a:r>
              <a:rPr lang="el-GR" sz="2400" baseline="0" dirty="0"/>
              <a:t>ε</a:t>
            </a:r>
            <a:r>
              <a:rPr lang="tr-TR" sz="2000" baseline="-25000" dirty="0"/>
              <a:t>k</a:t>
            </a:r>
            <a:r>
              <a:rPr lang="tr-TR" sz="2400" baseline="0" dirty="0"/>
              <a:t> şartı sağlanmadığı için </a:t>
            </a:r>
            <a:r>
              <a:rPr lang="tr-TR" sz="2400" baseline="0" dirty="0" err="1"/>
              <a:t>iterasyona</a:t>
            </a:r>
            <a:r>
              <a:rPr lang="tr-TR" sz="2400" baseline="0" dirty="0"/>
              <a:t> devam edilir.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60947" y="2632725"/>
            <a:ext cx="367248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Bağıl hata</a:t>
            </a:r>
          </a:p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1</a:t>
            </a:r>
            <a:r>
              <a:rPr lang="tr-TR" sz="2400" baseline="0" dirty="0"/>
              <a:t> 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 0.0200061/ 1.3200061</a:t>
            </a:r>
          </a:p>
          <a:p>
            <a:pPr>
              <a:spcBef>
                <a:spcPct val="50000"/>
              </a:spcBef>
            </a:pPr>
            <a:r>
              <a:rPr lang="tr-TR" sz="2400" baseline="0" dirty="0"/>
              <a:t>   =0.015156   </a:t>
            </a:r>
            <a:r>
              <a:rPr lang="tr-TR" sz="2400" baseline="0" dirty="0">
                <a:sym typeface="Wingdings" pitchFamily="2" charset="2"/>
              </a:rPr>
              <a:t> % 1,5156</a:t>
            </a:r>
            <a:endParaRPr lang="el-GR" sz="2400" baseline="0" dirty="0">
              <a:cs typeface="Arial" charset="0"/>
            </a:endParaRPr>
          </a:p>
          <a:p>
            <a:pPr>
              <a:spcBef>
                <a:spcPct val="50000"/>
              </a:spcBef>
            </a:pPr>
            <a:endParaRPr lang="tr-TR" sz="2400" baseline="0" dirty="0"/>
          </a:p>
        </p:txBody>
      </p:sp>
    </p:spTree>
    <p:extLst>
      <p:ext uri="{BB962C8B-B14F-4D97-AF65-F5344CB8AC3E}">
        <p14:creationId xmlns:p14="http://schemas.microsoft.com/office/powerpoint/2010/main" val="212834116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92746" y="1280815"/>
            <a:ext cx="67691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1 için  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200" dirty="0">
                <a:sym typeface="Wingdings" pitchFamily="2" charset="2"/>
              </a:rPr>
              <a:t>1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(1.320006+1)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1.323822</a:t>
            </a:r>
          </a:p>
          <a:p>
            <a:endParaRPr lang="tr-TR" sz="2200" baseline="0" dirty="0">
              <a:sym typeface="Wingdings" pitchFamily="2" charset="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56233" y="2001540"/>
            <a:ext cx="66246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2</a:t>
            </a:r>
            <a:r>
              <a:rPr lang="tr-TR" sz="2200" baseline="0" dirty="0"/>
              <a:t> –x</a:t>
            </a:r>
            <a:r>
              <a:rPr lang="tr-TR" sz="20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1.323822 – 1.320006= 0.003816</a:t>
            </a:r>
            <a:endParaRPr lang="tr-TR" sz="2200" baseline="0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927671" y="2468265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400" baseline="0" dirty="0"/>
              <a:t>x</a:t>
            </a:r>
            <a:r>
              <a:rPr lang="tr-TR" sz="2000" baseline="-25000" dirty="0"/>
              <a:t>2</a:t>
            </a:r>
            <a:r>
              <a:rPr lang="tr-TR" sz="2400" dirty="0"/>
              <a:t> </a:t>
            </a:r>
            <a:r>
              <a:rPr lang="tr-TR" sz="2400" baseline="0" dirty="0"/>
              <a:t>= 0.003816 / 1.323822 = 0.002882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819721" y="3981152"/>
            <a:ext cx="6769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2 için  x</a:t>
            </a:r>
            <a:r>
              <a:rPr lang="tr-TR" sz="2000" baseline="-25000">
                <a:sym typeface="Wingdings" pitchFamily="2" charset="2"/>
              </a:rPr>
              <a:t>3</a:t>
            </a:r>
            <a:r>
              <a:rPr lang="tr-TR" sz="2200" baseline="0" dirty="0">
                <a:sym typeface="Wingdings" pitchFamily="2" charset="2"/>
              </a:rPr>
              <a:t>= g(x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) = (x</a:t>
            </a:r>
            <a:r>
              <a:rPr lang="tr-TR" sz="2000" baseline="-25000" dirty="0">
                <a:sym typeface="Wingdings" pitchFamily="2" charset="2"/>
              </a:rPr>
              <a:t>2</a:t>
            </a:r>
            <a:r>
              <a:rPr lang="tr-TR" sz="2200" baseline="0" dirty="0">
                <a:sym typeface="Wingdings" pitchFamily="2" charset="2"/>
              </a:rPr>
              <a:t>+1)</a:t>
            </a:r>
            <a:r>
              <a:rPr lang="tr-TR" sz="2200" baseline="30000" dirty="0">
                <a:sym typeface="Wingdings" pitchFamily="2" charset="2"/>
              </a:rPr>
              <a:t>1/3</a:t>
            </a:r>
            <a:r>
              <a:rPr lang="tr-TR" sz="2200" baseline="0" dirty="0">
                <a:sym typeface="Wingdings" pitchFamily="2" charset="2"/>
              </a:rPr>
              <a:t> = (1.323822+1)</a:t>
            </a:r>
            <a:r>
              <a:rPr lang="tr-TR" sz="2200" baseline="30000" dirty="0">
                <a:sym typeface="Wingdings" pitchFamily="2" charset="2"/>
              </a:rPr>
              <a:t>1/3 </a:t>
            </a:r>
          </a:p>
          <a:p>
            <a:r>
              <a:rPr lang="tr-TR" sz="2200" baseline="30000" dirty="0">
                <a:sym typeface="Wingdings" pitchFamily="2" charset="2"/>
              </a:rPr>
              <a:t>                                                                            </a:t>
            </a:r>
            <a:r>
              <a:rPr lang="tr-TR" sz="2200" baseline="0" dirty="0">
                <a:sym typeface="Wingdings" pitchFamily="2" charset="2"/>
              </a:rPr>
              <a:t>= 1.324547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856233" y="4736802"/>
            <a:ext cx="6624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  <a:r>
              <a:rPr lang="tr-TR" sz="2200" dirty="0"/>
              <a:t> </a:t>
            </a:r>
            <a:r>
              <a:rPr lang="tr-TR" sz="2200" baseline="0" dirty="0"/>
              <a:t>= x</a:t>
            </a:r>
            <a:r>
              <a:rPr lang="tr-TR" sz="2000" baseline="-25000" dirty="0"/>
              <a:t>3</a:t>
            </a:r>
            <a:r>
              <a:rPr lang="tr-TR" sz="2200" baseline="0" dirty="0"/>
              <a:t> –x</a:t>
            </a:r>
            <a:r>
              <a:rPr lang="tr-TR" sz="2000" baseline="-25000" dirty="0"/>
              <a:t>2</a:t>
            </a:r>
            <a:r>
              <a:rPr lang="tr-TR" sz="2200" dirty="0"/>
              <a:t> </a:t>
            </a:r>
            <a:r>
              <a:rPr lang="tr-TR" sz="2200" baseline="0" dirty="0"/>
              <a:t>= </a:t>
            </a:r>
            <a:r>
              <a:rPr lang="tr-TR" sz="2200" baseline="0" dirty="0">
                <a:sym typeface="Wingdings" pitchFamily="2" charset="2"/>
              </a:rPr>
              <a:t>1.324547 – 1.323822= 0.0007254</a:t>
            </a:r>
            <a:endParaRPr lang="tr-TR" sz="2200" baseline="0" dirty="0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819721" y="5133677"/>
            <a:ext cx="6607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  <a:r>
              <a:rPr lang="tr-TR" sz="2200" baseline="0" dirty="0">
                <a:cs typeface="Arial" charset="0"/>
              </a:rPr>
              <a:t> = E</a:t>
            </a:r>
            <a:r>
              <a:rPr lang="tr-TR" sz="2000" baseline="-25000" dirty="0"/>
              <a:t>t</a:t>
            </a:r>
            <a:r>
              <a:rPr lang="tr-TR" sz="2200" dirty="0">
                <a:cs typeface="Arial" charset="0"/>
              </a:rPr>
              <a:t> </a:t>
            </a:r>
            <a:r>
              <a:rPr lang="tr-TR" sz="2200" baseline="0" dirty="0">
                <a:cs typeface="Arial" charset="0"/>
              </a:rPr>
              <a:t>/ </a:t>
            </a:r>
            <a:r>
              <a:rPr lang="tr-TR" sz="2000" baseline="-25000" dirty="0"/>
              <a:t>x3</a:t>
            </a:r>
            <a:r>
              <a:rPr lang="tr-TR" sz="2400" dirty="0"/>
              <a:t> </a:t>
            </a:r>
            <a:r>
              <a:rPr lang="tr-TR" sz="2400" baseline="0" dirty="0"/>
              <a:t>=  0.000547</a:t>
            </a:r>
          </a:p>
          <a:p>
            <a:pPr>
              <a:spcBef>
                <a:spcPct val="50000"/>
              </a:spcBef>
            </a:pPr>
            <a:r>
              <a:rPr lang="tr-TR" sz="2200" baseline="0" dirty="0"/>
              <a:t> | </a:t>
            </a:r>
            <a:r>
              <a:rPr lang="el-GR" sz="2200" baseline="0" dirty="0"/>
              <a:t>ε</a:t>
            </a:r>
            <a:r>
              <a:rPr lang="tr-TR" sz="2000" baseline="-25000" dirty="0"/>
              <a:t>t</a:t>
            </a:r>
            <a:r>
              <a:rPr lang="tr-TR" sz="2200" baseline="0" dirty="0"/>
              <a:t> | &lt; </a:t>
            </a:r>
            <a:r>
              <a:rPr lang="el-GR" sz="2200" baseline="0" dirty="0"/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sağlanmadığı için </a:t>
            </a:r>
            <a:r>
              <a:rPr lang="tr-TR" sz="2200" baseline="0" dirty="0" err="1"/>
              <a:t>iterasyona</a:t>
            </a:r>
            <a:r>
              <a:rPr lang="tr-TR" sz="2200" baseline="0" dirty="0"/>
              <a:t> devam edilir</a:t>
            </a:r>
            <a:endParaRPr lang="el-GR" sz="2200" baseline="0" dirty="0"/>
          </a:p>
          <a:p>
            <a:pPr>
              <a:spcBef>
                <a:spcPct val="50000"/>
              </a:spcBef>
            </a:pPr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361237603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9 Dikdörtgen"/>
          <p:cNvSpPr/>
          <p:nvPr/>
        </p:nvSpPr>
        <p:spPr bwMode="auto">
          <a:xfrm>
            <a:off x="1287786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4149080"/>
            <a:ext cx="774065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>
                <a:sym typeface="Wingdings" pitchFamily="2" charset="2"/>
              </a:rPr>
              <a:t>9 </a:t>
            </a:r>
            <a:r>
              <a:rPr lang="tr-TR" sz="2200" baseline="0" dirty="0" err="1">
                <a:sym typeface="Wingdings" pitchFamily="2" charset="2"/>
              </a:rPr>
              <a:t>iterasyon</a:t>
            </a:r>
            <a:r>
              <a:rPr lang="tr-TR" sz="2200" baseline="0" dirty="0">
                <a:sym typeface="Wingdings" pitchFamily="2" charset="2"/>
              </a:rPr>
              <a:t> sonunda 0.0000001 hassasiyetle köke yaklaşılmıştır</a:t>
            </a:r>
            <a:r>
              <a:rPr lang="tr-TR" sz="2200" baseline="0" dirty="0" smtClean="0">
                <a:sym typeface="Wingdings" pitchFamily="2" charset="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tr-TR" sz="2200" dirty="0">
                <a:sym typeface="Wingdings" pitchFamily="2" charset="2"/>
              </a:rPr>
              <a:t> </a:t>
            </a:r>
            <a:r>
              <a:rPr lang="tr-TR" sz="2200" dirty="0" smtClean="0">
                <a:sym typeface="Wingdings" pitchFamily="2" charset="2"/>
              </a:rPr>
              <a:t>   </a:t>
            </a:r>
            <a:r>
              <a:rPr lang="tr-TR" sz="2200" baseline="0" dirty="0" smtClean="0">
                <a:sym typeface="Wingdings" pitchFamily="2" charset="2"/>
              </a:rPr>
              <a:t> </a:t>
            </a:r>
            <a:r>
              <a:rPr lang="tr-TR" sz="2200" baseline="0" dirty="0" err="1">
                <a:sym typeface="Wingdings" pitchFamily="2" charset="2"/>
              </a:rPr>
              <a:t>İterasyonu</a:t>
            </a:r>
            <a:r>
              <a:rPr lang="tr-TR" sz="2200" baseline="0" dirty="0">
                <a:sym typeface="Wingdings" pitchFamily="2" charset="2"/>
              </a:rPr>
              <a:t> sonlandırmak için |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t</a:t>
            </a:r>
            <a:r>
              <a:rPr lang="tr-TR" sz="2200" baseline="0" dirty="0">
                <a:sym typeface="Wingdings" pitchFamily="2" charset="2"/>
              </a:rPr>
              <a:t> | &lt;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  şartına bakılır (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daha önce anlatılmıştı).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 </a:t>
            </a:r>
            <a:r>
              <a:rPr lang="tr-TR" sz="2200" baseline="0" dirty="0">
                <a:cs typeface="Arial" charset="0"/>
                <a:sym typeface="Wingdings" pitchFamily="2" charset="2"/>
              </a:rPr>
              <a:t>problemi çözen kişi tarafından belirlenen çok küçük bir sayıdır. Köke yaklaşma hassasiyeti ne ölçüde isteniyorsa </a:t>
            </a:r>
            <a:r>
              <a:rPr lang="el-GR" sz="22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200" baseline="0" dirty="0">
                <a:sym typeface="Wingdings" pitchFamily="2" charset="2"/>
              </a:rPr>
              <a:t>  ona göre seçilir. </a:t>
            </a:r>
            <a:endParaRPr lang="tr-TR" sz="2200" baseline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1900" baseline="0" dirty="0">
              <a:solidFill>
                <a:srgbClr val="00009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656631" y="1555700"/>
            <a:ext cx="71643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>
                <a:sym typeface="Wingdings" pitchFamily="2" charset="2"/>
              </a:rPr>
              <a:t>k= 3 </a:t>
            </a:r>
            <a:r>
              <a:rPr lang="tr-TR" sz="2200" dirty="0">
                <a:sym typeface="Wingdings" pitchFamily="2" charset="2"/>
              </a:rPr>
              <a:t>için   x</a:t>
            </a:r>
            <a:r>
              <a:rPr lang="tr-TR" sz="2000" baseline="-25000" dirty="0">
                <a:sym typeface="Wingdings" pitchFamily="2" charset="2"/>
              </a:rPr>
              <a:t>4</a:t>
            </a:r>
            <a:r>
              <a:rPr lang="tr-TR" sz="2200" baseline="0" dirty="0">
                <a:sym typeface="Wingdings" pitchFamily="2" charset="2"/>
              </a:rPr>
              <a:t>= 1.3246856    0.0001378       0.00010</a:t>
            </a:r>
          </a:p>
          <a:p>
            <a:r>
              <a:rPr lang="tr-TR" sz="2200" baseline="0" dirty="0">
                <a:sym typeface="Wingdings" pitchFamily="2" charset="2"/>
              </a:rPr>
              <a:t>k= 4 için   x</a:t>
            </a:r>
            <a:r>
              <a:rPr lang="tr-TR" sz="2000" baseline="-25000" dirty="0">
                <a:sym typeface="Wingdings" pitchFamily="2" charset="2"/>
              </a:rPr>
              <a:t>5</a:t>
            </a:r>
            <a:r>
              <a:rPr lang="tr-TR" sz="2200" baseline="0" dirty="0">
                <a:sym typeface="Wingdings" pitchFamily="2" charset="2"/>
              </a:rPr>
              <a:t>= 1.3247118    0.0000261       0.000019</a:t>
            </a:r>
          </a:p>
          <a:p>
            <a:r>
              <a:rPr lang="tr-TR" sz="2200" baseline="0" dirty="0"/>
              <a:t>k= 5 için   </a:t>
            </a:r>
            <a:r>
              <a:rPr lang="tr-TR" sz="2200" baseline="0" dirty="0">
                <a:sym typeface="Wingdings" pitchFamily="2" charset="2"/>
              </a:rPr>
              <a:t>x</a:t>
            </a:r>
            <a:r>
              <a:rPr lang="tr-TR" sz="2000" baseline="-25000" dirty="0">
                <a:sym typeface="Wingdings" pitchFamily="2" charset="2"/>
              </a:rPr>
              <a:t>6</a:t>
            </a:r>
            <a:r>
              <a:rPr lang="tr-TR" sz="2200" baseline="0" dirty="0">
                <a:sym typeface="Wingdings" pitchFamily="2" charset="2"/>
              </a:rPr>
              <a:t>= 1.3247168    0.0000049       0.0000037</a:t>
            </a:r>
          </a:p>
          <a:p>
            <a:r>
              <a:rPr lang="tr-TR" sz="2200" baseline="0" dirty="0">
                <a:sym typeface="Wingdings" pitchFamily="2" charset="2"/>
              </a:rPr>
              <a:t>k= 6 için   x</a:t>
            </a:r>
            <a:r>
              <a:rPr lang="tr-TR" sz="2000" baseline="-25000" dirty="0">
                <a:sym typeface="Wingdings" pitchFamily="2" charset="2"/>
              </a:rPr>
              <a:t>7</a:t>
            </a:r>
            <a:r>
              <a:rPr lang="tr-TR" sz="2200" baseline="0" dirty="0">
                <a:sym typeface="Wingdings" pitchFamily="2" charset="2"/>
              </a:rPr>
              <a:t>= 1.3247177    0.00000094     0.00000071</a:t>
            </a:r>
          </a:p>
          <a:p>
            <a:r>
              <a:rPr lang="tr-TR" sz="2200" baseline="0" dirty="0">
                <a:sym typeface="Wingdings" pitchFamily="2" charset="2"/>
              </a:rPr>
              <a:t>k= 7 için   x</a:t>
            </a:r>
            <a:r>
              <a:rPr lang="tr-TR" sz="2000" baseline="-25000" dirty="0">
                <a:sym typeface="Wingdings" pitchFamily="2" charset="2"/>
              </a:rPr>
              <a:t>8</a:t>
            </a:r>
            <a:r>
              <a:rPr lang="tr-TR" sz="2200" baseline="0" dirty="0">
                <a:sym typeface="Wingdings" pitchFamily="2" charset="2"/>
              </a:rPr>
              <a:t>= 1.3247179    0.00000017     0.00000013</a:t>
            </a:r>
          </a:p>
          <a:p>
            <a:r>
              <a:rPr lang="tr-TR" sz="2200" baseline="0" dirty="0">
                <a:sym typeface="Wingdings" pitchFamily="2" charset="2"/>
              </a:rPr>
              <a:t>k= 8 için   x</a:t>
            </a:r>
            <a:r>
              <a:rPr lang="tr-TR" sz="2000" baseline="-25000" dirty="0">
                <a:sym typeface="Wingdings" pitchFamily="2" charset="2"/>
              </a:rPr>
              <a:t>9</a:t>
            </a:r>
            <a:r>
              <a:rPr lang="tr-TR" sz="2200" baseline="0" dirty="0">
                <a:sym typeface="Wingdings" pitchFamily="2" charset="2"/>
              </a:rPr>
              <a:t>= 1.3247179    0.00000003     </a:t>
            </a:r>
            <a:r>
              <a:rPr lang="tr-TR" sz="2200" baseline="0" dirty="0">
                <a:solidFill>
                  <a:srgbClr val="FF3300"/>
                </a:solidFill>
                <a:sym typeface="Wingdings" pitchFamily="2" charset="2"/>
              </a:rPr>
              <a:t>0.00000002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43041" y="1218018"/>
            <a:ext cx="4058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sz="2200" baseline="0" dirty="0"/>
              <a:t>E</a:t>
            </a:r>
            <a:r>
              <a:rPr lang="tr-TR" sz="2000" baseline="-25000" dirty="0"/>
              <a:t>t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876256" y="1178342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2400" baseline="0" dirty="0">
                <a:cs typeface="Arial" charset="0"/>
              </a:rPr>
              <a:t>ε</a:t>
            </a:r>
            <a:r>
              <a:rPr lang="tr-TR" sz="20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453596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75656" y="1219200"/>
            <a:ext cx="4047951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588" indent="12700">
              <a:lnSpc>
                <a:spcPct val="120000"/>
              </a:lnSpc>
              <a:spcBef>
                <a:spcPct val="3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)= 2x</a:t>
            </a:r>
            <a:r>
              <a:rPr lang="tr-TR" sz="2200" baseline="30000" dirty="0"/>
              <a:t>4</a:t>
            </a:r>
            <a:r>
              <a:rPr lang="tr-TR" sz="2200" baseline="0" dirty="0"/>
              <a:t>-3x-2=0 </a:t>
            </a:r>
            <a:r>
              <a:rPr lang="tr-TR" sz="2200" baseline="0" dirty="0" err="1"/>
              <a:t>fks.nun</a:t>
            </a:r>
            <a:r>
              <a:rPr lang="tr-TR" sz="2200" baseline="0" dirty="0"/>
              <a:t> </a:t>
            </a:r>
            <a:r>
              <a:rPr lang="tr-TR" sz="2200" baseline="0" dirty="0" err="1"/>
              <a:t>xo</a:t>
            </a:r>
            <a:r>
              <a:rPr lang="tr-TR" sz="2200" baseline="0" dirty="0"/>
              <a:t>= 1.3 ve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-0.5 </a:t>
            </a:r>
            <a:r>
              <a:rPr lang="tr-TR" sz="2200" dirty="0"/>
              <a:t>civarında kökleri olduğu bilindiğine göre </a:t>
            </a:r>
            <a:r>
              <a:rPr lang="el-GR" sz="2200" dirty="0"/>
              <a:t>ε</a:t>
            </a:r>
            <a:r>
              <a:rPr lang="tr-TR" sz="2000" baseline="-25000" dirty="0"/>
              <a:t>k</a:t>
            </a:r>
            <a:r>
              <a:rPr lang="tr-TR" sz="2200" dirty="0"/>
              <a:t>= 0.0000001 hassasiyetle basit </a:t>
            </a:r>
            <a:r>
              <a:rPr lang="tr-TR" sz="2200" dirty="0" err="1"/>
              <a:t>iterasyon</a:t>
            </a:r>
            <a:r>
              <a:rPr lang="tr-TR" sz="2200" dirty="0"/>
              <a:t> yöntemiyle denklemin köklerini bulunuz 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459859" y="1844675"/>
            <a:ext cx="3576637" cy="2663825"/>
            <a:chOff x="346" y="930"/>
            <a:chExt cx="1634" cy="1292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63" y="1066"/>
              <a:ext cx="1225" cy="952"/>
            </a:xfrm>
            <a:custGeom>
              <a:avLst/>
              <a:gdLst>
                <a:gd name="T0" fmla="*/ 0 w 1134"/>
                <a:gd name="T1" fmla="*/ 226 h 605"/>
                <a:gd name="T2" fmla="*/ 522 w 1134"/>
                <a:gd name="T3" fmla="*/ 567 h 605"/>
                <a:gd name="T4" fmla="*/ 1134 w 1134"/>
                <a:gd name="T5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4" h="605">
                  <a:moveTo>
                    <a:pt x="0" y="226"/>
                  </a:moveTo>
                  <a:cubicBezTo>
                    <a:pt x="166" y="415"/>
                    <a:pt x="333" y="605"/>
                    <a:pt x="522" y="567"/>
                  </a:cubicBezTo>
                  <a:cubicBezTo>
                    <a:pt x="711" y="529"/>
                    <a:pt x="922" y="264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46" y="152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004" y="930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890" y="930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889" y="1543"/>
              <a:ext cx="91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98" y="1513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478" y="1512"/>
              <a:ext cx="0" cy="23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768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232" y="1511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1729" y="1519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004" y="1905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43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0.5</a:t>
              </a:r>
              <a:endParaRPr lang="tr-TR" sz="1200" baseline="3000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457" y="1383"/>
              <a:ext cx="136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</a:t>
              </a:r>
              <a:endParaRPr lang="tr-TR" sz="1200" baseline="30000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661" y="1383"/>
              <a:ext cx="204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1.5</a:t>
              </a:r>
              <a:endParaRPr lang="tr-TR" sz="1200" baseline="300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6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-0.5</a:t>
              </a:r>
              <a:endParaRPr lang="tr-TR" sz="1200" baseline="30000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14" y="1383"/>
              <a:ext cx="227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1.0</a:t>
              </a:r>
              <a:endParaRPr lang="tr-TR" sz="1200" baseline="300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800" y="1859"/>
              <a:ext cx="227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-2.0</a:t>
              </a:r>
              <a:endParaRPr lang="tr-TR" sz="1200" baseline="300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593" y="1497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686" y="1491"/>
              <a:ext cx="68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593" y="1542"/>
              <a:ext cx="136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x</a:t>
              </a:r>
              <a:r>
                <a:rPr lang="tr-TR" sz="2000" baseline="-25000" dirty="0"/>
                <a:t>1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42" y="1576"/>
              <a:ext cx="136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  <a:r>
                <a:rPr lang="tr-TR" sz="1200" b="1"/>
                <a:t>2</a:t>
              </a:r>
            </a:p>
          </p:txBody>
        </p:sp>
      </p:grp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670104" y="4717326"/>
            <a:ext cx="7579509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tr-TR" sz="2200" b="1" baseline="0" dirty="0"/>
              <a:t>Çözüm:</a:t>
            </a:r>
          </a:p>
          <a:p>
            <a:pPr>
              <a:spcBef>
                <a:spcPct val="30000"/>
              </a:spcBef>
            </a:pPr>
            <a:r>
              <a:rPr lang="tr-TR" sz="2200" baseline="0" dirty="0"/>
              <a:t>Denklem;  x=g(x) şeklinde yazılım. (Yani x=g(x) dönüşümü yapılır)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2928" y="1510169"/>
            <a:ext cx="1218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30000"/>
              </a:spcBef>
            </a:pPr>
            <a:r>
              <a:rPr lang="tr-TR" sz="22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37643009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9 Dikdörtgen"/>
          <p:cNvSpPr/>
          <p:nvPr/>
        </p:nvSpPr>
        <p:spPr bwMode="auto">
          <a:xfrm>
            <a:off x="1187624" y="1218018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04863" y="1007765"/>
            <a:ext cx="5976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 dirty="0"/>
              <a:t>Öncelikle 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 1.3 civarındaki kökü arayalım</a:t>
            </a:r>
            <a:r>
              <a:rPr lang="tr-TR" sz="3200" baseline="0" dirty="0"/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sz="2200" baseline="0" dirty="0">
              <a:solidFill>
                <a:srgbClr val="000099"/>
              </a:solidFill>
            </a:endParaRPr>
          </a:p>
        </p:txBody>
      </p:sp>
      <p:graphicFrame>
        <p:nvGraphicFramePr>
          <p:cNvPr id="12" name="Object 1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65602369"/>
              </p:ext>
            </p:extLst>
          </p:nvPr>
        </p:nvGraphicFramePr>
        <p:xfrm>
          <a:off x="1404863" y="2276872"/>
          <a:ext cx="75041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Denklem" r:id="rId4" imgW="4241520" imgH="419040" progId="Equation.3">
                  <p:embed/>
                </p:oleObj>
              </mc:Choice>
              <mc:Fallback>
                <p:oleObj name="Denklem" r:id="rId4" imgW="424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863" y="2276872"/>
                        <a:ext cx="75041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3519" y="1690390"/>
            <a:ext cx="1460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sz="2200" baseline="0" dirty="0"/>
              <a:t>1. Adım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02908"/>
              </p:ext>
            </p:extLst>
          </p:nvPr>
        </p:nvGraphicFramePr>
        <p:xfrm>
          <a:off x="1187624" y="3917652"/>
          <a:ext cx="7993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Denklem" r:id="rId6" imgW="4813200" imgH="609480" progId="Equation.3">
                  <p:embed/>
                </p:oleObj>
              </mc:Choice>
              <mc:Fallback>
                <p:oleObj name="Denklem" r:id="rId6" imgW="4813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17652"/>
                        <a:ext cx="7993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01910"/>
              </p:ext>
            </p:extLst>
          </p:nvPr>
        </p:nvGraphicFramePr>
        <p:xfrm>
          <a:off x="1115616" y="5877272"/>
          <a:ext cx="81359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Denklem" r:id="rId8" imgW="5130720" imgH="482400" progId="Equation.3">
                  <p:embed/>
                </p:oleObj>
              </mc:Choice>
              <mc:Fallback>
                <p:oleObj name="Denklem" r:id="rId8" imgW="5130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77272"/>
                        <a:ext cx="81359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655688" y="5254327"/>
            <a:ext cx="14398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3. Adım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512813" y="3273127"/>
            <a:ext cx="16192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pPr marL="342900" indent="-342900">
              <a:spcBef>
                <a:spcPct val="20000"/>
              </a:spcBef>
            </a:pPr>
            <a:r>
              <a:rPr lang="tr-TR" sz="2200" baseline="0"/>
              <a:t>2. Adım</a:t>
            </a: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49203"/>
              </p:ext>
            </p:extLst>
          </p:nvPr>
        </p:nvGraphicFramePr>
        <p:xfrm>
          <a:off x="2701057" y="1690390"/>
          <a:ext cx="1692274" cy="44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Denklem" r:id="rId10" imgW="863280" imgH="228600" progId="Equation.3">
                  <p:embed/>
                </p:oleObj>
              </mc:Choice>
              <mc:Fallback>
                <p:oleObj name="Denklem" r:id="rId10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57" y="1690390"/>
                        <a:ext cx="1692274" cy="44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50643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474862" y="2312739"/>
            <a:ext cx="2160587" cy="381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1.3 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1.3105558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1.3123108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1.3126019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1.3126502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1.3126582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1.3126595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7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1.3126597</a:t>
            </a:r>
          </a:p>
          <a:p>
            <a:endParaRPr lang="tr-TR" sz="22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211712" y="2241301"/>
            <a:ext cx="3816350" cy="428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8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  <a:p>
            <a:r>
              <a:rPr lang="tr-TR" sz="2200" baseline="0" dirty="0" err="1"/>
              <a:t>İterasyona</a:t>
            </a:r>
            <a:r>
              <a:rPr lang="tr-TR" sz="2200" baseline="0" dirty="0"/>
              <a:t> son vermek </a:t>
            </a:r>
            <a:r>
              <a:rPr lang="tr-TR" sz="2200" baseline="0" dirty="0" smtClean="0"/>
              <a:t>için</a:t>
            </a:r>
          </a:p>
          <a:p>
            <a:r>
              <a:rPr lang="tr-TR" sz="2200" baseline="0" dirty="0" smtClean="0"/>
              <a:t>   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</a:t>
            </a:r>
            <a:r>
              <a:rPr lang="el-GR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t</a:t>
            </a:r>
            <a:r>
              <a:rPr lang="tr-T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|&lt; </a:t>
            </a:r>
            <a:r>
              <a:rPr lang="el-GR" sz="2200" b="1" baseline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ε</a:t>
            </a:r>
            <a:r>
              <a:rPr lang="tr-TR" sz="2000" baseline="-25000" dirty="0"/>
              <a:t>k</a:t>
            </a:r>
            <a:r>
              <a:rPr lang="tr-TR" sz="2200" baseline="0" dirty="0"/>
              <a:t> şartı aranır. </a:t>
            </a:r>
          </a:p>
          <a:p>
            <a:endParaRPr lang="tr-TR" sz="2200" baseline="0" dirty="0"/>
          </a:p>
          <a:p>
            <a:r>
              <a:rPr lang="el-GR" sz="2200" baseline="0" dirty="0"/>
              <a:t>ε</a:t>
            </a:r>
            <a:r>
              <a:rPr lang="tr-TR" sz="2200" dirty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</a:t>
            </a:r>
            <a:r>
              <a:rPr lang="tr-TR" sz="2200" baseline="0" dirty="0"/>
              <a:t>problemi çözen tarafından saptanır. Ne kadar küçük olursa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sayısı o kadar artar. </a:t>
            </a:r>
            <a:endParaRPr lang="tr-TR" sz="2200" baseline="0" dirty="0" smtClean="0"/>
          </a:p>
          <a:p>
            <a:r>
              <a:rPr lang="el-GR" sz="2200" baseline="0" dirty="0" smtClean="0"/>
              <a:t>ε</a:t>
            </a:r>
            <a:r>
              <a:rPr lang="tr-TR" sz="2200" dirty="0" smtClean="0"/>
              <a:t> </a:t>
            </a:r>
            <a:r>
              <a:rPr lang="tr-TR" sz="2000" baseline="-25000" dirty="0"/>
              <a:t>k</a:t>
            </a:r>
            <a:r>
              <a:rPr lang="tr-TR" sz="2200" dirty="0"/>
              <a:t>  </a:t>
            </a:r>
            <a:r>
              <a:rPr lang="tr-TR" sz="2200" baseline="0" dirty="0"/>
              <a:t>seçiminde köke yaklaşma hassasiyetine göre karar verilir.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258962" y="1196726"/>
            <a:ext cx="7129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k+1</a:t>
            </a:r>
            <a:r>
              <a:rPr lang="tr-TR" sz="2200" baseline="0" dirty="0"/>
              <a:t> = 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k</a:t>
            </a:r>
            <a:r>
              <a:rPr lang="tr-TR" sz="2200" baseline="0" dirty="0"/>
              <a:t>) yaklaşımıyla köke ulaşılmaya çalışılır.</a:t>
            </a:r>
          </a:p>
          <a:p>
            <a:pPr lvl="1"/>
            <a:r>
              <a:rPr lang="tr-TR" sz="2200" baseline="0" dirty="0"/>
              <a:t>X</a:t>
            </a:r>
            <a:r>
              <a:rPr lang="tr-TR" sz="2000" baseline="-25000" dirty="0"/>
              <a:t>1</a:t>
            </a:r>
            <a:r>
              <a:rPr lang="tr-TR" sz="2200" baseline="0" dirty="0"/>
              <a:t>=g(</a:t>
            </a: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) olacak.</a:t>
            </a:r>
          </a:p>
        </p:txBody>
      </p:sp>
    </p:spTree>
    <p:extLst>
      <p:ext uri="{BB962C8B-B14F-4D97-AF65-F5344CB8AC3E}">
        <p14:creationId xmlns:p14="http://schemas.microsoft.com/office/powerpoint/2010/main" val="304071155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Basit İterasyon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Yarılama (</a:t>
            </a:r>
            <a:r>
              <a:rPr lang="tr-TR" sz="2000" dirty="0" err="1" smtClean="0"/>
              <a:t>Bisection</a:t>
            </a:r>
            <a:r>
              <a:rPr lang="tr-TR" sz="2000" dirty="0" smtClean="0"/>
              <a:t>)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Kiriş (secant)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0760" y="3857628"/>
            <a:ext cx="2805132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47664" y="1339800"/>
            <a:ext cx="42846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tr-TR" sz="22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200" baseline="0" dirty="0"/>
              <a:t>=-0.5 yakınlarındaki kök için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491291" y="1988304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18000" bIns="36000"/>
          <a:lstStyle/>
          <a:p>
            <a:r>
              <a:rPr lang="tr-TR" sz="2200" baseline="0" dirty="0"/>
              <a:t>1)</a:t>
            </a:r>
            <a:endParaRPr lang="tr-TR" sz="2200" dirty="0"/>
          </a:p>
        </p:txBody>
      </p:sp>
      <p:graphicFrame>
        <p:nvGraphicFramePr>
          <p:cNvPr id="1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60436"/>
              </p:ext>
            </p:extLst>
          </p:nvPr>
        </p:nvGraphicFramePr>
        <p:xfrm>
          <a:off x="1979712" y="2060525"/>
          <a:ext cx="72358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enklem" r:id="rId4" imgW="4127400" imgH="419040" progId="Equation.3">
                  <p:embed/>
                </p:oleObj>
              </mc:Choice>
              <mc:Fallback>
                <p:oleObj name="Denklem" r:id="rId4" imgW="4127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525"/>
                        <a:ext cx="72358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160439" y="3068141"/>
            <a:ext cx="5146675" cy="25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x</a:t>
            </a:r>
            <a:r>
              <a:rPr lang="tr-TR" sz="2000" baseline="-25000" dirty="0"/>
              <a:t>0</a:t>
            </a:r>
            <a:r>
              <a:rPr lang="tr-TR" sz="2200" baseline="0" dirty="0"/>
              <a:t>= -0.5                  x</a:t>
            </a:r>
            <a:r>
              <a:rPr lang="tr-TR" sz="2000" baseline="-25000" dirty="0"/>
              <a:t>1</a:t>
            </a:r>
            <a:r>
              <a:rPr lang="tr-TR" sz="2200" baseline="0" dirty="0"/>
              <a:t>= -0.6250 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2</a:t>
            </a:r>
            <a:r>
              <a:rPr lang="tr-TR" sz="2200" baseline="0" dirty="0"/>
              <a:t>= -0.5649            x</a:t>
            </a:r>
            <a:r>
              <a:rPr lang="tr-TR" sz="2000" baseline="-25000" dirty="0"/>
              <a:t>3</a:t>
            </a:r>
            <a:r>
              <a:rPr lang="tr-TR" sz="2200" baseline="0" dirty="0"/>
              <a:t>= -0.5988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4</a:t>
            </a:r>
            <a:r>
              <a:rPr lang="tr-TR" sz="2200" baseline="0" dirty="0"/>
              <a:t>= -0.5810            x</a:t>
            </a:r>
            <a:r>
              <a:rPr lang="tr-TR" sz="2000" baseline="-25000" dirty="0"/>
              <a:t>5</a:t>
            </a:r>
            <a:r>
              <a:rPr lang="tr-TR" sz="2200" baseline="0" dirty="0"/>
              <a:t>= -0.5967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6</a:t>
            </a:r>
            <a:r>
              <a:rPr lang="tr-TR" sz="2200" baseline="0" dirty="0"/>
              <a:t>= -0.5855            x</a:t>
            </a:r>
            <a:r>
              <a:rPr lang="tr-TR" sz="2000" baseline="-25000" dirty="0"/>
              <a:t>7</a:t>
            </a:r>
            <a:r>
              <a:rPr lang="tr-TR" sz="2200" baseline="0" dirty="0"/>
              <a:t>= -0.5883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8</a:t>
            </a:r>
            <a:r>
              <a:rPr lang="tr-TR" sz="2200" baseline="0" dirty="0"/>
              <a:t>= -0.5868            x</a:t>
            </a:r>
            <a:r>
              <a:rPr lang="tr-TR" sz="2000" baseline="-25000" dirty="0"/>
              <a:t>9</a:t>
            </a:r>
            <a:r>
              <a:rPr lang="tr-TR" sz="2200" baseline="0" dirty="0"/>
              <a:t>= -0.5876</a:t>
            </a:r>
          </a:p>
          <a:p>
            <a:r>
              <a:rPr lang="tr-TR" sz="2200" baseline="0" dirty="0"/>
              <a:t>x</a:t>
            </a:r>
            <a:r>
              <a:rPr lang="tr-TR" sz="2000" baseline="-25000" dirty="0"/>
              <a:t>10</a:t>
            </a:r>
            <a:r>
              <a:rPr lang="tr-TR" sz="2200" baseline="0" dirty="0"/>
              <a:t>= -0.5872           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sz="2000" baseline="-25000" dirty="0"/>
              <a:t>11</a:t>
            </a:r>
            <a:r>
              <a:rPr lang="tr-TR" sz="22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-0.5874</a:t>
            </a:r>
          </a:p>
          <a:p>
            <a:endParaRPr lang="tr-TR" sz="2200" baseline="0" dirty="0"/>
          </a:p>
          <a:p>
            <a:endParaRPr lang="tr-TR" sz="2200" baseline="0" dirty="0"/>
          </a:p>
          <a:p>
            <a:endParaRPr lang="tr-TR" sz="1200" baseline="0" dirty="0"/>
          </a:p>
          <a:p>
            <a:endParaRPr lang="tr-TR" dirty="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1526138" y="5625728"/>
            <a:ext cx="7726382" cy="176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sz="2200" baseline="0" dirty="0"/>
              <a:t>12 </a:t>
            </a:r>
            <a:r>
              <a:rPr lang="tr-TR" sz="2200" baseline="0" dirty="0" err="1"/>
              <a:t>iterasyon</a:t>
            </a:r>
            <a:r>
              <a:rPr lang="tr-TR" sz="2200" baseline="0" dirty="0"/>
              <a:t> sonucunda 0.0000001 hassasiyetle kök bulunmuştur. </a:t>
            </a:r>
          </a:p>
          <a:p>
            <a:endParaRPr lang="tr-TR" sz="2200" baseline="0" dirty="0"/>
          </a:p>
        </p:txBody>
      </p:sp>
    </p:spTree>
    <p:extLst>
      <p:ext uri="{BB962C8B-B14F-4D97-AF65-F5344CB8AC3E}">
        <p14:creationId xmlns:p14="http://schemas.microsoft.com/office/powerpoint/2010/main" val="260389834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91679" y="1392138"/>
            <a:ext cx="684113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400" b="1" baseline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ÖDEV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/>
              <a:t>f(x) = x</a:t>
            </a:r>
            <a:r>
              <a:rPr lang="tr-TR" sz="2400" baseline="30000" dirty="0"/>
              <a:t>3</a:t>
            </a:r>
            <a:r>
              <a:rPr lang="tr-TR" sz="2400" baseline="0" dirty="0"/>
              <a:t>- 4.Sin(x)  denkleminin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 err="1"/>
              <a:t>x</a:t>
            </a:r>
            <a:r>
              <a:rPr lang="tr-TR" sz="2000" baseline="-25000" dirty="0" err="1"/>
              <a:t>o</a:t>
            </a:r>
            <a:r>
              <a:rPr lang="tr-TR" sz="2400" baseline="0" dirty="0"/>
              <a:t>=1.5 civarında bir kökünün olduğu bilindiğine göre kökü </a:t>
            </a:r>
            <a:r>
              <a:rPr lang="el-GR" sz="2400" baseline="0" dirty="0">
                <a:cs typeface="Arial" charset="0"/>
                <a:sym typeface="Wingdings" pitchFamily="2" charset="2"/>
              </a:rPr>
              <a:t>ε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000" baseline="-25000" dirty="0">
                <a:sym typeface="Wingdings" pitchFamily="2" charset="2"/>
              </a:rPr>
              <a:t>k</a:t>
            </a:r>
            <a:r>
              <a:rPr lang="tr-TR" sz="2400" dirty="0">
                <a:cs typeface="Arial" charset="0"/>
                <a:sym typeface="Wingdings" pitchFamily="2" charset="2"/>
              </a:rPr>
              <a:t>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=0.0000001 yaklaşımla </a:t>
            </a:r>
            <a:r>
              <a:rPr lang="tr-TR" sz="2200" baseline="0" dirty="0"/>
              <a:t>basit </a:t>
            </a:r>
            <a:r>
              <a:rPr lang="tr-TR" sz="2400" baseline="0" dirty="0" err="1"/>
              <a:t>iterasyon</a:t>
            </a:r>
            <a:r>
              <a:rPr lang="tr-TR" sz="2400" baseline="0" dirty="0"/>
              <a:t> yöntemini kullanarak </a:t>
            </a:r>
            <a:r>
              <a:rPr lang="tr-TR" sz="2400" baseline="0" dirty="0">
                <a:cs typeface="Arial" charset="0"/>
                <a:sym typeface="Wingdings" pitchFamily="2" charset="2"/>
              </a:rPr>
              <a:t>bulunuz. </a:t>
            </a:r>
          </a:p>
          <a:p>
            <a:pPr marL="342900" indent="-342900">
              <a:spcBef>
                <a:spcPct val="30000"/>
              </a:spcBef>
            </a:pPr>
            <a:endParaRPr lang="tr-TR" sz="2400" baseline="0" dirty="0">
              <a:cs typeface="Arial" charset="0"/>
              <a:sym typeface="Wingdings" pitchFamily="2" charset="2"/>
            </a:endParaRPr>
          </a:p>
          <a:p>
            <a:pPr marL="342900" indent="-342900">
              <a:spcBef>
                <a:spcPct val="30000"/>
              </a:spcBef>
            </a:pPr>
            <a:r>
              <a:rPr lang="tr-TR" sz="2400" baseline="0" dirty="0">
                <a:cs typeface="Arial" charset="0"/>
                <a:sym typeface="Wingdings" pitchFamily="2" charset="2"/>
              </a:rPr>
              <a:t>(x radyan alınacak)</a:t>
            </a:r>
          </a:p>
        </p:txBody>
      </p:sp>
    </p:spTree>
    <p:extLst>
      <p:ext uri="{BB962C8B-B14F-4D97-AF65-F5344CB8AC3E}">
        <p14:creationId xmlns:p14="http://schemas.microsoft.com/office/powerpoint/2010/main" val="202410172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</a:t>
            </a:r>
            <a:r>
              <a:rPr lang="tr-TR" sz="1400" b="1" dirty="0" err="1" smtClean="0"/>
              <a:t>Bisection</a:t>
            </a:r>
            <a:r>
              <a:rPr lang="tr-TR" sz="1400" b="1" dirty="0" smtClean="0"/>
              <a:t>) Yöntemi :</a:t>
            </a:r>
          </a:p>
          <a:p>
            <a:r>
              <a:rPr lang="tr-TR" sz="1800" b="1" dirty="0" smtClean="0"/>
              <a:t>         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,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dirty="0" smtClean="0"/>
              <a:t> başlangıç değerleri için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)</a:t>
            </a:r>
            <a:r>
              <a:rPr lang="tr-TR" sz="1400" dirty="0" smtClean="0"/>
              <a:t> ve </a:t>
            </a:r>
            <a:r>
              <a:rPr lang="tr-TR" sz="1400" b="1" dirty="0" smtClean="0"/>
              <a:t>f(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)</a:t>
            </a:r>
            <a:r>
              <a:rPr lang="tr-TR" sz="1400" dirty="0" smtClean="0"/>
              <a:t> değerleri zıt işaretli, böyle başlangıç noktaları bulunabiliyorsa kökün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ve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baseline="-25000" dirty="0" smtClean="0"/>
              <a:t> </a:t>
            </a:r>
            <a:r>
              <a:rPr lang="tr-TR" sz="1400" dirty="0" smtClean="0"/>
              <a:t> arasında olacağı açıktır.</a:t>
            </a:r>
          </a:p>
          <a:p>
            <a:r>
              <a:rPr lang="tr-TR" sz="1400" dirty="0" smtClean="0"/>
              <a:t>             Bir bilinmeyenli bir denklem                   biçiminde yazılabilir. Denkleminin kökleri                    aralığında ve bu aralıkta  </a:t>
            </a:r>
            <a:r>
              <a:rPr lang="tr-TR" sz="1400" b="1" i="1" dirty="0" smtClean="0"/>
              <a:t>f</a:t>
            </a:r>
            <a:r>
              <a:rPr lang="tr-TR" sz="1400" dirty="0" smtClean="0"/>
              <a:t>  fonksiyonu sürekli olsun.</a:t>
            </a:r>
          </a:p>
          <a:p>
            <a:r>
              <a:rPr lang="tr-TR" sz="1400" dirty="0" smtClean="0"/>
              <a:t>             Aralığı ikiye bölme yöntemi ardışık olarak kökün bulunduğu aralığın uzunluğunu ikiye bölerek kökü içeren aralık uzunluğunu istenildiği kadar daraltan bir yöntemdir. </a:t>
            </a:r>
          </a:p>
          <a:p>
            <a:endParaRPr lang="tr-TR" sz="1400" dirty="0" smtClean="0"/>
          </a:p>
          <a:p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a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aralığını küçülterek                         ile yeni bir      ve          değerleri bulunur.                         </a:t>
            </a:r>
            <a:r>
              <a:rPr lang="tr-TR" sz="1400" b="1" dirty="0" smtClean="0"/>
              <a:t> </a:t>
            </a:r>
            <a:r>
              <a:rPr lang="tr-TR" sz="1400" dirty="0" smtClean="0"/>
              <a:t>ile aynı  işaretli             ile zıt işaretli olduğundan</a:t>
            </a:r>
            <a:r>
              <a:rPr lang="tr-TR" sz="1400" b="1" dirty="0" smtClean="0"/>
              <a:t> </a:t>
            </a:r>
            <a:r>
              <a:rPr lang="tr-TR" sz="1400" dirty="0" smtClean="0"/>
              <a:t>kök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b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arasındadır.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t="1200" b="3600"/>
          <a:stretch>
            <a:fillRect/>
          </a:stretch>
        </p:blipFill>
        <p:spPr bwMode="auto">
          <a:xfrm>
            <a:off x="2699792" y="3642716"/>
            <a:ext cx="3672408" cy="281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43834" y="3071810"/>
            <a:ext cx="800100" cy="209550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512" y="2976622"/>
            <a:ext cx="876300" cy="361950"/>
          </a:xfrm>
          <a:prstGeom prst="rect">
            <a:avLst/>
          </a:prstGeom>
          <a:noFill/>
        </p:spPr>
      </p:pic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64881" y="3047872"/>
            <a:ext cx="161925" cy="209550"/>
          </a:xfrm>
          <a:prstGeom prst="rect">
            <a:avLst/>
          </a:prstGeom>
          <a:noFill/>
        </p:spPr>
      </p:pic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071810"/>
            <a:ext cx="371475" cy="209550"/>
          </a:xfrm>
          <a:prstGeom prst="rect">
            <a:avLst/>
          </a:prstGeom>
          <a:noFill/>
        </p:spPr>
      </p:pic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48" y="3262374"/>
            <a:ext cx="371475" cy="209550"/>
          </a:xfrm>
          <a:prstGeom prst="rect">
            <a:avLst/>
          </a:prstGeom>
          <a:noFill/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4313" y="1976490"/>
            <a:ext cx="619125" cy="2095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24" y="2000240"/>
            <a:ext cx="657225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Yarılama (İkiye Bölme veya Bisection) Yöntemi :</a:t>
            </a:r>
          </a:p>
          <a:p>
            <a:endParaRPr lang="tr-TR" sz="1400" dirty="0" smtClean="0"/>
          </a:p>
          <a:p>
            <a:r>
              <a:rPr lang="tr-TR" sz="1400" dirty="0" smtClean="0"/>
              <a:t> </a:t>
            </a:r>
          </a:p>
          <a:p>
            <a:r>
              <a:rPr lang="tr-TR" sz="1400" dirty="0" smtClean="0"/>
              <a:t>           </a:t>
            </a:r>
          </a:p>
          <a:p>
            <a:endParaRPr lang="tr-TR" sz="14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434724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11 Metin kutusu"/>
          <p:cNvSpPr txBox="1"/>
          <p:nvPr/>
        </p:nvSpPr>
        <p:spPr>
          <a:xfrm>
            <a:off x="1142976" y="3643126"/>
            <a:ext cx="50006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dirty="0" smtClean="0"/>
              <a:t>O halde yönteme göre bu iki aralığı daraltmalıyız.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Yani                           ile yeni         ve            değerlerini bulalım.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Grafikten </a:t>
            </a:r>
            <a:r>
              <a:rPr lang="tr-TR" sz="1400" b="1" dirty="0" smtClean="0"/>
              <a:t>                   ‘  </a:t>
            </a:r>
            <a:r>
              <a:rPr lang="tr-TR" sz="1400" dirty="0" err="1" smtClean="0"/>
              <a:t>nin</a:t>
            </a:r>
            <a:r>
              <a:rPr lang="tr-TR" sz="1400" dirty="0" smtClean="0"/>
              <a:t> zıt işaretli olduğu görülür. Dolayısıyla kök </a:t>
            </a:r>
            <a:r>
              <a:rPr lang="tr-TR" sz="1400" b="1" dirty="0" smtClean="0"/>
              <a:t>X</a:t>
            </a:r>
            <a:r>
              <a:rPr lang="tr-TR" sz="1400" b="1" baseline="-25000" dirty="0" smtClean="0"/>
              <a:t>1</a:t>
            </a:r>
            <a:r>
              <a:rPr lang="tr-TR" sz="1400" b="1" dirty="0" smtClean="0"/>
              <a:t>  </a:t>
            </a:r>
            <a:r>
              <a:rPr lang="tr-TR" sz="1400" dirty="0" smtClean="0"/>
              <a:t>ile</a:t>
            </a:r>
            <a:r>
              <a:rPr lang="tr-TR" sz="1400" b="1" dirty="0" smtClean="0"/>
              <a:t> X</a:t>
            </a:r>
            <a:r>
              <a:rPr lang="tr-TR" sz="1400" b="1" baseline="-25000" dirty="0" smtClean="0"/>
              <a:t>2</a:t>
            </a:r>
            <a:r>
              <a:rPr lang="tr-TR" sz="1400" b="1" dirty="0" smtClean="0"/>
              <a:t>   </a:t>
            </a:r>
            <a:r>
              <a:rPr lang="tr-TR" sz="1400" dirty="0" smtClean="0"/>
              <a:t>arasındadır, bu aralık ikiye bölünerek köke bir adım daha yaklaşılacaktır.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son iki x değerinin farkının mutlak değeri verilen bir </a:t>
            </a:r>
            <a:r>
              <a:rPr lang="tr-TR" sz="1600" b="1" dirty="0" smtClean="0">
                <a:sym typeface="Symbol"/>
              </a:rPr>
              <a:t></a:t>
            </a:r>
            <a:r>
              <a:rPr lang="tr-TR" sz="1400" dirty="0" smtClean="0"/>
              <a:t> değerine eşit veya küçük olana kadar devam eder. </a:t>
            </a:r>
          </a:p>
          <a:p>
            <a:pPr algn="just"/>
            <a:endParaRPr lang="tr-TR" sz="1400" dirty="0" smtClean="0"/>
          </a:p>
          <a:p>
            <a:pPr algn="just"/>
            <a:r>
              <a:rPr lang="tr-TR" sz="1400" dirty="0" smtClean="0"/>
              <a:t>İşlemler </a:t>
            </a:r>
            <a:r>
              <a:rPr lang="tr-TR" sz="1400" b="1" dirty="0" smtClean="0"/>
              <a:t>|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dirty="0" smtClean="0"/>
              <a:t>-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b="1" baseline="-25000" dirty="0" smtClean="0"/>
              <a:t>-1</a:t>
            </a:r>
            <a:r>
              <a:rPr lang="tr-TR" sz="1400" b="1" dirty="0" smtClean="0"/>
              <a:t>|</a:t>
            </a:r>
            <a:r>
              <a:rPr lang="tr-TR" sz="1400" b="1" dirty="0" smtClean="0">
                <a:sym typeface="Symbol"/>
              </a:rPr>
              <a:t></a:t>
            </a:r>
            <a:r>
              <a:rPr lang="tr-TR" sz="1400" b="1" dirty="0" smtClean="0"/>
              <a:t> </a:t>
            </a:r>
            <a:r>
              <a:rPr lang="tr-TR" sz="1400" b="1" dirty="0" smtClean="0">
                <a:sym typeface="Symbol"/>
              </a:rPr>
              <a:t></a:t>
            </a:r>
            <a:r>
              <a:rPr lang="tr-TR" sz="1400" baseline="-25000" dirty="0" smtClean="0"/>
              <a:t>   </a:t>
            </a:r>
            <a:r>
              <a:rPr lang="tr-TR" sz="1400" dirty="0" smtClean="0"/>
              <a:t>olduğunda işlem sonlandırılır ve kök değerin </a:t>
            </a:r>
            <a:r>
              <a:rPr lang="tr-TR" sz="1400" b="1" dirty="0" err="1" smtClean="0"/>
              <a:t>x</a:t>
            </a:r>
            <a:r>
              <a:rPr lang="tr-TR" sz="1400" b="1" baseline="-25000" dirty="0" err="1" smtClean="0"/>
              <a:t>n</a:t>
            </a:r>
            <a:r>
              <a:rPr lang="tr-TR" sz="1400" dirty="0" smtClean="0"/>
              <a:t> olduğu kabul edilir.</a:t>
            </a:r>
            <a:endParaRPr lang="tr-TR" sz="1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0293" y="4067182"/>
            <a:ext cx="885825" cy="36195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4773" y="4148144"/>
            <a:ext cx="371475" cy="20955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148144"/>
            <a:ext cx="123825" cy="209550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576772"/>
            <a:ext cx="971550" cy="209550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1214422"/>
            <a:ext cx="79563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47977"/>
            <a:ext cx="74866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717032"/>
            <a:ext cx="2851662" cy="3100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403649" y="4891221"/>
            <a:ext cx="35273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İşlemlere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hata değeri önemsenmeden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devam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edildiğinde 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Times New Roman" pitchFamily="18" charset="0"/>
                <a:cs typeface="Times New Roman" pitchFamily="18" charset="0"/>
              </a:rPr>
              <a:t>ö</a:t>
            </a:r>
            <a:r>
              <a:rPr kumimoji="0" lang="tr-TR" sz="1600" b="1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1,99975586</a:t>
            </a:r>
            <a:r>
              <a:rPr kumimoji="0" lang="tr-T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bulunur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7158" y="124893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tr-TR" sz="1400" b="1" dirty="0">
                <a:solidFill>
                  <a:schemeClr val="bg1">
                    <a:lumMod val="50000"/>
                  </a:schemeClr>
                </a:solidFill>
              </a:rPr>
              <a:t>Örnek :</a:t>
            </a:r>
          </a:p>
        </p:txBody>
      </p:sp>
      <p:cxnSp>
        <p:nvCxnSpPr>
          <p:cNvPr id="13" name="Düz Ok Bağlayıcısı 12"/>
          <p:cNvCxnSpPr/>
          <p:nvPr/>
        </p:nvCxnSpPr>
        <p:spPr bwMode="auto">
          <a:xfrm>
            <a:off x="4930949" y="5322107"/>
            <a:ext cx="7211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1259632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Arial Narrow" pitchFamily="34" charset="0"/>
              </a:rPr>
              <a:t>Örnek : </a:t>
            </a:r>
          </a:p>
          <a:p>
            <a:endParaRPr lang="tr-TR" sz="20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f(x) = x3 + 2x2 + 6x + 3 = 0 denkleminin -1 &lt; x &lt; 0 aralığında bir köke sahip olduğu bilinmektedir. </a:t>
            </a:r>
          </a:p>
          <a:p>
            <a:endParaRPr lang="tr-TR" sz="1800" dirty="0" smtClean="0">
              <a:latin typeface="Arial Narrow" pitchFamily="34" charset="0"/>
              <a:sym typeface="Symbol"/>
            </a:endParaRPr>
          </a:p>
          <a:p>
            <a:r>
              <a:rPr lang="tr-TR" sz="1800" dirty="0" smtClean="0">
                <a:latin typeface="Arial Narrow" pitchFamily="34" charset="0"/>
                <a:sym typeface="Symbol"/>
              </a:rPr>
              <a:t>Bu kök bu aralıkta yarılama yöntemiyle   = 0:06 hata ile hesaplayınız.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75639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59"/>
            <a:ext cx="7416824" cy="525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5608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88840"/>
            <a:ext cx="7246671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636913"/>
            <a:ext cx="263878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29108" y="1265649"/>
            <a:ext cx="41230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1800" b="1" baseline="0" dirty="0" smtClean="0"/>
              <a:t> </a:t>
            </a:r>
          </a:p>
          <a:p>
            <a:endParaRPr lang="tr-TR" sz="2200" b="1" baseline="0" dirty="0"/>
          </a:p>
          <a:p>
            <a:r>
              <a:rPr lang="tr-TR" sz="2200" baseline="0" dirty="0"/>
              <a:t>Eğer f(x), x=a ve x= b aralığında sürekli ve f(a) ile f(b) ters işaretli ise a, b aralığında en az bir kök vardır. 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939706" y="1844253"/>
            <a:ext cx="2665413" cy="2413000"/>
            <a:chOff x="2183" y="1429"/>
            <a:chExt cx="1498" cy="1134"/>
          </a:xfrm>
        </p:grpSpPr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2183" y="1429"/>
              <a:ext cx="1498" cy="1134"/>
              <a:chOff x="2341" y="1429"/>
              <a:chExt cx="1498" cy="1134"/>
            </a:xfrm>
          </p:grpSpPr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3748" y="2064"/>
                <a:ext cx="91" cy="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grpSp>
            <p:nvGrpSpPr>
              <p:cNvPr id="15" name="Group 19"/>
              <p:cNvGrpSpPr>
                <a:grpSpLocks/>
              </p:cNvGrpSpPr>
              <p:nvPr/>
            </p:nvGrpSpPr>
            <p:grpSpPr bwMode="auto">
              <a:xfrm>
                <a:off x="2341" y="1429"/>
                <a:ext cx="1497" cy="1134"/>
                <a:chOff x="300" y="2040"/>
                <a:chExt cx="1497" cy="1134"/>
              </a:xfrm>
            </p:grpSpPr>
            <p:grpSp>
              <p:nvGrpSpPr>
                <p:cNvPr id="16" name="Group 20"/>
                <p:cNvGrpSpPr>
                  <a:grpSpLocks/>
                </p:cNvGrpSpPr>
                <p:nvPr/>
              </p:nvGrpSpPr>
              <p:grpSpPr bwMode="auto">
                <a:xfrm>
                  <a:off x="300" y="2040"/>
                  <a:ext cx="1497" cy="1134"/>
                  <a:chOff x="527" y="2971"/>
                  <a:chExt cx="1497" cy="1134"/>
                </a:xfrm>
              </p:grpSpPr>
              <p:sp>
                <p:nvSpPr>
                  <p:cNvPr id="1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3560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1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09" y="2971"/>
                    <a:ext cx="0" cy="11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0" name="Freeform 23"/>
                  <p:cNvSpPr>
                    <a:spLocks/>
                  </p:cNvSpPr>
                  <p:nvPr/>
                </p:nvSpPr>
                <p:spPr bwMode="auto">
                  <a:xfrm>
                    <a:off x="890" y="3220"/>
                    <a:ext cx="827" cy="605"/>
                  </a:xfrm>
                  <a:custGeom>
                    <a:avLst/>
                    <a:gdLst>
                      <a:gd name="T0" fmla="*/ 0 w 827"/>
                      <a:gd name="T1" fmla="*/ 0 h 605"/>
                      <a:gd name="T2" fmla="*/ 317 w 827"/>
                      <a:gd name="T3" fmla="*/ 363 h 605"/>
                      <a:gd name="T4" fmla="*/ 748 w 827"/>
                      <a:gd name="T5" fmla="*/ 567 h 605"/>
                      <a:gd name="T6" fmla="*/ 794 w 827"/>
                      <a:gd name="T7" fmla="*/ 590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27" h="605">
                        <a:moveTo>
                          <a:pt x="0" y="0"/>
                        </a:moveTo>
                        <a:cubicBezTo>
                          <a:pt x="96" y="134"/>
                          <a:pt x="192" y="269"/>
                          <a:pt x="317" y="363"/>
                        </a:cubicBezTo>
                        <a:cubicBezTo>
                          <a:pt x="442" y="457"/>
                          <a:pt x="669" y="529"/>
                          <a:pt x="748" y="567"/>
                        </a:cubicBezTo>
                        <a:cubicBezTo>
                          <a:pt x="827" y="605"/>
                          <a:pt x="810" y="597"/>
                          <a:pt x="794" y="590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311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6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3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311"/>
                    <a:ext cx="24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9" y="3787"/>
                    <a:ext cx="90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" y="3061"/>
                    <a:ext cx="204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y</a:t>
                    </a:r>
                  </a:p>
                </p:txBody>
              </p:sp>
              <p:sp>
                <p:nvSpPr>
                  <p:cNvPr id="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3" y="3560"/>
                    <a:ext cx="113" cy="8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a</a:t>
                    </a:r>
                  </a:p>
                </p:txBody>
              </p:sp>
              <p:sp>
                <p:nvSpPr>
                  <p:cNvPr id="2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58" y="3550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548"/>
                    <a:ext cx="0" cy="2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68" y="3544"/>
                    <a:ext cx="0" cy="22"/>
                  </a:xfrm>
                  <a:prstGeom prst="line">
                    <a:avLst/>
                  </a:prstGeom>
                  <a:noFill/>
                  <a:ln w="66675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3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3" y="3424"/>
                    <a:ext cx="113" cy="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8000" tIns="0" rIns="1800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tr-TR" sz="1200" b="1" baseline="0"/>
                      <a:t>b</a:t>
                    </a:r>
                  </a:p>
                </p:txBody>
              </p:sp>
            </p:grp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46" y="2562"/>
                  <a:ext cx="113" cy="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0" rIns="1800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tr-TR" sz="1200" b="1" baseline="0"/>
                    <a:t>0</a:t>
                  </a:r>
                </a:p>
              </p:txBody>
            </p:sp>
          </p:grpSp>
        </p:grp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2727" y="1791"/>
              <a:ext cx="340" cy="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015430" y="4114130"/>
            <a:ext cx="2268538" cy="1835150"/>
            <a:chOff x="368" y="3606"/>
            <a:chExt cx="1429" cy="1156"/>
          </a:xfrm>
        </p:grpSpPr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482" y="421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482" y="362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1389" y="4218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31" y="405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>
              <a:off x="482" y="4059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1003" y="3606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686" y="4217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731" y="420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1389" y="420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1366" y="4081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 rot="-935262">
              <a:off x="595" y="3674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 rot="12160054">
              <a:off x="1169" y="4286"/>
              <a:ext cx="265" cy="408"/>
            </a:xfrm>
            <a:custGeom>
              <a:avLst/>
              <a:gdLst>
                <a:gd name="T0" fmla="*/ 0 w 265"/>
                <a:gd name="T1" fmla="*/ 408 h 408"/>
                <a:gd name="T2" fmla="*/ 227 w 265"/>
                <a:gd name="T3" fmla="*/ 295 h 408"/>
                <a:gd name="T4" fmla="*/ 227 w 265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408">
                  <a:moveTo>
                    <a:pt x="0" y="408"/>
                  </a:moveTo>
                  <a:cubicBezTo>
                    <a:pt x="94" y="385"/>
                    <a:pt x="189" y="363"/>
                    <a:pt x="227" y="295"/>
                  </a:cubicBezTo>
                  <a:cubicBezTo>
                    <a:pt x="265" y="227"/>
                    <a:pt x="227" y="53"/>
                    <a:pt x="227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H="1">
              <a:off x="482" y="433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91" y="4150"/>
              <a:ext cx="11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368" y="362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1706" y="4218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</p:grp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5004048" y="4763079"/>
            <a:ext cx="4032448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f(a</a:t>
            </a:r>
            <a:r>
              <a:rPr lang="tr-TR" sz="2200" baseline="0" dirty="0"/>
              <a:t>) ve f(b) ters işaretli olmasına karşın fonksiyon süreksiz olduğundan bu aralıkta </a:t>
            </a:r>
            <a:r>
              <a:rPr lang="tr-TR" sz="2200" baseline="0" dirty="0" smtClean="0"/>
              <a:t> </a:t>
            </a:r>
            <a:r>
              <a:rPr lang="tr-TR" sz="2200" baseline="0" dirty="0"/>
              <a:t>kök yoktur.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403648" y="858198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30000"/>
              </a:spcBef>
            </a:pPr>
            <a:r>
              <a:rPr lang="tr-TR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DENKLEMLERİN KÖKLERİ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09054" y="14754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556792"/>
            <a:ext cx="759708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249" y="1256126"/>
            <a:ext cx="6949151" cy="525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12776"/>
            <a:ext cx="74462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kdörtgen 1"/>
          <p:cNvSpPr/>
          <p:nvPr/>
        </p:nvSpPr>
        <p:spPr bwMode="auto">
          <a:xfrm>
            <a:off x="5072066" y="2780928"/>
            <a:ext cx="2812302" cy="3600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Dikdörtgen 3"/>
          <p:cNvSpPr/>
          <p:nvPr/>
        </p:nvSpPr>
        <p:spPr bwMode="auto">
          <a:xfrm>
            <a:off x="1835696" y="2708920"/>
            <a:ext cx="3236370" cy="432048"/>
          </a:xfrm>
          <a:prstGeom prst="rect">
            <a:avLst/>
          </a:prstGeom>
          <a:solidFill>
            <a:schemeClr val="bg1">
              <a:lumMod val="40000"/>
              <a:lumOff val="60000"/>
              <a:alpha val="0"/>
            </a:scheme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57" y="2873957"/>
            <a:ext cx="3864391" cy="18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106141" y="1214422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>
                    <a:lumMod val="75000"/>
                  </a:schemeClr>
                </a:solidFill>
              </a:rPr>
              <a:t>Örnek</a:t>
            </a:r>
            <a:r>
              <a:rPr lang="tr-TR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 </a:t>
                </a:r>
                <a:r>
                  <a:rPr lang="tr-TR" sz="1600" dirty="0"/>
                  <a:t>denkleminin köklerini </a:t>
                </a:r>
                <a:r>
                  <a:rPr lang="tr-TR" sz="2000" dirty="0" smtClean="0"/>
                  <a:t>ɛ=</a:t>
                </a:r>
                <a:r>
                  <a:rPr lang="tr-TR" sz="1600" dirty="0" smtClean="0"/>
                  <a:t>0.001 </a:t>
                </a:r>
                <a:r>
                  <a:rPr lang="tr-TR" sz="1600" dirty="0"/>
                  <a:t>den daha küçük </a:t>
                </a:r>
                <a:r>
                  <a:rPr lang="tr-TR" sz="1600" dirty="0" smtClean="0"/>
                  <a:t> </a:t>
                </a:r>
                <a:r>
                  <a:rPr lang="tr-TR" sz="1600" dirty="0"/>
                  <a:t>mutlak hata ile bulmaya çalışalım. </a:t>
                </a:r>
              </a:p>
              <a:p>
                <a:r>
                  <a:rPr lang="tr-TR" sz="1600" dirty="0"/>
                  <a:t> 	</a:t>
                </a:r>
                <a:endParaRPr lang="tr-TR" sz="1600" dirty="0" smtClean="0"/>
              </a:p>
              <a:p>
                <a:r>
                  <a:rPr lang="tr-TR" sz="1600" i="1" dirty="0" smtClean="0"/>
                  <a:t>x</a:t>
                </a:r>
                <a:r>
                  <a:rPr lang="tr-TR" sz="1600" dirty="0" smtClean="0"/>
                  <a:t>-2sin</a:t>
                </a:r>
                <a:r>
                  <a:rPr lang="tr-TR" sz="1600" i="1" dirty="0" smtClean="0"/>
                  <a:t>x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denklemini </a:t>
                </a:r>
                <a:r>
                  <a:rPr lang="tr-TR" sz="1600" i="1" dirty="0"/>
                  <a:t>x</a:t>
                </a:r>
                <a:r>
                  <a:rPr lang="tr-TR" sz="1600" dirty="0"/>
                  <a:t>=2sin</a:t>
                </a:r>
                <a:r>
                  <a:rPr lang="tr-TR" sz="1600" i="1" dirty="0"/>
                  <a:t>x </a:t>
                </a:r>
                <a:r>
                  <a:rPr lang="tr-TR" sz="1600" dirty="0"/>
                  <a:t>biçiminde yazalım. Bu denklemin kökleri </a:t>
                </a:r>
                <a:r>
                  <a:rPr lang="tr-TR" sz="1600" i="1" dirty="0"/>
                  <a:t>y</a:t>
                </a:r>
                <a:r>
                  <a:rPr lang="tr-TR" sz="1600" dirty="0"/>
                  <a:t>=</a:t>
                </a:r>
                <a:r>
                  <a:rPr lang="tr-TR" sz="1600" dirty="0" err="1"/>
                  <a:t>sin</a:t>
                </a:r>
                <a:r>
                  <a:rPr lang="tr-TR" sz="1600" i="1" dirty="0" err="1"/>
                  <a:t>x</a:t>
                </a:r>
                <a:r>
                  <a:rPr lang="tr-TR" sz="1600" i="1" dirty="0"/>
                  <a:t> </a:t>
                </a:r>
                <a:r>
                  <a:rPr lang="tr-TR" sz="1600" dirty="0"/>
                  <a:t>eğrisi ile </a:t>
                </a:r>
                <a:r>
                  <a:rPr lang="tr-TR" sz="1600" i="1" dirty="0"/>
                  <a:t>y</a:t>
                </a:r>
                <a:r>
                  <a:rPr lang="tr-TR" sz="1600" dirty="0"/>
                  <a:t>=x doğrusunun kesiştiği noktalardır. Aşağıdaki grafikten görüldüğü gibi üç tane kök söz konusudur. </a:t>
                </a:r>
                <a:r>
                  <a:rPr lang="tr-TR" sz="1600" dirty="0" smtClean="0"/>
                  <a:t>Bunlardan biri x</a:t>
                </a:r>
                <a:r>
                  <a:rPr lang="tr-TR" sz="1600" baseline="-25000" dirty="0" smtClean="0"/>
                  <a:t>1</a:t>
                </a:r>
                <a:r>
                  <a:rPr lang="tr-TR" sz="1600" dirty="0" smtClean="0"/>
                  <a:t>=0 </a:t>
                </a:r>
                <a:r>
                  <a:rPr lang="tr-TR" sz="1600" dirty="0"/>
                  <a:t>, diğer ikisinden pozitif </a:t>
                </a:r>
                <a:r>
                  <a:rPr lang="tr-TR" sz="1600" dirty="0" smtClean="0"/>
                  <a:t>olanı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1600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tr-TR" sz="16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tr-TR" sz="1600" b="0" i="1" dirty="0" smtClean="0">
                            <a:latin typeface="Cambria Math"/>
                            <a:ea typeface="Cambria Math"/>
                          </a:rPr>
                          <m:t>1,3</m:t>
                        </m:r>
                      </m:e>
                    </m:d>
                  </m:oMath>
                </a14:m>
                <a:r>
                  <a:rPr lang="tr-TR" sz="1600" dirty="0" smtClean="0"/>
                  <a:t> dır</a:t>
                </a:r>
                <a:r>
                  <a:rPr lang="tr-TR" sz="1600" dirty="0"/>
                  <a:t>. Üçüncü kök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tr-TR" sz="1600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tr-TR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tr-TR" sz="16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600" dirty="0" smtClean="0"/>
                  <a:t> dir</a:t>
                </a:r>
                <a:r>
                  <a:rPr lang="tr-TR" sz="1600" dirty="0"/>
                  <a:t>. </a:t>
                </a:r>
                <a:endParaRPr lang="tr-TR" sz="1600" dirty="0" smtClean="0"/>
              </a:p>
              <a:p>
                <a:endParaRPr lang="tr-TR" sz="1600" dirty="0" smtClean="0"/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52" y="1249000"/>
                <a:ext cx="7894248" cy="2123658"/>
              </a:xfrm>
              <a:prstGeom prst="rect">
                <a:avLst/>
              </a:prstGeom>
              <a:blipFill rotWithShape="1">
                <a:blip r:embed="rId4"/>
                <a:stretch>
                  <a:fillRect l="-386" t="-1437" r="-10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etin kutusu 16"/>
          <p:cNvSpPr txBox="1"/>
          <p:nvPr/>
        </p:nvSpPr>
        <p:spPr>
          <a:xfrm>
            <a:off x="5179207" y="332969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Kökleri ve yerlerini  fonksiyonunun grafiğini çizerek de tespit edebiliriz. </a:t>
            </a:r>
            <a:endParaRPr lang="tr-TR" sz="1600" dirty="0" smtClean="0"/>
          </a:p>
          <a:p>
            <a:pPr algn="just"/>
            <a:r>
              <a:rPr lang="tr-TR" sz="1600" dirty="0" smtClean="0"/>
              <a:t>[-</a:t>
            </a:r>
            <a:r>
              <a:rPr lang="tr-TR" sz="1600" dirty="0"/>
              <a:t>4,4] aralığında  fonksiyonunun grafiği aşağıdadır. 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0570"/>
            <a:ext cx="4202832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82" y="4876128"/>
            <a:ext cx="3096344" cy="12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4259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92958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1382815" y="1285860"/>
            <a:ext cx="6332457" cy="5233987"/>
            <a:chOff x="1382815" y="1285860"/>
            <a:chExt cx="6332457" cy="5233987"/>
          </a:xfrm>
        </p:grpSpPr>
        <p:cxnSp>
          <p:nvCxnSpPr>
            <p:cNvPr id="12319" name="AutoShape 31"/>
            <p:cNvCxnSpPr>
              <a:cxnSpLocks noChangeShapeType="1"/>
            </p:cNvCxnSpPr>
            <p:nvPr/>
          </p:nvCxnSpPr>
          <p:spPr bwMode="auto">
            <a:xfrm>
              <a:off x="7161211" y="5044720"/>
              <a:ext cx="5540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2291" name="AutoShape 3"/>
            <p:cNvCxnSpPr>
              <a:cxnSpLocks noChangeShapeType="1"/>
              <a:endCxn id="12303" idx="0"/>
            </p:cNvCxnSpPr>
            <p:nvPr/>
          </p:nvCxnSpPr>
          <p:spPr bwMode="auto">
            <a:xfrm flipH="1">
              <a:off x="3124011" y="3064493"/>
              <a:ext cx="0" cy="1376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292" name="AutoShape 4"/>
            <p:cNvCxnSpPr>
              <a:cxnSpLocks noChangeShapeType="1"/>
            </p:cNvCxnSpPr>
            <p:nvPr/>
          </p:nvCxnSpPr>
          <p:spPr bwMode="auto">
            <a:xfrm>
              <a:off x="3125664" y="3073420"/>
              <a:ext cx="3315268" cy="7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2556718" y="5545355"/>
              <a:ext cx="1057677" cy="974492"/>
              <a:chOff x="6413" y="7702"/>
              <a:chExt cx="1279" cy="1310"/>
            </a:xfrm>
          </p:grpSpPr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6714" y="8549"/>
                <a:ext cx="771" cy="463"/>
              </a:xfrm>
              <a:prstGeom prst="flowChartTerminator">
                <a:avLst/>
              </a:prstGeom>
              <a:solidFill>
                <a:srgbClr val="FF0000">
                  <a:alpha val="5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Dur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295" name="AutoShape 7"/>
              <p:cNvCxnSpPr>
                <a:cxnSpLocks noChangeShapeType="1"/>
              </p:cNvCxnSpPr>
              <p:nvPr/>
            </p:nvCxnSpPr>
            <p:spPr bwMode="auto">
              <a:xfrm>
                <a:off x="7076" y="8228"/>
                <a:ext cx="0" cy="3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6413" y="7702"/>
                <a:ext cx="1279" cy="590"/>
              </a:xfrm>
              <a:prstGeom prst="flowChartDocument">
                <a:avLst/>
              </a:prstGeom>
              <a:solidFill>
                <a:srgbClr val="7030A0">
                  <a:alpha val="37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97" name="Group 9"/>
            <p:cNvGrpSpPr>
              <a:grpSpLocks/>
            </p:cNvGrpSpPr>
            <p:nvPr/>
          </p:nvGrpSpPr>
          <p:grpSpPr bwMode="auto">
            <a:xfrm>
              <a:off x="2357422" y="3202112"/>
              <a:ext cx="1691126" cy="2342499"/>
              <a:chOff x="2014" y="8165"/>
              <a:chExt cx="2045" cy="3149"/>
            </a:xfrm>
          </p:grpSpPr>
          <p:cxnSp>
            <p:nvCxnSpPr>
              <p:cNvPr id="12298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2933" y="8824"/>
                <a:ext cx="3" cy="4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2299" name="Group 11"/>
              <p:cNvGrpSpPr>
                <a:grpSpLocks/>
              </p:cNvGrpSpPr>
              <p:nvPr/>
            </p:nvGrpSpPr>
            <p:grpSpPr bwMode="auto">
              <a:xfrm>
                <a:off x="2014" y="8165"/>
                <a:ext cx="2045" cy="3149"/>
                <a:chOff x="2014" y="8165"/>
                <a:chExt cx="2045" cy="3149"/>
              </a:xfrm>
            </p:grpSpPr>
            <p:grpSp>
              <p:nvGrpSpPr>
                <p:cNvPr id="12300" name="Group 12"/>
                <p:cNvGrpSpPr>
                  <a:grpSpLocks/>
                </p:cNvGrpSpPr>
                <p:nvPr/>
              </p:nvGrpSpPr>
              <p:grpSpPr bwMode="auto">
                <a:xfrm>
                  <a:off x="2014" y="10286"/>
                  <a:ext cx="1790" cy="1028"/>
                  <a:chOff x="3241" y="3458"/>
                  <a:chExt cx="1790" cy="1028"/>
                </a:xfrm>
              </p:grpSpPr>
              <p:cxnSp>
                <p:nvCxnSpPr>
                  <p:cNvPr id="12301" name="AutoShape 13"/>
                  <p:cNvCxnSpPr>
                    <a:cxnSpLocks noChangeShapeType="1"/>
                    <a:stCxn id="12302" idx="2"/>
                  </p:cNvCxnSpPr>
                  <p:nvPr/>
                </p:nvCxnSpPr>
                <p:spPr bwMode="auto">
                  <a:xfrm rot="5400000">
                    <a:off x="3960" y="4310"/>
                    <a:ext cx="345" cy="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230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41" y="3458"/>
                    <a:ext cx="1790" cy="684"/>
                  </a:xfrm>
                  <a:prstGeom prst="rect">
                    <a:avLst/>
                  </a:prstGeom>
                  <a:solidFill>
                    <a:srgbClr val="92D050">
                      <a:alpha val="40000"/>
                    </a:srgbClr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1" hangingPunct="1">
                      <a:spcAft>
                        <a:spcPts val="1000"/>
                      </a:spcAft>
                    </a:pPr>
                    <a:r>
                      <a:rPr lang="tr-TR" sz="1400" dirty="0" smtClean="0">
                        <a:latin typeface="Calibri" pitchFamily="34" charset="0"/>
                        <a:cs typeface="Arial" pitchFamily="34" charset="0"/>
                      </a:rPr>
                      <a:t>Kök x=(XL-XR)/2</a:t>
                    </a:r>
                  </a:p>
                </p:txBody>
              </p:sp>
            </p:grpSp>
            <p:sp>
              <p:nvSpPr>
                <p:cNvPr id="12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46" y="8165"/>
                  <a:ext cx="1790" cy="684"/>
                </a:xfrm>
                <a:prstGeom prst="rect">
                  <a:avLst/>
                </a:prstGeom>
                <a:solidFill>
                  <a:srgbClr val="FF0000">
                    <a:alpha val="24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XT=XL</a:t>
                  </a:r>
                </a:p>
                <a:p>
                  <a:pPr algn="ctr" eaLnBrk="1" hangingPunct="1"/>
                  <a:r>
                    <a:rPr lang="tr-TR" sz="1400" dirty="0" smtClean="0">
                      <a:latin typeface="Calibri" pitchFamily="34" charset="0"/>
                      <a:cs typeface="Arial" pitchFamily="34" charset="0"/>
                    </a:rPr>
                    <a:t>XL=(XL+XR)/2</a:t>
                  </a:r>
                </a:p>
              </p:txBody>
            </p:sp>
            <p:sp>
              <p:nvSpPr>
                <p:cNvPr id="12304" name="Rectangle 16"/>
                <p:cNvSpPr>
                  <a:spLocks noChangeArrowheads="1"/>
                </p:cNvSpPr>
                <p:nvPr/>
              </p:nvSpPr>
              <p:spPr bwMode="auto">
                <a:xfrm flipH="1">
                  <a:off x="2417" y="8868"/>
                  <a:ext cx="466" cy="49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H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05" name="Rectangle 17"/>
                <p:cNvSpPr>
                  <a:spLocks noChangeArrowheads="1"/>
                </p:cNvSpPr>
                <p:nvPr/>
              </p:nvSpPr>
              <p:spPr bwMode="auto">
                <a:xfrm flipH="1">
                  <a:off x="2511" y="9778"/>
                  <a:ext cx="465" cy="4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</a:t>
                  </a:r>
                  <a:endParaRPr kumimoji="0" lang="tr-TR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306" name="AutoShape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03" y="9600"/>
                  <a:ext cx="456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307" name="AutoShape 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36" y="9993"/>
                  <a:ext cx="0" cy="3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2236" y="9194"/>
                  <a:ext cx="1405" cy="798"/>
                </a:xfrm>
                <a:prstGeom prst="flowChartDecision">
                  <a:avLst/>
                </a:prstGeom>
                <a:solidFill>
                  <a:srgbClr val="FFFF00">
                    <a:alpha val="46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r-TR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ER&lt;</a:t>
                  </a:r>
                  <a:r>
                    <a:rPr kumimoji="0" lang="tr-TR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ɛ</a:t>
                  </a:r>
                  <a:endParaRPr kumimoji="0" lang="tr-TR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2310" name="AutoShape 22"/>
            <p:cNvCxnSpPr>
              <a:cxnSpLocks noChangeShapeType="1"/>
            </p:cNvCxnSpPr>
            <p:nvPr/>
          </p:nvCxnSpPr>
          <p:spPr bwMode="auto">
            <a:xfrm flipH="1">
              <a:off x="7035514" y="3068956"/>
              <a:ext cx="282819" cy="7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6358237" y="3064493"/>
              <a:ext cx="1357035" cy="1980228"/>
              <a:chOff x="5694" y="3264"/>
              <a:chExt cx="1641" cy="4256"/>
            </a:xfrm>
          </p:grpSpPr>
          <p:cxnSp>
            <p:nvCxnSpPr>
              <p:cNvPr id="12312" name="AutoShape 24"/>
              <p:cNvCxnSpPr>
                <a:cxnSpLocks noChangeShapeType="1"/>
              </p:cNvCxnSpPr>
              <p:nvPr/>
            </p:nvCxnSpPr>
            <p:spPr bwMode="auto">
              <a:xfrm>
                <a:off x="5727" y="7516"/>
                <a:ext cx="160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13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7335" y="5294"/>
                <a:ext cx="0" cy="61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14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5694" y="3264"/>
                <a:ext cx="1637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315" name="AutoShape 2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10" y="5395"/>
                <a:ext cx="4246" cy="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5696671" y="2396483"/>
              <a:ext cx="1543101" cy="812324"/>
              <a:chOff x="3165" y="2366"/>
              <a:chExt cx="1866" cy="1092"/>
            </a:xfrm>
          </p:grpSpPr>
          <p:sp>
            <p:nvSpPr>
              <p:cNvPr id="12321" name="Rectangle 33"/>
              <p:cNvSpPr>
                <a:spLocks noChangeArrowheads="1"/>
              </p:cNvSpPr>
              <p:nvPr/>
            </p:nvSpPr>
            <p:spPr bwMode="auto">
              <a:xfrm>
                <a:off x="3165" y="2366"/>
                <a:ext cx="1866" cy="734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Aft>
                    <a:spcPts val="1000"/>
                  </a:spcAft>
                </a:pPr>
                <a:r>
                  <a:rPr lang="tr-TR" sz="1200" dirty="0" smtClean="0">
                    <a:latin typeface="Calibri" pitchFamily="34" charset="0"/>
                    <a:cs typeface="Arial" pitchFamily="34" charset="0"/>
                  </a:rPr>
                  <a:t>XL=XA</a:t>
                </a:r>
              </a:p>
              <a:p>
                <a:pPr algn="ctr" eaLnBrk="1" hangingPunct="1">
                  <a:spcAft>
                    <a:spcPts val="1000"/>
                  </a:spcAft>
                </a:pPr>
                <a:r>
                  <a:rPr lang="tr-TR" sz="1200" dirty="0" smtClean="0">
                    <a:latin typeface="Calibri" pitchFamily="34" charset="0"/>
                    <a:cs typeface="Arial" pitchFamily="34" charset="0"/>
                  </a:rPr>
                  <a:t>XR=XB</a:t>
                </a:r>
              </a:p>
            </p:txBody>
          </p:sp>
          <p:cxnSp>
            <p:nvCxnSpPr>
              <p:cNvPr id="12322" name="AutoShape 34"/>
              <p:cNvCxnSpPr>
                <a:cxnSpLocks noChangeShapeType="1"/>
              </p:cNvCxnSpPr>
              <p:nvPr/>
            </p:nvCxnSpPr>
            <p:spPr bwMode="auto">
              <a:xfrm flipH="1">
                <a:off x="4028" y="3108"/>
                <a:ext cx="4" cy="3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2323" name="Group 35"/>
            <p:cNvGrpSpPr>
              <a:grpSpLocks/>
            </p:cNvGrpSpPr>
            <p:nvPr/>
          </p:nvGrpSpPr>
          <p:grpSpPr bwMode="auto">
            <a:xfrm>
              <a:off x="5696671" y="1285860"/>
              <a:ext cx="1376882" cy="570561"/>
              <a:chOff x="10275" y="243"/>
              <a:chExt cx="1665" cy="767"/>
            </a:xfrm>
          </p:grpSpPr>
          <p:sp>
            <p:nvSpPr>
              <p:cNvPr id="12324" name="AutoShape 36"/>
              <p:cNvSpPr>
                <a:spLocks noChangeArrowheads="1"/>
              </p:cNvSpPr>
              <p:nvPr/>
            </p:nvSpPr>
            <p:spPr bwMode="auto">
              <a:xfrm>
                <a:off x="10275" y="243"/>
                <a:ext cx="1665" cy="523"/>
              </a:xfrm>
              <a:prstGeom prst="flowChartTerminator">
                <a:avLst/>
              </a:prstGeom>
              <a:solidFill>
                <a:srgbClr val="92D050">
                  <a:alpha val="55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Başla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325" name="AutoShape 37"/>
              <p:cNvCxnSpPr>
                <a:cxnSpLocks noChangeShapeType="1"/>
              </p:cNvCxnSpPr>
              <p:nvPr/>
            </p:nvCxnSpPr>
            <p:spPr bwMode="auto">
              <a:xfrm>
                <a:off x="11132" y="766"/>
                <a:ext cx="1" cy="2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2326" name="Group 38"/>
            <p:cNvGrpSpPr>
              <a:grpSpLocks/>
            </p:cNvGrpSpPr>
            <p:nvPr/>
          </p:nvGrpSpPr>
          <p:grpSpPr bwMode="auto">
            <a:xfrm>
              <a:off x="5759520" y="1833361"/>
              <a:ext cx="1275994" cy="513282"/>
              <a:chOff x="10346" y="954"/>
              <a:chExt cx="1543" cy="690"/>
            </a:xfrm>
          </p:grpSpPr>
          <p:cxnSp>
            <p:nvCxnSpPr>
              <p:cNvPr id="12327" name="AutoShape 39"/>
              <p:cNvCxnSpPr>
                <a:cxnSpLocks noChangeShapeType="1"/>
              </p:cNvCxnSpPr>
              <p:nvPr/>
            </p:nvCxnSpPr>
            <p:spPr bwMode="auto">
              <a:xfrm>
                <a:off x="11133" y="1415"/>
                <a:ext cx="0" cy="22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328" name="AutoShape 40"/>
              <p:cNvSpPr>
                <a:spLocks noChangeArrowheads="1"/>
              </p:cNvSpPr>
              <p:nvPr/>
            </p:nvSpPr>
            <p:spPr bwMode="auto">
              <a:xfrm>
                <a:off x="10346" y="954"/>
                <a:ext cx="1543" cy="430"/>
              </a:xfrm>
              <a:prstGeom prst="flowChartManualInput">
                <a:avLst/>
              </a:prstGeom>
              <a:solidFill>
                <a:srgbClr val="00B0F0">
                  <a:alpha val="2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XA,XB,E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329" name="Group 41"/>
            <p:cNvGrpSpPr>
              <a:grpSpLocks/>
            </p:cNvGrpSpPr>
            <p:nvPr/>
          </p:nvGrpSpPr>
          <p:grpSpPr bwMode="auto">
            <a:xfrm>
              <a:off x="5533761" y="3974267"/>
              <a:ext cx="1303283" cy="868860"/>
              <a:chOff x="10109" y="4962"/>
              <a:chExt cx="1576" cy="1168"/>
            </a:xfrm>
          </p:grpSpPr>
          <p:sp>
            <p:nvSpPr>
              <p:cNvPr id="12330" name="Rectangle 42"/>
              <p:cNvSpPr>
                <a:spLocks noChangeArrowheads="1"/>
              </p:cNvSpPr>
              <p:nvPr/>
            </p:nvSpPr>
            <p:spPr bwMode="auto">
              <a:xfrm>
                <a:off x="10404" y="5003"/>
                <a:ext cx="450" cy="4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E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1" name="Rectangle 43"/>
              <p:cNvSpPr>
                <a:spLocks noChangeArrowheads="1"/>
              </p:cNvSpPr>
              <p:nvPr/>
            </p:nvSpPr>
            <p:spPr bwMode="auto">
              <a:xfrm>
                <a:off x="11094" y="5641"/>
                <a:ext cx="450" cy="48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H</a:t>
                </a:r>
                <a:endParaRPr kumimoji="0" lang="tr-TR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332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10109" y="5349"/>
                <a:ext cx="544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33" name="AutoShape 45"/>
              <p:cNvCxnSpPr>
                <a:cxnSpLocks noChangeShapeType="1"/>
              </p:cNvCxnSpPr>
              <p:nvPr/>
            </p:nvCxnSpPr>
            <p:spPr bwMode="auto">
              <a:xfrm>
                <a:off x="11170" y="5761"/>
                <a:ext cx="0" cy="3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334" name="AutoShape 46"/>
              <p:cNvSpPr>
                <a:spLocks noChangeArrowheads="1"/>
              </p:cNvSpPr>
              <p:nvPr/>
            </p:nvSpPr>
            <p:spPr bwMode="auto">
              <a:xfrm>
                <a:off x="10653" y="4962"/>
                <a:ext cx="1032" cy="798"/>
              </a:xfrm>
              <a:prstGeom prst="flowChartDecision">
                <a:avLst/>
              </a:prstGeom>
              <a:solidFill>
                <a:srgbClr val="FFFF00">
                  <a:alpha val="54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r-T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C&lt;0</a:t>
                </a:r>
                <a:endParaRPr kumimoji="0" lang="tr-T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335" name="Group 47"/>
            <p:cNvGrpSpPr>
              <a:grpSpLocks/>
            </p:cNvGrpSpPr>
            <p:nvPr/>
          </p:nvGrpSpPr>
          <p:grpSpPr bwMode="auto">
            <a:xfrm>
              <a:off x="5680959" y="3208807"/>
              <a:ext cx="1480252" cy="764716"/>
              <a:chOff x="3241" y="3458"/>
              <a:chExt cx="1790" cy="1028"/>
            </a:xfrm>
          </p:grpSpPr>
          <p:cxnSp>
            <p:nvCxnSpPr>
              <p:cNvPr id="12336" name="AutoShape 48"/>
              <p:cNvCxnSpPr>
                <a:cxnSpLocks noChangeShapeType="1"/>
                <a:stCxn id="12337" idx="2"/>
              </p:cNvCxnSpPr>
              <p:nvPr/>
            </p:nvCxnSpPr>
            <p:spPr bwMode="auto">
              <a:xfrm rot="5400000">
                <a:off x="3960" y="4310"/>
                <a:ext cx="345" cy="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337" name="Rectangle 49"/>
              <p:cNvSpPr>
                <a:spLocks noChangeArrowheads="1"/>
              </p:cNvSpPr>
              <p:nvPr/>
            </p:nvSpPr>
            <p:spPr bwMode="auto">
              <a:xfrm>
                <a:off x="3241" y="3458"/>
                <a:ext cx="1790" cy="684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latinLnBrk="0" hangingPunct="1">
                  <a:lnSpc>
                    <a:spcPct val="100000"/>
                  </a:lnSpc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tr-TR" sz="1600" dirty="0" smtClean="0">
                    <a:latin typeface="Calibri" pitchFamily="34" charset="0"/>
                    <a:cs typeface="Arial" pitchFamily="34" charset="0"/>
                  </a:rPr>
                  <a:t>C=F(XL)*F(XR)</a:t>
                </a:r>
              </a:p>
            </p:txBody>
          </p:sp>
        </p:grp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4053509" y="4076923"/>
              <a:ext cx="1480252" cy="3659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ER=|XL-XR|</a:t>
              </a:r>
              <a:endParaRPr kumimoji="0" lang="tr-T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42" name="AutoShape 54"/>
            <p:cNvSpPr>
              <a:spLocks noChangeArrowheads="1"/>
            </p:cNvSpPr>
            <p:nvPr/>
          </p:nvSpPr>
          <p:spPr bwMode="auto">
            <a:xfrm>
              <a:off x="1382815" y="1481705"/>
              <a:ext cx="1428760" cy="1071570"/>
            </a:xfrm>
            <a:prstGeom prst="foldedCorner">
              <a:avLst>
                <a:gd name="adj" fmla="val 28093"/>
              </a:avLst>
            </a:prstGeom>
            <a:solidFill>
              <a:schemeClr val="bg1">
                <a:alpha val="53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Aralığı İkiye Bölme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Akış Diyagramı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AutoShape 39"/>
            <p:cNvCxnSpPr>
              <a:cxnSpLocks noChangeShapeType="1"/>
            </p:cNvCxnSpPr>
            <p:nvPr/>
          </p:nvCxnSpPr>
          <p:spPr bwMode="auto">
            <a:xfrm>
              <a:off x="4053509" y="3074541"/>
              <a:ext cx="8065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5"/>
            <p:cNvSpPr/>
            <p:nvPr/>
          </p:nvSpPr>
          <p:spPr bwMode="auto">
            <a:xfrm>
              <a:off x="6377640" y="3034272"/>
              <a:ext cx="72008" cy="782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Dikdörtgen 17"/>
            <p:cNvSpPr/>
            <p:nvPr/>
          </p:nvSpPr>
          <p:spPr bwMode="auto">
            <a:xfrm>
              <a:off x="6236230" y="5000636"/>
              <a:ext cx="940693" cy="32147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Rectangle 52"/>
            <p:cNvSpPr>
              <a:spLocks noChangeArrowheads="1"/>
            </p:cNvSpPr>
            <p:nvPr/>
          </p:nvSpPr>
          <p:spPr bwMode="auto">
            <a:xfrm>
              <a:off x="5674756" y="4814774"/>
              <a:ext cx="1480252" cy="57674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XR=XL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XL=XT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8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520" y="5512389"/>
            <a:ext cx="1362561" cy="102075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244251"/>
            <a:ext cx="5760640" cy="53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/>
              <a:t>Kiriş (secant) Yöntemi :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tr-TR" sz="1400" dirty="0" smtClean="0"/>
              <a:t>Grafikteki A ve B noktaları arasındaki kirişin denklemini  yazalım ,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 ve B </a:t>
            </a:r>
            <a:r>
              <a:rPr lang="tr-TR" sz="1400" dirty="0" err="1" smtClean="0"/>
              <a:t>nokatalarının</a:t>
            </a:r>
            <a:r>
              <a:rPr lang="tr-TR" sz="1400" dirty="0" smtClean="0"/>
              <a:t> oluşturduğu kirişin    eksenini kestiği nokta </a:t>
            </a:r>
            <a:r>
              <a:rPr lang="tr-TR" sz="1400" b="1" dirty="0" smtClean="0"/>
              <a:t> </a:t>
            </a:r>
          </a:p>
          <a:p>
            <a:r>
              <a:rPr lang="tr-TR" sz="1400" dirty="0" smtClean="0"/>
              <a:t>bu denklemde </a:t>
            </a:r>
            <a:r>
              <a:rPr lang="tr-TR" sz="1400" b="1" dirty="0" smtClean="0"/>
              <a:t>  </a:t>
            </a:r>
            <a:r>
              <a:rPr lang="tr-TR" sz="1400" dirty="0" smtClean="0"/>
              <a:t>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Böylece 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ve</a:t>
            </a:r>
            <a:r>
              <a:rPr lang="tr-TR" sz="1400" b="1" dirty="0" smtClean="0"/>
              <a:t>          </a:t>
            </a:r>
            <a:r>
              <a:rPr lang="tr-TR" sz="1400" dirty="0" smtClean="0"/>
              <a:t>gibi  bilinen başlangıç noktalarıyla gerçek kök         </a:t>
            </a:r>
            <a:r>
              <a:rPr lang="tr-TR" sz="1400" b="1" dirty="0" smtClean="0"/>
              <a:t>  </a:t>
            </a:r>
            <a:r>
              <a:rPr lang="tr-TR" sz="1400" dirty="0" smtClean="0"/>
              <a:t>‘e daha yakın bir kökü </a:t>
            </a:r>
            <a:r>
              <a:rPr lang="tr-TR" sz="1400" b="1" dirty="0" smtClean="0"/>
              <a:t>                                   </a:t>
            </a:r>
            <a:r>
              <a:rPr lang="tr-TR" sz="1400" dirty="0" smtClean="0"/>
              <a:t>fonksiyonunun türevine gerek kalmadan bulabiliriz.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İşlemlere devam ederek yeni kiriş noktaları bularak bunların x eksenini kestiği noktalarından gerçek köke daha da yaklaşabiliriz.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1500174"/>
            <a:ext cx="2500330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000240"/>
            <a:ext cx="2643206" cy="589057"/>
          </a:xfrm>
          <a:prstGeom prst="rect">
            <a:avLst/>
          </a:prstGeo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500438"/>
            <a:ext cx="2564441" cy="571504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1421" y="4422021"/>
            <a:ext cx="152400" cy="209550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112" y="4433896"/>
            <a:ext cx="152400" cy="209550"/>
          </a:xfrm>
          <a:prstGeom prst="rect">
            <a:avLst/>
          </a:prstGeom>
          <a:noFill/>
        </p:spPr>
      </p:pic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433896"/>
            <a:ext cx="276225" cy="209550"/>
          </a:xfrm>
          <a:prstGeom prst="rect">
            <a:avLst/>
          </a:prstGeom>
          <a:noFill/>
        </p:spPr>
      </p:pic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01090" y="4433896"/>
            <a:ext cx="304800" cy="20955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7704856" cy="52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5592059" cy="135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51345"/>
            <a:ext cx="6912768" cy="531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895685" y="1734715"/>
            <a:ext cx="2520950" cy="2305050"/>
            <a:chOff x="232" y="4468"/>
            <a:chExt cx="1429" cy="1134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46" y="5057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346" y="4468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1298" y="487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>
              <a:off x="549" y="4762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346" y="4762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504" y="5057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49" y="5047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298" y="5045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1251" y="508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H="1">
              <a:off x="346" y="488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55" y="4990"/>
              <a:ext cx="11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0</a:t>
              </a: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32" y="4468"/>
              <a:ext cx="9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1570" y="5058"/>
              <a:ext cx="91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482" y="4663"/>
              <a:ext cx="952" cy="326"/>
            </a:xfrm>
            <a:custGeom>
              <a:avLst/>
              <a:gdLst>
                <a:gd name="T0" fmla="*/ 0 w 952"/>
                <a:gd name="T1" fmla="*/ 0 h 326"/>
                <a:gd name="T2" fmla="*/ 136 w 952"/>
                <a:gd name="T3" fmla="*/ 159 h 326"/>
                <a:gd name="T4" fmla="*/ 317 w 952"/>
                <a:gd name="T5" fmla="*/ 318 h 326"/>
                <a:gd name="T6" fmla="*/ 521 w 952"/>
                <a:gd name="T7" fmla="*/ 113 h 326"/>
                <a:gd name="T8" fmla="*/ 725 w 952"/>
                <a:gd name="T9" fmla="*/ 272 h 326"/>
                <a:gd name="T10" fmla="*/ 952 w 952"/>
                <a:gd name="T11" fmla="*/ 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2" h="326">
                  <a:moveTo>
                    <a:pt x="0" y="0"/>
                  </a:moveTo>
                  <a:cubicBezTo>
                    <a:pt x="41" y="53"/>
                    <a:pt x="83" y="106"/>
                    <a:pt x="136" y="159"/>
                  </a:cubicBezTo>
                  <a:cubicBezTo>
                    <a:pt x="189" y="212"/>
                    <a:pt x="253" y="326"/>
                    <a:pt x="317" y="318"/>
                  </a:cubicBezTo>
                  <a:cubicBezTo>
                    <a:pt x="381" y="310"/>
                    <a:pt x="453" y="121"/>
                    <a:pt x="521" y="113"/>
                  </a:cubicBezTo>
                  <a:cubicBezTo>
                    <a:pt x="589" y="105"/>
                    <a:pt x="653" y="287"/>
                    <a:pt x="725" y="272"/>
                  </a:cubicBezTo>
                  <a:cubicBezTo>
                    <a:pt x="797" y="257"/>
                    <a:pt x="914" y="68"/>
                    <a:pt x="952" y="23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1207" y="4558"/>
              <a:ext cx="340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6197600" y="1987127"/>
            <a:ext cx="2268537" cy="1800225"/>
            <a:chOff x="2409" y="3651"/>
            <a:chExt cx="1429" cy="1134"/>
          </a:xfrm>
        </p:grpSpPr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2409" y="3651"/>
              <a:ext cx="1429" cy="1134"/>
              <a:chOff x="1752" y="3855"/>
              <a:chExt cx="1429" cy="1134"/>
            </a:xfrm>
          </p:grpSpPr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24" y="4105"/>
                <a:ext cx="884" cy="567"/>
              </a:xfrm>
              <a:custGeom>
                <a:avLst/>
                <a:gdLst>
                  <a:gd name="T0" fmla="*/ 0 w 884"/>
                  <a:gd name="T1" fmla="*/ 0 h 567"/>
                  <a:gd name="T2" fmla="*/ 204 w 884"/>
                  <a:gd name="T3" fmla="*/ 431 h 567"/>
                  <a:gd name="T4" fmla="*/ 431 w 884"/>
                  <a:gd name="T5" fmla="*/ 249 h 567"/>
                  <a:gd name="T6" fmla="*/ 884 w 884"/>
                  <a:gd name="T7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4" h="567">
                    <a:moveTo>
                      <a:pt x="0" y="0"/>
                    </a:moveTo>
                    <a:cubicBezTo>
                      <a:pt x="66" y="194"/>
                      <a:pt x="132" y="389"/>
                      <a:pt x="204" y="431"/>
                    </a:cubicBezTo>
                    <a:cubicBezTo>
                      <a:pt x="276" y="473"/>
                      <a:pt x="318" y="226"/>
                      <a:pt x="431" y="249"/>
                    </a:cubicBezTo>
                    <a:cubicBezTo>
                      <a:pt x="544" y="272"/>
                      <a:pt x="714" y="419"/>
                      <a:pt x="884" y="567"/>
                    </a:cubicBez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>
                <a:off x="1866" y="4444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1866" y="3855"/>
                <a:ext cx="0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 flipH="1">
                <a:off x="2840" y="4445"/>
                <a:ext cx="1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>
                <a:off x="2069" y="428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 flipH="1">
                <a:off x="1874" y="4263"/>
                <a:ext cx="2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2024" y="4444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a</a:t>
                </a: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2069" y="4434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>
                <a:off x="2841" y="4432"/>
                <a:ext cx="0" cy="2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" name="Text Box 52"/>
              <p:cNvSpPr txBox="1">
                <a:spLocks noChangeArrowheads="1"/>
              </p:cNvSpPr>
              <p:nvPr/>
            </p:nvSpPr>
            <p:spPr bwMode="auto">
              <a:xfrm>
                <a:off x="2818" y="4308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b</a:t>
                </a:r>
              </a:p>
            </p:txBody>
          </p:sp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 flipH="1">
                <a:off x="1865" y="4604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" name="Text Box 54"/>
              <p:cNvSpPr txBox="1">
                <a:spLocks noChangeArrowheads="1"/>
              </p:cNvSpPr>
              <p:nvPr/>
            </p:nvSpPr>
            <p:spPr bwMode="auto">
              <a:xfrm>
                <a:off x="1775" y="4377"/>
                <a:ext cx="113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0</a:t>
                </a:r>
              </a:p>
            </p:txBody>
          </p:sp>
          <p:sp>
            <p:nvSpPr>
              <p:cNvPr id="41" name="Text Box 55"/>
              <p:cNvSpPr txBox="1">
                <a:spLocks noChangeArrowheads="1"/>
              </p:cNvSpPr>
              <p:nvPr/>
            </p:nvSpPr>
            <p:spPr bwMode="auto">
              <a:xfrm>
                <a:off x="1752" y="385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y</a:t>
                </a:r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090" y="4445"/>
                <a:ext cx="91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tr-TR" sz="1200" b="1" baseline="0"/>
                  <a:t>x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214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 flipH="1">
                <a:off x="2341" y="4422"/>
                <a:ext cx="8" cy="22"/>
              </a:xfrm>
              <a:prstGeom prst="line">
                <a:avLst/>
              </a:prstGeom>
              <a:noFill/>
              <a:ln w="635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2614" y="4422"/>
                <a:ext cx="0" cy="2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2727" y="3878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</p:grp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6103937" y="4257253"/>
            <a:ext cx="24542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a</a:t>
            </a:r>
            <a:r>
              <a:rPr lang="tr-TR" sz="2200" baseline="0" dirty="0"/>
              <a:t>, b arasında üç kök vardır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1835150" y="4292178"/>
            <a:ext cx="3024882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 smtClean="0"/>
              <a:t>f(x</a:t>
            </a:r>
            <a:r>
              <a:rPr lang="tr-TR" sz="2200" baseline="0" dirty="0"/>
              <a:t>) </a:t>
            </a:r>
            <a:r>
              <a:rPr lang="tr-TR" sz="2200" baseline="0" dirty="0" smtClean="0"/>
              <a:t>f.nu hiç </a:t>
            </a:r>
            <a:r>
              <a:rPr lang="tr-TR" sz="2200" baseline="0" dirty="0"/>
              <a:t>x eksenini kesmediğinden kök yoktur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1700808"/>
            <a:ext cx="697348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14414" y="1214422"/>
            <a:ext cx="771530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2500298" y="1285860"/>
            <a:ext cx="4564063" cy="528641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6350">
            <a:solidFill>
              <a:srgbClr val="B6DDE8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Kiriş Yöntemi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500174"/>
            <a:ext cx="2438402" cy="480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42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</a:t>
            </a:r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Olmayan </a:t>
            </a: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Denklem </a:t>
            </a:r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6.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214950"/>
            <a:ext cx="1362561" cy="1020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475656" y="1268760"/>
            <a:ext cx="766834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tr-TR" sz="2200" b="1" baseline="0" dirty="0" smtClean="0"/>
              <a:t> </a:t>
            </a:r>
            <a:endParaRPr lang="tr-TR" sz="2200" b="1" baseline="0" dirty="0"/>
          </a:p>
          <a:p>
            <a:pPr marL="342900" indent="-342900">
              <a:spcBef>
                <a:spcPct val="30000"/>
              </a:spcBef>
            </a:pPr>
            <a:r>
              <a:rPr lang="tr-TR" sz="2200" baseline="0" dirty="0"/>
              <a:t>Eğer f(x),  x=a ve x=b aralığında sürekli ve aynı zamanda </a:t>
            </a:r>
            <a:r>
              <a:rPr lang="tr-TR" sz="2200" baseline="0" dirty="0" smtClean="0"/>
              <a:t>x değeri </a:t>
            </a:r>
            <a:r>
              <a:rPr lang="tr-TR" sz="2200" baseline="0" dirty="0"/>
              <a:t>arttığında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</a:t>
            </a:r>
            <a:r>
              <a:rPr lang="tr-TR" sz="2200" baseline="0" dirty="0"/>
              <a:t>artıyorsa </a:t>
            </a:r>
            <a:r>
              <a:rPr lang="tr-TR" sz="2200" baseline="0" dirty="0" smtClean="0"/>
              <a:t>veya </a:t>
            </a:r>
            <a:r>
              <a:rPr lang="tr-TR" sz="2200" baseline="0" dirty="0"/>
              <a:t>x </a:t>
            </a:r>
            <a:r>
              <a:rPr lang="tr-TR" sz="2200" baseline="0" dirty="0" smtClean="0"/>
              <a:t>değeri azaldığında </a:t>
            </a:r>
            <a:r>
              <a:rPr lang="tr-TR" sz="2200" baseline="0" dirty="0" err="1" smtClean="0"/>
              <a:t>f.da</a:t>
            </a:r>
            <a:r>
              <a:rPr lang="tr-TR" sz="2200" baseline="0" dirty="0" smtClean="0"/>
              <a:t> azalıyorsa </a:t>
            </a:r>
            <a:r>
              <a:rPr lang="tr-TR" sz="2200" baseline="0" dirty="0"/>
              <a:t>f(x)=0 değerini sağlayan bir kök vardır.</a:t>
            </a:r>
            <a:r>
              <a:rPr lang="tr-TR" sz="1200" baseline="0" dirty="0"/>
              <a:t>  </a:t>
            </a:r>
          </a:p>
        </p:txBody>
      </p: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1654870" y="3049647"/>
            <a:ext cx="3061146" cy="2107545"/>
            <a:chOff x="504" y="1859"/>
            <a:chExt cx="1634" cy="1134"/>
          </a:xfrm>
        </p:grpSpPr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822" y="1950"/>
              <a:ext cx="1157" cy="703"/>
            </a:xfrm>
            <a:custGeom>
              <a:avLst/>
              <a:gdLst>
                <a:gd name="T0" fmla="*/ 0 w 1134"/>
                <a:gd name="T1" fmla="*/ 749 h 749"/>
                <a:gd name="T2" fmla="*/ 226 w 1134"/>
                <a:gd name="T3" fmla="*/ 386 h 749"/>
                <a:gd name="T4" fmla="*/ 884 w 1134"/>
                <a:gd name="T5" fmla="*/ 204 h 749"/>
                <a:gd name="T6" fmla="*/ 1134 w 1134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4" h="749">
                  <a:moveTo>
                    <a:pt x="0" y="749"/>
                  </a:moveTo>
                  <a:cubicBezTo>
                    <a:pt x="39" y="613"/>
                    <a:pt x="79" y="477"/>
                    <a:pt x="226" y="386"/>
                  </a:cubicBezTo>
                  <a:cubicBezTo>
                    <a:pt x="373" y="295"/>
                    <a:pt x="733" y="268"/>
                    <a:pt x="884" y="204"/>
                  </a:cubicBezTo>
                  <a:cubicBezTo>
                    <a:pt x="1035" y="140"/>
                    <a:pt x="1089" y="38"/>
                    <a:pt x="113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504" y="244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162" y="185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906" y="2442"/>
              <a:ext cx="0" cy="22"/>
            </a:xfrm>
            <a:prstGeom prst="line">
              <a:avLst/>
            </a:prstGeom>
            <a:noFill/>
            <a:ln w="666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1162" y="2177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048" y="1859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2047" y="2472"/>
              <a:ext cx="9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593" y="1882"/>
              <a:ext cx="34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y=f(x)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822" y="2449"/>
              <a:ext cx="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822" y="265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709" y="2449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r>
                <a:rPr lang="tr-TR" sz="1200" baseline="30000"/>
                <a:t>ı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1026" y="233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026" y="233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1638" y="2177"/>
              <a:ext cx="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986" y="2444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  <a:endParaRPr lang="tr-TR" sz="1200" baseline="30000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1570" y="2472"/>
              <a:ext cx="13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  <a:endParaRPr lang="tr-TR" sz="1200" baseline="300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824" y="2442"/>
              <a:ext cx="0" cy="22"/>
            </a:xfrm>
            <a:prstGeom prst="line">
              <a:avLst/>
            </a:prstGeom>
            <a:noFill/>
            <a:ln w="666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644" y="2440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1031" y="2433"/>
              <a:ext cx="0" cy="22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5364089" y="3251537"/>
            <a:ext cx="3499018" cy="3311978"/>
            <a:chOff x="958" y="2880"/>
            <a:chExt cx="1452" cy="1473"/>
          </a:xfrm>
        </p:grpSpPr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095" y="3672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095" y="308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979" y="326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230" y="367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094" y="408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H="1">
              <a:off x="1616" y="3061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1185" y="3515"/>
              <a:ext cx="113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a</a:t>
              </a: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1230" y="3651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1979" y="3674"/>
              <a:ext cx="0" cy="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047" y="3742"/>
              <a:ext cx="113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</a:t>
              </a: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flipH="1">
              <a:off x="1071" y="326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 rot="5400000" flipV="1">
              <a:off x="1550" y="2900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981" y="3083"/>
              <a:ext cx="9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2319" y="3673"/>
              <a:ext cx="91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1154" y="3084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 rot="10800000">
              <a:off x="1675" y="3107"/>
              <a:ext cx="394" cy="1134"/>
            </a:xfrm>
            <a:custGeom>
              <a:avLst/>
              <a:gdLst>
                <a:gd name="T0" fmla="*/ 394 w 394"/>
                <a:gd name="T1" fmla="*/ 0 h 1134"/>
                <a:gd name="T2" fmla="*/ 326 w 394"/>
                <a:gd name="T3" fmla="*/ 544 h 1134"/>
                <a:gd name="T4" fmla="*/ 53 w 394"/>
                <a:gd name="T5" fmla="*/ 1043 h 1134"/>
                <a:gd name="T6" fmla="*/ 8 w 394"/>
                <a:gd name="T7" fmla="*/ 108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1134">
                  <a:moveTo>
                    <a:pt x="394" y="0"/>
                  </a:moveTo>
                  <a:cubicBezTo>
                    <a:pt x="388" y="185"/>
                    <a:pt x="383" y="370"/>
                    <a:pt x="326" y="544"/>
                  </a:cubicBezTo>
                  <a:cubicBezTo>
                    <a:pt x="269" y="718"/>
                    <a:pt x="106" y="952"/>
                    <a:pt x="53" y="1043"/>
                  </a:cubicBezTo>
                  <a:cubicBezTo>
                    <a:pt x="0" y="1134"/>
                    <a:pt x="4" y="1111"/>
                    <a:pt x="8" y="1089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958" y="2948"/>
              <a:ext cx="589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soldan yaklaşınca</a:t>
              </a:r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 rot="5400000" flipV="1">
              <a:off x="1550" y="4238"/>
              <a:ext cx="13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8</a:t>
              </a:r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1684" y="4263"/>
              <a:ext cx="703" cy="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800" b="1" baseline="0"/>
                <a:t>sağdan yaklaşınca</a:t>
              </a:r>
            </a:p>
          </p:txBody>
        </p:sp>
      </p:grp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1547664" y="5265400"/>
            <a:ext cx="403225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sz="2200" baseline="0" dirty="0"/>
              <a:t>x arttığında </a:t>
            </a:r>
            <a:r>
              <a:rPr lang="tr-TR" sz="2200" baseline="0" dirty="0" smtClean="0"/>
              <a:t>fonksiyonda </a:t>
            </a:r>
            <a:r>
              <a:rPr lang="tr-TR" sz="2200" baseline="0" dirty="0"/>
              <a:t>artıyor, fakat sürekli değil. Buna rağmen iki adet kök vardır. 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9044" y="129797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TEOREM</a:t>
            </a:r>
            <a:endParaRPr lang="tr-TR" sz="1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83078" y="2852936"/>
            <a:ext cx="6677353" cy="93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e</a:t>
            </a:r>
            <a:r>
              <a:rPr lang="tr-TR" sz="2200" baseline="30000" dirty="0" smtClean="0"/>
              <a:t>-x</a:t>
            </a:r>
            <a:r>
              <a:rPr lang="tr-TR" sz="2200" baseline="0" dirty="0" smtClean="0"/>
              <a:t> </a:t>
            </a:r>
            <a:r>
              <a:rPr lang="tr-TR" sz="2200" baseline="0" dirty="0"/>
              <a:t>–</a:t>
            </a:r>
            <a:r>
              <a:rPr lang="tr-TR" sz="2200" baseline="0" dirty="0" smtClean="0"/>
              <a:t>x=0  </a:t>
            </a:r>
            <a:r>
              <a:rPr lang="tr-TR" sz="2200" dirty="0" smtClean="0"/>
              <a:t>     ,      </a:t>
            </a:r>
            <a:r>
              <a:rPr lang="tr-TR" sz="2200" baseline="0" dirty="0" smtClean="0"/>
              <a:t>x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  <a:r>
              <a:rPr lang="tr-TR" sz="2200" baseline="0" dirty="0" smtClean="0"/>
              <a:t>   =&gt;  </a:t>
            </a:r>
            <a:r>
              <a:rPr lang="tr-TR" sz="2200" dirty="0" smtClean="0"/>
              <a:t> </a:t>
            </a:r>
            <a:r>
              <a:rPr lang="tr-TR" sz="22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 </a:t>
            </a:r>
            <a:r>
              <a:rPr lang="tr-TR" sz="2200" baseline="0" dirty="0"/>
              <a:t>= x     ve </a:t>
            </a:r>
            <a:r>
              <a:rPr lang="tr-TR" sz="2200" baseline="0" dirty="0" smtClean="0"/>
              <a:t>   y</a:t>
            </a:r>
            <a:r>
              <a:rPr lang="tr-TR" sz="2200" baseline="-25000" dirty="0"/>
              <a:t>2</a:t>
            </a:r>
            <a:r>
              <a:rPr lang="tr-TR" sz="2200" dirty="0" smtClean="0"/>
              <a:t> </a:t>
            </a:r>
            <a:r>
              <a:rPr lang="tr-TR" sz="2200" baseline="0" dirty="0"/>
              <a:t>= e</a:t>
            </a:r>
            <a:r>
              <a:rPr lang="tr-TR" sz="2200" baseline="30000" dirty="0"/>
              <a:t>-x</a:t>
            </a:r>
            <a:r>
              <a:rPr lang="tr-TR" sz="2200" baseline="0" dirty="0"/>
              <a:t>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58425" y="1300580"/>
            <a:ext cx="565211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1800" baseline="0" dirty="0"/>
              <a:t>Bu </a:t>
            </a:r>
            <a:r>
              <a:rPr lang="tr-TR" sz="1800" baseline="0" dirty="0" err="1" smtClean="0"/>
              <a:t>f.nun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kökleri grafik yöntemle iki </a:t>
            </a:r>
            <a:r>
              <a:rPr lang="tr-TR" sz="1800" baseline="0" dirty="0" smtClean="0"/>
              <a:t>şekilde</a:t>
            </a:r>
            <a:r>
              <a:rPr lang="tr-TR" sz="1800" dirty="0" smtClean="0"/>
              <a:t> </a:t>
            </a:r>
            <a:r>
              <a:rPr lang="tr-TR" sz="1800" baseline="0" dirty="0" smtClean="0"/>
              <a:t>bulunabilir</a:t>
            </a:r>
            <a:r>
              <a:rPr lang="tr-TR" sz="1800" baseline="0" dirty="0"/>
              <a:t>.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x  ekseni kestiği yerdeki kök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FontTx/>
              <a:buAutoNum type="alphaLcParenR"/>
            </a:pPr>
            <a:r>
              <a:rPr lang="tr-TR" sz="1800" baseline="0" dirty="0"/>
              <a:t>Bileşen </a:t>
            </a:r>
            <a:r>
              <a:rPr lang="tr-TR" sz="1800" baseline="0" dirty="0" err="1" smtClean="0"/>
              <a:t>f.larının</a:t>
            </a:r>
            <a:r>
              <a:rPr lang="tr-TR" sz="1800" baseline="0" dirty="0" smtClean="0"/>
              <a:t> </a:t>
            </a:r>
            <a:r>
              <a:rPr lang="tr-TR" sz="1800" baseline="0" dirty="0"/>
              <a:t>kesiştiği yerdeki kök.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558425" y="3759674"/>
            <a:ext cx="3024188" cy="2951162"/>
            <a:chOff x="459" y="3787"/>
            <a:chExt cx="1225" cy="1134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93" y="4421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73" y="4376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73" y="378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72" y="3923"/>
              <a:ext cx="1009" cy="718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981" y="4127"/>
              <a:ext cx="0" cy="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59" y="3833"/>
              <a:ext cx="91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935" y="4808"/>
              <a:ext cx="113" cy="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 dirty="0"/>
                <a:t>a)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81" y="4360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09" y="3946"/>
              <a:ext cx="409" cy="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y=e</a:t>
              </a:r>
              <a:r>
                <a:rPr lang="tr-TR" sz="1600" b="1" baseline="30000"/>
                <a:t>-x</a:t>
              </a:r>
              <a:r>
                <a:rPr lang="tr-TR" sz="1600" b="1" baseline="0"/>
                <a:t>-x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752431" y="3645024"/>
            <a:ext cx="4356100" cy="3141662"/>
            <a:chOff x="2023" y="3901"/>
            <a:chExt cx="1543" cy="1084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158" y="4808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x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37" y="4761"/>
              <a:ext cx="11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37" y="3901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136" y="4037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2545" y="3946"/>
              <a:ext cx="1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023" y="3947"/>
              <a:ext cx="91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y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499" y="4922"/>
              <a:ext cx="113" cy="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200" b="1" baseline="0"/>
                <a:t>b)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545" y="476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772" y="4037"/>
              <a:ext cx="658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(x)</a:t>
              </a:r>
              <a:r>
                <a:rPr lang="tr-TR" sz="1600" dirty="0"/>
                <a:t> </a:t>
              </a:r>
              <a:r>
                <a:rPr lang="tr-TR" sz="1600" baseline="0" dirty="0"/>
                <a:t>=</a:t>
              </a: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137" y="4014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795" y="4332"/>
              <a:ext cx="77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f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(x)=y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e</a:t>
              </a:r>
              <a:r>
                <a:rPr lang="tr-TR" sz="1600" b="1" baseline="30000" dirty="0"/>
                <a:t>-x</a:t>
              </a:r>
              <a:r>
                <a:rPr lang="tr-TR" sz="1600" b="1" baseline="0" dirty="0"/>
                <a:t> </a:t>
              </a: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5075" y="1412776"/>
            <a:ext cx="3992869" cy="114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ÖRNEK</a:t>
            </a:r>
            <a:endParaRPr lang="tr-TR" sz="2200" baseline="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75656" y="692944"/>
            <a:ext cx="8243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Basit </a:t>
            </a:r>
            <a:r>
              <a:rPr lang="tr-TR" sz="2200" baseline="0" dirty="0" err="1">
                <a:solidFill>
                  <a:schemeClr val="bg1">
                    <a:lumMod val="50000"/>
                  </a:schemeClr>
                </a:solidFill>
              </a:rPr>
              <a:t>iterasyonun</a:t>
            </a:r>
            <a:r>
              <a:rPr lang="tr-TR" sz="2200" baseline="0" dirty="0">
                <a:solidFill>
                  <a:schemeClr val="bg1">
                    <a:lumMod val="50000"/>
                  </a:schemeClr>
                </a:solidFill>
              </a:rPr>
              <a:t> yakınsamasının ve ıraksamasının gösterimi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30278" y="1306215"/>
            <a:ext cx="3419475" cy="2882900"/>
            <a:chOff x="458" y="1155"/>
            <a:chExt cx="1679" cy="1365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29" y="2153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72" y="115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-2845917">
              <a:off x="571" y="1529"/>
              <a:ext cx="886" cy="36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799" y="188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58" y="1155"/>
              <a:ext cx="9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45" y="2404"/>
              <a:ext cx="54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Yakınsak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99" y="2118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049" y="1247"/>
              <a:ext cx="295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72" y="1383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57" y="1429"/>
              <a:ext cx="68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</a:t>
              </a:r>
              <a:r>
                <a:rPr lang="tr-TR" sz="1600" b="1" baseline="0" dirty="0"/>
                <a:t> = g(x)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40" y="2177"/>
              <a:ext cx="227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400" b="1" baseline="0"/>
                <a:t>Kök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389" y="1565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071" y="154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071" y="1542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890" y="174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897" y="1746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792" y="1837"/>
              <a:ext cx="9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99" y="1860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72" y="213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344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 err="1"/>
                <a:t>x</a:t>
              </a:r>
              <a:r>
                <a:rPr lang="tr-TR" sz="1600" b="1" baseline="-25000" dirty="0" err="1"/>
                <a:t>o</a:t>
              </a:r>
              <a:endParaRPr lang="tr-TR" sz="1600" b="1" baseline="-250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049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1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071" y="1791"/>
              <a:ext cx="0" cy="34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97" y="1859"/>
              <a:ext cx="0" cy="25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867" y="2154"/>
              <a:ext cx="13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x</a:t>
              </a:r>
              <a:r>
                <a:rPr lang="tr-TR" sz="1600" b="1" baseline="-25000" dirty="0"/>
                <a:t>2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815373" y="1214356"/>
            <a:ext cx="2952750" cy="2872098"/>
            <a:chOff x="2272" y="1111"/>
            <a:chExt cx="1362" cy="1513"/>
          </a:xfrm>
        </p:grpSpPr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43" y="2268"/>
              <a:ext cx="9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x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386" y="1270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15396852">
              <a:off x="2137" y="1516"/>
              <a:ext cx="908" cy="453"/>
            </a:xfrm>
            <a:custGeom>
              <a:avLst/>
              <a:gdLst>
                <a:gd name="T0" fmla="*/ 0 w 827"/>
                <a:gd name="T1" fmla="*/ 0 h 605"/>
                <a:gd name="T2" fmla="*/ 317 w 827"/>
                <a:gd name="T3" fmla="*/ 363 h 605"/>
                <a:gd name="T4" fmla="*/ 748 w 827"/>
                <a:gd name="T5" fmla="*/ 567 h 605"/>
                <a:gd name="T6" fmla="*/ 794 w 827"/>
                <a:gd name="T7" fmla="*/ 59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605">
                  <a:moveTo>
                    <a:pt x="0" y="0"/>
                  </a:moveTo>
                  <a:cubicBezTo>
                    <a:pt x="96" y="134"/>
                    <a:pt x="192" y="269"/>
                    <a:pt x="317" y="363"/>
                  </a:cubicBezTo>
                  <a:cubicBezTo>
                    <a:pt x="442" y="457"/>
                    <a:pt x="669" y="529"/>
                    <a:pt x="748" y="567"/>
                  </a:cubicBezTo>
                  <a:cubicBezTo>
                    <a:pt x="827" y="605"/>
                    <a:pt x="810" y="597"/>
                    <a:pt x="794" y="59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613" y="199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272" y="1269"/>
              <a:ext cx="91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y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613" y="2232"/>
              <a:ext cx="0" cy="22"/>
            </a:xfrm>
            <a:prstGeom prst="line">
              <a:avLst/>
            </a:prstGeom>
            <a:noFill/>
            <a:ln w="6667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045" y="1429"/>
              <a:ext cx="295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1</a:t>
              </a:r>
              <a:r>
                <a:rPr lang="tr-TR" sz="1600" b="1" baseline="0" dirty="0"/>
                <a:t>=x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2386" y="1497"/>
              <a:ext cx="635" cy="7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478" y="1111"/>
              <a:ext cx="68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tr-TR" sz="1600" b="1" baseline="0" dirty="0"/>
                <a:t>y</a:t>
              </a:r>
              <a:r>
                <a:rPr lang="tr-TR" sz="2200" baseline="-25000" dirty="0"/>
                <a:t>2 </a:t>
              </a:r>
              <a:r>
                <a:rPr lang="tr-TR" sz="1600" b="1" baseline="0" dirty="0"/>
                <a:t>= g(x)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454" y="2291"/>
              <a:ext cx="227" cy="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Kök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682" y="174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2817" y="1360"/>
              <a:ext cx="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682" y="17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613" y="1974"/>
              <a:ext cx="0" cy="22"/>
            </a:xfrm>
            <a:prstGeom prst="line">
              <a:avLst/>
            </a:prstGeom>
            <a:noFill/>
            <a:ln w="825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386" y="22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2682" y="2268"/>
              <a:ext cx="31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b="1" baseline="0" dirty="0" err="1" smtClean="0"/>
                <a:t>x</a:t>
              </a:r>
              <a:r>
                <a:rPr lang="tr-TR" b="1" baseline="-25000" dirty="0" err="1" smtClean="0"/>
                <a:t>o</a:t>
              </a:r>
              <a:endParaRPr lang="tr-TR" b="1" baseline="-25000" dirty="0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567" y="2494"/>
              <a:ext cx="773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r-TR" sz="1600" b="1" baseline="0"/>
                <a:t>Iraksak</a:t>
              </a: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441222" y="4286256"/>
            <a:ext cx="4374151" cy="22780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olidFill>
                  <a:srgbClr val="FF3300"/>
                </a:solidFill>
              </a:rPr>
              <a:t>Yakınsama ve ıraksama şartı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1</a:t>
            </a:r>
            <a:r>
              <a:rPr lang="tr-TR" sz="2000" dirty="0"/>
              <a:t> </a:t>
            </a:r>
            <a:r>
              <a:rPr lang="tr-TR" sz="2000" baseline="0" dirty="0"/>
              <a:t>= x  </a:t>
            </a:r>
            <a:r>
              <a:rPr lang="tr-TR" sz="2000" baseline="0" dirty="0">
                <a:sym typeface="Wingdings" pitchFamily="2" charset="2"/>
              </a:rPr>
              <a:t> </a:t>
            </a:r>
            <a:r>
              <a:rPr lang="tr-TR" sz="2000" baseline="0" dirty="0" smtClean="0"/>
              <a:t>y</a:t>
            </a:r>
            <a:r>
              <a:rPr lang="tr-TR" sz="2000" baseline="30000" dirty="0" smtClean="0"/>
              <a:t>|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1 (Eğim)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y</a:t>
            </a:r>
            <a:r>
              <a:rPr lang="tr-TR" sz="2200" baseline="-25000" dirty="0"/>
              <a:t>2</a:t>
            </a:r>
            <a:r>
              <a:rPr lang="tr-TR" sz="2000" baseline="0" dirty="0"/>
              <a:t>= g(x) </a:t>
            </a:r>
            <a:r>
              <a:rPr lang="tr-TR" sz="2000" baseline="0" dirty="0">
                <a:sym typeface="Wingdings" pitchFamily="2" charset="2"/>
              </a:rPr>
              <a:t>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&lt; 1 ise yakınsak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>
                <a:sym typeface="Wingdings" pitchFamily="2" charset="2"/>
              </a:rPr>
              <a:t>                 | </a:t>
            </a:r>
            <a:r>
              <a:rPr lang="tr-TR" sz="2000" baseline="0" dirty="0"/>
              <a:t>g</a:t>
            </a:r>
            <a:r>
              <a:rPr lang="tr-TR" sz="2000" baseline="30000" dirty="0"/>
              <a:t>|</a:t>
            </a:r>
            <a:r>
              <a:rPr lang="tr-TR" sz="2000" baseline="0" dirty="0"/>
              <a:t>(</a:t>
            </a:r>
            <a:r>
              <a:rPr lang="tr-TR" sz="20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000" baseline="0" dirty="0"/>
              <a:t>)</a:t>
            </a:r>
            <a:r>
              <a:rPr lang="tr-TR" sz="2000" baseline="0" dirty="0">
                <a:sym typeface="Wingdings" pitchFamily="2" charset="2"/>
              </a:rPr>
              <a:t> | &gt; 1 ise ıraksak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874846" y="4079888"/>
            <a:ext cx="3269154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/>
              <a:t>Burada y</a:t>
            </a:r>
            <a:r>
              <a:rPr lang="tr-TR" sz="2200" baseline="-25000" dirty="0"/>
              <a:t>2</a:t>
            </a:r>
            <a:r>
              <a:rPr lang="tr-TR" sz="2000" baseline="0" dirty="0"/>
              <a:t>= g(x)  </a:t>
            </a:r>
            <a:r>
              <a:rPr lang="tr-TR" sz="2000" baseline="0" dirty="0" err="1" smtClean="0"/>
              <a:t>f.nun</a:t>
            </a:r>
            <a:r>
              <a:rPr lang="tr-TR" sz="2000" dirty="0" smtClean="0"/>
              <a:t> </a:t>
            </a:r>
            <a:r>
              <a:rPr lang="tr-TR" sz="2000" baseline="0" dirty="0" smtClean="0"/>
              <a:t>eğiminin </a:t>
            </a:r>
            <a:r>
              <a:rPr lang="tr-TR" sz="2000" baseline="0" dirty="0"/>
              <a:t>mutlak değeri </a:t>
            </a:r>
            <a:endParaRPr lang="tr-TR" sz="2000" baseline="0" dirty="0" smtClean="0"/>
          </a:p>
          <a:p>
            <a:pPr marL="92075">
              <a:lnSpc>
                <a:spcPct val="150000"/>
              </a:lnSpc>
              <a:spcBef>
                <a:spcPct val="20000"/>
              </a:spcBef>
            </a:pPr>
            <a:r>
              <a:rPr lang="tr-TR" sz="2000" baseline="0" dirty="0" smtClean="0"/>
              <a:t>y</a:t>
            </a:r>
            <a:r>
              <a:rPr lang="tr-TR" sz="2200" baseline="-25000" dirty="0" smtClean="0"/>
              <a:t>1</a:t>
            </a:r>
            <a:r>
              <a:rPr lang="tr-TR" sz="2000" dirty="0" smtClean="0"/>
              <a:t> </a:t>
            </a:r>
            <a:r>
              <a:rPr lang="tr-TR" sz="2000" baseline="0" dirty="0"/>
              <a:t>= </a:t>
            </a:r>
            <a:r>
              <a:rPr lang="tr-TR" sz="2000" baseline="0" dirty="0" smtClean="0"/>
              <a:t>x    </a:t>
            </a:r>
            <a:r>
              <a:rPr lang="tr-TR" sz="2000" baseline="0" dirty="0" err="1" smtClean="0"/>
              <a:t>f.nun</a:t>
            </a:r>
            <a:r>
              <a:rPr lang="tr-TR" sz="2000" baseline="0" dirty="0" smtClean="0"/>
              <a:t> </a:t>
            </a:r>
            <a:r>
              <a:rPr lang="tr-TR" sz="2000" baseline="0" dirty="0"/>
              <a:t>eğiminden küçük olması halinde yakınsama olmaktadır. 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Dikdörtgen"/>
          <p:cNvSpPr/>
          <p:nvPr/>
        </p:nvSpPr>
        <p:spPr bwMode="auto">
          <a:xfrm>
            <a:off x="1291531" y="1218018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763688" y="1484784"/>
            <a:ext cx="6624736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y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- x - 3   denkleminin 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 = 1 noktasında yakınsak mıdır ?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endParaRPr lang="tr-TR" sz="2200" baseline="0" dirty="0"/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 smtClean="0"/>
              <a:t>Çözüm :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dirty="0"/>
              <a:t> </a:t>
            </a:r>
            <a:r>
              <a:rPr lang="tr-TR" sz="2200" dirty="0" smtClean="0"/>
              <a:t>   </a:t>
            </a:r>
            <a:r>
              <a:rPr lang="tr-TR" sz="2200" baseline="0" dirty="0" smtClean="0"/>
              <a:t>x 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 ’ den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1</a:t>
            </a:r>
            <a:r>
              <a:rPr lang="tr-TR" sz="2200" dirty="0"/>
              <a:t> </a:t>
            </a:r>
            <a:r>
              <a:rPr lang="tr-TR" sz="2200" baseline="0" dirty="0"/>
              <a:t>= x 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aseline="0" dirty="0"/>
              <a:t>     y</a:t>
            </a:r>
            <a:r>
              <a:rPr lang="tr-TR" sz="2200" baseline="-25000" dirty="0"/>
              <a:t>2</a:t>
            </a:r>
            <a:r>
              <a:rPr lang="tr-TR" sz="2200" baseline="0" dirty="0"/>
              <a:t>= x</a:t>
            </a:r>
            <a:r>
              <a:rPr lang="tr-TR" sz="2200" baseline="30000" dirty="0"/>
              <a:t>2</a:t>
            </a:r>
            <a:r>
              <a:rPr lang="tr-TR" sz="2200" baseline="0" dirty="0"/>
              <a:t> – 3 = g(x)  </a:t>
            </a:r>
            <a:r>
              <a:rPr lang="tr-TR" sz="2200" baseline="0" dirty="0">
                <a:sym typeface="Wingdings" pitchFamily="2" charset="2"/>
              </a:rPr>
              <a:t> | </a:t>
            </a:r>
            <a:r>
              <a:rPr lang="tr-TR" sz="2200" baseline="0" dirty="0"/>
              <a:t>g</a:t>
            </a:r>
            <a:r>
              <a:rPr lang="tr-TR" sz="2200" baseline="30000" dirty="0"/>
              <a:t>|</a:t>
            </a:r>
            <a:r>
              <a:rPr lang="tr-TR" sz="2200" baseline="0" dirty="0"/>
              <a:t>(</a:t>
            </a:r>
            <a:r>
              <a:rPr lang="tr-TR" sz="2200" baseline="0" dirty="0" err="1"/>
              <a:t>x</a:t>
            </a:r>
            <a:r>
              <a:rPr lang="tr-TR" sz="2200" baseline="-25000" dirty="0" err="1"/>
              <a:t>o</a:t>
            </a:r>
            <a:r>
              <a:rPr lang="tr-TR" sz="2200" baseline="0" dirty="0"/>
              <a:t>)</a:t>
            </a:r>
            <a:r>
              <a:rPr lang="tr-TR" sz="2200" baseline="0" dirty="0">
                <a:sym typeface="Wingdings" pitchFamily="2" charset="2"/>
              </a:rPr>
              <a:t> = 2x = 2 | &gt; 1    </a:t>
            </a:r>
            <a:r>
              <a:rPr lang="tr-TR" sz="2200" baseline="0" dirty="0" smtClean="0">
                <a:sym typeface="Wingdings" pitchFamily="2" charset="2"/>
              </a:rPr>
              <a:t>olduğundan ıraksaktır</a:t>
            </a:r>
            <a:endParaRPr lang="tr-TR" sz="2200" baseline="0" dirty="0"/>
          </a:p>
        </p:txBody>
      </p:sp>
      <p:sp>
        <p:nvSpPr>
          <p:cNvPr id="2" name="Dikdörtgen 1"/>
          <p:cNvSpPr/>
          <p:nvPr/>
        </p:nvSpPr>
        <p:spPr>
          <a:xfrm>
            <a:off x="54870" y="1309605"/>
            <a:ext cx="121860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ct val="20000"/>
              </a:spcBef>
            </a:pPr>
            <a:r>
              <a:rPr lang="tr-TR" sz="2200" b="1" dirty="0">
                <a:solidFill>
                  <a:srgbClr val="7AA6B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63630287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1444" y="603012"/>
            <a:ext cx="7772424" cy="611410"/>
          </a:xfrm>
        </p:spPr>
        <p:txBody>
          <a:bodyPr/>
          <a:lstStyle/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Olmayan </a:t>
            </a:r>
          </a:p>
          <a:p>
            <a:pPr lvl="0">
              <a:buNone/>
            </a:pPr>
            <a:r>
              <a:rPr lang="tr-TR" sz="1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Denklem </a:t>
            </a:r>
            <a:r>
              <a:rPr lang="tr-TR" sz="1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tr-TR" sz="1600" dirty="0" smtClean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858148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Basit İterasyon Yöntemi :</a:t>
            </a:r>
          </a:p>
          <a:p>
            <a:pPr marL="0" lvl="1"/>
            <a:endParaRPr lang="tr-TR" sz="1400" b="1" dirty="0" smtClean="0"/>
          </a:p>
          <a:p>
            <a:pPr algn="just"/>
            <a:r>
              <a:rPr lang="tr-TR" sz="1600" dirty="0" smtClean="0"/>
              <a:t>f(x) fonksiyonunun köklerini bulmak için f(x)=0 denkliği x=g(x) durumuna getirilir.</a:t>
            </a:r>
          </a:p>
          <a:p>
            <a:pPr algn="just"/>
            <a:r>
              <a:rPr lang="tr-TR" sz="1600" dirty="0" smtClean="0"/>
              <a:t>Bu eşitliğin anlamı y=x doğrusu ile y=g(x) fonksiyonunun kesişim noktasını bulmaktır.</a:t>
            </a:r>
          </a:p>
          <a:p>
            <a:pPr algn="just"/>
            <a:r>
              <a:rPr lang="tr-TR" sz="1600" dirty="0" smtClean="0"/>
              <a:t>x=x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 başlangıç değeri için 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 değerini bularak işlem yapılırsa ; </a:t>
            </a:r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pPr algn="just"/>
            <a:endParaRPr lang="tr-TR" sz="1600" dirty="0" smtClean="0"/>
          </a:p>
          <a:p>
            <a:r>
              <a:rPr lang="tr-TR" sz="1600" b="1" dirty="0" smtClean="0"/>
              <a:t>X</a:t>
            </a:r>
            <a:r>
              <a:rPr lang="tr-TR" sz="1600" dirty="0" smtClean="0"/>
              <a:t>’ in yeni değeri olarak </a:t>
            </a:r>
            <a:r>
              <a:rPr lang="tr-TR" sz="1600" b="1" dirty="0" smtClean="0"/>
              <a:t>X</a:t>
            </a:r>
            <a:r>
              <a:rPr lang="tr-TR" sz="1600" b="1" baseline="-25000" dirty="0" smtClean="0"/>
              <a:t>1</a:t>
            </a:r>
            <a:r>
              <a:rPr lang="tr-TR" sz="1600" b="1" dirty="0" smtClean="0"/>
              <a:t>=g(x</a:t>
            </a:r>
            <a:r>
              <a:rPr lang="tr-TR" sz="1600" b="1" baseline="-25000" dirty="0" smtClean="0"/>
              <a:t>0</a:t>
            </a:r>
            <a:r>
              <a:rPr lang="tr-TR" sz="1600" b="1" dirty="0" smtClean="0"/>
              <a:t>)</a:t>
            </a:r>
            <a:r>
              <a:rPr lang="tr-TR" sz="1600" dirty="0" smtClean="0"/>
              <a:t> alınır. İşlemler tekrarlanırsa  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=g(x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)</a:t>
            </a:r>
          </a:p>
          <a:p>
            <a:r>
              <a:rPr lang="tr-TR" sz="1600" dirty="0" smtClean="0"/>
              <a:t>…</a:t>
            </a:r>
          </a:p>
          <a:p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dirty="0" smtClean="0"/>
              <a:t>=g(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n</a:t>
            </a:r>
            <a:r>
              <a:rPr lang="tr-TR" sz="1600" baseline="-25000" dirty="0" smtClean="0"/>
              <a:t>-1</a:t>
            </a:r>
            <a:r>
              <a:rPr lang="tr-TR" sz="1600" dirty="0" smtClean="0"/>
              <a:t>)      her bir işlem sonunda yeni bir </a:t>
            </a:r>
            <a:r>
              <a:rPr lang="tr-TR" sz="1600" b="1" dirty="0" smtClean="0"/>
              <a:t>X</a:t>
            </a:r>
            <a:r>
              <a:rPr lang="tr-TR" sz="1600" dirty="0" smtClean="0"/>
              <a:t> değeri elde edilir.</a:t>
            </a:r>
          </a:p>
          <a:p>
            <a:pPr algn="just"/>
            <a:endParaRPr lang="tr-TR" sz="1600" dirty="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3382" y="2643182"/>
            <a:ext cx="2650130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3311" y="2643182"/>
            <a:ext cx="2446562" cy="222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7391" y="2619244"/>
            <a:ext cx="2446274" cy="224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2736</TotalTime>
  <Words>2345</Words>
  <Application>Microsoft Office PowerPoint</Application>
  <PresentationFormat>Ekran Gösterisi (4:3)</PresentationFormat>
  <Paragraphs>802</Paragraphs>
  <Slides>42</Slides>
  <Notes>42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4" baseType="lpstr">
      <vt:lpstr>Bitler ve baytlar tasarım şablonu</vt:lpstr>
      <vt:lpstr>Denklem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219</cp:revision>
  <dcterms:created xsi:type="dcterms:W3CDTF">2009-08-30T08:05:20Z</dcterms:created>
  <dcterms:modified xsi:type="dcterms:W3CDTF">2015-11-18T08:24:44Z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