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0" r:id="rId3"/>
    <p:sldId id="278" r:id="rId4"/>
    <p:sldId id="279" r:id="rId5"/>
    <p:sldId id="284" r:id="rId6"/>
    <p:sldId id="285" r:id="rId7"/>
    <p:sldId id="288" r:id="rId8"/>
    <p:sldId id="290" r:id="rId9"/>
    <p:sldId id="292" r:id="rId10"/>
    <p:sldId id="287" r:id="rId11"/>
    <p:sldId id="294" r:id="rId12"/>
    <p:sldId id="258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5F5F5F"/>
    <a:srgbClr val="FFFFFF"/>
    <a:srgbClr val="F8F8F8"/>
    <a:srgbClr val="EAEAEA"/>
    <a:srgbClr val="DDDDDD"/>
    <a:srgbClr val="C0C0C0"/>
    <a:srgbClr val="969696"/>
    <a:srgbClr val="3C605F"/>
    <a:srgbClr val="85BA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7" autoAdjust="0"/>
    <p:restoredTop sz="85075" autoAdjust="0"/>
  </p:normalViewPr>
  <p:slideViewPr>
    <p:cSldViewPr>
      <p:cViewPr>
        <p:scale>
          <a:sx n="60" d="100"/>
          <a:sy n="60" d="100"/>
        </p:scale>
        <p:origin x="-3540" y="-9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7A8066-7E68-4D30-B2C1-61A668CE483C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764719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A2BFB0-25B4-4D96-A77A-383ABC758268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554635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C50B7-AF34-4A62-97C4-13169690B673}" type="slidenum">
              <a:rPr lang="tr-TR"/>
              <a:pPr/>
              <a:t>1</a:t>
            </a:fld>
            <a:endParaRPr lang="tr-TR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sz="1200" kern="120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8" name="7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b="1" dirty="0" smtClean="0">
              <a:solidFill>
                <a:srgbClr val="002060"/>
              </a:solidFill>
              <a:latin typeface="Agency FB" pitchFamily="34" charset="0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Bu yöntemde gerçek köke</a:t>
            </a:r>
            <a:r>
              <a:rPr kumimoji="1" lang="tr-TR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yakınsama yavaştır, fakat daima yakınsama olduğundan basit İterasyon ve N-R  yöntemlerine göre daha avantajlıdır. Bu yöntemin kullanılabilmesi için iki tane başlangıç değeri verilmesi gerekir.</a:t>
            </a:r>
            <a:endParaRPr kumimoji="1" lang="tr-TR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Başlık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2" name="21 Alt Başlık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20" name="1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3751C7-D8B0-49E9-A6B0-B08BA81E385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Oval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474DD-0F94-435A-8A30-215C9A7EADC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6793C7-B4F9-440E-960C-4179A869FE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6896E4-35C4-4741-8A69-D49CDAA919B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E08E03-CBA5-420D-86FB-7DF12D12D6C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Dikdörtgen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887F6D-74AF-4C97-AB36-9D486FAFEC9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CEFBEA-62D8-40CD-A836-12C755D5691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D0DD8D-94BE-46CD-B195-BB07F56D2C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Dikdörtgen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580765-CA1E-49FB-9913-CFC5C9FD115E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6" name="5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1E048B-EE2C-4801-A93E-9CCC1CE4420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21CAA1-4B5B-46E7-B225-5361E635197D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Dikdörtgen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9" name="8 Akış Çizelgesi: İşlem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Akış Çizelgesi: İşlem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Pasta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Halka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Başlık Yer Tutucusu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Metin Yer Tutucusu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24" name="23 Veri Yer Tutucusu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6E49F00-3D9E-4CFE-A554-658867EA9789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5" name="14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>
    <p:pull dir="r"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</a:rPr>
              <a:t>Sayısal Analiz</a:t>
            </a:r>
            <a:endParaRPr lang="tr-TR" sz="3600" b="1" dirty="0">
              <a:solidFill>
                <a:schemeClr val="accent2">
                  <a:lumMod val="75000"/>
                </a:schemeClr>
              </a:solidFill>
              <a:effectLst>
                <a:outerShdw blurRad="50800" dist="88900" dir="5400000" algn="ctr" rotWithShape="0">
                  <a:srgbClr val="000000">
                    <a:alpha val="42000"/>
                  </a:srgbClr>
                </a:outerShdw>
              </a:effectLst>
              <a:latin typeface="Harrington" pitchFamily="82" charset="0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143512"/>
            <a:ext cx="7924800" cy="7238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tr-TR" sz="2000" b="1" dirty="0" smtClean="0"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Lineer Olmayan </a:t>
            </a:r>
          </a:p>
          <a:p>
            <a:pPr>
              <a:spcBef>
                <a:spcPct val="0"/>
              </a:spcBef>
            </a:pPr>
            <a:r>
              <a:rPr lang="tr-TR" sz="2000" b="1" dirty="0" smtClean="0"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Denklem Sistemlerinin Çözüm Yöntemleri</a:t>
            </a:r>
            <a:endParaRPr lang="tr-TR" sz="2000" b="1" dirty="0">
              <a:effectLst>
                <a:outerShdw blurRad="50800" dist="88900" dir="5400000" algn="ctr" rotWithShape="0">
                  <a:srgbClr val="000000">
                    <a:alpha val="42000"/>
                  </a:srgbClr>
                </a:outerShdw>
              </a:effectLst>
              <a:latin typeface="Harrington" pitchFamily="82" charset="0"/>
              <a:ea typeface="+mj-ea"/>
              <a:cs typeface="+mj-cs"/>
            </a:endParaRPr>
          </a:p>
        </p:txBody>
      </p:sp>
      <p:sp>
        <p:nvSpPr>
          <p:cNvPr id="11" name="10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7.  </a:t>
            </a:r>
            <a:r>
              <a:rPr lang="tr-TR" dirty="0" smtClean="0"/>
              <a:t>Hafta</a:t>
            </a:r>
            <a:endParaRPr lang="tr-TR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51C7-D8B0-49E9-A6B0-B08BA81E385A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285720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10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4499992" y="0"/>
            <a:ext cx="4464496" cy="46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b="1" kern="0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Sekant Yöntemi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76672"/>
            <a:ext cx="7639050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285720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11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4499992" y="0"/>
            <a:ext cx="4464496" cy="46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b="1" kern="0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Sekant Yöntemi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7 Metin kutusu"/>
          <p:cNvSpPr txBox="1"/>
          <p:nvPr/>
        </p:nvSpPr>
        <p:spPr>
          <a:xfrm>
            <a:off x="1979712" y="1700808"/>
            <a:ext cx="1516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Matlab</a:t>
            </a:r>
            <a:r>
              <a:rPr lang="tr-TR" dirty="0" smtClean="0"/>
              <a:t> … </a:t>
            </a:r>
            <a:endParaRPr lang="tr-TR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/>
          <a:lstStyle/>
          <a:p>
            <a:r>
              <a:rPr lang="tr-TR" sz="2400" smtClean="0">
                <a:latin typeface="Harrington" pitchFamily="82" charset="0"/>
              </a:rPr>
              <a:t>Sayısal Analiz</a:t>
            </a:r>
            <a:endParaRPr lang="tr-TR" sz="2400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000636"/>
            <a:ext cx="714380" cy="642942"/>
          </a:xfrm>
        </p:spPr>
        <p:txBody>
          <a:bodyPr/>
          <a:lstStyle/>
          <a:p>
            <a:pPr algn="ctr"/>
            <a:r>
              <a:rPr lang="tr-TR" smtClean="0"/>
              <a:t>7.  </a:t>
            </a:r>
            <a:r>
              <a:rPr lang="tr-TR" dirty="0" smtClean="0"/>
              <a:t>Hafta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357158" y="5929330"/>
            <a:ext cx="714380" cy="571504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12</a:t>
            </a:fld>
            <a:r>
              <a:rPr lang="tr-TR" smtClean="0"/>
              <a:t>. Sayfa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857232"/>
            <a:ext cx="7643834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pPr marL="34290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Kaynaklar</a:t>
            </a: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Sayısal Analiz S.Akpınar</a:t>
            </a:r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endParaRPr lang="tr-TR" sz="16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tr-TR" sz="1200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Sonraki Hafta :</a:t>
            </a:r>
          </a:p>
          <a:p>
            <a:r>
              <a:rPr lang="tr-TR" sz="1600" dirty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endParaRPr lang="tr-TR" sz="1600" dirty="0" smtClean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tr-TR" sz="160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Eğri uydurma, aradeğer ve dış değer bulma yöntemleri…</a:t>
            </a:r>
            <a:endParaRPr lang="tr-TR" sz="1600" dirty="0" smtClean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10 Resim"/>
          <p:cNvPicPr/>
          <p:nvPr/>
        </p:nvPicPr>
        <p:blipFill>
          <a:blip r:embed="rId3" cstate="print"/>
          <a:srcRect l="437"/>
          <a:stretch>
            <a:fillRect/>
          </a:stretch>
        </p:blipFill>
        <p:spPr bwMode="auto">
          <a:xfrm rot="1333662">
            <a:off x="5270905" y="2207528"/>
            <a:ext cx="3157643" cy="2804623"/>
          </a:xfrm>
          <a:prstGeom prst="round2DiagRect">
            <a:avLst>
              <a:gd name="adj1" fmla="val 2042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4" descr="http://www.gtsav.gatech.edu/people/ffedele/cee3000/Fall08/CEE3000Fall08_files/matlab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72330" y="1142984"/>
            <a:ext cx="1811838" cy="13573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3" name="2 İçerik Yer Tutucusu"/>
          <p:cNvSpPr>
            <a:spLocks noGrp="1"/>
          </p:cNvSpPr>
          <p:nvPr>
            <p:ph idx="1"/>
          </p:nvPr>
        </p:nvSpPr>
        <p:spPr>
          <a:xfrm>
            <a:off x="2443178" y="-24"/>
            <a:ext cx="6700854" cy="611410"/>
          </a:xfrm>
        </p:spPr>
        <p:txBody>
          <a:bodyPr>
            <a:normAutofit lnSpcReduction="10000"/>
          </a:bodyPr>
          <a:lstStyle/>
          <a:p>
            <a:pPr lvl="0" algn="r">
              <a:buNone/>
            </a:pPr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Lineer Olmayan </a:t>
            </a:r>
          </a:p>
          <a:p>
            <a:pPr lvl="0" algn="r">
              <a:buNone/>
            </a:pPr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>
              <a:buNone/>
            </a:pPr>
            <a:endParaRPr lang="tr-TR" sz="16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00166" y="714356"/>
            <a:ext cx="7391400" cy="5767406"/>
          </a:xfrm>
        </p:spPr>
        <p:txBody>
          <a:bodyPr/>
          <a:lstStyle/>
          <a:p>
            <a:pPr>
              <a:buNone/>
            </a:pPr>
            <a:r>
              <a:rPr lang="tr-TR" sz="1600" b="1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Ders İçeriği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Font typeface="Wingdings" pitchFamily="2" charset="2"/>
              <a:buChar char="v"/>
            </a:pPr>
            <a:endParaRPr lang="tr-TR" sz="2000" b="1" dirty="0" smtClean="0">
              <a:solidFill>
                <a:srgbClr val="000099"/>
              </a:solidFill>
              <a:latin typeface="Agency FB" pitchFamily="34" charset="0"/>
            </a:endParaRPr>
          </a:p>
          <a:p>
            <a:pPr>
              <a:buFont typeface="Wingdings" pitchFamily="2" charset="2"/>
              <a:buChar char="v"/>
            </a:pPr>
            <a:endParaRPr lang="tr-TR" sz="2000" b="1" dirty="0" smtClean="0">
              <a:solidFill>
                <a:srgbClr val="000099"/>
              </a:solidFill>
              <a:latin typeface="Agency FB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tr-TR" sz="2000" b="1" dirty="0" err="1" smtClean="0">
                <a:solidFill>
                  <a:srgbClr val="002060"/>
                </a:solidFill>
                <a:latin typeface="Agency FB" pitchFamily="34" charset="0"/>
              </a:rPr>
              <a:t>Regula</a:t>
            </a:r>
            <a:r>
              <a:rPr lang="tr-TR" sz="2000" b="1" dirty="0" smtClean="0">
                <a:solidFill>
                  <a:srgbClr val="002060"/>
                </a:solidFill>
                <a:latin typeface="Agency FB" pitchFamily="34" charset="0"/>
              </a:rPr>
              <a:t> </a:t>
            </a:r>
            <a:r>
              <a:rPr lang="tr-TR" sz="2000" b="1" dirty="0" err="1" smtClean="0">
                <a:solidFill>
                  <a:srgbClr val="002060"/>
                </a:solidFill>
                <a:latin typeface="Agency FB" pitchFamily="34" charset="0"/>
              </a:rPr>
              <a:t>Falsi</a:t>
            </a:r>
            <a:r>
              <a:rPr lang="tr-TR" sz="2000" b="1" dirty="0" smtClean="0">
                <a:solidFill>
                  <a:srgbClr val="002060"/>
                </a:solidFill>
                <a:latin typeface="Agency FB" pitchFamily="34" charset="0"/>
              </a:rPr>
              <a:t> Yöntemi</a:t>
            </a:r>
          </a:p>
          <a:p>
            <a:pPr>
              <a:buFont typeface="Wingdings" pitchFamily="2" charset="2"/>
              <a:buChar char="v"/>
            </a:pPr>
            <a:r>
              <a:rPr lang="tr-TR" sz="2000" b="1" dirty="0" smtClean="0">
                <a:solidFill>
                  <a:srgbClr val="002060"/>
                </a:solidFill>
                <a:latin typeface="Agency FB" pitchFamily="34" charset="0"/>
              </a:rPr>
              <a:t>Sekant Yöntemi </a:t>
            </a:r>
          </a:p>
          <a:p>
            <a:pPr>
              <a:buFont typeface="Wingdings" pitchFamily="2" charset="2"/>
              <a:buChar char="v"/>
            </a:pPr>
            <a:r>
              <a:rPr lang="tr-TR" sz="2000" b="1" dirty="0" smtClean="0">
                <a:solidFill>
                  <a:srgbClr val="002060"/>
                </a:solidFill>
                <a:latin typeface="Agency FB" pitchFamily="34" charset="0"/>
              </a:rPr>
              <a:t>Örnekler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2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285720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3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1115616" y="620688"/>
            <a:ext cx="4857784" cy="46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Regula Falsi Yöntemi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1142984"/>
            <a:ext cx="7557893" cy="550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10 Resim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2571744"/>
            <a:ext cx="2143140" cy="1857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2 İçerik Yer Tutucusu"/>
          <p:cNvSpPr txBox="1">
            <a:spLocks/>
          </p:cNvSpPr>
          <p:nvPr/>
        </p:nvSpPr>
        <p:spPr>
          <a:xfrm>
            <a:off x="2443178" y="-24"/>
            <a:ext cx="6700854" cy="61141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Lineer Olmayan </a:t>
            </a:r>
          </a:p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Denklem Sistemlerinin Çözüm Yöntemleri</a:t>
            </a:r>
          </a:p>
          <a:p>
            <a:pPr marL="822960" lvl="1" indent="-283464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285720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4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1115616" y="548680"/>
            <a:ext cx="4857784" cy="46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b="1" kern="0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Regula Falsi Yöntemi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9822" y="1142985"/>
            <a:ext cx="7386793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14546" y="5715015"/>
            <a:ext cx="6388648" cy="822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2 İçerik Yer Tutucusu"/>
          <p:cNvSpPr txBox="1">
            <a:spLocks/>
          </p:cNvSpPr>
          <p:nvPr/>
        </p:nvSpPr>
        <p:spPr>
          <a:xfrm>
            <a:off x="2443178" y="-24"/>
            <a:ext cx="6700854" cy="61141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Lineer Olmayan </a:t>
            </a:r>
          </a:p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Denklem Sistemlerinin Çözüm Yöntemleri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4355976" y="3501008"/>
            <a:ext cx="1872208" cy="36004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10 Dikdörtgen"/>
          <p:cNvSpPr/>
          <p:nvPr/>
        </p:nvSpPr>
        <p:spPr>
          <a:xfrm>
            <a:off x="2771800" y="3501008"/>
            <a:ext cx="1512168" cy="36004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lum bright="16000" contrast="18000"/>
          </a:blip>
          <a:srcRect/>
          <a:stretch>
            <a:fillRect/>
          </a:stretch>
        </p:blipFill>
        <p:spPr bwMode="auto">
          <a:xfrm>
            <a:off x="7039231" y="1628800"/>
            <a:ext cx="2104769" cy="62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Dikdörtgen"/>
          <p:cNvSpPr/>
          <p:nvPr/>
        </p:nvSpPr>
        <p:spPr>
          <a:xfrm>
            <a:off x="6547280" y="5877272"/>
            <a:ext cx="689016" cy="36004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285720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5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1115616" y="548680"/>
            <a:ext cx="4857784" cy="46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b="1" kern="0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Regula Falsi Yöntemi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2 İçerik Yer Tutucusu"/>
          <p:cNvSpPr txBox="1">
            <a:spLocks/>
          </p:cNvSpPr>
          <p:nvPr/>
        </p:nvSpPr>
        <p:spPr>
          <a:xfrm>
            <a:off x="2443178" y="-24"/>
            <a:ext cx="6700854" cy="61141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Lineer Olmayan </a:t>
            </a:r>
          </a:p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Denklem Sistemlerinin Çözüm Yöntemleri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620" y="1031476"/>
            <a:ext cx="6358731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285720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6</a:t>
            </a:fld>
            <a:r>
              <a:rPr lang="tr-TR" dirty="0" smtClean="0"/>
              <a:t>.</a:t>
            </a:r>
          </a:p>
          <a:p>
            <a:pPr algn="ctr"/>
            <a:r>
              <a:rPr lang="tr-TR" dirty="0" smtClean="0"/>
              <a:t>Sayfa</a:t>
            </a:r>
            <a:endParaRPr lang="tr-TR" dirty="0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1187624" y="620688"/>
            <a:ext cx="4857784" cy="46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b="1" kern="0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Regula Falsi Yöntemi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2 İçerik Yer Tutucusu"/>
          <p:cNvSpPr txBox="1">
            <a:spLocks/>
          </p:cNvSpPr>
          <p:nvPr/>
        </p:nvSpPr>
        <p:spPr>
          <a:xfrm>
            <a:off x="2443178" y="-24"/>
            <a:ext cx="6700854" cy="61141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Lineer Olmayan </a:t>
            </a:r>
          </a:p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Denklem Sistemlerinin Çözüm Yöntemleri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67882"/>
            <a:ext cx="5934075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7</a:t>
            </a:fld>
            <a:endParaRPr lang="tr-T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grayscl/>
            <a:lum contrast="44000"/>
          </a:blip>
          <a:srcRect/>
          <a:stretch>
            <a:fillRect/>
          </a:stretch>
        </p:blipFill>
        <p:spPr bwMode="auto">
          <a:xfrm>
            <a:off x="1475656" y="980728"/>
            <a:ext cx="70961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lum contrast="33000"/>
          </a:blip>
          <a:srcRect/>
          <a:stretch>
            <a:fillRect/>
          </a:stretch>
        </p:blipFill>
        <p:spPr bwMode="auto">
          <a:xfrm>
            <a:off x="3779912" y="548680"/>
            <a:ext cx="21050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grayscl/>
            <a:lum contrast="44000"/>
          </a:blip>
          <a:srcRect/>
          <a:stretch>
            <a:fillRect/>
          </a:stretch>
        </p:blipFill>
        <p:spPr bwMode="auto">
          <a:xfrm>
            <a:off x="1475656" y="2780928"/>
            <a:ext cx="703897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5 Slayt Numarası Yer Tutucusu"/>
          <p:cNvSpPr txBox="1">
            <a:spLocks/>
          </p:cNvSpPr>
          <p:nvPr/>
        </p:nvSpPr>
        <p:spPr>
          <a:xfrm>
            <a:off x="285720" y="6000768"/>
            <a:ext cx="642942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6896E4-35C4-4741-8A69-D49CDAA919B9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Sayfa</a:t>
            </a: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2 İçerik Yer Tutucusu"/>
          <p:cNvSpPr txBox="1">
            <a:spLocks/>
          </p:cNvSpPr>
          <p:nvPr/>
        </p:nvSpPr>
        <p:spPr bwMode="white">
          <a:xfrm>
            <a:off x="952760" y="422080"/>
            <a:ext cx="4857784" cy="46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b="1" kern="0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Sekant Yöntemi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8</a:t>
            </a:fld>
            <a:endParaRPr lang="tr-TR"/>
          </a:p>
        </p:txBody>
      </p:sp>
      <p:sp>
        <p:nvSpPr>
          <p:cNvPr id="11" name="5 Slayt Numarası Yer Tutucusu"/>
          <p:cNvSpPr txBox="1">
            <a:spLocks/>
          </p:cNvSpPr>
          <p:nvPr/>
        </p:nvSpPr>
        <p:spPr>
          <a:xfrm>
            <a:off x="285720" y="6000768"/>
            <a:ext cx="642942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6896E4-35C4-4741-8A69-D49CDAA919B9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r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Sayfa</a:t>
            </a: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2 İçerik Yer Tutucusu"/>
          <p:cNvSpPr txBox="1">
            <a:spLocks/>
          </p:cNvSpPr>
          <p:nvPr/>
        </p:nvSpPr>
        <p:spPr bwMode="white">
          <a:xfrm>
            <a:off x="952760" y="422080"/>
            <a:ext cx="4857784" cy="46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b="1" kern="0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Sekant Yöntemi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  <a:lum bright="-3000" contrast="53000"/>
          </a:blip>
          <a:srcRect/>
          <a:stretch>
            <a:fillRect/>
          </a:stretch>
        </p:blipFill>
        <p:spPr bwMode="auto">
          <a:xfrm>
            <a:off x="1691680" y="1412776"/>
            <a:ext cx="6651951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9</a:t>
            </a:fld>
            <a:endParaRPr lang="tr-TR"/>
          </a:p>
        </p:txBody>
      </p:sp>
      <p:sp>
        <p:nvSpPr>
          <p:cNvPr id="11" name="5 Slayt Numarası Yer Tutucusu"/>
          <p:cNvSpPr txBox="1">
            <a:spLocks/>
          </p:cNvSpPr>
          <p:nvPr/>
        </p:nvSpPr>
        <p:spPr>
          <a:xfrm>
            <a:off x="285720" y="6000768"/>
            <a:ext cx="642942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6896E4-35C4-4741-8A69-D49CDAA919B9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Sayfa</a:t>
            </a: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2 İçerik Yer Tutucusu"/>
          <p:cNvSpPr txBox="1">
            <a:spLocks/>
          </p:cNvSpPr>
          <p:nvPr/>
        </p:nvSpPr>
        <p:spPr bwMode="white">
          <a:xfrm>
            <a:off x="952760" y="422080"/>
            <a:ext cx="4857784" cy="46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b="1" kern="0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Sekant Yöntemi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764704"/>
            <a:ext cx="7704856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ündönümü">
  <a:themeElements>
    <a:clrScheme name="Gündönümü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Gündönümü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ündönümü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>
        <a:solidFill>
          <a:schemeClr val="accent1">
            <a:alpha val="1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2780</TotalTime>
  <Words>259</Words>
  <Application>Microsoft Office PowerPoint</Application>
  <PresentationFormat>Ekran Gösterisi (4:3)</PresentationFormat>
  <Paragraphs>121</Paragraphs>
  <Slides>12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3" baseType="lpstr">
      <vt:lpstr>Gündönümü</vt:lpstr>
      <vt:lpstr>Sayısal Analiz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Sayısal Analiz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Sayısal Analiz</dc:title>
  <dc:creator>Sau;YYurtaY</dc:creator>
  <cp:keywords>YYurtaY_SA/2009</cp:keywords>
  <cp:lastModifiedBy>User</cp:lastModifiedBy>
  <cp:revision>232</cp:revision>
  <dcterms:created xsi:type="dcterms:W3CDTF">2009-08-30T08:05:20Z</dcterms:created>
  <dcterms:modified xsi:type="dcterms:W3CDTF">2015-12-01T11:28:09Z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TC011408341055</vt:lpwstr>
  </property>
</Properties>
</file>