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0" r:id="rId3"/>
    <p:sldId id="277" r:id="rId4"/>
    <p:sldId id="293" r:id="rId5"/>
    <p:sldId id="272" r:id="rId6"/>
    <p:sldId id="271" r:id="rId7"/>
    <p:sldId id="274" r:id="rId8"/>
    <p:sldId id="291" r:id="rId9"/>
    <p:sldId id="287" r:id="rId10"/>
    <p:sldId id="301" r:id="rId11"/>
    <p:sldId id="295" r:id="rId12"/>
    <p:sldId id="297" r:id="rId13"/>
    <p:sldId id="298" r:id="rId14"/>
    <p:sldId id="292" r:id="rId15"/>
    <p:sldId id="299" r:id="rId16"/>
    <p:sldId id="300" r:id="rId17"/>
    <p:sldId id="286" r:id="rId18"/>
    <p:sldId id="276" r:id="rId19"/>
    <p:sldId id="258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5F5F5F"/>
    <a:srgbClr val="FFFFFF"/>
    <a:srgbClr val="F8F8F8"/>
    <a:srgbClr val="EAEAEA"/>
    <a:srgbClr val="DDDDDD"/>
    <a:srgbClr val="C0C0C0"/>
    <a:srgbClr val="969696"/>
    <a:srgbClr val="3C605F"/>
    <a:srgbClr val="85B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7" autoAdjust="0"/>
    <p:restoredTop sz="89571" autoAdjust="0"/>
  </p:normalViewPr>
  <p:slideViewPr>
    <p:cSldViewPr>
      <p:cViewPr>
        <p:scale>
          <a:sx n="80" d="100"/>
          <a:sy n="80" d="100"/>
        </p:scale>
        <p:origin x="-2970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653161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9822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r.wikipedia.org/wiki/Logaritm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tr.wikipedia.org/wiki/%C4%B0ntegral" TargetMode="External"/><Relationship Id="rId4" Type="http://schemas.openxmlformats.org/officeDocument/2006/relationships/hyperlink" Target="http://tr.wikipedia.org/wiki/T%C3%BCrev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b="1" dirty="0" smtClean="0">
              <a:solidFill>
                <a:srgbClr val="002060"/>
              </a:solidFill>
              <a:latin typeface="Agency FB" pitchFamily="34" charset="0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taylor</a:t>
            </a:r>
            <a:r>
              <a:rPr lang="tr-TR" dirty="0" smtClean="0"/>
              <a:t> ve </a:t>
            </a:r>
            <a:r>
              <a:rPr lang="tr-TR" dirty="0" err="1" smtClean="0"/>
              <a:t>maclaurin</a:t>
            </a:r>
            <a:r>
              <a:rPr lang="tr-TR" dirty="0" smtClean="0"/>
              <a:t> serileri birbiri ile aynı karakterde olan serilerdir.yapısal olarak biri diğerinin özel bir durumudur.bu seriler , bir fonksiyonun türevleri cinsiden ifadesidir.genel ifadeler olduğu için derecesi ne olursa olsun , sonsuz ifadeden oluşur ki bu </a:t>
            </a:r>
            <a:r>
              <a:rPr lang="tr-TR" dirty="0" err="1" smtClean="0"/>
              <a:t>sonsuzuncu</a:t>
            </a:r>
            <a:r>
              <a:rPr lang="tr-TR" dirty="0" smtClean="0"/>
              <a:t> dereceden türev anlamına gelir.böylece üstel e (e^x) gibi </a:t>
            </a:r>
            <a:r>
              <a:rPr lang="tr-TR" dirty="0" err="1" smtClean="0"/>
              <a:t>fonsiyonları</a:t>
            </a:r>
            <a:r>
              <a:rPr lang="tr-TR" dirty="0" smtClean="0"/>
              <a:t> da belirli bir inceliğe ölçme derecesine (detaya , ayrıntıya ,) göre ifade etmek için son derece kullanışlıdır.</a:t>
            </a:r>
          </a:p>
          <a:p>
            <a:r>
              <a:rPr lang="tr-TR" dirty="0" smtClean="0"/>
              <a:t>her zaman değil ama genellikle yakınsaktır.</a:t>
            </a:r>
          </a:p>
          <a:p>
            <a:r>
              <a:rPr lang="tr-TR" dirty="0" err="1" smtClean="0"/>
              <a:t>maclaurin</a:t>
            </a:r>
            <a:r>
              <a:rPr lang="tr-TR" dirty="0" smtClean="0"/>
              <a:t> serisi bunun 0 etrafında açılmış olanıdır. </a:t>
            </a:r>
          </a:p>
          <a:p>
            <a:r>
              <a:rPr lang="tr-TR" dirty="0" err="1" smtClean="0"/>
              <a:t>taylor</a:t>
            </a:r>
            <a:r>
              <a:rPr lang="tr-TR" dirty="0" smtClean="0"/>
              <a:t> serisi bir fonksiyonu polinoma çevirmede kullanılır.sayısal yöntemlerde özellikle elverişlidir,çünkü polinomların analizi her zaman daha kolaydır.</a:t>
            </a:r>
          </a:p>
          <a:p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…</a:t>
            </a:r>
          </a:p>
          <a:p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Taylor serileri, fonksiyonların (ör. </a:t>
            </a:r>
            <a:r>
              <a:rPr kumimoji="1" lang="tr-TR" sz="120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3" tooltip="Logaritma"/>
              </a:rPr>
              <a:t>logaritma</a:t>
            </a: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verilen bir noktadaki sayısal değerlerini bulmak için kullanılabilirler. Buna ek olarak, Taylor serileri üzerinden cebirsel işlemler yapmak ör. </a:t>
            </a:r>
            <a:r>
              <a:rPr kumimoji="1" lang="tr-TR" sz="120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4" tooltip="Türev"/>
              </a:rPr>
              <a:t>türev</a:t>
            </a: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ya da </a:t>
            </a:r>
            <a:r>
              <a:rPr kumimoji="1" lang="tr-TR" sz="1200" u="none" strike="noStrike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hlinkClick r:id="rId5" tooltip="İntegral"/>
              </a:rPr>
              <a:t>integral</a:t>
            </a: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almak daha kolay olabilmektedir.</a:t>
            </a:r>
          </a:p>
          <a:p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X0</a:t>
            </a:r>
            <a:r>
              <a:rPr kumimoji="1" lang="tr-TR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başlangıç noktası olarak verilsin , eğer fonksiyonun tek bir değeri var ve türevi kolay alınabiliyorsa genellikle bu yöntem tercih edilir.Yöntemin esası seçilen başlangıç noktasından fonksiyona bir teğet çizilerek eğimin o noktadaki türeve eşit olduğunu kabul eden teoreme dayanır. Bulunan değer birinci </a:t>
            </a:r>
            <a:r>
              <a:rPr kumimoji="1" lang="tr-TR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iterasyon</a:t>
            </a:r>
            <a:r>
              <a:rPr kumimoji="1" lang="tr-TR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olarak adlandırılır. Ardışık iki </a:t>
            </a:r>
            <a:r>
              <a:rPr kumimoji="1" lang="tr-TR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ityerasyon</a:t>
            </a:r>
            <a:r>
              <a:rPr kumimoji="1" lang="tr-TR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arasındaki fark verilen bir epsilon sayısından küçük yada eşit oluncaya kadar </a:t>
            </a:r>
            <a:r>
              <a:rPr kumimoji="1" lang="tr-TR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iterasyona</a:t>
            </a:r>
            <a:r>
              <a:rPr kumimoji="1" lang="tr-TR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devam edilir. Bu şart sağlandığında yaklaşık kök bulunmuş olur.</a:t>
            </a:r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tr-T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3751C7-D8B0-49E9-A6B0-B08BA81E385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474DD-0F94-435A-8A30-215C9A7EADC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6793C7-B4F9-440E-960C-4179A869FE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6896E4-35C4-4741-8A69-D49CDAA919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E08E03-CBA5-420D-86FB-7DF12D12D6C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87F6D-74AF-4C97-AB36-9D486FAFEC9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EFBEA-62D8-40CD-A836-12C755D5691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0DD8D-94BE-46CD-B195-BB07F56D2C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580765-CA1E-49FB-9913-CFC5C9FD115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1E048B-EE2C-4801-A93E-9CCC1CE442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21CAA1-4B5B-46E7-B225-5361E63519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E49F00-3D9E-4CFE-A554-658867EA978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>
    <p:pull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  <a:endParaRPr lang="tr-TR" sz="3600" b="1" dirty="0">
              <a:solidFill>
                <a:schemeClr val="accent2">
                  <a:lumMod val="75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696" y="3501008"/>
            <a:ext cx="6393904" cy="144016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</a:pPr>
            <a:r>
              <a:rPr lang="tr-T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Lineer Olmayan </a:t>
            </a:r>
          </a:p>
          <a:p>
            <a:pPr>
              <a:spcBef>
                <a:spcPct val="0"/>
              </a:spcBef>
            </a:pPr>
            <a:r>
              <a:rPr lang="tr-T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         Denklem Sistemlerinin </a:t>
            </a:r>
          </a:p>
          <a:p>
            <a:pPr>
              <a:spcBef>
                <a:spcPct val="0"/>
              </a:spcBef>
            </a:pPr>
            <a:r>
              <a:rPr lang="tr-T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                        Çözüm Yöntemleri</a:t>
            </a:r>
            <a:endParaRPr lang="tr-TR" sz="2000" b="1" dirty="0">
              <a:solidFill>
                <a:schemeClr val="accent1">
                  <a:lumMod val="75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  <a:ea typeface="+mj-ea"/>
              <a:cs typeface="+mj-cs"/>
            </a:endParaRPr>
          </a:p>
        </p:txBody>
      </p:sp>
      <p:sp>
        <p:nvSpPr>
          <p:cNvPr id="11" name="10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7.  </a:t>
            </a:r>
            <a:r>
              <a:rPr lang="tr-TR" dirty="0" smtClean="0"/>
              <a:t>Hafta</a:t>
            </a:r>
            <a:endParaRPr lang="tr-TR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10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115616" y="548680"/>
            <a:ext cx="6858048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Newton Raphson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r>
              <a:rPr lang="tr-TR" sz="1600" b="1" dirty="0" smtClean="0">
                <a:latin typeface="Times New Roman"/>
                <a:ea typeface="Times New Roman"/>
              </a:rPr>
              <a:t>Örnek: </a:t>
            </a:r>
            <a:r>
              <a:rPr lang="tr-TR" sz="1600" dirty="0" smtClean="0">
                <a:latin typeface="Times New Roman"/>
                <a:ea typeface="Times New Roman"/>
              </a:rPr>
              <a:t>Bir A sayının istenilen duyarlılıkta karekökünün bulunması için Newton </a:t>
            </a:r>
            <a:r>
              <a:rPr lang="tr-TR" sz="1600" dirty="0" err="1" smtClean="0">
                <a:latin typeface="Times New Roman"/>
                <a:ea typeface="Times New Roman"/>
              </a:rPr>
              <a:t>Raphson</a:t>
            </a:r>
            <a:r>
              <a:rPr lang="tr-TR" sz="1600" dirty="0" smtClean="0">
                <a:latin typeface="Times New Roman"/>
                <a:ea typeface="Times New Roman"/>
              </a:rPr>
              <a:t> yöntemini kullanarak bir algoritma geliştiriniz.Buna göre 10’ un  </a:t>
            </a:r>
            <a:r>
              <a:rPr lang="tr-TR" sz="1600" dirty="0" err="1" smtClean="0">
                <a:latin typeface="Times New Roman"/>
                <a:ea typeface="Times New Roman"/>
              </a:rPr>
              <a:t>karakökünü</a:t>
            </a:r>
            <a:r>
              <a:rPr lang="tr-TR" sz="1600" dirty="0" smtClean="0">
                <a:latin typeface="Times New Roman"/>
                <a:ea typeface="Times New Roman"/>
              </a:rPr>
              <a:t>  x</a:t>
            </a:r>
            <a:r>
              <a:rPr lang="tr-TR" sz="1600" baseline="-25000" dirty="0" smtClean="0">
                <a:latin typeface="Times New Roman"/>
                <a:ea typeface="Times New Roman"/>
              </a:rPr>
              <a:t>0</a:t>
            </a:r>
            <a:r>
              <a:rPr lang="tr-TR" sz="1600" dirty="0" smtClean="0">
                <a:latin typeface="Times New Roman"/>
                <a:ea typeface="Times New Roman"/>
              </a:rPr>
              <a:t>=1 başlangıç değeri , </a:t>
            </a:r>
            <a:r>
              <a:rPr lang="tr-TR" sz="1800" dirty="0" smtClean="0">
                <a:latin typeface="Times New Roman"/>
                <a:ea typeface="Times New Roman"/>
                <a:sym typeface="Symbol"/>
              </a:rPr>
              <a:t></a:t>
            </a:r>
            <a:r>
              <a:rPr lang="tr-TR" sz="1600" dirty="0" smtClean="0">
                <a:latin typeface="Times New Roman"/>
                <a:ea typeface="Times New Roman"/>
              </a:rPr>
              <a:t>=0,005 mutlak hatasıyla bulunuz.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0" y="200025"/>
          <a:ext cx="1143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8" r:id="rId4" imgW="114102" imgH="177492" progId="">
                  <p:embed/>
                </p:oleObj>
              </mc:Choice>
              <mc:Fallback>
                <p:oleObj r:id="rId4" imgW="114102" imgH="17749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0025"/>
                        <a:ext cx="1143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57379" name="Picture 35"/>
          <p:cNvPicPr>
            <a:picLocks noChangeAspect="1" noChangeArrowheads="1"/>
          </p:cNvPicPr>
          <p:nvPr/>
        </p:nvPicPr>
        <p:blipFill>
          <a:blip r:embed="rId6" cstate="print"/>
          <a:srcRect t="33973"/>
          <a:stretch>
            <a:fillRect/>
          </a:stretch>
        </p:blipFill>
        <p:spPr bwMode="auto">
          <a:xfrm>
            <a:off x="1187624" y="2330557"/>
            <a:ext cx="7667077" cy="369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11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0" y="200025"/>
          <a:ext cx="1143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2" r:id="rId4" imgW="114102" imgH="177492" progId="">
                  <p:embed/>
                </p:oleObj>
              </mc:Choice>
              <mc:Fallback>
                <p:oleObj r:id="rId4" imgW="114102" imgH="17749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0025"/>
                        <a:ext cx="1143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89112" name="Picture 24"/>
          <p:cNvPicPr>
            <a:picLocks noChangeAspect="1" noChangeArrowheads="1"/>
          </p:cNvPicPr>
          <p:nvPr/>
        </p:nvPicPr>
        <p:blipFill>
          <a:blip r:embed="rId6" cstate="print"/>
          <a:srcRect t="4100"/>
          <a:stretch>
            <a:fillRect/>
          </a:stretch>
        </p:blipFill>
        <p:spPr bwMode="auto">
          <a:xfrm>
            <a:off x="1115616" y="476642"/>
            <a:ext cx="7918374" cy="597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12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0" y="200025"/>
          <a:ext cx="1143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8" r:id="rId4" imgW="114102" imgH="177492" progId="">
                  <p:embed/>
                </p:oleObj>
              </mc:Choice>
              <mc:Fallback>
                <p:oleObj r:id="rId4" imgW="114102" imgH="17749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0025"/>
                        <a:ext cx="1143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908720"/>
            <a:ext cx="741682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0" y="200025"/>
          <a:ext cx="1143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2" r:id="rId4" imgW="114102" imgH="177492" progId="">
                  <p:embed/>
                </p:oleObj>
              </mc:Choice>
              <mc:Fallback>
                <p:oleObj r:id="rId4" imgW="114102" imgH="17749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0025"/>
                        <a:ext cx="1143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836712"/>
            <a:ext cx="7588923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115616" y="620688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Newton Raphson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1115616" y="1124744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Örnek :</a:t>
            </a:r>
          </a:p>
          <a:p>
            <a:endParaRPr lang="tr-TR" sz="1600" dirty="0" smtClean="0"/>
          </a:p>
          <a:p>
            <a:r>
              <a:rPr lang="tr-TR" sz="1600" dirty="0" smtClean="0"/>
              <a:t>X</a:t>
            </a:r>
            <a:r>
              <a:rPr lang="tr-TR" sz="1600" baseline="30000" dirty="0" smtClean="0"/>
              <a:t>3</a:t>
            </a:r>
            <a:r>
              <a:rPr lang="tr-TR" sz="1600" dirty="0" smtClean="0"/>
              <a:t>+6x</a:t>
            </a:r>
            <a:r>
              <a:rPr lang="tr-TR" sz="1600" baseline="30000" dirty="0" smtClean="0"/>
              <a:t>2</a:t>
            </a:r>
            <a:r>
              <a:rPr lang="tr-TR" sz="1600" dirty="0" smtClean="0"/>
              <a:t>+13x-20    bir kökünü    x</a:t>
            </a:r>
            <a:r>
              <a:rPr lang="tr-TR" sz="1600" baseline="-25000" dirty="0" smtClean="0"/>
              <a:t>0</a:t>
            </a:r>
            <a:r>
              <a:rPr lang="tr-TR" sz="1600" dirty="0" smtClean="0"/>
              <a:t>=2    alarak   N-R ile araştırınız (iter.say=3)</a:t>
            </a:r>
            <a:endParaRPr lang="tr-TR" sz="1600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6119664" y="0"/>
            <a:ext cx="3024336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Newton Raphson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0" y="200025"/>
          <a:ext cx="1143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7" r:id="rId4" imgW="114102" imgH="177492" progId="">
                  <p:embed/>
                </p:oleObj>
              </mc:Choice>
              <mc:Fallback>
                <p:oleObj r:id="rId4" imgW="114102" imgH="17749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0025"/>
                        <a:ext cx="1143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648" y="4869160"/>
            <a:ext cx="6984776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3" y="608813"/>
            <a:ext cx="782002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16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6119664" y="0"/>
            <a:ext cx="3024336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Newton Raphson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0" y="200025"/>
          <a:ext cx="1143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0" r:id="rId4" imgW="114102" imgH="177492" progId="">
                  <p:embed/>
                </p:oleObj>
              </mc:Choice>
              <mc:Fallback>
                <p:oleObj r:id="rId4" imgW="114102" imgH="17749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0025"/>
                        <a:ext cx="1143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6" cstate="print">
            <a:grayscl/>
            <a:lum bright="-9000" contrast="14000"/>
          </a:blip>
          <a:srcRect/>
          <a:stretch>
            <a:fillRect/>
          </a:stretch>
        </p:blipFill>
        <p:spPr bwMode="auto">
          <a:xfrm>
            <a:off x="1187624" y="980728"/>
            <a:ext cx="772473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17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285852" y="785794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Newton Raphson Yöntemi Akış Diyagramı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 b="674"/>
          <a:stretch>
            <a:fillRect/>
          </a:stretch>
        </p:blipFill>
        <p:spPr bwMode="auto">
          <a:xfrm>
            <a:off x="3642373" y="1268760"/>
            <a:ext cx="2644139" cy="532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14282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18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142844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285852" y="500042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Newton Raphson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857232"/>
            <a:ext cx="7055279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AutoShape 3"/>
          <p:cNvSpPr>
            <a:spLocks noChangeArrowheads="1"/>
          </p:cNvSpPr>
          <p:nvPr/>
        </p:nvSpPr>
        <p:spPr bwMode="auto">
          <a:xfrm>
            <a:off x="2214546" y="1571612"/>
            <a:ext cx="4572032" cy="5000660"/>
          </a:xfrm>
          <a:prstGeom prst="foldedCorner">
            <a:avLst>
              <a:gd name="adj" fmla="val 7773"/>
            </a:avLst>
          </a:prstGeom>
          <a:solidFill>
            <a:srgbClr val="FFFFFF"/>
          </a:solidFill>
          <a:ln w="9525">
            <a:solidFill>
              <a:srgbClr val="9507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1000"/>
              </a:spcAft>
            </a:pPr>
            <a:r>
              <a:rPr lang="tr-TR" sz="1100" b="1" dirty="0" err="1" smtClean="0">
                <a:latin typeface="Arial" pitchFamily="34" charset="0"/>
                <a:cs typeface="Arial" pitchFamily="34" charset="0"/>
              </a:rPr>
              <a:t>clear</a:t>
            </a:r>
            <a:r>
              <a:rPr lang="tr-TR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1100" b="1" dirty="0" err="1" smtClean="0">
                <a:latin typeface="Arial" pitchFamily="34" charset="0"/>
                <a:cs typeface="Arial" pitchFamily="34" charset="0"/>
              </a:rPr>
              <a:t>all</a:t>
            </a:r>
            <a:r>
              <a:rPr lang="tr-TR" sz="11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0" eaLnBrk="1" hangingPunct="1">
              <a:spcAft>
                <a:spcPts val="1000"/>
              </a:spcAft>
            </a:pPr>
            <a:r>
              <a:rPr lang="tr-TR" sz="1100" b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%f(x)=k1*x^2+k2*x+k3</a:t>
            </a:r>
          </a:p>
          <a:p>
            <a:pPr lvl="0" eaLnBrk="1" hangingPunct="1">
              <a:spcAft>
                <a:spcPts val="1000"/>
              </a:spcAft>
            </a:pPr>
            <a:r>
              <a:rPr lang="tr-TR" sz="1100" b="1" dirty="0" smtClean="0">
                <a:latin typeface="Arial" pitchFamily="34" charset="0"/>
                <a:cs typeface="Arial" pitchFamily="34" charset="0"/>
              </a:rPr>
              <a:t>k1=1;k2=-7;k3=10;</a:t>
            </a:r>
          </a:p>
          <a:p>
            <a:pPr eaLnBrk="1" hangingPunct="1">
              <a:spcAft>
                <a:spcPts val="1000"/>
              </a:spcAft>
            </a:pPr>
            <a:r>
              <a:rPr lang="tr-TR" sz="1100" b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% </a:t>
            </a:r>
            <a:r>
              <a:rPr lang="tr-TR" sz="1100" b="1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x'in</a:t>
            </a:r>
            <a:r>
              <a:rPr lang="tr-TR" sz="1100" b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başlangıç değeri değeri</a:t>
            </a:r>
          </a:p>
          <a:p>
            <a:pPr lvl="0" eaLnBrk="1" hangingPunct="1">
              <a:spcAft>
                <a:spcPts val="1000"/>
              </a:spcAft>
            </a:pPr>
            <a:r>
              <a:rPr lang="tr-TR" sz="1100" b="1" dirty="0" smtClean="0">
                <a:latin typeface="Arial" pitchFamily="34" charset="0"/>
                <a:cs typeface="Arial" pitchFamily="34" charset="0"/>
              </a:rPr>
              <a:t>x(1)=4;</a:t>
            </a:r>
          </a:p>
          <a:p>
            <a:pPr lvl="0" eaLnBrk="1" hangingPunct="1">
              <a:spcAft>
                <a:spcPts val="1000"/>
              </a:spcAft>
            </a:pPr>
            <a:r>
              <a:rPr lang="tr-TR" sz="1100" b="1" dirty="0" smtClean="0">
                <a:latin typeface="Arial" pitchFamily="34" charset="0"/>
                <a:cs typeface="Arial" pitchFamily="34" charset="0"/>
              </a:rPr>
              <a:t>f_x=k1*x(1)^2+k2*x(1)+k3;   </a:t>
            </a:r>
            <a:r>
              <a:rPr lang="tr-TR" sz="1100" b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% fonksiyon</a:t>
            </a:r>
          </a:p>
          <a:p>
            <a:pPr lvl="0" eaLnBrk="1" hangingPunct="1">
              <a:spcAft>
                <a:spcPts val="1000"/>
              </a:spcAft>
            </a:pPr>
            <a:r>
              <a:rPr lang="tr-TR" sz="1100" b="1" dirty="0" smtClean="0">
                <a:latin typeface="Arial" pitchFamily="34" charset="0"/>
                <a:cs typeface="Arial" pitchFamily="34" charset="0"/>
              </a:rPr>
              <a:t>derivate_</a:t>
            </a:r>
            <a:r>
              <a:rPr lang="tr-TR" sz="1100" b="1" dirty="0" err="1" smtClean="0">
                <a:latin typeface="Arial" pitchFamily="34" charset="0"/>
                <a:cs typeface="Arial" pitchFamily="34" charset="0"/>
              </a:rPr>
              <a:t>fx</a:t>
            </a:r>
            <a:r>
              <a:rPr lang="tr-TR" sz="1100" b="1" dirty="0" smtClean="0">
                <a:latin typeface="Arial" pitchFamily="34" charset="0"/>
                <a:cs typeface="Arial" pitchFamily="34" charset="0"/>
              </a:rPr>
              <a:t>=2*k1*x(1)+k2;   </a:t>
            </a:r>
            <a:r>
              <a:rPr lang="tr-TR" sz="1100" b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% türevi</a:t>
            </a:r>
          </a:p>
          <a:p>
            <a:pPr lvl="0" eaLnBrk="1" hangingPunct="1">
              <a:spcAft>
                <a:spcPts val="1000"/>
              </a:spcAft>
            </a:pPr>
            <a:r>
              <a:rPr lang="tr-TR" sz="1100" b="1" dirty="0" smtClean="0">
                <a:latin typeface="Arial" pitchFamily="34" charset="0"/>
                <a:cs typeface="Arial" pitchFamily="34" charset="0"/>
              </a:rPr>
              <a:t>epsilon=0.03;</a:t>
            </a:r>
          </a:p>
          <a:p>
            <a:pPr lvl="0" eaLnBrk="1" hangingPunct="1">
              <a:spcAft>
                <a:spcPts val="1000"/>
              </a:spcAft>
            </a:pPr>
            <a:r>
              <a:rPr lang="tr-TR" sz="1100" b="1" dirty="0" smtClean="0">
                <a:latin typeface="Arial" pitchFamily="34" charset="0"/>
                <a:cs typeface="Arial" pitchFamily="34" charset="0"/>
              </a:rPr>
              <a:t>k=1;</a:t>
            </a:r>
          </a:p>
          <a:p>
            <a:pPr lvl="0" eaLnBrk="1" hangingPunct="1">
              <a:spcAft>
                <a:spcPts val="1000"/>
              </a:spcAft>
            </a:pPr>
            <a:r>
              <a:rPr lang="tr-TR" sz="1100" b="1" dirty="0" err="1" smtClean="0">
                <a:latin typeface="Arial" pitchFamily="34" charset="0"/>
                <a:cs typeface="Arial" pitchFamily="34" charset="0"/>
              </a:rPr>
              <a:t>while</a:t>
            </a:r>
            <a:r>
              <a:rPr lang="tr-TR" sz="11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1100" b="1" dirty="0" err="1" smtClean="0">
                <a:latin typeface="Arial" pitchFamily="34" charset="0"/>
                <a:cs typeface="Arial" pitchFamily="34" charset="0"/>
              </a:rPr>
              <a:t>abs</a:t>
            </a:r>
            <a:r>
              <a:rPr lang="tr-TR" sz="1100" b="1" dirty="0" smtClean="0">
                <a:latin typeface="Arial" pitchFamily="34" charset="0"/>
                <a:cs typeface="Arial" pitchFamily="34" charset="0"/>
              </a:rPr>
              <a:t>(f_x)&gt;=epsilon</a:t>
            </a:r>
          </a:p>
          <a:p>
            <a:pPr lvl="0" eaLnBrk="1" hangingPunct="1">
              <a:spcAft>
                <a:spcPts val="1000"/>
              </a:spcAft>
            </a:pPr>
            <a:r>
              <a:rPr lang="tr-TR" sz="1100" b="1" dirty="0" smtClean="0">
                <a:latin typeface="Arial" pitchFamily="34" charset="0"/>
                <a:cs typeface="Arial" pitchFamily="34" charset="0"/>
              </a:rPr>
              <a:t>    x(k+1)=x(k)-f_x/</a:t>
            </a:r>
            <a:r>
              <a:rPr lang="tr-TR" sz="1100" b="1" dirty="0" err="1" smtClean="0">
                <a:latin typeface="Arial" pitchFamily="34" charset="0"/>
                <a:cs typeface="Arial" pitchFamily="34" charset="0"/>
              </a:rPr>
              <a:t>derivate</a:t>
            </a:r>
            <a:r>
              <a:rPr lang="tr-TR" sz="1100" b="1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tr-TR" sz="1100" b="1" dirty="0" err="1" smtClean="0">
                <a:latin typeface="Arial" pitchFamily="34" charset="0"/>
                <a:cs typeface="Arial" pitchFamily="34" charset="0"/>
              </a:rPr>
              <a:t>fx</a:t>
            </a:r>
            <a:r>
              <a:rPr lang="tr-TR" sz="11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0" eaLnBrk="1" hangingPunct="1">
              <a:spcAft>
                <a:spcPts val="1000"/>
              </a:spcAft>
            </a:pPr>
            <a:r>
              <a:rPr lang="tr-TR" sz="1100" b="1" dirty="0" smtClean="0">
                <a:latin typeface="Arial" pitchFamily="34" charset="0"/>
                <a:cs typeface="Arial" pitchFamily="34" charset="0"/>
              </a:rPr>
              <a:t>    k=k+1;</a:t>
            </a:r>
          </a:p>
          <a:p>
            <a:pPr lvl="0" eaLnBrk="1" hangingPunct="1">
              <a:spcAft>
                <a:spcPts val="1000"/>
              </a:spcAft>
            </a:pPr>
            <a:r>
              <a:rPr lang="tr-TR" sz="1100" b="1" dirty="0" smtClean="0">
                <a:latin typeface="Arial" pitchFamily="34" charset="0"/>
                <a:cs typeface="Arial" pitchFamily="34" charset="0"/>
              </a:rPr>
              <a:t>    f_x=k1*x(k)^2+k2*x(k)+k3;</a:t>
            </a:r>
          </a:p>
          <a:p>
            <a:pPr lvl="0" eaLnBrk="1" hangingPunct="1">
              <a:spcAft>
                <a:spcPts val="1000"/>
              </a:spcAft>
            </a:pPr>
            <a:r>
              <a:rPr lang="tr-TR" sz="11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1100" b="1" dirty="0" err="1" smtClean="0">
                <a:latin typeface="Arial" pitchFamily="34" charset="0"/>
                <a:cs typeface="Arial" pitchFamily="34" charset="0"/>
              </a:rPr>
              <a:t>derivate</a:t>
            </a:r>
            <a:r>
              <a:rPr lang="tr-TR" sz="1100" b="1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tr-TR" sz="1100" b="1" dirty="0" err="1" smtClean="0">
                <a:latin typeface="Arial" pitchFamily="34" charset="0"/>
                <a:cs typeface="Arial" pitchFamily="34" charset="0"/>
              </a:rPr>
              <a:t>fx</a:t>
            </a:r>
            <a:r>
              <a:rPr lang="tr-TR" sz="1100" b="1" dirty="0" smtClean="0">
                <a:latin typeface="Arial" pitchFamily="34" charset="0"/>
                <a:cs typeface="Arial" pitchFamily="34" charset="0"/>
              </a:rPr>
              <a:t>=2*k1*x(k)+k2;</a:t>
            </a:r>
          </a:p>
          <a:p>
            <a:pPr lvl="0" eaLnBrk="1" hangingPunct="1">
              <a:spcAft>
                <a:spcPts val="1000"/>
              </a:spcAft>
            </a:pPr>
            <a:r>
              <a:rPr lang="tr-TR" sz="1100" b="1" dirty="0" err="1" smtClean="0">
                <a:latin typeface="Arial" pitchFamily="34" charset="0"/>
                <a:cs typeface="Arial" pitchFamily="34" charset="0"/>
              </a:rPr>
              <a:t>end</a:t>
            </a:r>
            <a:endParaRPr lang="tr-TR" sz="1100" b="1" dirty="0" smtClean="0">
              <a:latin typeface="Arial" pitchFamily="34" charset="0"/>
              <a:cs typeface="Arial" pitchFamily="34" charset="0"/>
            </a:endParaRPr>
          </a:p>
          <a:p>
            <a:pPr lvl="0" eaLnBrk="1" hangingPunct="1">
              <a:spcAft>
                <a:spcPts val="1000"/>
              </a:spcAft>
            </a:pPr>
            <a:r>
              <a:rPr lang="tr-TR" sz="1100" b="1" dirty="0" smtClean="0">
                <a:latin typeface="Arial" pitchFamily="34" charset="0"/>
                <a:cs typeface="Arial" pitchFamily="34" charset="0"/>
              </a:rPr>
              <a:t>k=k-1;</a:t>
            </a:r>
          </a:p>
          <a:p>
            <a:pPr lvl="0" eaLnBrk="1" hangingPunct="1">
              <a:spcAft>
                <a:spcPts val="1000"/>
              </a:spcAft>
            </a:pPr>
            <a:r>
              <a:rPr lang="tr-TR" sz="1100" b="1" dirty="0" err="1" smtClean="0">
                <a:latin typeface="Arial" pitchFamily="34" charset="0"/>
                <a:cs typeface="Arial" pitchFamily="34" charset="0"/>
              </a:rPr>
              <a:t>disp</a:t>
            </a:r>
            <a:r>
              <a:rPr lang="tr-TR" sz="1100" b="1" dirty="0" smtClean="0">
                <a:latin typeface="Arial" pitchFamily="34" charset="0"/>
                <a:cs typeface="Arial" pitchFamily="34" charset="0"/>
              </a:rPr>
              <a:t>(['x(k) değeri:' int2str(x(k))]);</a:t>
            </a:r>
            <a:endParaRPr kumimoji="0" lang="tr-T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643570" y="2571744"/>
            <a:ext cx="2786082" cy="3071858"/>
          </a:xfrm>
          <a:prstGeom prst="foldedCorner">
            <a:avLst>
              <a:gd name="adj" fmla="val 7773"/>
            </a:avLst>
          </a:prstGeom>
          <a:solidFill>
            <a:srgbClr val="FFFFFF"/>
          </a:solidFill>
          <a:ln w="9525">
            <a:solidFill>
              <a:srgbClr val="9507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spcAft>
                <a:spcPts val="1000"/>
              </a:spcAft>
            </a:pPr>
            <a:endParaRPr lang="tr-TR" sz="1800" dirty="0" smtClean="0">
              <a:latin typeface="Arial" pitchFamily="34" charset="0"/>
              <a:cs typeface="Arial" pitchFamily="34" charset="0"/>
            </a:endParaRPr>
          </a:p>
          <a:p>
            <a:pPr lvl="0" eaLnBrk="1" hangingPunct="1">
              <a:spcAft>
                <a:spcPts val="1000"/>
              </a:spcAft>
            </a:pPr>
            <a:endParaRPr lang="tr-TR" sz="1800" dirty="0" smtClean="0">
              <a:latin typeface="Arial" pitchFamily="34" charset="0"/>
              <a:cs typeface="Arial" pitchFamily="34" charset="0"/>
            </a:endParaRPr>
          </a:p>
          <a:p>
            <a:pPr lvl="0" eaLnBrk="1" hangingPunct="1">
              <a:spcAft>
                <a:spcPts val="1000"/>
              </a:spcAft>
            </a:pPr>
            <a:r>
              <a:rPr lang="tr-TR" sz="1800" dirty="0" smtClean="0">
                <a:latin typeface="Arial" pitchFamily="34" charset="0"/>
                <a:cs typeface="Arial" pitchFamily="34" charset="0"/>
              </a:rPr>
              <a:t>&gt;&gt; </a:t>
            </a:r>
            <a:r>
              <a:rPr lang="tr-TR" sz="1800" dirty="0" err="1" smtClean="0">
                <a:latin typeface="Arial" pitchFamily="34" charset="0"/>
                <a:cs typeface="Arial" pitchFamily="34" charset="0"/>
              </a:rPr>
              <a:t>newtonraphson</a:t>
            </a:r>
            <a:endParaRPr lang="tr-TR" sz="1800" dirty="0" smtClean="0">
              <a:latin typeface="Arial" pitchFamily="34" charset="0"/>
              <a:cs typeface="Arial" pitchFamily="34" charset="0"/>
            </a:endParaRPr>
          </a:p>
          <a:p>
            <a:pPr lvl="0" eaLnBrk="1" hangingPunct="1">
              <a:spcAft>
                <a:spcPts val="1000"/>
              </a:spcAft>
            </a:pPr>
            <a:r>
              <a:rPr lang="tr-TR" sz="1800" dirty="0" smtClean="0">
                <a:latin typeface="Arial" pitchFamily="34" charset="0"/>
                <a:cs typeface="Arial" pitchFamily="34" charset="0"/>
              </a:rPr>
              <a:t>x(k) değeri:5</a:t>
            </a:r>
          </a:p>
          <a:p>
            <a:pPr lvl="0" eaLnBrk="1" hangingPunct="1">
              <a:spcAft>
                <a:spcPts val="1000"/>
              </a:spcAft>
            </a:pPr>
            <a:r>
              <a:rPr lang="tr-TR" sz="1800" dirty="0" smtClean="0">
                <a:latin typeface="Arial" pitchFamily="34" charset="0"/>
                <a:cs typeface="Arial" pitchFamily="34" charset="0"/>
              </a:rPr>
              <a:t>&gt;&gt;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000636"/>
            <a:ext cx="714380" cy="642942"/>
          </a:xfrm>
        </p:spPr>
        <p:txBody>
          <a:bodyPr/>
          <a:lstStyle/>
          <a:p>
            <a:pPr algn="ctr"/>
            <a:r>
              <a:rPr lang="tr-TR" smtClean="0"/>
              <a:t>7.  </a:t>
            </a:r>
            <a:r>
              <a:rPr lang="tr-TR" dirty="0" smtClean="0"/>
              <a:t>Hafta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58" y="5929330"/>
            <a:ext cx="714380" cy="571504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19</a:t>
            </a:fld>
            <a:r>
              <a:rPr lang="tr-TR" smtClean="0"/>
              <a:t>. Sayfa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Sonraki Hafta :</a:t>
            </a:r>
          </a:p>
          <a:p>
            <a:r>
              <a:rPr lang="tr-TR" sz="1600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tr-TR" sz="1600" dirty="0" smtClean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60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Eğri uydurma, aradeğer ve dış değer bulma yöntemleri…</a:t>
            </a:r>
            <a:endParaRPr lang="tr-TR" sz="1600" dirty="0" smtClean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10 Resim"/>
          <p:cNvPicPr/>
          <p:nvPr/>
        </p:nvPicPr>
        <p:blipFill>
          <a:blip r:embed="rId3" cstate="print"/>
          <a:srcRect l="437"/>
          <a:stretch>
            <a:fillRect/>
          </a:stretch>
        </p:blipFill>
        <p:spPr bwMode="auto">
          <a:xfrm rot="1333662">
            <a:off x="5270905" y="2207528"/>
            <a:ext cx="3157643" cy="2804623"/>
          </a:xfrm>
          <a:prstGeom prst="round2DiagRect">
            <a:avLst>
              <a:gd name="adj1" fmla="val 2042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4" descr="http://www.gtsav.gatech.edu/people/ffedele/cee3000/Fall08/CEE3000Fall08_files/matlab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2330" y="1142984"/>
            <a:ext cx="1811838" cy="13573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3" name="2 İçerik Yer Tutucusu"/>
          <p:cNvSpPr>
            <a:spLocks noGrp="1"/>
          </p:cNvSpPr>
          <p:nvPr>
            <p:ph idx="1"/>
          </p:nvPr>
        </p:nvSpPr>
        <p:spPr>
          <a:xfrm>
            <a:off x="2443178" y="-24"/>
            <a:ext cx="6700854" cy="611410"/>
          </a:xfrm>
        </p:spPr>
        <p:txBody>
          <a:bodyPr>
            <a:normAutofit lnSpcReduction="10000"/>
          </a:bodyPr>
          <a:lstStyle/>
          <a:p>
            <a:pPr lvl="0" algn="r">
              <a:buNone/>
            </a:pPr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Lineer Olmayan </a:t>
            </a:r>
          </a:p>
          <a:p>
            <a:pPr lvl="0" algn="r">
              <a:buNone/>
            </a:pPr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>
              <a:buNone/>
            </a:pP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00166" y="714356"/>
            <a:ext cx="5520106" cy="3938780"/>
          </a:xfrm>
        </p:spPr>
        <p:txBody>
          <a:bodyPr/>
          <a:lstStyle/>
          <a:p>
            <a:pPr>
              <a:buNone/>
            </a:pPr>
            <a:r>
              <a:rPr lang="tr-TR" sz="1600" b="1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Ders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b="1" dirty="0" smtClean="0">
              <a:solidFill>
                <a:srgbClr val="000099"/>
              </a:solidFill>
              <a:latin typeface="Agency FB" pitchFamily="34" charset="0"/>
            </a:endParaRPr>
          </a:p>
          <a:p>
            <a:pPr>
              <a:buFont typeface="Wingdings" pitchFamily="2" charset="2"/>
              <a:buChar char="v"/>
            </a:pPr>
            <a:endParaRPr lang="tr-TR" sz="2000" b="1" dirty="0" smtClean="0">
              <a:solidFill>
                <a:srgbClr val="000099"/>
              </a:solidFill>
              <a:latin typeface="Agency FB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tr-TR" sz="2000" b="1" dirty="0" smtClean="0">
                <a:solidFill>
                  <a:srgbClr val="002060"/>
                </a:solidFill>
                <a:latin typeface="Agency FB" pitchFamily="34" charset="0"/>
              </a:rPr>
              <a:t>Taylor Serisi </a:t>
            </a:r>
          </a:p>
          <a:p>
            <a:pPr>
              <a:buFont typeface="Wingdings" pitchFamily="2" charset="2"/>
              <a:buChar char="v"/>
            </a:pPr>
            <a:r>
              <a:rPr lang="tr-TR" sz="2000" b="1" dirty="0" smtClean="0">
                <a:solidFill>
                  <a:srgbClr val="002060"/>
                </a:solidFill>
                <a:latin typeface="Agency FB" pitchFamily="34" charset="0"/>
              </a:rPr>
              <a:t>Newton Raphson Yöntemi</a:t>
            </a:r>
          </a:p>
          <a:p>
            <a:pPr>
              <a:buFont typeface="Wingdings" pitchFamily="2" charset="2"/>
              <a:buChar char="v"/>
            </a:pPr>
            <a:r>
              <a:rPr lang="tr-TR" sz="2000" b="1" dirty="0" smtClean="0">
                <a:solidFill>
                  <a:srgbClr val="002060"/>
                </a:solidFill>
                <a:latin typeface="Agency FB" pitchFamily="34" charset="0"/>
              </a:rPr>
              <a:t>Örnekler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443178" y="-24"/>
            <a:ext cx="6700854" cy="611410"/>
          </a:xfrm>
        </p:spPr>
        <p:txBody>
          <a:bodyPr>
            <a:normAutofit lnSpcReduction="10000"/>
          </a:bodyPr>
          <a:lstStyle/>
          <a:p>
            <a:pPr lvl="0" algn="r">
              <a:buNone/>
            </a:pPr>
            <a:r>
              <a:rPr lang="tr-TR" sz="160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Lineer Olmayan </a:t>
            </a:r>
          </a:p>
          <a:p>
            <a:pPr lvl="0" algn="r">
              <a:buNone/>
            </a:pPr>
            <a:r>
              <a:rPr lang="tr-TR" sz="160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>
              <a:buNone/>
            </a:pP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285852" y="785794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Taylor Serisi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0478" y="1142984"/>
            <a:ext cx="7353488" cy="297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4071942"/>
            <a:ext cx="6923087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Dikdörtgen"/>
          <p:cNvSpPr/>
          <p:nvPr/>
        </p:nvSpPr>
        <p:spPr bwMode="auto">
          <a:xfrm>
            <a:off x="1428728" y="1761786"/>
            <a:ext cx="6643734" cy="785818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solidFill>
              <a:schemeClr val="bg1">
                <a:lumMod val="40000"/>
                <a:lumOff val="60000"/>
                <a:alpha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dirty="0" smtClean="0"/>
              <a:t>SAÜ YYurtaY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5095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17951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285852" y="785794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Newton Raphson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2 İçerik Yer Tutucusu"/>
          <p:cNvSpPr>
            <a:spLocks noGrp="1"/>
          </p:cNvSpPr>
          <p:nvPr>
            <p:ph idx="1"/>
          </p:nvPr>
        </p:nvSpPr>
        <p:spPr>
          <a:xfrm>
            <a:off x="2443178" y="-24"/>
            <a:ext cx="6700854" cy="611410"/>
          </a:xfrm>
        </p:spPr>
        <p:txBody>
          <a:bodyPr>
            <a:normAutofit lnSpcReduction="10000"/>
          </a:bodyPr>
          <a:lstStyle/>
          <a:p>
            <a:pPr lvl="0" algn="r">
              <a:buNone/>
            </a:pPr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Lineer Olmayan </a:t>
            </a:r>
          </a:p>
          <a:p>
            <a:pPr lvl="0" algn="r">
              <a:buNone/>
            </a:pPr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>
              <a:buNone/>
            </a:pP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187624" y="4461620"/>
            <a:ext cx="2520280" cy="720080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484784"/>
            <a:ext cx="728667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285852" y="548680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Newton Raphson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4932" y="1052736"/>
            <a:ext cx="7493532" cy="409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5181702"/>
            <a:ext cx="7864722" cy="141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5095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6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17951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971600" y="404664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Newton Raphson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2 İçerik Yer Tutucusu"/>
          <p:cNvSpPr>
            <a:spLocks noGrp="1"/>
          </p:cNvSpPr>
          <p:nvPr>
            <p:ph idx="1"/>
          </p:nvPr>
        </p:nvSpPr>
        <p:spPr>
          <a:xfrm>
            <a:off x="2443178" y="-24"/>
            <a:ext cx="6700854" cy="611410"/>
          </a:xfrm>
        </p:spPr>
        <p:txBody>
          <a:bodyPr>
            <a:normAutofit lnSpcReduction="10000"/>
          </a:bodyPr>
          <a:lstStyle/>
          <a:p>
            <a:pPr lvl="0" algn="r">
              <a:buNone/>
            </a:pPr>
            <a:r>
              <a:rPr lang="tr-TR" sz="160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Lineer Olmayan </a:t>
            </a:r>
          </a:p>
          <a:p>
            <a:pPr lvl="0" algn="r">
              <a:buNone/>
            </a:pPr>
            <a:r>
              <a:rPr lang="tr-TR" sz="160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>
              <a:buNone/>
            </a:pP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187624" y="4461620"/>
            <a:ext cx="2520280" cy="720080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6" name="15 Grup"/>
          <p:cNvGrpSpPr/>
          <p:nvPr/>
        </p:nvGrpSpPr>
        <p:grpSpPr>
          <a:xfrm>
            <a:off x="1187624" y="1124744"/>
            <a:ext cx="7000924" cy="5304246"/>
            <a:chOff x="1357290" y="1268026"/>
            <a:chExt cx="7000924" cy="5304246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57291" y="1268026"/>
              <a:ext cx="7000923" cy="2875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b="3718"/>
            <a:stretch>
              <a:fillRect/>
            </a:stretch>
          </p:blipFill>
          <p:spPr bwMode="auto">
            <a:xfrm>
              <a:off x="1357290" y="4164912"/>
              <a:ext cx="6802810" cy="2407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7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285852" y="1214422"/>
            <a:ext cx="7715304" cy="358273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tr-TR" sz="1600" smtClean="0"/>
          </a:p>
          <a:p>
            <a:pPr marL="0" lvl="1"/>
            <a:endParaRPr lang="tr-TR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285852" y="548680"/>
            <a:ext cx="4857784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Newton Raphson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kern="0" dirty="0" smtClean="0"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5733256"/>
            <a:ext cx="15757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16 Dikdörtgen"/>
          <p:cNvSpPr/>
          <p:nvPr/>
        </p:nvSpPr>
        <p:spPr>
          <a:xfrm>
            <a:off x="7074864" y="5499816"/>
            <a:ext cx="1944216" cy="1224136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869160"/>
            <a:ext cx="514353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1189" y="1268760"/>
            <a:ext cx="7181251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14282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8</a:t>
            </a:fld>
            <a:r>
              <a:rPr lang="tr-TR" dirty="0" smtClean="0"/>
              <a:t>.</a:t>
            </a:r>
          </a:p>
          <a:p>
            <a:pPr algn="ctr"/>
            <a:r>
              <a:rPr lang="tr-TR" dirty="0" smtClean="0"/>
              <a:t>Sayfa</a:t>
            </a:r>
            <a:endParaRPr lang="tr-TR" dirty="0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142844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043608" y="548680"/>
            <a:ext cx="3888432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Newton  </a:t>
            </a:r>
            <a:r>
              <a:rPr kumimoji="1" lang="tr-TR" sz="1600" b="1" kern="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Raphson</a:t>
            </a:r>
            <a:endParaRPr kumimoji="1" lang="tr-TR" sz="1600" b="1" kern="0" dirty="0" smtClean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     Yöntemi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14 Metin kutusu"/>
          <p:cNvSpPr txBox="1"/>
          <p:nvPr/>
        </p:nvSpPr>
        <p:spPr>
          <a:xfrm>
            <a:off x="3563888" y="620688"/>
            <a:ext cx="543609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%</a:t>
            </a:r>
            <a:r>
              <a:rPr lang="tr-TR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newton</a:t>
            </a:r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raphson1 (özel Çözüm)</a:t>
            </a:r>
          </a:p>
          <a:p>
            <a:r>
              <a:rPr lang="tr-TR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clear</a:t>
            </a:r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all</a:t>
            </a:r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%f(x)=k1*x^3+k2</a:t>
            </a:r>
          </a:p>
          <a:p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k1=1;k2=-5;</a:t>
            </a:r>
          </a:p>
          <a:p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x(1)=1;                           % </a:t>
            </a:r>
            <a:r>
              <a:rPr lang="tr-TR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x'in</a:t>
            </a:r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baslangic</a:t>
            </a:r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degeri</a:t>
            </a:r>
            <a:endParaRPr lang="tr-TR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f_x=k1*x(1)^3+k2;          % fonksiyon</a:t>
            </a:r>
          </a:p>
          <a:p>
            <a:r>
              <a:rPr lang="tr-TR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derivate</a:t>
            </a:r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_</a:t>
            </a:r>
            <a:r>
              <a:rPr lang="tr-TR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fx</a:t>
            </a:r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=3*x(1)^2;     % türevi </a:t>
            </a:r>
          </a:p>
          <a:p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epsilon=0.00005;</a:t>
            </a:r>
          </a:p>
          <a:p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k=1;</a:t>
            </a:r>
          </a:p>
          <a:p>
            <a:pPr lvl="1"/>
            <a:r>
              <a:rPr lang="tr-TR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while</a:t>
            </a:r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abs</a:t>
            </a:r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(f_x)&gt;=epsilon</a:t>
            </a:r>
          </a:p>
          <a:p>
            <a:pPr lvl="1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x(k+1)=x(k)-f_x/</a:t>
            </a:r>
            <a:r>
              <a:rPr lang="tr-TR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derivate</a:t>
            </a:r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_</a:t>
            </a:r>
            <a:r>
              <a:rPr lang="tr-TR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fx</a:t>
            </a:r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lvl="1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k=k+1;</a:t>
            </a:r>
          </a:p>
          <a:p>
            <a:pPr lvl="1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f_x=k1*x(k)^3+k2;</a:t>
            </a:r>
          </a:p>
          <a:p>
            <a:pPr lvl="1"/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tr-TR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derivate</a:t>
            </a:r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_</a:t>
            </a:r>
            <a:r>
              <a:rPr lang="tr-TR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fx</a:t>
            </a:r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=3*x(k)^2;</a:t>
            </a:r>
          </a:p>
          <a:p>
            <a:pPr lvl="1"/>
            <a:r>
              <a:rPr lang="tr-TR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</a:t>
            </a:r>
            <a:endParaRPr lang="tr-TR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k=k-1;</a:t>
            </a:r>
          </a:p>
          <a:p>
            <a:r>
              <a:rPr lang="tr-TR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</a:t>
            </a:r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(['</a:t>
            </a:r>
            <a:r>
              <a:rPr lang="tr-TR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iterasyon</a:t>
            </a:r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tr-TR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sayisi</a:t>
            </a:r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:' int2str(k)]);</a:t>
            </a:r>
          </a:p>
          <a:p>
            <a:r>
              <a:rPr lang="tr-TR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</a:t>
            </a:r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(['</a:t>
            </a:r>
            <a:r>
              <a:rPr lang="tr-TR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Yaklasık</a:t>
            </a:r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kök </a:t>
            </a:r>
            <a:r>
              <a:rPr lang="tr-TR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degeri</a:t>
            </a:r>
            <a:r>
              <a:rPr lang="tr-T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:' num2str(x(k))]);</a:t>
            </a:r>
          </a:p>
          <a:p>
            <a:endParaRPr lang="tr-TR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16 Sağ Ok Belirtme Çizgisi"/>
          <p:cNvSpPr/>
          <p:nvPr/>
        </p:nvSpPr>
        <p:spPr>
          <a:xfrm>
            <a:off x="1187624" y="2204864"/>
            <a:ext cx="1728192" cy="2571768"/>
          </a:xfrm>
          <a:prstGeom prst="rightArrowCallout">
            <a:avLst>
              <a:gd name="adj1" fmla="val 36013"/>
              <a:gd name="adj2" fmla="val 50000"/>
              <a:gd name="adj3" fmla="val 12794"/>
              <a:gd name="adj4" fmla="val 85743"/>
            </a:avLst>
          </a:prstGeom>
          <a:solidFill>
            <a:schemeClr val="accent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Problemin </a:t>
            </a:r>
            <a:r>
              <a:rPr lang="tr-TR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matlab</a:t>
            </a:r>
            <a:r>
              <a:rPr lang="tr-T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çözümü</a:t>
            </a:r>
            <a:endParaRPr lang="tr-TR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285720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9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214282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2 İçerik Yer Tutucusu"/>
          <p:cNvSpPr txBox="1">
            <a:spLocks/>
          </p:cNvSpPr>
          <p:nvPr/>
        </p:nvSpPr>
        <p:spPr bwMode="white">
          <a:xfrm>
            <a:off x="1115616" y="548680"/>
            <a:ext cx="6858048" cy="46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b="1" kern="0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Newton Raphson Yöntemi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r>
              <a:rPr lang="tr-TR" sz="1600" b="1" dirty="0" smtClean="0">
                <a:latin typeface="Times New Roman"/>
                <a:ea typeface="Times New Roman"/>
              </a:rPr>
              <a:t>Örnek: </a:t>
            </a:r>
            <a:r>
              <a:rPr lang="tr-TR" sz="1600" dirty="0" smtClean="0">
                <a:latin typeface="Times New Roman"/>
                <a:ea typeface="Times New Roman"/>
              </a:rPr>
              <a:t>Bir A sayının istenilen duyarlılıkta karekökünün bulunması için Newton </a:t>
            </a:r>
            <a:r>
              <a:rPr lang="tr-TR" sz="1600" dirty="0" err="1" smtClean="0">
                <a:latin typeface="Times New Roman"/>
                <a:ea typeface="Times New Roman"/>
              </a:rPr>
              <a:t>Raphson</a:t>
            </a:r>
            <a:r>
              <a:rPr lang="tr-TR" sz="1600" dirty="0" smtClean="0">
                <a:latin typeface="Times New Roman"/>
                <a:ea typeface="Times New Roman"/>
              </a:rPr>
              <a:t> yöntemini kullanarak bir algoritma geliştiriniz.Buna göre 10’ un  </a:t>
            </a:r>
            <a:r>
              <a:rPr lang="tr-TR" sz="1600" dirty="0" err="1" smtClean="0">
                <a:latin typeface="Times New Roman"/>
                <a:ea typeface="Times New Roman"/>
              </a:rPr>
              <a:t>karakökünü</a:t>
            </a:r>
            <a:r>
              <a:rPr lang="tr-TR" sz="1600" dirty="0" smtClean="0">
                <a:latin typeface="Times New Roman"/>
                <a:ea typeface="Times New Roman"/>
              </a:rPr>
              <a:t>  x</a:t>
            </a:r>
            <a:r>
              <a:rPr lang="tr-TR" sz="1600" baseline="-25000" dirty="0" smtClean="0">
                <a:latin typeface="Times New Roman"/>
                <a:ea typeface="Times New Roman"/>
              </a:rPr>
              <a:t>0</a:t>
            </a:r>
            <a:r>
              <a:rPr lang="tr-TR" sz="1600" dirty="0" smtClean="0">
                <a:latin typeface="Times New Roman"/>
                <a:ea typeface="Times New Roman"/>
              </a:rPr>
              <a:t>=1 başlangıç değeri , </a:t>
            </a:r>
            <a:r>
              <a:rPr lang="tr-TR" sz="1800" dirty="0" smtClean="0">
                <a:latin typeface="Times New Roman"/>
                <a:ea typeface="Times New Roman"/>
                <a:sym typeface="Symbol"/>
              </a:rPr>
              <a:t></a:t>
            </a:r>
            <a:r>
              <a:rPr lang="tr-TR" sz="1600" dirty="0" smtClean="0">
                <a:latin typeface="Times New Roman"/>
                <a:ea typeface="Times New Roman"/>
              </a:rPr>
              <a:t>=0,005 mutlak hatasıyla bulunuz.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  <a:defRPr/>
            </a:pPr>
            <a:endParaRPr lang="tr-TR" sz="1600" dirty="0" smtClean="0">
              <a:solidFill>
                <a:schemeClr val="accent2">
                  <a:lumMod val="20000"/>
                  <a:lumOff val="80000"/>
                </a:schemeClr>
              </a:solidFill>
              <a:latin typeface="Times New Roman"/>
              <a:ea typeface="Times New Roman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itchFamily="2" charset="2"/>
              <a:buNone/>
              <a:tabLst/>
              <a:defRPr/>
            </a:pPr>
            <a:endParaRPr kumimoji="1" lang="tr-TR" sz="1600" b="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2 İçerik Yer Tutucusu"/>
          <p:cNvSpPr txBox="1">
            <a:spLocks/>
          </p:cNvSpPr>
          <p:nvPr/>
        </p:nvSpPr>
        <p:spPr>
          <a:xfrm>
            <a:off x="2443178" y="-24"/>
            <a:ext cx="6700854" cy="6114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Lineer Olmayan </a:t>
            </a:r>
          </a:p>
          <a:p>
            <a:pPr marL="365760" marR="0" lvl="0" indent="-283464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itchFamily="34" charset="0"/>
                <a:ea typeface="+mn-ea"/>
                <a:cs typeface="+mn-cs"/>
              </a:rPr>
              <a:t>Denklem Sistemlerinin Çözüm Yöntemleri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0" y="200025"/>
          <a:ext cx="1143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2" r:id="rId4" imgW="114102" imgH="177492" progId="">
                  <p:embed/>
                </p:oleObj>
              </mc:Choice>
              <mc:Fallback>
                <p:oleObj r:id="rId4" imgW="114102" imgH="177492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0025"/>
                        <a:ext cx="1143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accent1">
            <a:alpha val="1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2728</TotalTime>
  <Words>793</Words>
  <Application>Microsoft Office PowerPoint</Application>
  <PresentationFormat>Ekran Gösterisi (4:3)</PresentationFormat>
  <Paragraphs>261</Paragraphs>
  <Slides>19</Slides>
  <Notes>19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0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Gündönümü</vt:lpstr>
      <vt:lpstr>Sayısal Analiz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Sayısal Analiz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User</cp:lastModifiedBy>
  <cp:revision>241</cp:revision>
  <dcterms:created xsi:type="dcterms:W3CDTF">2009-08-30T08:05:20Z</dcterms:created>
  <dcterms:modified xsi:type="dcterms:W3CDTF">2015-11-18T08:27:41Z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