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2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13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6" autoAdjust="0"/>
    <p:restoredTop sz="77167" autoAdjust="0"/>
  </p:normalViewPr>
  <p:slideViewPr>
    <p:cSldViewPr>
      <p:cViewPr>
        <p:scale>
          <a:sx n="62" d="100"/>
          <a:sy n="62" d="100"/>
        </p:scale>
        <p:origin x="-14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C0E3F68-6DD2-417D-AAA8-738BF13FD6C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945089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ECD82D2-8110-4709-B052-D4EDDC2C5DA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277879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49567-7EFA-4B93-87DD-A14E9255C497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17412" name="7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17413" name="8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1 Slayt Görüntüsü Yer Tutucusu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55299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539D9-245D-403F-AA09-A864C49BB3EE}" type="slidenum">
              <a:rPr lang="tr-TR" smtClean="0"/>
              <a:pPr/>
              <a:t>19</a:t>
            </a:fld>
            <a:endParaRPr lang="tr-TR" smtClean="0"/>
          </a:p>
        </p:txBody>
      </p:sp>
      <p:sp>
        <p:nvSpPr>
          <p:cNvPr id="55300" name="4 Üstbilgi Yer Tutucusu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  <p:sp>
        <p:nvSpPr>
          <p:cNvPr id="55301" name="5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F2AC2-E69A-4023-AA43-5809061785C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E5CAD-DAAE-49F8-ADF8-1C03A0D02F5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68DCC-8AF2-49EC-AB14-8A81B30A5C0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8646D-4474-4ABF-B865-A261A6C734B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0C618-6CF4-4C81-862B-8E3B893FD9A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0C8D-C1DC-4577-99D7-F0F3500F58C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A5FA-2889-4CEE-AB73-68275E2FE1A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9647D-BE83-428B-8148-E8234061BCD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8B1EF-B727-4BBE-B51C-53C98009DD0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542C5-1C1C-4777-AFC2-7C476C8C032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BAEB4-1FD6-40DA-BBEF-53E0C1EDB5B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2FB1B-F8A5-4761-8367-B9043DEA52A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Başlık stilini düzenlemek için tıklatın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r>
              <a:rPr lang="tr-TR"/>
              <a:t>1.  Hafta</a:t>
            </a:r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tr-TR"/>
              <a:t>SAÜ YYurtaY 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1FE5ECCE-A49E-4423-86DB-928C82E1EB9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yurtay@sakarya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2050" y="4000500"/>
            <a:ext cx="3910013" cy="947738"/>
          </a:xfrm>
        </p:spPr>
        <p:txBody>
          <a:bodyPr/>
          <a:lstStyle/>
          <a:p>
            <a:pPr algn="ctr" eaLnBrk="1" hangingPunct="1"/>
            <a:r>
              <a:rPr lang="tr-TR" b="1" smtClean="0">
                <a:latin typeface="Harrington"/>
              </a:rPr>
              <a:t>Ayrık İşlemsel Yapılar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43500"/>
            <a:ext cx="7924800" cy="7239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tr-TR" sz="2400" smtClean="0">
                <a:latin typeface="Harrington"/>
              </a:rPr>
              <a:t>Giriş</a:t>
            </a:r>
          </a:p>
        </p:txBody>
      </p:sp>
      <p:sp>
        <p:nvSpPr>
          <p:cNvPr id="16387" name="10 Veri Yer Tutucusu"/>
          <p:cNvSpPr>
            <a:spLocks noGrp="1"/>
          </p:cNvSpPr>
          <p:nvPr>
            <p:ph type="dt" sz="quarter" idx="10"/>
          </p:nvPr>
        </p:nvSpPr>
        <p:spPr>
          <a:xfrm>
            <a:off x="285750" y="6024563"/>
            <a:ext cx="2133600" cy="476250"/>
          </a:xfrm>
          <a:noFill/>
        </p:spPr>
        <p:txBody>
          <a:bodyPr/>
          <a:lstStyle/>
          <a:p>
            <a:r>
              <a:rPr lang="tr-TR" smtClean="0"/>
              <a:t>4.  Hafta</a:t>
            </a:r>
          </a:p>
        </p:txBody>
      </p:sp>
      <p:sp>
        <p:nvSpPr>
          <p:cNvPr id="16388" name="7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16389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BB02E1-7A40-43C9-BBA5-2E957CC15DD9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9" name="8 Dikdörtgen"/>
          <p:cNvSpPr/>
          <p:nvPr/>
        </p:nvSpPr>
        <p:spPr>
          <a:xfrm>
            <a:off x="0" y="0"/>
            <a:ext cx="3929063" cy="738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tr-TR" sz="180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tr-TR">
                <a:solidFill>
                  <a:schemeClr val="accent1">
                    <a:lumMod val="75000"/>
                  </a:schemeClr>
                </a:solidFill>
                <a:latin typeface="Brush Script MT" pitchFamily="66" charset="0"/>
              </a:rPr>
              <a:t>Yrd.Doç.Dr.Nilüfer YURTAY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5000625" y="3500438"/>
            <a:ext cx="3857625" cy="1465262"/>
          </a:xfrm>
          <a:prstGeom prst="rect">
            <a:avLst/>
          </a:prstGeom>
          <a:solidFill>
            <a:srgbClr val="EAEAEA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tr-TR" sz="1800">
                <a:solidFill>
                  <a:srgbClr val="3B334D"/>
                </a:solidFill>
                <a:latin typeface="Arial" charset="0"/>
                <a:cs typeface="Arial" charset="0"/>
              </a:rPr>
              <a:t>İletişim :</a:t>
            </a:r>
          </a:p>
          <a:p>
            <a:pPr algn="ctr" eaLnBrk="0" hangingPunct="0">
              <a:defRPr/>
            </a:pPr>
            <a:endParaRPr lang="tr-TR" sz="1800">
              <a:solidFill>
                <a:srgbClr val="3B334D"/>
              </a:solidFill>
              <a:latin typeface="Arial" charset="0"/>
              <a:cs typeface="Arial" charset="0"/>
            </a:endParaRPr>
          </a:p>
          <a:p>
            <a:pPr algn="ctr" eaLnBrk="0" hangingPunct="0">
              <a:defRPr/>
            </a:pPr>
            <a:r>
              <a:rPr lang="tr-TR" sz="1800">
                <a:solidFill>
                  <a:srgbClr val="BDAFC8"/>
                </a:solidFill>
                <a:latin typeface="Berlin Sans FB"/>
                <a:hlinkClick r:id="rId3"/>
              </a:rPr>
              <a:t>nyurtay@sakarya.edu.tr</a:t>
            </a:r>
            <a:endParaRPr lang="tr-TR" sz="1800">
              <a:solidFill>
                <a:srgbClr val="BDAFC8"/>
              </a:solidFill>
              <a:latin typeface="Berlin Sans FB"/>
            </a:endParaRPr>
          </a:p>
          <a:p>
            <a:pPr algn="ctr" eaLnBrk="0" hangingPunct="0">
              <a:defRPr/>
            </a:pPr>
            <a:r>
              <a:rPr lang="tr-TR" sz="1800">
                <a:solidFill>
                  <a:srgbClr val="6D577F"/>
                </a:solidFill>
                <a:latin typeface="Berlin Sans FB"/>
              </a:rPr>
              <a:t>(264) 295 58 98</a:t>
            </a:r>
          </a:p>
          <a:p>
            <a:pPr algn="ctr" eaLnBrk="0" hangingPunct="0">
              <a:defRPr/>
            </a:pPr>
            <a:endParaRPr lang="tr-TR" sz="1800">
              <a:solidFill>
                <a:srgbClr val="BDAFC8"/>
              </a:solidFill>
              <a:latin typeface="Berlin Sans FB"/>
            </a:endParaRPr>
          </a:p>
        </p:txBody>
      </p:sp>
      <p:sp>
        <p:nvSpPr>
          <p:cNvPr id="16392" name="11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5058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505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A61F259E-4640-4709-81A7-A575318A1C0C}" type="slidenum">
              <a:rPr lang="tr-TR" sz="1400"/>
              <a:pPr algn="ctr" eaLnBrk="0" hangingPunct="0"/>
              <a:t>10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5060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506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45062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484313"/>
            <a:ext cx="6840538" cy="184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Rectangle 13"/>
          <p:cNvSpPr>
            <a:spLocks noChangeArrowheads="1"/>
          </p:cNvSpPr>
          <p:nvPr/>
        </p:nvSpPr>
        <p:spPr bwMode="auto">
          <a:xfrm>
            <a:off x="1717675" y="3538538"/>
            <a:ext cx="74263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En az biri sıfırdan farklı 2 tamsayı a ve b olsun.  a ve b nin ortak bölenlerinin kümesinin en büyük elemanına OBEB denir.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Örneğin OBEB(36,28)=4 dür.</a:t>
            </a:r>
            <a:r>
              <a:rPr lang="tr-TR" sz="1400">
                <a:solidFill>
                  <a:schemeClr val="accent1"/>
                </a:solidFill>
                <a:latin typeface="Calibri" pitchFamily="34" charset="0"/>
              </a:rPr>
              <a:t>(uygulama1)</a:t>
            </a:r>
            <a:endParaRPr lang="pt-BR" sz="1400">
              <a:solidFill>
                <a:schemeClr val="accent1"/>
              </a:solidFill>
              <a:latin typeface="Calibri" pitchFamily="34" charset="0"/>
            </a:endParaRPr>
          </a:p>
        </p:txBody>
      </p:sp>
      <p:pic>
        <p:nvPicPr>
          <p:cNvPr id="45064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4581525"/>
            <a:ext cx="7056438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2484438" y="6165850"/>
            <a:ext cx="1871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600">
                <a:solidFill>
                  <a:schemeClr val="accent1"/>
                </a:solidFill>
              </a:rPr>
              <a:t>(uygulama2)</a:t>
            </a:r>
            <a:endParaRPr lang="pt-BR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6082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6083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CDC3C548-FBFA-4146-8565-11EEE671759E}" type="slidenum">
              <a:rPr lang="tr-TR" sz="1400"/>
              <a:pPr algn="ctr" eaLnBrk="0" hangingPunct="0"/>
              <a:t>11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6084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608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4608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1412875"/>
            <a:ext cx="6408738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Rectangle 11"/>
          <p:cNvSpPr>
            <a:spLocks noChangeArrowheads="1"/>
          </p:cNvSpPr>
          <p:nvPr/>
        </p:nvSpPr>
        <p:spPr bwMode="auto">
          <a:xfrm>
            <a:off x="1584325" y="3140075"/>
            <a:ext cx="76676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En az biri sıfırdan farklı 2 tamsayı a ve b olsun.  Bu sayıların ortak bölenlerinin en büyüğü 1 ise bu sayılara aralarında asal sayılar denir. (a,b)=1 ile gösterilir.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(a,b)=1</a:t>
            </a:r>
            <a:r>
              <a:rPr lang="pt-BR" sz="1400">
                <a:latin typeface="Calibri" pitchFamily="34" charset="0"/>
                <a:sym typeface="Symbol" pitchFamily="18" charset="2"/>
              </a:rPr>
              <a:t></a:t>
            </a:r>
            <a:r>
              <a:rPr lang="pt-BR" sz="1400">
                <a:latin typeface="Calibri" pitchFamily="34" charset="0"/>
              </a:rPr>
              <a:t> OBEB(a,b)=1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Örneğin OBEB(9,16)=1</a:t>
            </a:r>
            <a:r>
              <a:rPr lang="pt-BR" sz="1400">
                <a:latin typeface="Calibri" pitchFamily="34" charset="0"/>
              </a:rPr>
              <a:t>(9,16)=1 dir.</a:t>
            </a:r>
          </a:p>
        </p:txBody>
      </p:sp>
      <p:pic>
        <p:nvPicPr>
          <p:cNvPr id="4608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4652963"/>
            <a:ext cx="61150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6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7106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710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AA7930A0-E41B-404F-A754-0769EAAB8C57}" type="slidenum">
              <a:rPr lang="tr-TR" sz="1400"/>
              <a:pPr algn="ctr" eaLnBrk="0" hangingPunct="0"/>
              <a:t>12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7108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710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4711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557338"/>
            <a:ext cx="69850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1" name="Rectangle 11"/>
          <p:cNvSpPr>
            <a:spLocks noChangeArrowheads="1"/>
          </p:cNvSpPr>
          <p:nvPr/>
        </p:nvSpPr>
        <p:spPr bwMode="auto">
          <a:xfrm>
            <a:off x="1476375" y="3651250"/>
            <a:ext cx="108331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Sıfırdan farklı a tamsayısının bütün katlarının kümesi {K(a)} ile gösterilir. </a:t>
            </a:r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Her ikisi de sıfırdan farklı olan a ve b tamsayılarından her ikisinin katı olan bir tamsayıya bu sayıların </a:t>
            </a:r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ortak bir katı denir. {OK(a,b)} ile gösterilir.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{OK(a,b)}={K(a)</a:t>
            </a:r>
            <a:r>
              <a:rPr lang="pt-BR" sz="1400">
                <a:latin typeface="Calibri" pitchFamily="34" charset="0"/>
                <a:sym typeface="Symbol" pitchFamily="18" charset="2"/>
              </a:rPr>
              <a:t></a:t>
            </a:r>
            <a:r>
              <a:rPr lang="pt-BR" sz="1400">
                <a:latin typeface="Calibri" pitchFamily="34" charset="0"/>
              </a:rPr>
              <a:t>K(b)}</a:t>
            </a:r>
            <a:r>
              <a:rPr lang="pt-BR" sz="1400">
                <a:latin typeface="Calibri" pitchFamily="34" charset="0"/>
                <a:sym typeface="Symbol" pitchFamily="18" charset="2"/>
              </a:rPr>
              <a:t> dir.</a:t>
            </a:r>
            <a:endParaRPr lang="tr-TR" sz="1400">
              <a:latin typeface="Calibri" pitchFamily="34" charset="0"/>
              <a:sym typeface="Symbol" pitchFamily="18" charset="2"/>
            </a:endParaRPr>
          </a:p>
          <a:p>
            <a:endParaRPr lang="tr-TR" sz="1400"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Örneğin  -2 ve 3 sayıları için {OK(-2,3)}={K(6)} dır.</a:t>
            </a:r>
            <a:r>
              <a:rPr lang="tr-TR" sz="1400">
                <a:latin typeface="Calibri" pitchFamily="34" charset="0"/>
                <a:sym typeface="Symbol" pitchFamily="18" charset="2"/>
              </a:rPr>
              <a:t>(</a:t>
            </a:r>
            <a:r>
              <a:rPr lang="tr-TR" sz="1400">
                <a:solidFill>
                  <a:schemeClr val="accent1"/>
                </a:solidFill>
                <a:latin typeface="Calibri" pitchFamily="34" charset="0"/>
                <a:sym typeface="Symbol" pitchFamily="18" charset="2"/>
              </a:rPr>
              <a:t>uygulama3)</a:t>
            </a:r>
          </a:p>
          <a:p>
            <a:endParaRPr lang="tr-TR" sz="1400">
              <a:solidFill>
                <a:schemeClr val="accent1"/>
              </a:solidFill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{OK(a,b)}</a:t>
            </a:r>
            <a:r>
              <a:rPr lang="pt-BR" sz="1400">
                <a:latin typeface="Calibri" pitchFamily="34" charset="0"/>
              </a:rPr>
              <a:t>0 dır.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7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7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7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8130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8131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9B6C16DF-386B-4093-81A8-464670FDE088}" type="slidenum">
              <a:rPr lang="tr-TR" sz="1400"/>
              <a:pPr algn="ctr" eaLnBrk="0" hangingPunct="0"/>
              <a:t>13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8132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813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4813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1484313"/>
            <a:ext cx="6059488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5" name="Rectangle 10"/>
          <p:cNvSpPr>
            <a:spLocks noChangeArrowheads="1"/>
          </p:cNvSpPr>
          <p:nvPr/>
        </p:nvSpPr>
        <p:spPr bwMode="auto">
          <a:xfrm>
            <a:off x="1619250" y="2674938"/>
            <a:ext cx="734536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Sıfırdan farklı a ve b  tamsayılarının pozitif ortak katlarının en küçüğüne, a ve b nin ortak katlarının en küçüğü denir ve OKEK(a,b) ile gösterilir.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</a:endParaRPr>
          </a:p>
          <a:p>
            <a:pPr algn="ctr"/>
            <a:r>
              <a:rPr lang="en-US" sz="1400">
                <a:latin typeface="Calibri" pitchFamily="34" charset="0"/>
              </a:rPr>
              <a:t>OKEK(a,b)= OKEK(a,-b)= OKEK(-a,b)= OKEK(-a,-b) dir.</a:t>
            </a:r>
          </a:p>
        </p:txBody>
      </p:sp>
      <p:pic>
        <p:nvPicPr>
          <p:cNvPr id="48136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3789363"/>
            <a:ext cx="6040438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9154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915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CBA7840F-8DE8-43D4-9872-4139F3800903}" type="slidenum">
              <a:rPr lang="tr-TR" sz="1400"/>
              <a:pPr algn="ctr" eaLnBrk="0" hangingPunct="0"/>
              <a:t>14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9156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915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9158" name="Rectangle 10"/>
          <p:cNvSpPr>
            <a:spLocks noChangeArrowheads="1"/>
          </p:cNvSpPr>
          <p:nvPr/>
        </p:nvSpPr>
        <p:spPr bwMode="auto">
          <a:xfrm>
            <a:off x="1547813" y="1377950"/>
            <a:ext cx="7596187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 sz="1400">
                <a:latin typeface="Calibri" pitchFamily="34" charset="0"/>
              </a:rPr>
              <a:t>Pozitif bir n tamsayısını ele alalım. a tamsayısının n moduna göre b tamsayına denk  olabilmesi için,  a</a:t>
            </a:r>
            <a:r>
              <a:rPr lang="en-AU" sz="1400">
                <a:latin typeface="Calibri" pitchFamily="34" charset="0"/>
                <a:sym typeface="Symbol" pitchFamily="18" charset="2"/>
              </a:rPr>
              <a:t></a:t>
            </a:r>
            <a:r>
              <a:rPr lang="en-AU" sz="1400">
                <a:latin typeface="Calibri" pitchFamily="34" charset="0"/>
              </a:rPr>
              <a:t>b (mod n),</a:t>
            </a:r>
            <a:r>
              <a:rPr lang="en-AU" sz="1400">
                <a:latin typeface="Calibri" pitchFamily="34" charset="0"/>
                <a:sym typeface="Symbol" pitchFamily="18" charset="2"/>
              </a:rPr>
              <a:t>  n tamsayısının (a-b) tamsayısını bölmesi gerekmektedir. </a:t>
            </a:r>
            <a:endParaRPr lang="tr-TR" sz="1400">
              <a:latin typeface="Calibri" pitchFamily="34" charset="0"/>
              <a:sym typeface="Symbol" pitchFamily="18" charset="2"/>
            </a:endParaRPr>
          </a:p>
          <a:p>
            <a:endParaRPr lang="tr-TR" sz="1400"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a</a:t>
            </a:r>
            <a:r>
              <a:rPr lang="en-AU" sz="1400">
                <a:latin typeface="Calibri" pitchFamily="34" charset="0"/>
                <a:sym typeface="Symbol" pitchFamily="18" charset="2"/>
              </a:rPr>
              <a:t></a:t>
            </a:r>
            <a:r>
              <a:rPr lang="pt-BR" sz="1400">
                <a:latin typeface="Calibri" pitchFamily="34" charset="0"/>
              </a:rPr>
              <a:t>b (mod n)</a:t>
            </a:r>
            <a:r>
              <a:rPr lang="en-AU" sz="1400">
                <a:latin typeface="Calibri" pitchFamily="34" charset="0"/>
                <a:sym typeface="Symbol" pitchFamily="18" charset="2"/>
              </a:rPr>
              <a:t></a:t>
            </a:r>
            <a:r>
              <a:rPr lang="pt-BR" sz="1400">
                <a:latin typeface="Calibri" pitchFamily="34" charset="0"/>
              </a:rPr>
              <a:t>n</a:t>
            </a:r>
            <a:r>
              <a:rPr lang="en-AU" sz="1400">
                <a:latin typeface="Calibri" pitchFamily="34" charset="0"/>
                <a:sym typeface="Symbol" pitchFamily="18" charset="2"/>
              </a:rPr>
              <a:t></a:t>
            </a:r>
            <a:r>
              <a:rPr lang="pt-BR" sz="1400">
                <a:latin typeface="Calibri" pitchFamily="34" charset="0"/>
              </a:rPr>
              <a:t>(a-b) dir.</a:t>
            </a:r>
          </a:p>
        </p:txBody>
      </p:sp>
      <p:pic>
        <p:nvPicPr>
          <p:cNvPr id="4915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2708275"/>
            <a:ext cx="6107112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50178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5017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045F1724-C4EF-47DE-A779-42D8230492C6}" type="slidenum">
              <a:rPr lang="tr-TR" sz="1400"/>
              <a:pPr algn="ctr" eaLnBrk="0" hangingPunct="0"/>
              <a:t>15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50180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5018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5018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1989138"/>
            <a:ext cx="60674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Algoritmalar 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51202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51203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1E9341EF-0252-4D8A-AC37-15C00F276ABB}" type="slidenum">
              <a:rPr lang="tr-TR" sz="1400"/>
              <a:pPr algn="ctr" eaLnBrk="0" hangingPunct="0"/>
              <a:t>16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51204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5120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1206" name="Rectangle 8"/>
          <p:cNvSpPr>
            <a:spLocks noChangeArrowheads="1"/>
          </p:cNvSpPr>
          <p:nvPr/>
        </p:nvSpPr>
        <p:spPr bwMode="auto">
          <a:xfrm>
            <a:off x="1763713" y="1484313"/>
            <a:ext cx="6619875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da-DK" sz="1600"/>
              <a:t>Verilen bir m reel sayısı ve pozitif n sayısı için  P=Xn  'i hesaplayan algoritma </a:t>
            </a:r>
            <a:endParaRPr lang="tr-TR" sz="1600"/>
          </a:p>
          <a:p>
            <a:r>
              <a:rPr lang="da-DK" sz="1600"/>
              <a:t> 	</a:t>
            </a:r>
            <a:r>
              <a:rPr lang="da-DK" sz="1600" i="1"/>
              <a:t>Adım1 (KOŞULLAMA)</a:t>
            </a:r>
            <a:endParaRPr lang="tr-TR" sz="1600"/>
          </a:p>
          <a:p>
            <a:r>
              <a:rPr lang="da-DK" sz="1600" i="1"/>
              <a:t>		P=X   ve  k=1</a:t>
            </a:r>
            <a:endParaRPr lang="tr-TR" sz="1600"/>
          </a:p>
          <a:p>
            <a:r>
              <a:rPr lang="da-DK" sz="1600" i="1"/>
              <a:t>	Adım 2 (SONRAKİ KUVVET)</a:t>
            </a:r>
            <a:endParaRPr lang="tr-TR" sz="1600"/>
          </a:p>
          <a:p>
            <a:r>
              <a:rPr lang="da-DK" sz="1600" i="1"/>
              <a:t>		While k&lt; n </a:t>
            </a:r>
            <a:endParaRPr lang="tr-TR" sz="1600"/>
          </a:p>
          <a:p>
            <a:r>
              <a:rPr lang="da-DK" sz="1600" i="1"/>
              <a:t>		</a:t>
            </a:r>
            <a:r>
              <a:rPr lang="en-AU" sz="1600" i="1"/>
              <a:t>(a) P </a:t>
            </a:r>
            <a:r>
              <a:rPr lang="en-AU" sz="1600" i="1">
                <a:sym typeface="Symbol" pitchFamily="18" charset="2"/>
              </a:rPr>
              <a:t></a:t>
            </a:r>
            <a:r>
              <a:rPr lang="en-AU" sz="1600" i="1"/>
              <a:t> P.X</a:t>
            </a:r>
            <a:r>
              <a:rPr lang="en-AU" sz="1600" b="1" i="1" u="sng">
                <a:sym typeface="Symbol" pitchFamily="18" charset="2"/>
              </a:rPr>
              <a:t> </a:t>
            </a:r>
            <a:endParaRPr lang="tr-TR" sz="1600">
              <a:sym typeface="Symbol" pitchFamily="18" charset="2"/>
            </a:endParaRPr>
          </a:p>
          <a:p>
            <a:r>
              <a:rPr lang="en-AU" sz="1600" i="1">
                <a:sym typeface="Symbol" pitchFamily="18" charset="2"/>
              </a:rPr>
              <a:t>                             (b) k</a:t>
            </a:r>
            <a:r>
              <a:rPr lang="en-AU" sz="1600" i="1"/>
              <a:t>k+1</a:t>
            </a:r>
            <a:endParaRPr lang="tr-TR" sz="1600">
              <a:sym typeface="Symbol" pitchFamily="18" charset="2"/>
            </a:endParaRPr>
          </a:p>
          <a:p>
            <a:r>
              <a:rPr lang="en-AU" sz="1600" i="1">
                <a:sym typeface="Symbol" pitchFamily="18" charset="2"/>
              </a:rPr>
              <a:t>		EndWhile</a:t>
            </a:r>
            <a:endParaRPr lang="tr-TR" sz="1600">
              <a:sym typeface="Symbol" pitchFamily="18" charset="2"/>
            </a:endParaRPr>
          </a:p>
          <a:p>
            <a:r>
              <a:rPr lang="en-AU" sz="1600" i="1">
                <a:sym typeface="Symbol" pitchFamily="18" charset="2"/>
              </a:rPr>
              <a:t>	Adım 3: ( P=Xn olur)</a:t>
            </a:r>
            <a:endParaRPr lang="tr-TR" sz="1600">
              <a:sym typeface="Symbol" pitchFamily="18" charset="2"/>
            </a:endParaRPr>
          </a:p>
          <a:p>
            <a:r>
              <a:rPr lang="en-AU" sz="1600" i="1">
                <a:sym typeface="Symbol" pitchFamily="18" charset="2"/>
              </a:rPr>
              <a:t>		Print  P.</a:t>
            </a:r>
          </a:p>
        </p:txBody>
      </p:sp>
      <p:sp>
        <p:nvSpPr>
          <p:cNvPr id="51207" name="Rectangle 9"/>
          <p:cNvSpPr>
            <a:spLocks noChangeArrowheads="1"/>
          </p:cNvSpPr>
          <p:nvPr/>
        </p:nvSpPr>
        <p:spPr bwMode="auto">
          <a:xfrm>
            <a:off x="1619250" y="4652963"/>
            <a:ext cx="70929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AU" sz="1600">
                <a:latin typeface="Calibri" pitchFamily="34" charset="0"/>
              </a:rPr>
              <a:t>Dikkat edilirse 2.adımda n-1 çarpma n-1 toplama ve k adet karşılaştırma ( k=n olduğunda 2.adımdan çıkılıyor ) yapılıyor.Buna göre X</a:t>
            </a:r>
            <a:r>
              <a:rPr lang="en-AU" sz="1600" baseline="30000">
                <a:latin typeface="Calibri" pitchFamily="34" charset="0"/>
              </a:rPr>
              <a:t>n</a:t>
            </a:r>
            <a:r>
              <a:rPr lang="en-AU" sz="1600">
                <a:latin typeface="Calibri" pitchFamily="34" charset="0"/>
              </a:rPr>
              <a:t> in hesaplanması için toplam (n-1)+(n-1)+n=3n-2 adet elemanter işlem yapılmaktadır.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Algoritmalar 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52226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5222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F8BFD05D-2373-4213-9813-02F7407EB6AE}" type="slidenum">
              <a:rPr lang="tr-TR" sz="1400"/>
              <a:pPr algn="ctr" eaLnBrk="0" hangingPunct="0"/>
              <a:t>17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52228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5222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5223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1412875"/>
            <a:ext cx="4038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Rectangle 11"/>
          <p:cNvSpPr>
            <a:spLocks noChangeArrowheads="1"/>
          </p:cNvSpPr>
          <p:nvPr/>
        </p:nvSpPr>
        <p:spPr bwMode="auto">
          <a:xfrm>
            <a:off x="1692275" y="4343400"/>
            <a:ext cx="727233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AU" sz="1600">
                <a:latin typeface="Calibri" pitchFamily="34" charset="0"/>
              </a:rPr>
              <a:t>2.adımda k </a:t>
            </a:r>
            <a:r>
              <a:rPr lang="en-AU" sz="1600" u="sng">
                <a:latin typeface="Calibri" pitchFamily="34" charset="0"/>
              </a:rPr>
              <a:t>&lt;</a:t>
            </a:r>
            <a:r>
              <a:rPr lang="en-AU" sz="1600">
                <a:latin typeface="Calibri" pitchFamily="34" charset="0"/>
              </a:rPr>
              <a:t> n kontrolünü k=1,2.....n+1 için n+1 kere yapıyoruz .Herhangi bir k </a:t>
            </a:r>
            <a:r>
              <a:rPr lang="en-AU" sz="1600" u="sng">
                <a:latin typeface="Calibri" pitchFamily="34" charset="0"/>
              </a:rPr>
              <a:t>&lt;</a:t>
            </a:r>
            <a:r>
              <a:rPr lang="en-AU" sz="1600">
                <a:latin typeface="Calibri" pitchFamily="34" charset="0"/>
              </a:rPr>
              <a:t> n için 1 karşılaştırma,  2 toplama ,1 çarpma ve (3k-2) işlem  x</a:t>
            </a:r>
            <a:r>
              <a:rPr lang="en-AU" sz="1600" baseline="30000">
                <a:latin typeface="Calibri" pitchFamily="34" charset="0"/>
              </a:rPr>
              <a:t>k</a:t>
            </a:r>
            <a:r>
              <a:rPr lang="en-AU" sz="1600">
                <a:latin typeface="Calibri" pitchFamily="34" charset="0"/>
              </a:rPr>
              <a:t>  hesabı için yapıyoruz. O halde 3k-2+4=3k+2 işlem yapılmaktadır. k=1,2,...n için 5+8+11+.....+3n+2=(3n</a:t>
            </a:r>
            <a:r>
              <a:rPr lang="en-AU" sz="1600" baseline="30000">
                <a:latin typeface="Calibri" pitchFamily="34" charset="0"/>
              </a:rPr>
              <a:t>2</a:t>
            </a:r>
            <a:r>
              <a:rPr lang="en-AU" sz="1600">
                <a:latin typeface="Calibri" pitchFamily="34" charset="0"/>
              </a:rPr>
              <a:t> +7n)/2 işlem yapılıyor. k=n+1için yapılan karşılaştırmayı da eklersek  ( (3n</a:t>
            </a:r>
            <a:r>
              <a:rPr lang="en-AU" sz="1600" baseline="30000">
                <a:latin typeface="Calibri" pitchFamily="34" charset="0"/>
              </a:rPr>
              <a:t>2</a:t>
            </a:r>
            <a:r>
              <a:rPr lang="en-AU" sz="1600">
                <a:latin typeface="Calibri" pitchFamily="34" charset="0"/>
              </a:rPr>
              <a:t> +7n)+1) /2  işlem  yapılmaktadır . Görüldüğü gibi  algoritmanın karmaşıklılığı bir polinomdur , yani 1.5n</a:t>
            </a:r>
            <a:r>
              <a:rPr lang="en-AU" sz="1600" baseline="30000">
                <a:latin typeface="Calibri" pitchFamily="34" charset="0"/>
              </a:rPr>
              <a:t>2</a:t>
            </a:r>
            <a:r>
              <a:rPr lang="en-AU" sz="1600">
                <a:latin typeface="Calibri" pitchFamily="34" charset="0"/>
              </a:rPr>
              <a:t>+3.5n+0.5 dir. Burada polinomun derecesi karmaşıklıkta bizim için çok dalış önemlidir. Bu örnekte n</a:t>
            </a:r>
            <a:r>
              <a:rPr lang="en-AU" sz="1600" baseline="30000">
                <a:latin typeface="Calibri" pitchFamily="34" charset="0"/>
              </a:rPr>
              <a:t>2</a:t>
            </a:r>
            <a:r>
              <a:rPr lang="en-AU" sz="1600">
                <a:latin typeface="Calibri" pitchFamily="34" charset="0"/>
              </a:rPr>
              <a:t>  karmaşıklılık etkin olacaktır.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53250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A985C243-E351-43DE-A03B-587BC1F7BC98}" type="slidenum">
              <a:rPr lang="tr-TR" sz="1400"/>
              <a:pPr algn="ctr" eaLnBrk="0" hangingPunct="0"/>
              <a:t>18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53251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pic>
        <p:nvPicPr>
          <p:cNvPr id="532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2133600"/>
            <a:ext cx="62388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38"/>
          </a:xfrm>
        </p:spPr>
        <p:txBody>
          <a:bodyPr/>
          <a:lstStyle/>
          <a:p>
            <a:pPr eaLnBrk="1" hangingPunct="1"/>
            <a:r>
              <a:rPr lang="tr-TR" sz="2400" smtClean="0">
                <a:latin typeface="Harrington"/>
              </a:rPr>
              <a:t>Diferansiyel Denklemler</a:t>
            </a:r>
            <a:endParaRPr lang="tr-TR" sz="2400" smtClean="0"/>
          </a:p>
        </p:txBody>
      </p:sp>
      <p:sp>
        <p:nvSpPr>
          <p:cNvPr id="54274" name="9 Veri Yer Tutucusu"/>
          <p:cNvSpPr>
            <a:spLocks noGrp="1"/>
          </p:cNvSpPr>
          <p:nvPr>
            <p:ph type="dt" sz="quarter" idx="10"/>
          </p:nvPr>
        </p:nvSpPr>
        <p:spPr>
          <a:xfrm>
            <a:off x="357188" y="5000625"/>
            <a:ext cx="714375" cy="642938"/>
          </a:xfrm>
          <a:noFill/>
        </p:spPr>
        <p:txBody>
          <a:bodyPr/>
          <a:lstStyle/>
          <a:p>
            <a:pPr algn="ctr"/>
            <a:r>
              <a:rPr lang="tr-TR" smtClean="0"/>
              <a:t>4.  Hafta</a:t>
            </a:r>
          </a:p>
        </p:txBody>
      </p:sp>
      <p:sp>
        <p:nvSpPr>
          <p:cNvPr id="54275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50" y="6557963"/>
            <a:ext cx="2895600" cy="476250"/>
          </a:xfrm>
          <a:noFill/>
        </p:spPr>
        <p:txBody>
          <a:bodyPr/>
          <a:lstStyle/>
          <a:p>
            <a:r>
              <a:rPr lang="tr-TR" smtClean="0"/>
              <a:t>SAÜ NYurtaY </a:t>
            </a:r>
          </a:p>
        </p:txBody>
      </p:sp>
      <p:sp>
        <p:nvSpPr>
          <p:cNvPr id="54276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88" y="5929313"/>
            <a:ext cx="714375" cy="571500"/>
          </a:xfrm>
          <a:noFill/>
        </p:spPr>
        <p:txBody>
          <a:bodyPr/>
          <a:lstStyle/>
          <a:p>
            <a:pPr algn="ctr"/>
            <a:fld id="{B0B5BDFC-1CC8-4898-AA7F-759B1CC0012E}" type="slidenum">
              <a:rPr lang="tr-TR" smtClean="0"/>
              <a:pPr algn="ctr"/>
              <a:t>19</a:t>
            </a:fld>
            <a:r>
              <a:rPr lang="tr-TR" smtClean="0"/>
              <a:t>. Sayfa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88" y="857250"/>
            <a:ext cx="7643812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tr-TR" sz="160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54278" name="8 Metin kutusu"/>
          <p:cNvSpPr txBox="1">
            <a:spLocks noChangeArrowheads="1"/>
          </p:cNvSpPr>
          <p:nvPr/>
        </p:nvSpPr>
        <p:spPr bwMode="auto">
          <a:xfrm>
            <a:off x="500063" y="4214813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1619250" y="1522413"/>
            <a:ext cx="73453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 sz="1200"/>
              <a:t>F.Selçuk,N.Yurtay,N.Yumuşak,Ayrık İşlemsel Yapılar, Sakarya Kitabevi,2005.</a:t>
            </a:r>
          </a:p>
          <a:p>
            <a:r>
              <a:rPr lang="tr-TR" sz="1200"/>
              <a:t>İ.Kara, Olasılık, Bilim Teknik Yayınevi, Eskişehir, 2000.</a:t>
            </a:r>
          </a:p>
          <a:p>
            <a:r>
              <a:rPr lang="tr-TR" sz="1200"/>
              <a:t>“Soyut Matematik”, S.Aktaş,H.Hacısalihoğlu,Z.Özel,A.Sabuncuoğlu, Gazi Ünv.Yayınları,1984,Ankara.</a:t>
            </a:r>
            <a:endParaRPr lang="en-AU" sz="1200"/>
          </a:p>
          <a:p>
            <a:r>
              <a:rPr lang="en-AU" sz="1200"/>
              <a:t>“Applied Combinatorics”, Alan Tucker, John Wiley&amp;Sons Inc, 1994.</a:t>
            </a:r>
          </a:p>
          <a:p>
            <a:r>
              <a:rPr lang="en-AU" sz="1200"/>
              <a:t>“Applications of Discrete Mathematics”, John G. Michaels, Kenneth H. Rosen, McGraw-Hill International Edition, 1991.</a:t>
            </a:r>
            <a:endParaRPr lang="en-US" sz="1200"/>
          </a:p>
          <a:p>
            <a:r>
              <a:rPr lang="en-US" sz="1200"/>
              <a:t> “Discrete Mathematics”, Paul F. Dierker and William L.Voxman, Harcourt Brace Jovanovich International  Edition, 1986.</a:t>
            </a:r>
          </a:p>
          <a:p>
            <a:r>
              <a:rPr lang="en-US" sz="1200"/>
              <a:t>“Discrete Mathematic and  Its Applications”, Kenneth H. Rosen, McGraw-Hill International Editions, 5th Edition, 1999.</a:t>
            </a:r>
          </a:p>
          <a:p>
            <a:r>
              <a:rPr lang="en-US" sz="1200"/>
              <a:t>“Discrete Mathematics”, Richard Johnson Baugh, Prentice Hall, </a:t>
            </a:r>
            <a:r>
              <a:rPr lang="en-AU" sz="1200"/>
              <a:t>Fifth Edition, 2001.</a:t>
            </a:r>
          </a:p>
          <a:p>
            <a:r>
              <a:rPr lang="en-AU" sz="1200"/>
              <a:t>“Discrete Mathematics with Graph Theory” , Edgar G. Goodaire, Michael M. Parmenter, Prentice Hall, 2nd Edition, 2001.</a:t>
            </a:r>
          </a:p>
          <a:p>
            <a:r>
              <a:rPr lang="en-AU" sz="1200"/>
              <a:t>“Discrete Mathematics  Using a Computer”, Cordelia Hall and  John O’Donnell, Springer, 2000.</a:t>
            </a:r>
          </a:p>
          <a:p>
            <a:r>
              <a:rPr lang="en-AU" sz="1200"/>
              <a:t>“Discrete Mathematics with Combinatorics”, James A. Anderson, Prentice Hall, 2000.</a:t>
            </a:r>
          </a:p>
          <a:p>
            <a:r>
              <a:rPr lang="en-AU" sz="1200"/>
              <a:t>“Discrete and Combinatorial Mathematics”, Ralph P. Grimaldi, Addison-Wesley, 1998.</a:t>
            </a:r>
          </a:p>
          <a:p>
            <a:r>
              <a:rPr lang="en-AU" sz="1200"/>
              <a:t>“Discrete Mathematics”, John A. Dossey, Albert D. Otto, Lawrence E. Spence, C. Vanden Eynden, Pearson Addison Wesley; 4th edition 2001.</a:t>
            </a:r>
          </a:p>
          <a:p>
            <a:r>
              <a:rPr lang="en-AU" sz="1200"/>
              <a:t>“Essence of Discrete Mathematics”, Neville Dean, Prentice Hall PTR, 1st Edition, 1996.</a:t>
            </a:r>
          </a:p>
          <a:p>
            <a:r>
              <a:rPr lang="en-AU" sz="1200"/>
              <a:t>“Mathematics:A Discrete Introduction”, Edvard R. Schneiderman, Brooks Cole; 1st edition, 2000.</a:t>
            </a:r>
            <a:endParaRPr lang="en-US" sz="1200"/>
          </a:p>
          <a:p>
            <a:r>
              <a:rPr lang="en-US" sz="1200"/>
              <a:t>“Mathematics for Computer Science”, A.Arnold and I.Guessarian, Prentice Hall, 1996.</a:t>
            </a:r>
            <a:endParaRPr lang="en-AU" sz="1200"/>
          </a:p>
          <a:p>
            <a:r>
              <a:rPr lang="en-AU" sz="1200"/>
              <a:t>“Theory and Problems of Discrete Mathematics”, Seymour Lipschuts, Marc. L. Lipson, Shaum’s Outline Series, McGraw-Hill Book Company, 1997.</a:t>
            </a:r>
          </a:p>
          <a:p>
            <a:r>
              <a:rPr lang="en-AU" sz="1200"/>
              <a:t>“2000 Solved Problems in Discrete Mathematics”,  Seymour Lipschuts, McGraw- Hill Trade, 1991.</a:t>
            </a:r>
            <a:endParaRPr lang="tr-TR" sz="1200"/>
          </a:p>
          <a:p>
            <a:pPr eaLnBrk="0" hangingPunct="0"/>
            <a:endParaRPr lang="tr-TR" sz="12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8448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1844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1A4F52BD-F0AF-4568-9200-5F1E3DF303F1}" type="slidenum">
              <a:rPr lang="tr-TR" sz="1400"/>
              <a:pPr algn="ctr" eaLnBrk="0" hangingPunct="0"/>
              <a:t>2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18450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4984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84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1835150" y="3070225"/>
          <a:ext cx="3079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Denklem" r:id="rId3" imgW="355446" imgH="241195" progId="Equation.3">
                  <p:embed/>
                </p:oleObj>
              </mc:Choice>
              <mc:Fallback>
                <p:oleObj name="Denklem" r:id="rId3" imgW="355446" imgH="241195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070225"/>
                        <a:ext cx="3079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1833563" y="4078288"/>
          <a:ext cx="2667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Denklem" r:id="rId5" imgW="304668" imgH="241195" progId="Equation.3">
                  <p:embed/>
                </p:oleObj>
              </mc:Choice>
              <mc:Fallback>
                <p:oleObj name="Denklem" r:id="rId5" imgW="304668" imgH="241195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4078288"/>
                        <a:ext cx="2667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1835150" y="5062538"/>
          <a:ext cx="30003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Denklem" r:id="rId7" imgW="342751" imgH="241195" progId="Equation.3">
                  <p:embed/>
                </p:oleObj>
              </mc:Choice>
              <mc:Fallback>
                <p:oleObj name="Denklem" r:id="rId7" imgW="342751" imgH="241195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062538"/>
                        <a:ext cx="300038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Rectangle 15"/>
          <p:cNvSpPr>
            <a:spLocks noChangeArrowheads="1"/>
          </p:cNvSpPr>
          <p:nvPr/>
        </p:nvSpPr>
        <p:spPr bwMode="auto">
          <a:xfrm>
            <a:off x="1763713" y="987425"/>
            <a:ext cx="6985000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4254500" algn="l"/>
              </a:tabLst>
            </a:pPr>
            <a:endParaRPr lang="tr-TR" sz="1600">
              <a:latin typeface="Calibri" pitchFamily="34" charset="0"/>
              <a:ea typeface="Batang"/>
              <a:cs typeface="Batang"/>
            </a:endParaRPr>
          </a:p>
          <a:p>
            <a:pPr>
              <a:tabLst>
                <a:tab pos="4254500" algn="l"/>
              </a:tabLst>
            </a:pPr>
            <a:r>
              <a:rPr lang="pt-BR" sz="1600">
                <a:latin typeface="Calibri" pitchFamily="34" charset="0"/>
                <a:ea typeface="Batang"/>
                <a:cs typeface="Batang"/>
              </a:rPr>
              <a:t>N </a:t>
            </a:r>
            <a:r>
              <a:rPr lang="pt-BR" sz="1600">
                <a:latin typeface="Calibri" pitchFamily="34" charset="0"/>
                <a:ea typeface="MS PGothic"/>
                <a:cs typeface="MS PGothic"/>
              </a:rPr>
              <a:t>× </a:t>
            </a:r>
            <a:r>
              <a:rPr lang="pt-BR" sz="1600">
                <a:latin typeface="Calibri" pitchFamily="34" charset="0"/>
                <a:ea typeface="Batang"/>
                <a:cs typeface="Batang"/>
              </a:rPr>
              <a:t>N k</a:t>
            </a:r>
            <a:r>
              <a:rPr lang="pt-BR" sz="1600">
                <a:ea typeface="Batang"/>
                <a:cs typeface="Batang"/>
              </a:rPr>
              <a:t>ü</a:t>
            </a:r>
            <a:r>
              <a:rPr lang="pt-BR" sz="1600">
                <a:latin typeface="Calibri" pitchFamily="34" charset="0"/>
                <a:ea typeface="Batang"/>
                <a:cs typeface="Batang"/>
              </a:rPr>
              <a:t>mesinde  her (a, b), (c, d)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pt-BR" sz="16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N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× 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N için</a:t>
            </a:r>
            <a:endParaRPr lang="tr-TR" sz="1600">
              <a:latin typeface="Calibri" pitchFamily="34" charset="0"/>
              <a:sym typeface="Symbol" pitchFamily="18" charset="2"/>
            </a:endParaRPr>
          </a:p>
          <a:p>
            <a:pPr>
              <a:tabLst>
                <a:tab pos="4254500" algn="l"/>
              </a:tabLst>
            </a:pPr>
            <a:endParaRPr lang="tr-TR" sz="1600"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4254500" algn="l"/>
              </a:tabLst>
            </a:pPr>
            <a:r>
              <a:rPr lang="pt-BR" sz="1600">
                <a:latin typeface="Calibri" pitchFamily="34" charset="0"/>
                <a:ea typeface="Batang"/>
                <a:cs typeface="MS PGothic"/>
                <a:sym typeface="Symbol" pitchFamily="18" charset="2"/>
              </a:rPr>
              <a:t>(a, b) </a:t>
            </a:r>
            <a:r>
              <a:rPr lang="tr-TR" sz="1600">
                <a:ea typeface="MS PGothic"/>
                <a:cs typeface="MS PGothic"/>
                <a:sym typeface="Symbol" pitchFamily="18" charset="2"/>
              </a:rPr>
              <a:t>~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(c, d)  </a:t>
            </a:r>
            <a:r>
              <a:rPr lang="pt-BR" sz="1600">
                <a:latin typeface="Calibri" pitchFamily="34" charset="0"/>
                <a:cs typeface="Times New Roman" pitchFamily="18" charset="0"/>
                <a:sym typeface="Symbol" pitchFamily="18" charset="2"/>
              </a:rPr>
              <a:t>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a + d = b + c</a:t>
            </a:r>
            <a:endParaRPr lang="tr-TR" sz="1600"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4254500" algn="l"/>
              </a:tabLst>
            </a:pPr>
            <a:endParaRPr lang="tr-TR" sz="16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  <a:p>
            <a:pPr algn="just" eaLnBrk="0" hangingPunct="0">
              <a:tabLst>
                <a:tab pos="4254500" algn="l"/>
              </a:tabLst>
            </a:pP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şeklinde tanımlanan</a:t>
            </a:r>
            <a:r>
              <a:rPr lang="pt-BR" sz="1600">
                <a:ea typeface="MS PGothic"/>
                <a:cs typeface="MS PGothic"/>
                <a:sym typeface="Symbol" pitchFamily="18" charset="2"/>
              </a:rPr>
              <a:t> </a:t>
            </a:r>
            <a:r>
              <a:rPr lang="tr-T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~</a:t>
            </a:r>
            <a:r>
              <a:rPr lang="pt-BR" sz="1600">
                <a:latin typeface="Calibri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bağıntısını  ele alalım.  Bu  bağıntının   bir  denklik  bağıntısı  olduğu  kolaylıkla gösterilebilir.  O halde  bu bağıntı  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N </a:t>
            </a:r>
            <a:r>
              <a:rPr lang="pt-BR" sz="1600">
                <a:latin typeface="Calibri" pitchFamily="34" charset="0"/>
                <a:ea typeface="MS PGothic"/>
                <a:cs typeface="MS PGothic"/>
                <a:sym typeface="Symbol" pitchFamily="18" charset="2"/>
              </a:rPr>
              <a:t>× 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N kümesini denklik sınıflarına  ayırır.  (a, b) elemanının  denklik sınıfını </a:t>
            </a:r>
            <a:endParaRPr lang="tr-TR" sz="1600">
              <a:ea typeface="MS PGothic"/>
              <a:cs typeface="MS PGothic"/>
              <a:sym typeface="Symbol" pitchFamily="18" charset="2"/>
            </a:endParaRPr>
          </a:p>
          <a:p>
            <a:pPr eaLnBrk="0" hangingPunct="0">
              <a:tabLst>
                <a:tab pos="4254500" algn="l"/>
              </a:tabLst>
            </a:pPr>
            <a:endParaRPr lang="tr-TR" sz="1600">
              <a:latin typeface="Calibri" pitchFamily="34" charset="0"/>
              <a:ea typeface="MS PGothic"/>
              <a:cs typeface="MS PGothic"/>
              <a:sym typeface="Symbol" pitchFamily="18" charset="2"/>
            </a:endParaRPr>
          </a:p>
        </p:txBody>
      </p:sp>
      <p:sp>
        <p:nvSpPr>
          <p:cNvPr id="18453" name="Rectangle 16"/>
          <p:cNvSpPr>
            <a:spLocks noChangeArrowheads="1"/>
          </p:cNvSpPr>
          <p:nvPr/>
        </p:nvSpPr>
        <p:spPr bwMode="auto">
          <a:xfrm>
            <a:off x="1835150" y="3362325"/>
            <a:ext cx="19796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latin typeface="Calibri" pitchFamily="34" charset="0"/>
                <a:ea typeface="Batang"/>
                <a:cs typeface="Batang"/>
              </a:rPr>
              <a:t> ile g</a:t>
            </a:r>
            <a:r>
              <a:rPr lang="pt-BR" sz="1400">
                <a:ea typeface="Batang"/>
                <a:cs typeface="Batang"/>
              </a:rPr>
              <a:t>ö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sterelim.  </a:t>
            </a:r>
            <a:r>
              <a:rPr lang="pt-BR" sz="1400">
                <a:ea typeface="Batang"/>
                <a:cs typeface="Batang"/>
              </a:rPr>
              <a:t>Ö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rneğin;</a:t>
            </a:r>
            <a:endParaRPr lang="tr-TR" sz="1400"/>
          </a:p>
          <a:p>
            <a:pPr eaLnBrk="0" hangingPunct="0"/>
            <a:endParaRPr lang="tr-TR" sz="1400"/>
          </a:p>
        </p:txBody>
      </p:sp>
      <p:sp>
        <p:nvSpPr>
          <p:cNvPr id="18454" name="Rectangle 17"/>
          <p:cNvSpPr>
            <a:spLocks noChangeArrowheads="1"/>
          </p:cNvSpPr>
          <p:nvPr/>
        </p:nvSpPr>
        <p:spPr bwMode="auto">
          <a:xfrm>
            <a:off x="2124075" y="3911600"/>
            <a:ext cx="689292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ea typeface="Batang"/>
                <a:cs typeface="Batang"/>
              </a:rPr>
              <a:t>=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{ (x, y)</a:t>
            </a:r>
            <a:r>
              <a:rPr lang="pt-BR" sz="1400">
                <a:ea typeface="MS PGothic"/>
                <a:cs typeface="MS PGothic"/>
              </a:rPr>
              <a:t> </a:t>
            </a:r>
            <a:r>
              <a:rPr lang="tr-TR" sz="1400">
                <a:ea typeface="MS PGothic"/>
                <a:cs typeface="MS PGothic"/>
                <a:sym typeface="Symbol" pitchFamily="18" charset="2"/>
              </a:rPr>
              <a:t></a:t>
            </a:r>
            <a:r>
              <a:rPr lang="pt-BR" sz="1400">
                <a:ea typeface="Times New Roman" pitchFamily="18" charset="0"/>
                <a:cs typeface="MS PGothic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N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×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N : (x, y)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| (3, 1)</a:t>
            </a:r>
            <a:r>
              <a:rPr lang="pt-BR" sz="1400">
                <a:ea typeface="MS PGothic"/>
                <a:cs typeface="MS PGothic"/>
              </a:rPr>
              <a:t>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}= { (x, y)</a:t>
            </a:r>
            <a:r>
              <a:rPr lang="pt-BR" sz="1400">
                <a:ea typeface="MS PGothic"/>
                <a:cs typeface="MS PGothic"/>
              </a:rPr>
              <a:t> </a:t>
            </a:r>
            <a:r>
              <a:rPr lang="tr-TR">
                <a:sym typeface="Symbol" pitchFamily="18" charset="2"/>
              </a:rPr>
              <a:t></a:t>
            </a:r>
            <a:r>
              <a:rPr lang="pt-BR"/>
              <a:t>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N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×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N : x + 1 = y + 3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}= { (2, 0), (3, 1), (4, 2), . . . } .</a:t>
            </a:r>
            <a:endParaRPr lang="tr-TR" sz="1400"/>
          </a:p>
          <a:p>
            <a:pPr eaLnBrk="0" hangingPunct="0"/>
            <a:endParaRPr lang="tr-TR" sz="1400"/>
          </a:p>
        </p:txBody>
      </p:sp>
      <p:sp>
        <p:nvSpPr>
          <p:cNvPr id="18455" name="Rectangle 18"/>
          <p:cNvSpPr>
            <a:spLocks noChangeArrowheads="1"/>
          </p:cNvSpPr>
          <p:nvPr/>
        </p:nvSpPr>
        <p:spPr bwMode="auto">
          <a:xfrm>
            <a:off x="2124075" y="4868863"/>
            <a:ext cx="7488238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ea typeface="MS PGothic"/>
                <a:cs typeface="MS PGothic"/>
              </a:rPr>
              <a:t>=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{ (x, y)</a:t>
            </a:r>
            <a:r>
              <a:rPr lang="pt-BR" sz="1400">
                <a:ea typeface="MS PGothic"/>
                <a:cs typeface="MS PGothic"/>
              </a:rPr>
              <a:t> </a:t>
            </a:r>
            <a:r>
              <a:rPr lang="tr-TR">
                <a:sym typeface="Symbol" pitchFamily="18" charset="2"/>
              </a:rPr>
              <a:t></a:t>
            </a:r>
            <a:r>
              <a:rPr lang="pt-BR" sz="1400">
                <a:ea typeface="Times New Roman" pitchFamily="18" charset="0"/>
                <a:cs typeface="MS PGothic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MS PGothic"/>
              </a:rPr>
              <a:t>N × N : (x, y) | (0, 4) }= { (x, y)</a:t>
            </a:r>
            <a:r>
              <a:rPr lang="pt-BR" sz="1400">
                <a:ea typeface="Batang"/>
                <a:cs typeface="MS PGothic"/>
              </a:rPr>
              <a:t> </a:t>
            </a:r>
            <a:r>
              <a:rPr lang="tr-TR">
                <a:ea typeface="Batang"/>
                <a:cs typeface="MS PGothic"/>
                <a:sym typeface="Symbol" pitchFamily="18" charset="2"/>
              </a:rPr>
              <a:t></a:t>
            </a:r>
            <a:r>
              <a:rPr lang="pt-BR" sz="1400">
                <a:ea typeface="Batang"/>
                <a:cs typeface="Times New Roman" pitchFamily="18" charset="0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N </a:t>
            </a:r>
            <a:r>
              <a:rPr lang="pt-BR" sz="1400">
                <a:latin typeface="Calibri" pitchFamily="34" charset="0"/>
                <a:ea typeface="MS PGothic"/>
                <a:cs typeface="Times New Roman" pitchFamily="18" charset="0"/>
              </a:rPr>
              <a:t>× 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N : x + 4 = y </a:t>
            </a:r>
            <a:r>
              <a:rPr lang="pt-BR" sz="1400">
                <a:latin typeface="Calibri" pitchFamily="34" charset="0"/>
                <a:ea typeface="MS PGothic"/>
                <a:cs typeface="Times New Roman" pitchFamily="18" charset="0"/>
              </a:rPr>
              <a:t>}= { (0, 4), (1, 5), (2, 6), . . . } .</a:t>
            </a:r>
            <a:endParaRPr lang="tr-TR" sz="1400">
              <a:ea typeface="MS PGothic"/>
              <a:cs typeface="Times New Roman" pitchFamily="18" charset="0"/>
            </a:endParaRPr>
          </a:p>
          <a:p>
            <a:pPr eaLnBrk="0" hangingPunct="0"/>
            <a:r>
              <a:rPr lang="pt-BR" sz="1400">
                <a:ea typeface="MS PGothic"/>
                <a:cs typeface="Times New Roman" pitchFamily="18" charset="0"/>
              </a:rPr>
              <a:t> </a:t>
            </a:r>
            <a:endParaRPr lang="tr-TR" sz="1400">
              <a:ea typeface="MS PGothic"/>
              <a:cs typeface="Times New Roman" pitchFamily="18" charset="0"/>
            </a:endParaRPr>
          </a:p>
          <a:p>
            <a:pPr eaLnBrk="0" hangingPunct="0"/>
            <a:r>
              <a:rPr lang="pt-BR" sz="1400">
                <a:latin typeface="Calibri" pitchFamily="34" charset="0"/>
                <a:ea typeface="MS PGothic"/>
                <a:cs typeface="Times New Roman" pitchFamily="18" charset="0"/>
              </a:rPr>
              <a:t>(a, b)</a:t>
            </a:r>
            <a:r>
              <a:rPr lang="pt-BR" sz="1400">
                <a:ea typeface="MS PGothic"/>
                <a:cs typeface="Times New Roman" pitchFamily="18" charset="0"/>
              </a:rPr>
              <a:t> </a:t>
            </a:r>
            <a:r>
              <a:rPr lang="tr-TR">
                <a:ea typeface="MS PGothic"/>
                <a:cs typeface="Times New Roman" pitchFamily="18" charset="0"/>
                <a:sym typeface="Symbol" pitchFamily="18" charset="2"/>
              </a:rPr>
              <a:t></a:t>
            </a:r>
            <a:r>
              <a:rPr lang="pt-BR" sz="1400">
                <a:ea typeface="MS PGothic"/>
                <a:cs typeface="Times New Roman" pitchFamily="18" charset="0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N </a:t>
            </a:r>
            <a:r>
              <a:rPr lang="pt-BR" sz="1400">
                <a:latin typeface="Calibri" pitchFamily="34" charset="0"/>
                <a:ea typeface="MS PGothic"/>
                <a:cs typeface="Times New Roman" pitchFamily="18" charset="0"/>
              </a:rPr>
              <a:t>× 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N olmak </a:t>
            </a:r>
            <a:r>
              <a:rPr lang="pt-BR" sz="1400">
                <a:ea typeface="Batang"/>
                <a:cs typeface="Times New Roman" pitchFamily="18" charset="0"/>
              </a:rPr>
              <a:t>ü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zere (a, b)</a:t>
            </a:r>
            <a:r>
              <a:rPr lang="pt-BR" sz="1400">
                <a:ea typeface="Batang"/>
                <a:cs typeface="Times New Roman" pitchFamily="18" charset="0"/>
              </a:rPr>
              <a:t>’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nin </a:t>
            </a:r>
            <a:r>
              <a:rPr lang="tr-TR" sz="1400">
                <a:ea typeface="MS PGothic"/>
                <a:cs typeface="Times New Roman" pitchFamily="18" charset="0"/>
              </a:rPr>
              <a:t>~</a:t>
            </a:r>
            <a:r>
              <a:rPr lang="pt-BR" sz="1400">
                <a:cs typeface="Times New Roman" pitchFamily="18" charset="0"/>
              </a:rPr>
              <a:t> </a:t>
            </a:r>
            <a:r>
              <a:rPr lang="en-AU" sz="1400">
                <a:latin typeface="Calibri" pitchFamily="34" charset="0"/>
                <a:cs typeface="Times New Roman" pitchFamily="18" charset="0"/>
              </a:rPr>
              <a:t>bağıntısına g</a:t>
            </a:r>
            <a:r>
              <a:rPr lang="en-AU" sz="1400">
                <a:cs typeface="Times New Roman" pitchFamily="18" charset="0"/>
              </a:rPr>
              <a:t>ö</a:t>
            </a:r>
            <a:r>
              <a:rPr lang="en-AU" sz="1400">
                <a:latin typeface="Calibri" pitchFamily="34" charset="0"/>
                <a:cs typeface="Times New Roman" pitchFamily="18" charset="0"/>
              </a:rPr>
              <a:t>re olan (a,b) denklik sınıfına tamsayı</a:t>
            </a:r>
            <a:endParaRPr lang="tr-TR" sz="1400">
              <a:latin typeface="Calibri" pitchFamily="34" charset="0"/>
              <a:cs typeface="Times New Roman" pitchFamily="18" charset="0"/>
            </a:endParaRPr>
          </a:p>
          <a:p>
            <a:pPr eaLnBrk="0" hangingPunct="0"/>
            <a:r>
              <a:rPr lang="en-AU" sz="1400">
                <a:latin typeface="Calibri" pitchFamily="34" charset="0"/>
                <a:cs typeface="Times New Roman" pitchFamily="18" charset="0"/>
              </a:rPr>
              <a:t> denir ve Z ile g</a:t>
            </a:r>
            <a:r>
              <a:rPr lang="en-AU" sz="1400">
                <a:cs typeface="Times New Roman" pitchFamily="18" charset="0"/>
              </a:rPr>
              <a:t>ö</a:t>
            </a:r>
            <a:r>
              <a:rPr lang="en-AU" sz="1400">
                <a:latin typeface="Calibri" pitchFamily="34" charset="0"/>
                <a:cs typeface="Times New Roman" pitchFamily="18" charset="0"/>
              </a:rPr>
              <a:t>sterilir.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2" grpId="0"/>
      <p:bldP spid="18453" grpId="0"/>
      <p:bldP spid="18454" grpId="0"/>
      <p:bldP spid="184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19458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19459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9A0CCE07-FBA9-4F20-B0A7-43F06E9ED684}" type="slidenum">
              <a:rPr lang="tr-TR" sz="1400"/>
              <a:pPr algn="ctr" eaLnBrk="0" hangingPunct="0"/>
              <a:t>3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19460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4984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1946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19462" name="Rectangle 15"/>
          <p:cNvSpPr>
            <a:spLocks noChangeArrowheads="1"/>
          </p:cNvSpPr>
          <p:nvPr/>
        </p:nvSpPr>
        <p:spPr bwMode="auto">
          <a:xfrm>
            <a:off x="1547813" y="1268413"/>
            <a:ext cx="7596187" cy="53292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pic>
        <p:nvPicPr>
          <p:cNvPr id="19463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3050" y="1690688"/>
            <a:ext cx="72771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38923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38924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BA4941B7-1601-41AB-9F75-DEC50C637D14}" type="slidenum">
              <a:rPr lang="tr-TR" sz="1400"/>
              <a:pPr algn="ctr" eaLnBrk="0" hangingPunct="0"/>
              <a:t>4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8925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4984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8926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38927" name="Rectangle 10"/>
          <p:cNvSpPr>
            <a:spLocks noChangeArrowheads="1"/>
          </p:cNvSpPr>
          <p:nvPr/>
        </p:nvSpPr>
        <p:spPr bwMode="auto">
          <a:xfrm>
            <a:off x="1692275" y="1484313"/>
            <a:ext cx="2303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800">
                <a:latin typeface="Calibri" pitchFamily="34" charset="0"/>
                <a:ea typeface="Batang"/>
                <a:cs typeface="Batang"/>
              </a:rPr>
              <a:t>(a,b) nin denklik sınıfı  </a:t>
            </a:r>
            <a:endParaRPr lang="tr-TR" sz="1800"/>
          </a:p>
          <a:p>
            <a:pPr eaLnBrk="0" hangingPunct="0"/>
            <a:endParaRPr lang="tr-TR" sz="1800"/>
          </a:p>
        </p:txBody>
      </p:sp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1692275" y="2117725"/>
          <a:ext cx="33845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Denklem" r:id="rId3" imgW="2590800" imgH="266700" progId="Equation.3">
                  <p:embed/>
                </p:oleObj>
              </mc:Choice>
              <mc:Fallback>
                <p:oleObj name="Denklem" r:id="rId3" imgW="2590800" imgH="2667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117725"/>
                        <a:ext cx="3384550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8" name="Rectangle 11"/>
          <p:cNvSpPr>
            <a:spLocks noChangeArrowheads="1"/>
          </p:cNvSpPr>
          <p:nvPr/>
        </p:nvSpPr>
        <p:spPr bwMode="auto">
          <a:xfrm>
            <a:off x="5076825" y="2060575"/>
            <a:ext cx="2003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pt-BR" sz="1800">
                <a:latin typeface="Calibri" pitchFamily="34" charset="0"/>
                <a:ea typeface="Batang"/>
                <a:cs typeface="Batang"/>
              </a:rPr>
              <a:t>  olarak tanımlanır. </a:t>
            </a:r>
            <a:endParaRPr lang="pt-BR" sz="1800"/>
          </a:p>
        </p:txBody>
      </p:sp>
      <p:sp>
        <p:nvSpPr>
          <p:cNvPr id="38929" name="Rectangle 15"/>
          <p:cNvSpPr>
            <a:spLocks noChangeArrowheads="1"/>
          </p:cNvSpPr>
          <p:nvPr/>
        </p:nvSpPr>
        <p:spPr bwMode="auto">
          <a:xfrm>
            <a:off x="0" y="267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38930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11413" y="3284538"/>
            <a:ext cx="4608512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39971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39972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7E748DFE-7D50-4ECD-9D66-FDA0185A7FB7}" type="slidenum">
              <a:rPr lang="tr-TR" sz="1400"/>
              <a:pPr algn="ctr" eaLnBrk="0" hangingPunct="0"/>
              <a:t>5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39973" name="9 Metin kutusu"/>
          <p:cNvSpPr txBox="1">
            <a:spLocks noChangeArrowheads="1"/>
          </p:cNvSpPr>
          <p:nvPr/>
        </p:nvSpPr>
        <p:spPr bwMode="auto">
          <a:xfrm>
            <a:off x="500063" y="4214813"/>
            <a:ext cx="4984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  <a:endParaRPr lang="tr-TR" sz="800"/>
          </a:p>
        </p:txBody>
      </p:sp>
      <p:sp>
        <p:nvSpPr>
          <p:cNvPr id="3997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1692275" y="2195513"/>
          <a:ext cx="24479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Denklem" r:id="rId3" imgW="1993900" imgH="241300" progId="Equation.3">
                  <p:embed/>
                </p:oleObj>
              </mc:Choice>
              <mc:Fallback>
                <p:oleObj name="Denklem" r:id="rId3" imgW="1993900" imgH="2413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195513"/>
                        <a:ext cx="2447925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5076825" y="2205038"/>
          <a:ext cx="431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Denklem" r:id="rId5" imgW="355446" imgH="241195" progId="Equation.3">
                  <p:embed/>
                </p:oleObj>
              </mc:Choice>
              <mc:Fallback>
                <p:oleObj name="Denklem" r:id="rId5" imgW="355446" imgH="241195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205038"/>
                        <a:ext cx="431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6588125" y="2205038"/>
          <a:ext cx="5048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Denklem" r:id="rId7" imgW="368300" imgH="241300" progId="Equation.3">
                  <p:embed/>
                </p:oleObj>
              </mc:Choice>
              <mc:Fallback>
                <p:oleObj name="Denklem" r:id="rId7" imgW="368300" imgH="2413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205038"/>
                        <a:ext cx="5048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1749425" y="3141663"/>
          <a:ext cx="20304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Denklem" r:id="rId9" imgW="1739900" imgH="241300" progId="Equation.3">
                  <p:embed/>
                </p:oleObj>
              </mc:Choice>
              <mc:Fallback>
                <p:oleObj name="Denklem" r:id="rId9" imgW="1739900" imgH="241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3141663"/>
                        <a:ext cx="2030413" cy="27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5" name="Rectangle 16"/>
          <p:cNvSpPr>
            <a:spLocks noChangeArrowheads="1"/>
          </p:cNvSpPr>
          <p:nvPr/>
        </p:nvSpPr>
        <p:spPr bwMode="auto">
          <a:xfrm>
            <a:off x="1692275" y="1484313"/>
            <a:ext cx="30130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600">
                <a:latin typeface="Calibri" pitchFamily="34" charset="0"/>
                <a:ea typeface="Batang"/>
                <a:cs typeface="Batang"/>
              </a:rPr>
              <a:t>Tamsayılar k</a:t>
            </a:r>
            <a:r>
              <a:rPr lang="pt-BR" sz="1600">
                <a:ea typeface="Batang"/>
                <a:cs typeface="Batang"/>
              </a:rPr>
              <a:t>ü</a:t>
            </a:r>
            <a:r>
              <a:rPr lang="pt-BR" sz="1600">
                <a:latin typeface="Calibri" pitchFamily="34" charset="0"/>
                <a:ea typeface="Batang"/>
                <a:cs typeface="Batang"/>
              </a:rPr>
              <a:t>mesinde tanımlanan</a:t>
            </a:r>
            <a:endParaRPr lang="tr-TR" sz="1600"/>
          </a:p>
          <a:p>
            <a:pPr eaLnBrk="0" hangingPunct="0"/>
            <a:r>
              <a:rPr lang="pt-BR" sz="1600">
                <a:latin typeface="Calibri" pitchFamily="34" charset="0"/>
                <a:ea typeface="Batang"/>
                <a:cs typeface="Batang"/>
              </a:rPr>
              <a:t>+: ZXZ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</a:t>
            </a:r>
            <a:r>
              <a:rPr lang="pt-BR" sz="1600">
                <a:latin typeface="Calibri" pitchFamily="34" charset="0"/>
                <a:ea typeface="Batang"/>
                <a:cs typeface="Batang"/>
              </a:rPr>
              <a:t>Z</a:t>
            </a:r>
            <a:endParaRPr lang="tr-TR" sz="1600">
              <a:sym typeface="Symbol" pitchFamily="18" charset="2"/>
            </a:endParaRPr>
          </a:p>
          <a:p>
            <a:pPr eaLnBrk="0" hangingPunct="0"/>
            <a:endParaRPr lang="tr-TR" sz="1600">
              <a:latin typeface="Calibri" pitchFamily="34" charset="0"/>
              <a:ea typeface="Batang"/>
              <a:cs typeface="Batang"/>
              <a:sym typeface="Symbol" pitchFamily="18" charset="2"/>
            </a:endParaRPr>
          </a:p>
        </p:txBody>
      </p:sp>
      <p:sp>
        <p:nvSpPr>
          <p:cNvPr id="39976" name="Rectangle 17"/>
          <p:cNvSpPr>
            <a:spLocks noChangeArrowheads="1"/>
          </p:cNvSpPr>
          <p:nvPr/>
        </p:nvSpPr>
        <p:spPr bwMode="auto">
          <a:xfrm>
            <a:off x="4140200" y="2205038"/>
            <a:ext cx="987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pt-BR" sz="1600">
                <a:latin typeface="Calibri" pitchFamily="34" charset="0"/>
                <a:ea typeface="Batang"/>
                <a:cs typeface="Batang"/>
              </a:rPr>
              <a:t> işlemine </a:t>
            </a:r>
            <a:endParaRPr lang="pt-BR" sz="1600"/>
          </a:p>
        </p:txBody>
      </p:sp>
      <p:sp>
        <p:nvSpPr>
          <p:cNvPr id="39977" name="Rectangle 18"/>
          <p:cNvSpPr>
            <a:spLocks noChangeArrowheads="1"/>
          </p:cNvSpPr>
          <p:nvPr/>
        </p:nvSpPr>
        <p:spPr bwMode="auto">
          <a:xfrm>
            <a:off x="6011863" y="2205038"/>
            <a:ext cx="42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pt-BR" sz="1600">
                <a:cs typeface="Times New Roman" pitchFamily="18" charset="0"/>
              </a:rPr>
              <a:t>ve </a:t>
            </a:r>
            <a:endParaRPr lang="pt-BR" sz="1600"/>
          </a:p>
        </p:txBody>
      </p:sp>
      <p:sp>
        <p:nvSpPr>
          <p:cNvPr id="39978" name="Rectangle 19"/>
          <p:cNvSpPr>
            <a:spLocks noChangeArrowheads="1"/>
          </p:cNvSpPr>
          <p:nvPr/>
        </p:nvSpPr>
        <p:spPr bwMode="auto">
          <a:xfrm>
            <a:off x="1692275" y="2708275"/>
            <a:ext cx="26939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>
                <a:cs typeface="Times New Roman" pitchFamily="18" charset="0"/>
              </a:rPr>
              <a:t> 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tamsayılarının toplamı denir. </a:t>
            </a:r>
            <a:endParaRPr lang="tr-TR" sz="1600"/>
          </a:p>
          <a:p>
            <a:pPr eaLnBrk="0" hangingPunct="0"/>
            <a:endParaRPr lang="tr-TR" sz="1600"/>
          </a:p>
        </p:txBody>
      </p:sp>
      <p:sp>
        <p:nvSpPr>
          <p:cNvPr id="39979" name="Rectangle 20"/>
          <p:cNvSpPr>
            <a:spLocks noChangeArrowheads="1"/>
          </p:cNvSpPr>
          <p:nvPr/>
        </p:nvSpPr>
        <p:spPr bwMode="auto">
          <a:xfrm>
            <a:off x="4067175" y="3068638"/>
            <a:ext cx="1616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AU" sz="1600">
                <a:cs typeface="Times New Roman" pitchFamily="18" charset="0"/>
              </a:rPr>
              <a:t> 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olarak g</a:t>
            </a:r>
            <a:r>
              <a:rPr lang="pt-BR" sz="1600">
                <a:cs typeface="Times New Roman" pitchFamily="18" charset="0"/>
              </a:rPr>
              <a:t>ö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sterilir. </a:t>
            </a:r>
            <a:endParaRPr lang="pt-BR" sz="1600"/>
          </a:p>
        </p:txBody>
      </p:sp>
      <p:graphicFrame>
        <p:nvGraphicFramePr>
          <p:cNvPr id="39969" name="Object 33"/>
          <p:cNvGraphicFramePr>
            <a:graphicFrameLocks noChangeAspect="1"/>
          </p:cNvGraphicFramePr>
          <p:nvPr/>
        </p:nvGraphicFramePr>
        <p:xfrm>
          <a:off x="1835150" y="4292600"/>
          <a:ext cx="28416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Denklem" r:id="rId11" imgW="2222280" imgH="241200" progId="Equation.3">
                  <p:embed/>
                </p:oleObj>
              </mc:Choice>
              <mc:Fallback>
                <p:oleObj name="Denklem" r:id="rId11" imgW="2222280" imgH="2412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292600"/>
                        <a:ext cx="28416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5867400" y="4221163"/>
          <a:ext cx="4333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Denklem" r:id="rId13" imgW="355446" imgH="241195" progId="Equation.3">
                  <p:embed/>
                </p:oleObj>
              </mc:Choice>
              <mc:Fallback>
                <p:oleObj name="Denklem" r:id="rId13" imgW="355446" imgH="241195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21163"/>
                        <a:ext cx="433388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6804025" y="4186238"/>
          <a:ext cx="503238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Denklem" r:id="rId14" imgW="368300" imgH="241300" progId="Equation.3">
                  <p:embed/>
                </p:oleObj>
              </mc:Choice>
              <mc:Fallback>
                <p:oleObj name="Denklem" r:id="rId14" imgW="368300" imgH="2413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186238"/>
                        <a:ext cx="503238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1835150" y="5229225"/>
          <a:ext cx="26654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Denklem" r:id="rId15" imgW="1930400" imgH="241300" progId="Equation.3">
                  <p:embed/>
                </p:oleObj>
              </mc:Choice>
              <mc:Fallback>
                <p:oleObj name="Denklem" r:id="rId15" imgW="1930400" imgH="2413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229225"/>
                        <a:ext cx="2665413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0" name="Rectangle 34"/>
          <p:cNvSpPr>
            <a:spLocks noChangeArrowheads="1"/>
          </p:cNvSpPr>
          <p:nvPr/>
        </p:nvSpPr>
        <p:spPr bwMode="auto">
          <a:xfrm>
            <a:off x="1763713" y="3716338"/>
            <a:ext cx="30130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600">
                <a:latin typeface="Calibri" pitchFamily="34" charset="0"/>
                <a:ea typeface="Batang"/>
                <a:cs typeface="Batang"/>
              </a:rPr>
              <a:t>Tamsayılar k</a:t>
            </a:r>
            <a:r>
              <a:rPr lang="pt-BR" sz="1600">
                <a:ea typeface="Batang"/>
                <a:cs typeface="Batang"/>
              </a:rPr>
              <a:t>ü</a:t>
            </a:r>
            <a:r>
              <a:rPr lang="pt-BR" sz="1600">
                <a:latin typeface="Calibri" pitchFamily="34" charset="0"/>
                <a:ea typeface="Batang"/>
                <a:cs typeface="Batang"/>
              </a:rPr>
              <a:t>mesinde tanımlanan</a:t>
            </a:r>
            <a:endParaRPr lang="tr-TR" sz="1600"/>
          </a:p>
          <a:p>
            <a:pPr eaLnBrk="0" hangingPunct="0"/>
            <a:r>
              <a:rPr lang="pt-BR" sz="1600">
                <a:latin typeface="Calibri" pitchFamily="34" charset="0"/>
                <a:ea typeface="Batang"/>
                <a:cs typeface="Batang"/>
              </a:rPr>
              <a:t>. : ZXZ</a:t>
            </a:r>
            <a:r>
              <a:rPr lang="pt-BR" sz="1600">
                <a:latin typeface="Calibri" pitchFamily="34" charset="0"/>
                <a:ea typeface="Batang"/>
                <a:cs typeface="Batang"/>
                <a:sym typeface="Symbol" pitchFamily="18" charset="2"/>
              </a:rPr>
              <a:t></a:t>
            </a:r>
            <a:r>
              <a:rPr lang="pt-BR" sz="1600">
                <a:latin typeface="Calibri" pitchFamily="34" charset="0"/>
                <a:ea typeface="Batang"/>
                <a:cs typeface="Batang"/>
              </a:rPr>
              <a:t>Z</a:t>
            </a:r>
            <a:endParaRPr lang="tr-TR" sz="1600">
              <a:sym typeface="Symbol" pitchFamily="18" charset="2"/>
            </a:endParaRPr>
          </a:p>
          <a:p>
            <a:pPr eaLnBrk="0" hangingPunct="0"/>
            <a:endParaRPr lang="tr-TR" sz="1600">
              <a:latin typeface="Calibri" pitchFamily="34" charset="0"/>
              <a:ea typeface="Batang"/>
              <a:cs typeface="Batang"/>
              <a:sym typeface="Symbol" pitchFamily="18" charset="2"/>
            </a:endParaRPr>
          </a:p>
        </p:txBody>
      </p:sp>
      <p:sp>
        <p:nvSpPr>
          <p:cNvPr id="39981" name="Rectangle 35"/>
          <p:cNvSpPr>
            <a:spLocks noChangeArrowheads="1"/>
          </p:cNvSpPr>
          <p:nvPr/>
        </p:nvSpPr>
        <p:spPr bwMode="auto">
          <a:xfrm>
            <a:off x="4859338" y="4183063"/>
            <a:ext cx="987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pt-BR" sz="1600">
                <a:latin typeface="Calibri" pitchFamily="34" charset="0"/>
                <a:ea typeface="Batang"/>
                <a:cs typeface="Batang"/>
              </a:rPr>
              <a:t> işlemine </a:t>
            </a:r>
            <a:endParaRPr lang="pt-BR" sz="1600"/>
          </a:p>
        </p:txBody>
      </p:sp>
      <p:sp>
        <p:nvSpPr>
          <p:cNvPr id="39983" name="Rectangle 37"/>
          <p:cNvSpPr>
            <a:spLocks noChangeArrowheads="1"/>
          </p:cNvSpPr>
          <p:nvPr/>
        </p:nvSpPr>
        <p:spPr bwMode="auto">
          <a:xfrm>
            <a:off x="1692275" y="4819650"/>
            <a:ext cx="26908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>
                <a:cs typeface="Times New Roman" pitchFamily="18" charset="0"/>
              </a:rPr>
              <a:t> 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tamsayılarının </a:t>
            </a:r>
            <a:r>
              <a:rPr lang="pt-BR" sz="1600">
                <a:cs typeface="Times New Roman" pitchFamily="18" charset="0"/>
              </a:rPr>
              <a:t>ç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arpımı denir. </a:t>
            </a:r>
            <a:endParaRPr lang="tr-TR" sz="1600"/>
          </a:p>
          <a:p>
            <a:pPr eaLnBrk="0" hangingPunct="0"/>
            <a:endParaRPr lang="tr-TR" sz="1600"/>
          </a:p>
        </p:txBody>
      </p:sp>
      <p:sp>
        <p:nvSpPr>
          <p:cNvPr id="39984" name="Rectangle 38"/>
          <p:cNvSpPr>
            <a:spLocks noChangeArrowheads="1"/>
          </p:cNvSpPr>
          <p:nvPr/>
        </p:nvSpPr>
        <p:spPr bwMode="auto">
          <a:xfrm>
            <a:off x="4716463" y="5191125"/>
            <a:ext cx="1616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AU" sz="1600">
                <a:cs typeface="Times New Roman" pitchFamily="18" charset="0"/>
              </a:rPr>
              <a:t> 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olarak g</a:t>
            </a:r>
            <a:r>
              <a:rPr lang="pt-BR" sz="1600">
                <a:cs typeface="Times New Roman" pitchFamily="18" charset="0"/>
              </a:rPr>
              <a:t>ö</a:t>
            </a:r>
            <a:r>
              <a:rPr lang="pt-BR" sz="1600">
                <a:latin typeface="Calibri" pitchFamily="34" charset="0"/>
                <a:cs typeface="Times New Roman" pitchFamily="18" charset="0"/>
              </a:rPr>
              <a:t>sterilir. </a:t>
            </a:r>
            <a:endParaRPr lang="pt-BR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5" grpId="0"/>
      <p:bldP spid="39976" grpId="0"/>
      <p:bldP spid="39977" grpId="0"/>
      <p:bldP spid="39978" grpId="0"/>
      <p:bldP spid="39979" grpId="0"/>
      <p:bldP spid="39980" grpId="0"/>
      <p:bldP spid="39981" grpId="0"/>
      <p:bldP spid="39983" grpId="0"/>
      <p:bldP spid="399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0991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0992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708ED370-7DCA-4EC8-A8BE-040C9AAF2D8F}" type="slidenum">
              <a:rPr lang="tr-TR" sz="1400"/>
              <a:pPr algn="ctr" eaLnBrk="0" hangingPunct="0"/>
              <a:t>6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0993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099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0995" name="Rectangle 25"/>
          <p:cNvSpPr>
            <a:spLocks noChangeArrowheads="1"/>
          </p:cNvSpPr>
          <p:nvPr/>
        </p:nvSpPr>
        <p:spPr bwMode="auto">
          <a:xfrm>
            <a:off x="1692275" y="1290638"/>
            <a:ext cx="7451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600" b="1"/>
              <a:t>Teorem: (Z,+,.) cebirsel yapısı değişmeli ve birikimli bir halkadır. (derste ispatlanacaktır!)</a:t>
            </a:r>
          </a:p>
        </p:txBody>
      </p:sp>
      <p:graphicFrame>
        <p:nvGraphicFramePr>
          <p:cNvPr id="40989" name="Object 29"/>
          <p:cNvGraphicFramePr>
            <a:graphicFrameLocks noChangeAspect="1"/>
          </p:cNvGraphicFramePr>
          <p:nvPr/>
        </p:nvGraphicFramePr>
        <p:xfrm>
          <a:off x="1831975" y="2152650"/>
          <a:ext cx="6096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Denklem" r:id="rId3" imgW="609336" imgH="241195" progId="Equation.3">
                  <p:embed/>
                </p:oleObj>
              </mc:Choice>
              <mc:Fallback>
                <p:oleObj name="Denklem" r:id="rId3" imgW="609336" imgH="241195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2152650"/>
                        <a:ext cx="6096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8" name="Object 28"/>
          <p:cNvGraphicFramePr>
            <a:graphicFrameLocks noChangeAspect="1"/>
          </p:cNvGraphicFramePr>
          <p:nvPr/>
        </p:nvGraphicFramePr>
        <p:xfrm>
          <a:off x="2916238" y="2768600"/>
          <a:ext cx="1871662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Denklem" r:id="rId5" imgW="1485900" imgH="241300" progId="Equation.3">
                  <p:embed/>
                </p:oleObj>
              </mc:Choice>
              <mc:Fallback>
                <p:oleObj name="Denklem" r:id="rId5" imgW="1485900" imgH="2413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768600"/>
                        <a:ext cx="1871662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7" name="Object 27"/>
          <p:cNvGraphicFramePr>
            <a:graphicFrameLocks noChangeAspect="1"/>
          </p:cNvGraphicFramePr>
          <p:nvPr/>
        </p:nvGraphicFramePr>
        <p:xfrm>
          <a:off x="2987675" y="3751263"/>
          <a:ext cx="23050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Denklem" r:id="rId7" imgW="1688367" imgH="241195" progId="Equation.3">
                  <p:embed/>
                </p:oleObj>
              </mc:Choice>
              <mc:Fallback>
                <p:oleObj name="Denklem" r:id="rId7" imgW="1688367" imgH="241195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751263"/>
                        <a:ext cx="2305050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6" name="Object 26"/>
          <p:cNvGraphicFramePr>
            <a:graphicFrameLocks noChangeAspect="1"/>
          </p:cNvGraphicFramePr>
          <p:nvPr/>
        </p:nvGraphicFramePr>
        <p:xfrm>
          <a:off x="1835150" y="5157788"/>
          <a:ext cx="3524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Denklem" r:id="rId9" imgW="355446" imgH="241195" progId="Equation.3">
                  <p:embed/>
                </p:oleObj>
              </mc:Choice>
              <mc:Fallback>
                <p:oleObj name="Denklem" r:id="rId9" imgW="355446" imgH="241195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157788"/>
                        <a:ext cx="3524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6" name="Rectangle 30"/>
          <p:cNvSpPr>
            <a:spLocks noChangeArrowheads="1"/>
          </p:cNvSpPr>
          <p:nvPr/>
        </p:nvSpPr>
        <p:spPr bwMode="auto">
          <a:xfrm>
            <a:off x="0" y="2035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0997" name="Rectangle 31"/>
          <p:cNvSpPr>
            <a:spLocks noChangeArrowheads="1"/>
          </p:cNvSpPr>
          <p:nvPr/>
        </p:nvSpPr>
        <p:spPr bwMode="auto">
          <a:xfrm>
            <a:off x="1763713" y="2386013"/>
            <a:ext cx="11144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latin typeface="Calibri" pitchFamily="34" charset="0"/>
                <a:ea typeface="MS PGothic"/>
                <a:cs typeface="MS PGothic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olsun.</a:t>
            </a:r>
            <a:endParaRPr lang="tr-TR" sz="1400">
              <a:latin typeface="Calibri" pitchFamily="34" charset="0"/>
            </a:endParaRPr>
          </a:p>
          <a:p>
            <a:endParaRPr lang="tr-TR" sz="1400"/>
          </a:p>
          <a:p>
            <a:pPr eaLnBrk="0" hangingPunct="0"/>
            <a:r>
              <a:rPr lang="pt-BR" sz="1400">
                <a:ea typeface="Batang"/>
                <a:cs typeface="Batang"/>
              </a:rPr>
              <a:t>(a) a  &gt; b ise </a:t>
            </a:r>
            <a:endParaRPr lang="pt-BR" sz="1400"/>
          </a:p>
        </p:txBody>
      </p:sp>
      <p:sp>
        <p:nvSpPr>
          <p:cNvPr id="40998" name="Rectangle 32"/>
          <p:cNvSpPr>
            <a:spLocks noChangeArrowheads="1"/>
          </p:cNvSpPr>
          <p:nvPr/>
        </p:nvSpPr>
        <p:spPr bwMode="auto">
          <a:xfrm>
            <a:off x="1757363" y="2924175"/>
            <a:ext cx="31750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pt-BR" sz="1400">
                <a:ea typeface="Batang"/>
                <a:cs typeface="Batang"/>
              </a:rPr>
              <a:t> </a:t>
            </a:r>
            <a:endParaRPr lang="tr-TR" sz="1400"/>
          </a:p>
          <a:p>
            <a:pPr algn="just"/>
            <a:r>
              <a:rPr lang="pt-BR" sz="1400">
                <a:latin typeface="Calibri" pitchFamily="34" charset="0"/>
                <a:ea typeface="Batang"/>
                <a:cs typeface="Batang"/>
              </a:rPr>
              <a:t>tamsayısına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pozitif tamsayı  denir.  </a:t>
            </a:r>
            <a:endParaRPr lang="tr-TR" sz="1400"/>
          </a:p>
          <a:p>
            <a:pPr algn="just" eaLnBrk="0" hangingPunct="0"/>
            <a:r>
              <a:rPr lang="pt-BR" sz="1400">
                <a:latin typeface="Calibri" pitchFamily="34" charset="0"/>
                <a:ea typeface="MS PGothic"/>
                <a:cs typeface="MS PGothic"/>
              </a:rPr>
              <a:t>Pozitif tamsayılar k</a:t>
            </a:r>
            <a:r>
              <a:rPr lang="pt-BR" sz="1400">
                <a:ea typeface="MS PGothic"/>
                <a:cs typeface="MS PGothic"/>
              </a:rPr>
              <a:t>ü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mesi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Z+  ile g</a:t>
            </a:r>
            <a:r>
              <a:rPr lang="pt-BR" sz="1400">
                <a:ea typeface="Batang"/>
                <a:cs typeface="Batang"/>
              </a:rPr>
              <a:t>ö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sterilir.</a:t>
            </a:r>
            <a:endParaRPr lang="tr-TR" sz="1400"/>
          </a:p>
          <a:p>
            <a:pPr algn="just" eaLnBrk="0" hangingPunct="0"/>
            <a:endParaRPr lang="tr-TR" sz="1400"/>
          </a:p>
          <a:p>
            <a:pPr algn="just" eaLnBrk="0" hangingPunct="0"/>
            <a:r>
              <a:rPr lang="pt-BR" sz="1400">
                <a:ea typeface="Batang"/>
                <a:cs typeface="Batang"/>
              </a:rPr>
              <a:t>(b) a  &lt; b ise </a:t>
            </a:r>
            <a:endParaRPr lang="pt-BR" sz="1400"/>
          </a:p>
        </p:txBody>
      </p:sp>
      <p:sp>
        <p:nvSpPr>
          <p:cNvPr id="40999" name="Rectangle 33"/>
          <p:cNvSpPr>
            <a:spLocks noChangeArrowheads="1"/>
          </p:cNvSpPr>
          <p:nvPr/>
        </p:nvSpPr>
        <p:spPr bwMode="auto">
          <a:xfrm>
            <a:off x="1763713" y="4043363"/>
            <a:ext cx="32797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ea typeface="Batang"/>
                <a:cs typeface="Batang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tamsayısına 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negatif tamsayı  denir.             </a:t>
            </a:r>
            <a:endParaRPr lang="tr-TR" sz="1400"/>
          </a:p>
          <a:p>
            <a:pPr eaLnBrk="0" hangingPunct="0"/>
            <a:r>
              <a:rPr lang="pt-BR" sz="1400">
                <a:latin typeface="Calibri" pitchFamily="34" charset="0"/>
                <a:ea typeface="MS PGothic"/>
                <a:cs typeface="MS PGothic"/>
              </a:rPr>
              <a:t>Negatif tamsayılar k</a:t>
            </a:r>
            <a:r>
              <a:rPr lang="pt-BR" sz="1400">
                <a:ea typeface="MS PGothic"/>
                <a:cs typeface="MS PGothic"/>
              </a:rPr>
              <a:t>ü</a:t>
            </a:r>
            <a:r>
              <a:rPr lang="pt-BR" sz="1400">
                <a:latin typeface="Calibri" pitchFamily="34" charset="0"/>
                <a:ea typeface="MS PGothic"/>
                <a:cs typeface="MS PGothic"/>
              </a:rPr>
              <a:t>mesi 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Z-  ile g</a:t>
            </a:r>
            <a:r>
              <a:rPr lang="pt-BR" sz="1400">
                <a:ea typeface="Batang"/>
                <a:cs typeface="Batang"/>
              </a:rPr>
              <a:t>ö</a:t>
            </a:r>
            <a:r>
              <a:rPr lang="pt-BR" sz="1400">
                <a:latin typeface="Calibri" pitchFamily="34" charset="0"/>
                <a:ea typeface="Batang"/>
                <a:cs typeface="Batang"/>
              </a:rPr>
              <a:t>sterilir.</a:t>
            </a:r>
            <a:endParaRPr lang="tr-TR" sz="1400"/>
          </a:p>
          <a:p>
            <a:pPr eaLnBrk="0" hangingPunct="0"/>
            <a:endParaRPr lang="tr-TR" sz="1400"/>
          </a:p>
          <a:p>
            <a:pPr eaLnBrk="0" hangingPunct="0"/>
            <a:r>
              <a:rPr lang="pt-BR" sz="1400">
                <a:ea typeface="Batang"/>
                <a:cs typeface="Batang"/>
              </a:rPr>
              <a:t>(c) a  = b ise </a:t>
            </a:r>
            <a:endParaRPr lang="pt-BR" sz="1400"/>
          </a:p>
        </p:txBody>
      </p:sp>
      <p:sp>
        <p:nvSpPr>
          <p:cNvPr id="41000" name="Rectangle 34"/>
          <p:cNvSpPr>
            <a:spLocks noChangeArrowheads="1"/>
          </p:cNvSpPr>
          <p:nvPr/>
        </p:nvSpPr>
        <p:spPr bwMode="auto">
          <a:xfrm>
            <a:off x="2411413" y="5084763"/>
            <a:ext cx="2125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ea typeface="Batang"/>
                <a:cs typeface="Batang"/>
              </a:rPr>
              <a:t> </a:t>
            </a:r>
            <a:r>
              <a:rPr lang="pt-BR" sz="1400">
                <a:latin typeface="Calibri" pitchFamily="34" charset="0"/>
                <a:ea typeface="Batang"/>
                <a:cs typeface="Times New Roman" pitchFamily="18" charset="0"/>
              </a:rPr>
              <a:t>tamsayısına </a:t>
            </a:r>
            <a:r>
              <a:rPr lang="pt-BR" sz="1400">
                <a:latin typeface="Calibri" pitchFamily="34" charset="0"/>
                <a:ea typeface="MS PGothic"/>
                <a:cs typeface="Times New Roman" pitchFamily="18" charset="0"/>
              </a:rPr>
              <a:t>sıfır denir.      </a:t>
            </a:r>
            <a:endParaRPr lang="pt-BR" sz="1400"/>
          </a:p>
        </p:txBody>
      </p:sp>
      <p:sp>
        <p:nvSpPr>
          <p:cNvPr id="41001" name="Rectangle 35"/>
          <p:cNvSpPr>
            <a:spLocks noChangeArrowheads="1"/>
          </p:cNvSpPr>
          <p:nvPr/>
        </p:nvSpPr>
        <p:spPr bwMode="auto">
          <a:xfrm>
            <a:off x="1835150" y="5805488"/>
            <a:ext cx="6705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x, y iki tamsayı  ise x + (−y)  tamsayısına  x  ile y nin  farkı denir  ve kısaca  x − y ile gösterilir.</a:t>
            </a:r>
            <a:endParaRPr lang="tr-TR" sz="1400">
              <a:latin typeface="Calibri" pitchFamily="34" charset="0"/>
            </a:endParaRPr>
          </a:p>
          <a:p>
            <a:pPr eaLnBrk="0" hangingPunct="0"/>
            <a:endParaRPr lang="tr-TR" sz="14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5" grpId="0"/>
      <p:bldP spid="40997" grpId="0"/>
      <p:bldP spid="40998" grpId="0"/>
      <p:bldP spid="40999" grpId="0"/>
      <p:bldP spid="40999" grpId="1"/>
      <p:bldP spid="41000" grpId="0"/>
      <p:bldP spid="410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1986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1987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D1C763B0-8C3E-477B-9E12-FC50424376B2}" type="slidenum">
              <a:rPr lang="tr-TR" sz="1400"/>
              <a:pPr algn="ctr" eaLnBrk="0" hangingPunct="0"/>
              <a:t>7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1988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198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1990" name="Rectangle 12"/>
          <p:cNvSpPr>
            <a:spLocks noChangeArrowheads="1"/>
          </p:cNvSpPr>
          <p:nvPr/>
        </p:nvSpPr>
        <p:spPr bwMode="auto">
          <a:xfrm>
            <a:off x="0" y="2035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pic>
        <p:nvPicPr>
          <p:cNvPr id="41991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813" y="1412875"/>
            <a:ext cx="56292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4005263"/>
            <a:ext cx="56388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3010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3011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CAD2478F-A80B-45C5-A9A6-0126F41DF553}" type="slidenum">
              <a:rPr lang="tr-TR" sz="1400"/>
              <a:pPr algn="ctr" eaLnBrk="0" hangingPunct="0"/>
              <a:t>8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3012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301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4479925" y="18065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tr-TR">
              <a:latin typeface="Calibri" pitchFamily="34" charset="0"/>
            </a:endParaRPr>
          </a:p>
        </p:txBody>
      </p:sp>
      <p:sp>
        <p:nvSpPr>
          <p:cNvPr id="43015" name="Rectangle 10"/>
          <p:cNvSpPr>
            <a:spLocks noChangeArrowheads="1"/>
          </p:cNvSpPr>
          <p:nvPr/>
        </p:nvSpPr>
        <p:spPr bwMode="auto">
          <a:xfrm>
            <a:off x="1692275" y="1628775"/>
            <a:ext cx="7056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>
                <a:latin typeface="Calibri" pitchFamily="34" charset="0"/>
              </a:rPr>
              <a:t>a,b </a:t>
            </a:r>
            <a:r>
              <a:rPr lang="en-AU" sz="1600">
                <a:latin typeface="Calibri" pitchFamily="34" charset="0"/>
                <a:sym typeface="Symbol" pitchFamily="18" charset="2"/>
              </a:rPr>
              <a:t></a:t>
            </a:r>
            <a:r>
              <a:rPr lang="en-AU" sz="1600">
                <a:latin typeface="Calibri" pitchFamily="34" charset="0"/>
              </a:rPr>
              <a:t> Z için b=</a:t>
            </a:r>
            <a:r>
              <a:rPr lang="tr-TR" sz="1600">
                <a:latin typeface="Calibri" pitchFamily="34" charset="0"/>
              </a:rPr>
              <a:t>a</a:t>
            </a:r>
            <a:r>
              <a:rPr lang="en-AU" sz="1600">
                <a:latin typeface="Calibri" pitchFamily="34" charset="0"/>
              </a:rPr>
              <a:t>x olacak şekilde bir x tamsayısı varsa, a b yi böler denir ve a</a:t>
            </a:r>
            <a:r>
              <a:rPr lang="en-AU" sz="1600">
                <a:latin typeface="Calibri" pitchFamily="34" charset="0"/>
                <a:sym typeface="Symbol" pitchFamily="18" charset="2"/>
              </a:rPr>
              <a:t></a:t>
            </a:r>
            <a:r>
              <a:rPr lang="en-AU" sz="1600">
                <a:latin typeface="Calibri" pitchFamily="34" charset="0"/>
              </a:rPr>
              <a:t>b denir. </a:t>
            </a:r>
          </a:p>
        </p:txBody>
      </p:sp>
      <p:sp>
        <p:nvSpPr>
          <p:cNvPr id="43016" name="Rectangle 11"/>
          <p:cNvSpPr>
            <a:spLocks noChangeArrowheads="1"/>
          </p:cNvSpPr>
          <p:nvPr/>
        </p:nvSpPr>
        <p:spPr bwMode="auto">
          <a:xfrm>
            <a:off x="1835150" y="1946275"/>
            <a:ext cx="5853113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400"/>
              <a:t>Aşağıdaki önermeler doğrudur.</a:t>
            </a:r>
            <a:endParaRPr lang="tr-TR" sz="1400"/>
          </a:p>
          <a:p>
            <a:endParaRPr lang="tr-TR" sz="1400"/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</a:t>
            </a:r>
            <a:r>
              <a:rPr lang="pt-BR" sz="1400">
                <a:sym typeface="Symbol" pitchFamily="18" charset="2"/>
              </a:rPr>
              <a:t> </a:t>
            </a:r>
            <a:r>
              <a:rPr lang="en-AU" sz="1400">
                <a:sym typeface="Symbol" pitchFamily="18" charset="2"/>
              </a:rPr>
              <a:t></a:t>
            </a:r>
            <a:r>
              <a:rPr lang="pt-BR" sz="1400"/>
              <a:t>1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a </a:t>
            </a:r>
            <a:r>
              <a:rPr lang="pt-BR" sz="1400">
                <a:sym typeface="Symbol" pitchFamily="18" charset="2"/>
              </a:rPr>
              <a:t> ve </a:t>
            </a:r>
            <a:r>
              <a:rPr lang="en-AU" sz="1400">
                <a:sym typeface="Symbol" pitchFamily="18" charset="2"/>
              </a:rPr>
              <a:t></a:t>
            </a:r>
            <a:r>
              <a:rPr lang="pt-BR" sz="1400"/>
              <a:t>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a </a:t>
            </a:r>
            <a:r>
              <a:rPr lang="pt-BR" sz="1400">
                <a:sym typeface="Symbol" pitchFamily="18" charset="2"/>
              </a:rPr>
              <a:t> dır.</a:t>
            </a:r>
            <a:endParaRPr lang="tr-TR" sz="1400">
              <a:sym typeface="Symbol" pitchFamily="18" charset="2"/>
            </a:endParaRPr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>
                <a:sym typeface="Symbol" pitchFamily="18" charset="2"/>
              </a:rPr>
              <a:t>a</a:t>
            </a:r>
            <a:r>
              <a:rPr lang="pt-BR" sz="1400"/>
              <a:t>Z için a</a:t>
            </a:r>
            <a:r>
              <a:rPr lang="en-AU" sz="1400">
                <a:sym typeface="Symbol" pitchFamily="18" charset="2"/>
              </a:rPr>
              <a:t></a:t>
            </a:r>
            <a:r>
              <a:rPr lang="pt-BR" sz="1400"/>
              <a:t>1 </a:t>
            </a:r>
            <a:r>
              <a:rPr lang="pt-BR" sz="1400">
                <a:sym typeface="Symbol" pitchFamily="18" charset="2"/>
              </a:rPr>
              <a:t> ise a=</a:t>
            </a:r>
            <a:r>
              <a:rPr lang="en-AU" sz="1400">
                <a:sym typeface="Symbol" pitchFamily="18" charset="2"/>
              </a:rPr>
              <a:t></a:t>
            </a:r>
            <a:r>
              <a:rPr lang="pt-BR" sz="1400"/>
              <a:t>1 dir.</a:t>
            </a:r>
            <a:endParaRPr lang="tr-TR" sz="1400"/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a,b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 ve b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a ise a=</a:t>
            </a:r>
            <a:r>
              <a:rPr lang="pt-BR" sz="1400">
                <a:sym typeface="Symbol" pitchFamily="18" charset="2"/>
              </a:rPr>
              <a:t></a:t>
            </a:r>
            <a:r>
              <a:rPr lang="pt-BR" sz="1400"/>
              <a:t>b dir.</a:t>
            </a:r>
            <a:endParaRPr lang="tr-TR" sz="1400"/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a,b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 </a:t>
            </a:r>
            <a:r>
              <a:rPr lang="pt-BR" sz="1400">
                <a:sym typeface="Symbol" pitchFamily="18" charset="2"/>
              </a:rPr>
              <a:t> ise </a:t>
            </a:r>
            <a:r>
              <a:rPr lang="pt-BR" sz="1400"/>
              <a:t>a</a:t>
            </a:r>
            <a:r>
              <a:rPr lang="en-AU" sz="1400">
                <a:sym typeface="Symbol" pitchFamily="18" charset="2"/>
              </a:rPr>
              <a:t></a:t>
            </a:r>
            <a:r>
              <a:rPr lang="pt-BR" sz="1400"/>
              <a:t>b </a:t>
            </a:r>
            <a:r>
              <a:rPr lang="pt-BR" sz="1400">
                <a:sym typeface="Symbol" pitchFamily="18" charset="2"/>
              </a:rPr>
              <a:t> dir.</a:t>
            </a:r>
            <a:endParaRPr lang="tr-TR" sz="1400">
              <a:sym typeface="Symbol" pitchFamily="18" charset="2"/>
            </a:endParaRPr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a,b,c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</a:t>
            </a:r>
            <a:r>
              <a:rPr lang="pt-BR" sz="1400">
                <a:sym typeface="Symbol" pitchFamily="18" charset="2"/>
              </a:rPr>
              <a:t> 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 ve b</a:t>
            </a:r>
            <a:r>
              <a:rPr lang="en-AU" sz="1400">
                <a:sym typeface="Symbol" pitchFamily="18" charset="2"/>
              </a:rPr>
              <a:t></a:t>
            </a:r>
            <a:r>
              <a:rPr lang="en-AU" sz="1400"/>
              <a:t>c ise </a:t>
            </a:r>
            <a:r>
              <a:rPr lang="pt-BR" sz="1400">
                <a:sym typeface="Symbol" pitchFamily="18" charset="2"/>
              </a:rPr>
              <a:t>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c</a:t>
            </a:r>
            <a:endParaRPr lang="tr-TR" sz="1400"/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a,b,c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</a:t>
            </a:r>
            <a:r>
              <a:rPr lang="pt-BR" sz="1400">
                <a:sym typeface="Symbol" pitchFamily="18" charset="2"/>
              </a:rPr>
              <a:t> 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 ve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c ise </a:t>
            </a:r>
            <a:r>
              <a:rPr lang="pt-BR" sz="1400">
                <a:sym typeface="Symbol" pitchFamily="18" charset="2"/>
              </a:rPr>
              <a:t></a:t>
            </a:r>
            <a:r>
              <a:rPr lang="pt-BR" sz="1400"/>
              <a:t>x,y </a:t>
            </a:r>
            <a:r>
              <a:rPr lang="pt-BR" sz="1400">
                <a:sym typeface="Symbol" pitchFamily="18" charset="2"/>
              </a:rPr>
              <a:t></a:t>
            </a:r>
            <a:r>
              <a:rPr lang="pt-BR" sz="1400"/>
              <a:t> Z için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xb+yc dir.</a:t>
            </a:r>
            <a:endParaRPr lang="tr-TR" sz="1400"/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a,b,c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</a:t>
            </a:r>
            <a:r>
              <a:rPr lang="pt-BR" sz="1400">
                <a:sym typeface="Symbol" pitchFamily="18" charset="2"/>
              </a:rPr>
              <a:t> 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 ise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bc dir.</a:t>
            </a:r>
            <a:endParaRPr lang="tr-TR" sz="1400"/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pt-BR" sz="1400"/>
              <a:t>a,b,c</a:t>
            </a:r>
            <a:r>
              <a:rPr lang="en-AU" sz="1400">
                <a:sym typeface="Symbol" pitchFamily="18" charset="2"/>
              </a:rPr>
              <a:t></a:t>
            </a:r>
            <a:r>
              <a:rPr lang="pt-BR" sz="1400"/>
              <a:t>Z için </a:t>
            </a:r>
            <a:r>
              <a:rPr lang="pt-BR" sz="1400">
                <a:sym typeface="Symbol" pitchFamily="18" charset="2"/>
              </a:rPr>
              <a:t>  c</a:t>
            </a:r>
            <a:r>
              <a:rPr lang="pt-BR" sz="1400"/>
              <a:t>0 ise ca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cb</a:t>
            </a:r>
            <a:r>
              <a:rPr lang="pt-BR" sz="1400">
                <a:sym typeface="Symbol" pitchFamily="18" charset="2"/>
              </a:rPr>
              <a:t></a:t>
            </a:r>
            <a:r>
              <a:rPr lang="pt-BR" sz="1400"/>
              <a:t> a</a:t>
            </a:r>
            <a:r>
              <a:rPr lang="en-AU" sz="1400">
                <a:sym typeface="Symbol" pitchFamily="18" charset="2"/>
              </a:rPr>
              <a:t></a:t>
            </a:r>
            <a:r>
              <a:rPr lang="pt-BR" sz="1400"/>
              <a:t>b dir.</a:t>
            </a:r>
            <a:endParaRPr lang="tr-TR" sz="1400"/>
          </a:p>
          <a:p>
            <a:endParaRPr lang="en-AU" sz="1400">
              <a:sym typeface="Symbol" pitchFamily="18" charset="2"/>
            </a:endParaRPr>
          </a:p>
          <a:p>
            <a:r>
              <a:rPr lang="en-AU" sz="1400">
                <a:sym typeface="Symbol" pitchFamily="18" charset="2"/>
              </a:rPr>
              <a:t></a:t>
            </a:r>
            <a:r>
              <a:rPr lang="en-US" sz="1400"/>
              <a:t>a,b</a:t>
            </a:r>
            <a:r>
              <a:rPr lang="en-AU" sz="1400">
                <a:sym typeface="Symbol" pitchFamily="18" charset="2"/>
              </a:rPr>
              <a:t></a:t>
            </a:r>
            <a:r>
              <a:rPr lang="en-US" sz="1400"/>
              <a:t>Z ve b</a:t>
            </a:r>
            <a:r>
              <a:rPr lang="pt-BR" sz="1400">
                <a:sym typeface="Symbol" pitchFamily="18" charset="2"/>
              </a:rPr>
              <a:t></a:t>
            </a:r>
            <a:r>
              <a:rPr lang="en-US" sz="1400"/>
              <a:t>0 için, </a:t>
            </a:r>
            <a:r>
              <a:rPr lang="en-US" sz="1400">
                <a:sym typeface="Symbol" pitchFamily="18" charset="2"/>
              </a:rPr>
              <a:t>  a</a:t>
            </a:r>
            <a:r>
              <a:rPr lang="en-AU" sz="1400">
                <a:sym typeface="Symbol" pitchFamily="18" charset="2"/>
              </a:rPr>
              <a:t></a:t>
            </a:r>
            <a:r>
              <a:rPr lang="en-US" sz="1400"/>
              <a:t>b ise </a:t>
            </a:r>
            <a:r>
              <a:rPr lang="pt-BR" sz="1400">
                <a:sym typeface="Symbol" pitchFamily="18" charset="2"/>
              </a:rPr>
              <a:t></a:t>
            </a:r>
            <a:r>
              <a:rPr lang="en-US" sz="1400"/>
              <a:t>a</a:t>
            </a:r>
            <a:r>
              <a:rPr lang="pt-BR" sz="1400">
                <a:sym typeface="Symbol" pitchFamily="18" charset="2"/>
              </a:rPr>
              <a:t></a:t>
            </a:r>
            <a:r>
              <a:rPr lang="en-US" sz="1400"/>
              <a:t>b</a:t>
            </a:r>
            <a:r>
              <a:rPr lang="pt-BR" sz="1400">
                <a:sym typeface="Symbol" pitchFamily="18" charset="2"/>
              </a:rPr>
              <a:t></a:t>
            </a:r>
            <a:r>
              <a:rPr lang="en-US" sz="1400"/>
              <a:t>dir. </a:t>
            </a:r>
            <a:r>
              <a:rPr lang="en-US" sz="1400">
                <a:sym typeface="Symbol" pitchFamily="18" charset="2"/>
              </a:rPr>
              <a:t>Eğer a has bir bölen ise 1&lt;</a:t>
            </a:r>
            <a:r>
              <a:rPr lang="pt-BR" sz="1400">
                <a:sym typeface="Symbol" pitchFamily="18" charset="2"/>
              </a:rPr>
              <a:t></a:t>
            </a:r>
            <a:r>
              <a:rPr lang="en-US" sz="1400"/>
              <a:t>a</a:t>
            </a:r>
            <a:r>
              <a:rPr lang="pt-BR" sz="1400">
                <a:sym typeface="Symbol" pitchFamily="18" charset="2"/>
              </a:rPr>
              <a:t></a:t>
            </a:r>
            <a:r>
              <a:rPr lang="en-US" sz="1400"/>
              <a:t>&lt;</a:t>
            </a:r>
            <a:r>
              <a:rPr lang="pt-BR" sz="1400">
                <a:sym typeface="Symbol" pitchFamily="18" charset="2"/>
              </a:rPr>
              <a:t></a:t>
            </a:r>
            <a:r>
              <a:rPr lang="en-US" sz="1400"/>
              <a:t>b</a:t>
            </a:r>
            <a:r>
              <a:rPr lang="pt-BR" sz="1400">
                <a:sym typeface="Symbol" pitchFamily="18" charset="2"/>
              </a:rPr>
              <a:t></a:t>
            </a:r>
            <a:r>
              <a:rPr lang="en-US" sz="1400"/>
              <a:t> dir.</a:t>
            </a:r>
            <a:endParaRPr lang="tr-TR" sz="1400">
              <a:sym typeface="Symbol" pitchFamily="18" charset="2"/>
            </a:endParaRPr>
          </a:p>
          <a:p>
            <a:pPr eaLnBrk="0" hangingPunct="0"/>
            <a:endParaRPr lang="tr-TR" sz="1400">
              <a:latin typeface="Calibri" pitchFamily="34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3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30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30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30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30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30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30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30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30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381875" cy="725488"/>
          </a:xfrm>
        </p:spPr>
        <p:txBody>
          <a:bodyPr/>
          <a:lstStyle/>
          <a:p>
            <a: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  <a:t>Tamsayılarda Aritmetik </a:t>
            </a:r>
            <a:br>
              <a:rPr lang="tr-TR" sz="2400" smtClean="0">
                <a:solidFill>
                  <a:srgbClr val="00B0F0"/>
                </a:solidFill>
                <a:latin typeface="Comic Sans MS" pitchFamily="66" charset="0"/>
              </a:rPr>
            </a:br>
            <a:endParaRPr lang="tr-TR" sz="2400" smtClean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44034" name="6 Veri Yer Tutucusu"/>
          <p:cNvSpPr txBox="1">
            <a:spLocks noGrp="1"/>
          </p:cNvSpPr>
          <p:nvPr/>
        </p:nvSpPr>
        <p:spPr bwMode="auto">
          <a:xfrm>
            <a:off x="357188" y="5000625"/>
            <a:ext cx="71437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tr-TR" sz="1400"/>
              <a:t>4.  Hafta</a:t>
            </a:r>
          </a:p>
        </p:txBody>
      </p:sp>
      <p:sp>
        <p:nvSpPr>
          <p:cNvPr id="44035" name="4 Slayt Numarası Yer Tutucusu"/>
          <p:cNvSpPr txBox="1">
            <a:spLocks noGrp="1"/>
          </p:cNvSpPr>
          <p:nvPr/>
        </p:nvSpPr>
        <p:spPr bwMode="auto">
          <a:xfrm>
            <a:off x="357188" y="5929313"/>
            <a:ext cx="714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fld id="{B3EE2BD7-E360-465D-BE0D-FB887B78F5D0}" type="slidenum">
              <a:rPr lang="tr-TR" sz="1400"/>
              <a:pPr algn="ctr" eaLnBrk="0" hangingPunct="0"/>
              <a:t>9</a:t>
            </a:fld>
            <a:r>
              <a:rPr lang="tr-TR" sz="1400"/>
              <a:t>.</a:t>
            </a:r>
          </a:p>
          <a:p>
            <a:pPr algn="ctr" eaLnBrk="0" hangingPunct="0"/>
            <a:r>
              <a:rPr lang="tr-TR" sz="1400"/>
              <a:t>Sayfa</a:t>
            </a:r>
          </a:p>
        </p:txBody>
      </p:sp>
      <p:sp>
        <p:nvSpPr>
          <p:cNvPr id="44036" name="9 Metin kutusu"/>
          <p:cNvSpPr txBox="1">
            <a:spLocks noChangeArrowheads="1"/>
          </p:cNvSpPr>
          <p:nvPr/>
        </p:nvSpPr>
        <p:spPr bwMode="auto">
          <a:xfrm>
            <a:off x="468313" y="414972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tr-TR" sz="1400"/>
              <a:t>BSM</a:t>
            </a:r>
          </a:p>
        </p:txBody>
      </p:sp>
      <p:sp>
        <p:nvSpPr>
          <p:cNvPr id="4403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44038" name="Rectangle 10"/>
          <p:cNvSpPr>
            <a:spLocks noChangeArrowheads="1"/>
          </p:cNvSpPr>
          <p:nvPr/>
        </p:nvSpPr>
        <p:spPr bwMode="auto">
          <a:xfrm>
            <a:off x="1619250" y="1519238"/>
            <a:ext cx="72739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1400">
                <a:latin typeface="Calibri" pitchFamily="34" charset="0"/>
              </a:rPr>
              <a:t>Z de birimin yani 1 tamsayısının bölenlerine aritmetik birimler denir. Bir tamsayının aritmetik birim olması için gerek ve yeter koşul bütün tamsayıları bölmesidir. Z’de aritmetik birimler </a:t>
            </a:r>
            <a:r>
              <a:rPr lang="en-US" sz="1400">
                <a:latin typeface="Calibri" pitchFamily="34" charset="0"/>
                <a:sym typeface="Symbol" pitchFamily="18" charset="2"/>
              </a:rPr>
              <a:t></a:t>
            </a:r>
            <a:r>
              <a:rPr lang="en-US" sz="1400">
                <a:latin typeface="Calibri" pitchFamily="34" charset="0"/>
              </a:rPr>
              <a:t>1 dir.</a:t>
            </a:r>
          </a:p>
        </p:txBody>
      </p:sp>
      <p:sp>
        <p:nvSpPr>
          <p:cNvPr id="44039" name="Rectangle 11"/>
          <p:cNvSpPr>
            <a:spLocks noChangeArrowheads="1"/>
          </p:cNvSpPr>
          <p:nvPr/>
        </p:nvSpPr>
        <p:spPr bwMode="auto">
          <a:xfrm>
            <a:off x="1547813" y="2205038"/>
            <a:ext cx="75961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a,b</a:t>
            </a:r>
            <a:r>
              <a:rPr lang="en-AU" sz="1400">
                <a:latin typeface="Calibri" pitchFamily="34" charset="0"/>
                <a:sym typeface="Symbol" pitchFamily="18" charset="2"/>
              </a:rPr>
              <a:t></a:t>
            </a:r>
            <a:r>
              <a:rPr lang="pt-BR" sz="1400">
                <a:latin typeface="Calibri" pitchFamily="34" charset="0"/>
              </a:rPr>
              <a:t>Z ve b</a:t>
            </a:r>
            <a:r>
              <a:rPr lang="pt-BR" sz="1400">
                <a:latin typeface="Calibri" pitchFamily="34" charset="0"/>
                <a:sym typeface="Symbol" pitchFamily="18" charset="2"/>
              </a:rPr>
              <a:t></a:t>
            </a:r>
            <a:r>
              <a:rPr lang="pt-BR" sz="1400">
                <a:latin typeface="Calibri" pitchFamily="34" charset="0"/>
              </a:rPr>
              <a:t>0 olsun.</a:t>
            </a:r>
            <a:r>
              <a:rPr lang="pt-BR" sz="1400">
                <a:latin typeface="Calibri" pitchFamily="34" charset="0"/>
                <a:sym typeface="Symbol" pitchFamily="18" charset="2"/>
              </a:rPr>
              <a:t>  a=bq+r ve 0</a:t>
            </a:r>
            <a:r>
              <a:rPr lang="pt-BR" sz="1400">
                <a:latin typeface="Calibri" pitchFamily="34" charset="0"/>
              </a:rPr>
              <a:t>r&lt;</a:t>
            </a:r>
            <a:r>
              <a:rPr lang="pt-BR" sz="1400">
                <a:latin typeface="Calibri" pitchFamily="34" charset="0"/>
                <a:sym typeface="Symbol" pitchFamily="18" charset="2"/>
              </a:rPr>
              <a:t></a:t>
            </a:r>
            <a:r>
              <a:rPr lang="pt-BR" sz="1400">
                <a:latin typeface="Calibri" pitchFamily="34" charset="0"/>
              </a:rPr>
              <a:t>b</a:t>
            </a:r>
            <a:r>
              <a:rPr lang="pt-BR" sz="1400">
                <a:latin typeface="Calibri" pitchFamily="34" charset="0"/>
                <a:sym typeface="Symbol" pitchFamily="18" charset="2"/>
              </a:rPr>
              <a:t></a:t>
            </a:r>
            <a:r>
              <a:rPr lang="pt-BR" sz="1400">
                <a:latin typeface="Calibri" pitchFamily="34" charset="0"/>
              </a:rPr>
              <a:t>olacak şekilde bir q tamsayısı ve r doğal sayısı bulunabiliyorsa a, </a:t>
            </a:r>
            <a:r>
              <a:rPr lang="pt-BR" sz="1400">
                <a:latin typeface="Calibri" pitchFamily="34" charset="0"/>
                <a:sym typeface="Symbol" pitchFamily="18" charset="2"/>
              </a:rPr>
              <a:t> b’ye kalanlı olarak bölünüyor denir. a’ya bölünen, b’ye bölen, q’ya bölüm, r’ye kalan denir.</a:t>
            </a:r>
            <a:r>
              <a:rPr lang="tr-TR" sz="1400">
                <a:latin typeface="Calibri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44040" name="Rectangle 12"/>
          <p:cNvSpPr>
            <a:spLocks noChangeArrowheads="1"/>
          </p:cNvSpPr>
          <p:nvPr/>
        </p:nvSpPr>
        <p:spPr bwMode="auto">
          <a:xfrm>
            <a:off x="1547813" y="2852738"/>
            <a:ext cx="73914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Herhangi bir a tamsayısı için a=0 ise, sıfırdan farklı her tamsayı a’nın bir bölenidir. a</a:t>
            </a:r>
            <a:r>
              <a:rPr lang="pt-BR" sz="1400">
                <a:latin typeface="Calibri" pitchFamily="34" charset="0"/>
                <a:sym typeface="Symbol" pitchFamily="18" charset="2"/>
              </a:rPr>
              <a:t></a:t>
            </a:r>
            <a:r>
              <a:rPr lang="pt-BR" sz="1400">
                <a:latin typeface="Calibri" pitchFamily="34" charset="0"/>
              </a:rPr>
              <a:t>0 ise -1,+1,a,-a sayılarından biri a’nın bir bölenidir. A’nın bundan başka bölenleri de bulunabilir. Bir a tamsayısının bölenleri </a:t>
            </a:r>
            <a:r>
              <a:rPr lang="pt-BR" sz="1400">
                <a:latin typeface="Calibri" pitchFamily="34" charset="0"/>
                <a:sym typeface="Symbol" pitchFamily="18" charset="2"/>
              </a:rPr>
              <a:t>{B(a)} ile gösterilir. Örneğin</a:t>
            </a:r>
          </a:p>
        </p:txBody>
      </p:sp>
      <p:sp>
        <p:nvSpPr>
          <p:cNvPr id="44041" name="Rectangle 13"/>
          <p:cNvSpPr>
            <a:spLocks noChangeArrowheads="1"/>
          </p:cNvSpPr>
          <p:nvPr/>
        </p:nvSpPr>
        <p:spPr bwMode="auto">
          <a:xfrm>
            <a:off x="1763713" y="3865563"/>
            <a:ext cx="2495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/>
              <a:t>{B(8)}={-8,-4,-2,-1,1,2,4,8} dir.</a:t>
            </a:r>
          </a:p>
        </p:txBody>
      </p:sp>
      <p:sp>
        <p:nvSpPr>
          <p:cNvPr id="44042" name="Rectangle 14"/>
          <p:cNvSpPr>
            <a:spLocks noChangeArrowheads="1"/>
          </p:cNvSpPr>
          <p:nvPr/>
        </p:nvSpPr>
        <p:spPr bwMode="auto">
          <a:xfrm>
            <a:off x="1547813" y="4117975"/>
            <a:ext cx="7462837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1400">
                <a:latin typeface="Calibri" pitchFamily="34" charset="0"/>
              </a:rPr>
              <a:t>Sıfırdan farklı iki a ve b tams</a:t>
            </a:r>
            <a:r>
              <a:rPr lang="tr-TR" sz="1400">
                <a:latin typeface="Calibri" pitchFamily="34" charset="0"/>
              </a:rPr>
              <a:t>a</a:t>
            </a:r>
            <a:r>
              <a:rPr lang="pt-BR" sz="1400">
                <a:latin typeface="Calibri" pitchFamily="34" charset="0"/>
              </a:rPr>
              <a:t>yısının her ikisini de bölen x tamsayısına bu sayıların ortak böleni denir. 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{OB(a,b)} ile gösterilir.</a:t>
            </a:r>
            <a:endParaRPr lang="tr-TR" sz="1400">
              <a:latin typeface="Calibri" pitchFamily="34" charset="0"/>
            </a:endParaRPr>
          </a:p>
          <a:p>
            <a:endParaRPr lang="tr-TR" sz="1400">
              <a:latin typeface="Calibri" pitchFamily="34" charset="0"/>
            </a:endParaRPr>
          </a:p>
          <a:p>
            <a:r>
              <a:rPr lang="pt-BR" sz="1400">
                <a:latin typeface="Calibri" pitchFamily="34" charset="0"/>
              </a:rPr>
              <a:t>{OB(a,b)}={B(a)</a:t>
            </a:r>
            <a:r>
              <a:rPr lang="pt-BR" sz="1400">
                <a:latin typeface="Calibri" pitchFamily="34" charset="0"/>
                <a:sym typeface="Symbol" pitchFamily="18" charset="2"/>
              </a:rPr>
              <a:t></a:t>
            </a:r>
            <a:r>
              <a:rPr lang="pt-BR" sz="1400">
                <a:latin typeface="Calibri" pitchFamily="34" charset="0"/>
              </a:rPr>
              <a:t>B(b)}</a:t>
            </a:r>
            <a:endParaRPr lang="tr-TR" sz="1400"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{B(6)}={-6,-3,-2,-1,1,2,3,6}</a:t>
            </a:r>
            <a:endParaRPr lang="tr-TR" sz="1400"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{B(8)}={-8,-4,-2,-1,1,2,4,8}</a:t>
            </a:r>
            <a:endParaRPr lang="tr-TR" sz="1400">
              <a:latin typeface="Calibri" pitchFamily="34" charset="0"/>
              <a:sym typeface="Symbol" pitchFamily="18" charset="2"/>
            </a:endParaRPr>
          </a:p>
          <a:p>
            <a:r>
              <a:rPr lang="pt-BR" sz="1400">
                <a:latin typeface="Calibri" pitchFamily="34" charset="0"/>
                <a:sym typeface="Symbol" pitchFamily="18" charset="2"/>
              </a:rPr>
              <a:t>{OB(6,8)}={B(6)</a:t>
            </a:r>
            <a:r>
              <a:rPr lang="pt-BR" sz="1400">
                <a:latin typeface="Calibri" pitchFamily="34" charset="0"/>
              </a:rPr>
              <a:t>B(8)}</a:t>
            </a:r>
            <a:r>
              <a:rPr lang="pt-BR" sz="1400">
                <a:latin typeface="Calibri" pitchFamily="34" charset="0"/>
                <a:sym typeface="Symbol" pitchFamily="18" charset="2"/>
              </a:rPr>
              <a:t>={-2,-1,1,2}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4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4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4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4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4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4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/>
    </p:bldLst>
  </p:timing>
</p:sld>
</file>

<file path=ppt/theme/theme1.xml><?xml version="1.0" encoding="utf-8"?>
<a:theme xmlns:a="http://schemas.openxmlformats.org/drawingml/2006/main" name="Bitler ve baytlar tasarım şablonu">
  <a:themeElements>
    <a:clrScheme name="Ofis Teması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Ofis Teması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is Teması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1725</Words>
  <Application>Microsoft Office PowerPoint</Application>
  <PresentationFormat>Ekran Gösterisi (4:3)</PresentationFormat>
  <Paragraphs>247</Paragraphs>
  <Slides>19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1" baseType="lpstr">
      <vt:lpstr>Bitler ve baytlar tasarım şablonu</vt:lpstr>
      <vt:lpstr>Denklem</vt:lpstr>
      <vt:lpstr>Ayrık İşlemsel Yapılar</vt:lpstr>
      <vt:lpstr>Tamsayılar  </vt:lpstr>
      <vt:lpstr>Tamsayılar  </vt:lpstr>
      <vt:lpstr>Tamsayılar  </vt:lpstr>
      <vt:lpstr>Tamsayılar  </vt:lpstr>
      <vt:lpstr>Tamsayılar  </vt:lpstr>
      <vt:lpstr>Tamsayılar  </vt:lpstr>
      <vt:lpstr>Tamsayılarda Aritmetik  </vt:lpstr>
      <vt:lpstr>Tamsayılarda Aritmetik  </vt:lpstr>
      <vt:lpstr>Tamsayılarda Aritmetik  </vt:lpstr>
      <vt:lpstr>Tamsayılarda Aritmetik  </vt:lpstr>
      <vt:lpstr>Tamsayılarda Aritmetik  </vt:lpstr>
      <vt:lpstr>Tamsayılarda Aritmetik  </vt:lpstr>
      <vt:lpstr>Tamsayılarda Aritmetik  </vt:lpstr>
      <vt:lpstr>Tamsayılarda Aritmetik  </vt:lpstr>
      <vt:lpstr>Algoritmalar   </vt:lpstr>
      <vt:lpstr>Algoritmalar   </vt:lpstr>
      <vt:lpstr>PowerPoint Sunusu</vt:lpstr>
      <vt:lpstr>Diferansiyel Denklemler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User</cp:lastModifiedBy>
  <cp:revision>101</cp:revision>
  <dcterms:created xsi:type="dcterms:W3CDTF">2009-08-30T08:05:20Z</dcterms:created>
  <dcterms:modified xsi:type="dcterms:W3CDTF">2017-02-20T06:45:23Z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