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2"/>
  </p:notesMasterIdLst>
  <p:handoutMasterIdLst>
    <p:handoutMasterId r:id="rId33"/>
  </p:handoutMasterIdLst>
  <p:sldIdLst>
    <p:sldId id="256" r:id="rId2"/>
    <p:sldId id="363" r:id="rId3"/>
    <p:sldId id="364" r:id="rId4"/>
    <p:sldId id="365" r:id="rId5"/>
    <p:sldId id="378"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79" r:id="rId19"/>
    <p:sldId id="380" r:id="rId20"/>
    <p:sldId id="381" r:id="rId21"/>
    <p:sldId id="382" r:id="rId22"/>
    <p:sldId id="383" r:id="rId23"/>
    <p:sldId id="384" r:id="rId24"/>
    <p:sldId id="385" r:id="rId25"/>
    <p:sldId id="386" r:id="rId26"/>
    <p:sldId id="387" r:id="rId27"/>
    <p:sldId id="388" r:id="rId28"/>
    <p:sldId id="389" r:id="rId29"/>
    <p:sldId id="362" r:id="rId30"/>
    <p:sldId id="273"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DDDDDD"/>
    <a:srgbClr val="C0C0C0"/>
    <a:srgbClr val="5F5F5F"/>
    <a:srgbClr val="969696"/>
    <a:srgbClr val="3C605F"/>
    <a:srgbClr val="85BA6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6" autoAdjust="0"/>
    <p:restoredTop sz="77167" autoAdjust="0"/>
  </p:normalViewPr>
  <p:slideViewPr>
    <p:cSldViewPr>
      <p:cViewPr varScale="1">
        <p:scale>
          <a:sx n="90" d="100"/>
          <a:sy n="90" d="100"/>
        </p:scale>
        <p:origin x="-224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07FB1C50-9FA0-485D-A60C-9F3DDF04C90B}" type="slidenum">
              <a:rPr lang="tr-TR"/>
              <a:pPr>
                <a:defRPr/>
              </a:pPr>
              <a:t>‹#›</a:t>
            </a:fld>
            <a:endParaRPr lang="tr-TR"/>
          </a:p>
        </p:txBody>
      </p:sp>
    </p:spTree>
    <p:extLst>
      <p:ext uri="{BB962C8B-B14F-4D97-AF65-F5344CB8AC3E}">
        <p14:creationId xmlns:p14="http://schemas.microsoft.com/office/powerpoint/2010/main" val="389918923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tr-TR"/>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Click to edit Master text styles</a:t>
            </a:r>
          </a:p>
          <a:p>
            <a:pPr lvl="1"/>
            <a:r>
              <a:rPr lang="tr-TR" noProof="0" smtClean="0"/>
              <a:t>Second level</a:t>
            </a:r>
          </a:p>
          <a:p>
            <a:pPr lvl="2"/>
            <a:r>
              <a:rPr lang="tr-TR" noProof="0" smtClean="0"/>
              <a:t>Third level</a:t>
            </a:r>
          </a:p>
          <a:p>
            <a:pPr lvl="3"/>
            <a:r>
              <a:rPr lang="tr-TR" noProof="0" smtClean="0"/>
              <a:t>Fourth level</a:t>
            </a:r>
          </a:p>
          <a:p>
            <a:pPr lvl="4"/>
            <a:r>
              <a:rPr lang="tr-TR" noProof="0" smtClean="0"/>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434EA7D-6014-43B8-9DEB-69D92A3C354A}" type="slidenum">
              <a:rPr lang="tr-TR"/>
              <a:pPr>
                <a:defRPr/>
              </a:pPr>
              <a:t>‹#›</a:t>
            </a:fld>
            <a:endParaRPr lang="tr-TR"/>
          </a:p>
        </p:txBody>
      </p:sp>
    </p:spTree>
    <p:extLst>
      <p:ext uri="{BB962C8B-B14F-4D97-AF65-F5344CB8AC3E}">
        <p14:creationId xmlns:p14="http://schemas.microsoft.com/office/powerpoint/2010/main" val="174914964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1AE464BB-EC6C-48E7-88AE-EB975214B728}" type="slidenum">
              <a:rPr lang="tr-TR" smtClean="0"/>
              <a:pPr/>
              <a:t>1</a:t>
            </a:fld>
            <a:endParaRPr lang="tr-TR"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endParaRPr lang="tr-TR" smtClean="0"/>
          </a:p>
        </p:txBody>
      </p:sp>
      <p:sp>
        <p:nvSpPr>
          <p:cNvPr id="17412" name="7 Üstbilgi Yer Tutucusu"/>
          <p:cNvSpPr>
            <a:spLocks noGrp="1"/>
          </p:cNvSpPr>
          <p:nvPr>
            <p:ph type="hdr" sz="quarter"/>
          </p:nvPr>
        </p:nvSpPr>
        <p:spPr>
          <a:noFill/>
        </p:spPr>
        <p:txBody>
          <a:bodyPr/>
          <a:lstStyle/>
          <a:p>
            <a:endParaRPr lang="tr-TR" smtClean="0"/>
          </a:p>
        </p:txBody>
      </p:sp>
      <p:sp>
        <p:nvSpPr>
          <p:cNvPr id="17413" name="8 Altbilgi Yer Tutucusu"/>
          <p:cNvSpPr>
            <a:spLocks noGrp="1"/>
          </p:cNvSpPr>
          <p:nvPr>
            <p:ph type="ftr" sz="quarter" idx="4"/>
          </p:nvPr>
        </p:nvSpPr>
        <p:spPr>
          <a:noFill/>
        </p:spPr>
        <p:txBody>
          <a:bodyPr/>
          <a:lstStyle/>
          <a:p>
            <a:endParaRPr lang="tr-T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1 Slayt Görüntüsü Yer Tutucusu"/>
          <p:cNvSpPr>
            <a:spLocks noGrp="1" noRot="1" noChangeAspect="1"/>
          </p:cNvSpPr>
          <p:nvPr>
            <p:ph type="sldImg"/>
          </p:nvPr>
        </p:nvSpPr>
        <p:spPr>
          <a:ln/>
        </p:spPr>
      </p:sp>
      <p:sp>
        <p:nvSpPr>
          <p:cNvPr id="98306" name="2 Not Yer Tutucusu"/>
          <p:cNvSpPr>
            <a:spLocks noGrp="1"/>
          </p:cNvSpPr>
          <p:nvPr>
            <p:ph type="body" idx="1"/>
          </p:nvPr>
        </p:nvSpPr>
        <p:spPr>
          <a:noFill/>
          <a:ln/>
        </p:spPr>
        <p:txBody>
          <a:bodyPr/>
          <a:lstStyle/>
          <a:p>
            <a:endParaRPr lang="tr-TR" smtClean="0"/>
          </a:p>
        </p:txBody>
      </p:sp>
      <p:sp>
        <p:nvSpPr>
          <p:cNvPr id="98307" name="3 Slayt Numarası Yer Tutucusu"/>
          <p:cNvSpPr>
            <a:spLocks noGrp="1"/>
          </p:cNvSpPr>
          <p:nvPr>
            <p:ph type="sldNum" sz="quarter" idx="5"/>
          </p:nvPr>
        </p:nvSpPr>
        <p:spPr>
          <a:noFill/>
        </p:spPr>
        <p:txBody>
          <a:bodyPr/>
          <a:lstStyle/>
          <a:p>
            <a:fld id="{04944BED-9780-40CA-A0A0-5DF3A1719E58}" type="slidenum">
              <a:rPr lang="tr-TR" smtClean="0"/>
              <a:pPr/>
              <a:t>30</a:t>
            </a:fld>
            <a:endParaRPr lang="tr-TR" smtClean="0"/>
          </a:p>
        </p:txBody>
      </p:sp>
      <p:sp>
        <p:nvSpPr>
          <p:cNvPr id="98308" name="4 Üstbilgi Yer Tutucusu"/>
          <p:cNvSpPr>
            <a:spLocks noGrp="1"/>
          </p:cNvSpPr>
          <p:nvPr>
            <p:ph type="hdr" sz="quarter"/>
          </p:nvPr>
        </p:nvSpPr>
        <p:spPr>
          <a:noFill/>
        </p:spPr>
        <p:txBody>
          <a:bodyPr/>
          <a:lstStyle/>
          <a:p>
            <a:endParaRPr lang="tr-TR" smtClean="0"/>
          </a:p>
        </p:txBody>
      </p:sp>
      <p:sp>
        <p:nvSpPr>
          <p:cNvPr id="98309" name="5 Altbilgi Yer Tutucusu"/>
          <p:cNvSpPr>
            <a:spLocks noGrp="1"/>
          </p:cNvSpPr>
          <p:nvPr>
            <p:ph type="ftr" sz="quarter" idx="4"/>
          </p:nvPr>
        </p:nvSpPr>
        <p:spPr>
          <a:noFill/>
        </p:spPr>
        <p:txBody>
          <a:bodyPr/>
          <a:lstStyle/>
          <a:p>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C25A1399-9FA5-4339-9F20-09DAA2136ED5}"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DAB1A33D-0E8C-41C4-A139-3411754862D5}"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8BAF57C6-1ABE-4761-A6FA-2C271A70CA31}"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524000" y="76200"/>
            <a:ext cx="7381875" cy="1066800"/>
          </a:xfrm>
        </p:spPr>
        <p:txBody>
          <a:bodyPr/>
          <a:lstStyle/>
          <a:p>
            <a:r>
              <a:rPr lang="tr-TR"/>
              <a:t>Asıl başlık stili için tıklatın</a:t>
            </a:r>
          </a:p>
        </p:txBody>
      </p:sp>
      <p:sp>
        <p:nvSpPr>
          <p:cNvPr id="3" name="Metin Yer Tutucusu 2"/>
          <p:cNvSpPr>
            <a:spLocks noGrp="1"/>
          </p:cNvSpPr>
          <p:nvPr>
            <p:ph type="body" sz="half" idx="1"/>
          </p:nvPr>
        </p:nvSpPr>
        <p:spPr>
          <a:xfrm>
            <a:off x="15240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5295900" y="1295400"/>
            <a:ext cx="361950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B8F8CC0F-1DEB-48AD-86C1-CD656337DB94}"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A0972BDF-0ED8-4C12-ACF5-41DDBACAE8A0}"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5"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6" name="Rectangle 33"/>
          <p:cNvSpPr>
            <a:spLocks noGrp="1" noChangeArrowheads="1"/>
          </p:cNvSpPr>
          <p:nvPr>
            <p:ph type="sldNum" sz="quarter" idx="12"/>
          </p:nvPr>
        </p:nvSpPr>
        <p:spPr>
          <a:ln/>
        </p:spPr>
        <p:txBody>
          <a:bodyPr/>
          <a:lstStyle>
            <a:lvl1pPr>
              <a:defRPr/>
            </a:lvl1pPr>
          </a:lstStyle>
          <a:p>
            <a:pPr>
              <a:defRPr/>
            </a:pPr>
            <a:fld id="{A9574A0A-AA5D-40FD-8C13-C8480BC9391E}"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4620227F-C5DA-4E91-A73F-FACA08278575}"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8"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9" name="Rectangle 33"/>
          <p:cNvSpPr>
            <a:spLocks noGrp="1" noChangeArrowheads="1"/>
          </p:cNvSpPr>
          <p:nvPr>
            <p:ph type="sldNum" sz="quarter" idx="12"/>
          </p:nvPr>
        </p:nvSpPr>
        <p:spPr>
          <a:ln/>
        </p:spPr>
        <p:txBody>
          <a:bodyPr/>
          <a:lstStyle>
            <a:lvl1pPr>
              <a:defRPr/>
            </a:lvl1pPr>
          </a:lstStyle>
          <a:p>
            <a:pPr>
              <a:defRPr/>
            </a:pPr>
            <a:fld id="{C0E04D48-4B01-48BB-8481-2C0D2AEB66B4}"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4"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5" name="Rectangle 33"/>
          <p:cNvSpPr>
            <a:spLocks noGrp="1" noChangeArrowheads="1"/>
          </p:cNvSpPr>
          <p:nvPr>
            <p:ph type="sldNum" sz="quarter" idx="12"/>
          </p:nvPr>
        </p:nvSpPr>
        <p:spPr>
          <a:ln/>
        </p:spPr>
        <p:txBody>
          <a:bodyPr/>
          <a:lstStyle>
            <a:lvl1pPr>
              <a:defRPr/>
            </a:lvl1pPr>
          </a:lstStyle>
          <a:p>
            <a:pPr>
              <a:defRPr/>
            </a:pPr>
            <a:fld id="{A4C2E253-2502-4FDF-A302-A2D46A2153C1}"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3"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4" name="Rectangle 33"/>
          <p:cNvSpPr>
            <a:spLocks noGrp="1" noChangeArrowheads="1"/>
          </p:cNvSpPr>
          <p:nvPr>
            <p:ph type="sldNum" sz="quarter" idx="12"/>
          </p:nvPr>
        </p:nvSpPr>
        <p:spPr>
          <a:ln/>
        </p:spPr>
        <p:txBody>
          <a:bodyPr/>
          <a:lstStyle>
            <a:lvl1pPr>
              <a:defRPr/>
            </a:lvl1pPr>
          </a:lstStyle>
          <a:p>
            <a:pPr>
              <a:defRPr/>
            </a:pPr>
            <a:fld id="{C08E13E4-35C5-4211-9B37-73C2A9338522}"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FDCD1C43-E1A2-40B5-B073-E91EDE628175}"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31"/>
          <p:cNvSpPr>
            <a:spLocks noGrp="1" noChangeArrowheads="1"/>
          </p:cNvSpPr>
          <p:nvPr>
            <p:ph type="dt" sz="half" idx="10"/>
          </p:nvPr>
        </p:nvSpPr>
        <p:spPr>
          <a:ln/>
        </p:spPr>
        <p:txBody>
          <a:bodyPr/>
          <a:lstStyle>
            <a:lvl1pPr>
              <a:defRPr/>
            </a:lvl1pPr>
          </a:lstStyle>
          <a:p>
            <a:pPr>
              <a:defRPr/>
            </a:pPr>
            <a:r>
              <a:rPr lang="tr-TR"/>
              <a:t>1.  Hafta</a:t>
            </a:r>
          </a:p>
        </p:txBody>
      </p:sp>
      <p:sp>
        <p:nvSpPr>
          <p:cNvPr id="6" name="Rectangle 32"/>
          <p:cNvSpPr>
            <a:spLocks noGrp="1" noChangeArrowheads="1"/>
          </p:cNvSpPr>
          <p:nvPr>
            <p:ph type="ftr" sz="quarter" idx="11"/>
          </p:nvPr>
        </p:nvSpPr>
        <p:spPr>
          <a:ln/>
        </p:spPr>
        <p:txBody>
          <a:bodyPr/>
          <a:lstStyle>
            <a:lvl1pPr>
              <a:defRPr/>
            </a:lvl1pPr>
          </a:lstStyle>
          <a:p>
            <a:pPr>
              <a:defRPr/>
            </a:pPr>
            <a:r>
              <a:rPr lang="tr-TR"/>
              <a:t>SAÜ YYurtaY </a:t>
            </a:r>
          </a:p>
        </p:txBody>
      </p:sp>
      <p:sp>
        <p:nvSpPr>
          <p:cNvPr id="7" name="Rectangle 33"/>
          <p:cNvSpPr>
            <a:spLocks noGrp="1" noChangeArrowheads="1"/>
          </p:cNvSpPr>
          <p:nvPr>
            <p:ph type="sldNum" sz="quarter" idx="12"/>
          </p:nvPr>
        </p:nvSpPr>
        <p:spPr>
          <a:ln/>
        </p:spPr>
        <p:txBody>
          <a:bodyPr/>
          <a:lstStyle>
            <a:lvl1pPr>
              <a:defRPr/>
            </a:lvl1pPr>
          </a:lstStyle>
          <a:p>
            <a:pPr>
              <a:defRPr/>
            </a:pPr>
            <a:fld id="{E4400A7C-CA4A-4388-ABB7-B763DCCAE28D}"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cstate="print">
            <a:duotone>
              <a:prstClr val="black"/>
              <a:srgbClr val="D9C3A5">
                <a:tint val="50000"/>
                <a:satMod val="180000"/>
              </a:srgbClr>
            </a:duotone>
          </a:blip>
          <a:srcRect/>
          <a:stretch>
            <a:fillRect/>
          </a:stretch>
        </a:blip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1027"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r>
              <a:rPr lang="tr-TR"/>
              <a:t>1.  Hafta</a:t>
            </a: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tr-TR"/>
              <a:t>SAÜ YYurtaY </a:t>
            </a: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472E8069-6921-4D21-BE18-0578EE68F4C2}"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hdr="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Tahoma" charset="0"/>
        </a:defRPr>
      </a:lvl2pPr>
      <a:lvl3pPr algn="l" rtl="0" eaLnBrk="0" fontAlgn="base" hangingPunct="0">
        <a:spcBef>
          <a:spcPct val="0"/>
        </a:spcBef>
        <a:spcAft>
          <a:spcPct val="0"/>
        </a:spcAft>
        <a:defRPr kumimoji="1" sz="4400">
          <a:solidFill>
            <a:schemeClr val="tx1"/>
          </a:solidFill>
          <a:latin typeface="Tahoma" charset="0"/>
        </a:defRPr>
      </a:lvl3pPr>
      <a:lvl4pPr algn="l" rtl="0" eaLnBrk="0" fontAlgn="base" hangingPunct="0">
        <a:spcBef>
          <a:spcPct val="0"/>
        </a:spcBef>
        <a:spcAft>
          <a:spcPct val="0"/>
        </a:spcAft>
        <a:defRPr kumimoji="1" sz="4400">
          <a:solidFill>
            <a:schemeClr val="tx1"/>
          </a:solidFill>
          <a:latin typeface="Tahoma" charset="0"/>
        </a:defRPr>
      </a:lvl4pPr>
      <a:lvl5pPr algn="l" rtl="0" eaLnBrk="0" fontAlgn="base" hangingPunct="0">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0" fontAlgn="base" hangingPunct="0">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0" fontAlgn="base" hangingPunct="0">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0" fontAlgn="base" hangingPunct="0">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1162050" y="4000500"/>
            <a:ext cx="3910013" cy="947738"/>
          </a:xfrm>
        </p:spPr>
        <p:txBody>
          <a:bodyPr/>
          <a:lstStyle/>
          <a:p>
            <a:pPr algn="ctr" eaLnBrk="1" hangingPunct="1"/>
            <a:r>
              <a:rPr lang="tr-TR" b="1" smtClean="0">
                <a:latin typeface="Harrington"/>
              </a:rPr>
              <a:t>Ayrık İşlemsel Yapılar</a:t>
            </a:r>
          </a:p>
        </p:txBody>
      </p:sp>
      <p:sp>
        <p:nvSpPr>
          <p:cNvPr id="16386" name="Rectangle 3"/>
          <p:cNvSpPr>
            <a:spLocks noGrp="1" noChangeArrowheads="1"/>
          </p:cNvSpPr>
          <p:nvPr>
            <p:ph type="subTitle" idx="1"/>
          </p:nvPr>
        </p:nvSpPr>
        <p:spPr>
          <a:xfrm>
            <a:off x="304800" y="5143500"/>
            <a:ext cx="7924800" cy="723900"/>
          </a:xfrm>
        </p:spPr>
        <p:txBody>
          <a:bodyPr/>
          <a:lstStyle/>
          <a:p>
            <a:pPr eaLnBrk="1" hangingPunct="1">
              <a:spcBef>
                <a:spcPct val="0"/>
              </a:spcBef>
            </a:pPr>
            <a:r>
              <a:rPr lang="tr-TR" sz="2400" smtClean="0">
                <a:latin typeface="Harrington"/>
              </a:rPr>
              <a:t>Giriş</a:t>
            </a:r>
          </a:p>
        </p:txBody>
      </p:sp>
      <p:sp>
        <p:nvSpPr>
          <p:cNvPr id="16387" name="10 Veri Yer Tutucusu"/>
          <p:cNvSpPr>
            <a:spLocks noGrp="1"/>
          </p:cNvSpPr>
          <p:nvPr>
            <p:ph type="dt" sz="quarter" idx="10"/>
          </p:nvPr>
        </p:nvSpPr>
        <p:spPr>
          <a:xfrm>
            <a:off x="285750" y="6024563"/>
            <a:ext cx="2133600" cy="476250"/>
          </a:xfrm>
          <a:noFill/>
        </p:spPr>
        <p:txBody>
          <a:bodyPr/>
          <a:lstStyle/>
          <a:p>
            <a:r>
              <a:rPr lang="tr-TR" smtClean="0"/>
              <a:t>12.  Hafta</a:t>
            </a:r>
          </a:p>
        </p:txBody>
      </p:sp>
      <p:sp>
        <p:nvSpPr>
          <p:cNvPr id="16388" name="7 Altbilgi Yer Tutucusu"/>
          <p:cNvSpPr>
            <a:spLocks noGrp="1"/>
          </p:cNvSpPr>
          <p:nvPr>
            <p:ph type="ftr" sz="quarter" idx="11"/>
          </p:nvPr>
        </p:nvSpPr>
        <p:spPr>
          <a:noFill/>
        </p:spPr>
        <p:txBody>
          <a:bodyPr/>
          <a:lstStyle/>
          <a:p>
            <a:r>
              <a:rPr lang="tr-TR" smtClean="0"/>
              <a:t>SAÜ NYurtaY </a:t>
            </a:r>
          </a:p>
        </p:txBody>
      </p:sp>
      <p:sp>
        <p:nvSpPr>
          <p:cNvPr id="16389" name="6 Slayt Numarası Yer Tutucusu"/>
          <p:cNvSpPr>
            <a:spLocks noGrp="1"/>
          </p:cNvSpPr>
          <p:nvPr>
            <p:ph type="sldNum" sz="quarter" idx="12"/>
          </p:nvPr>
        </p:nvSpPr>
        <p:spPr>
          <a:noFill/>
        </p:spPr>
        <p:txBody>
          <a:bodyPr/>
          <a:lstStyle/>
          <a:p>
            <a:fld id="{D733C554-4D63-498B-8165-5B516FA49865}" type="slidenum">
              <a:rPr lang="tr-TR" smtClean="0"/>
              <a:pPr/>
              <a:t>1</a:t>
            </a:fld>
            <a:endParaRPr lang="tr-TR" smtClean="0"/>
          </a:p>
        </p:txBody>
      </p:sp>
      <p:sp>
        <p:nvSpPr>
          <p:cNvPr id="9" name="8 Dikdörtgen"/>
          <p:cNvSpPr/>
          <p:nvPr/>
        </p:nvSpPr>
        <p:spPr>
          <a:xfrm>
            <a:off x="0" y="0"/>
            <a:ext cx="3929063" cy="738188"/>
          </a:xfrm>
          <a:prstGeom prst="rect">
            <a:avLst/>
          </a:prstGeom>
        </p:spPr>
        <p:txBody>
          <a:bodyPr>
            <a:spAutoFit/>
          </a:bodyPr>
          <a:lstStyle/>
          <a:p>
            <a:pPr algn="ctr" eaLnBrk="0" hangingPunct="0">
              <a:defRPr/>
            </a:pPr>
            <a:endParaRPr lang="tr-TR">
              <a:solidFill>
                <a:schemeClr val="accent2">
                  <a:lumMod val="50000"/>
                </a:schemeClr>
              </a:solidFill>
              <a:latin typeface="Arial" pitchFamily="34" charset="0"/>
              <a:cs typeface="Arial" pitchFamily="34" charset="0"/>
            </a:endParaRPr>
          </a:p>
          <a:p>
            <a:pPr algn="ctr" eaLnBrk="0" hangingPunct="0">
              <a:defRPr/>
            </a:pPr>
            <a:r>
              <a:rPr lang="tr-TR" sz="2400">
                <a:solidFill>
                  <a:schemeClr val="accent1">
                    <a:lumMod val="75000"/>
                  </a:schemeClr>
                </a:solidFill>
                <a:latin typeface="Brush Script MT" pitchFamily="66" charset="0"/>
              </a:rPr>
              <a:t>Yrd.Doç.Dr.Nilüfer YURTAY</a:t>
            </a:r>
          </a:p>
        </p:txBody>
      </p:sp>
      <p:sp>
        <p:nvSpPr>
          <p:cNvPr id="10" name="9 Dikdörtgen"/>
          <p:cNvSpPr/>
          <p:nvPr/>
        </p:nvSpPr>
        <p:spPr>
          <a:xfrm>
            <a:off x="5000625" y="3500438"/>
            <a:ext cx="3857625" cy="1465262"/>
          </a:xfrm>
          <a:prstGeom prst="rect">
            <a:avLst/>
          </a:prstGeom>
          <a:solidFill>
            <a:srgbClr val="EAEAEA">
              <a:alpha val="47000"/>
            </a:srgbClr>
          </a:solidFill>
          <a:effectLst>
            <a:outerShdw blurRad="50800" dist="38100" dir="2700000" algn="tl" rotWithShape="0">
              <a:prstClr val="black">
                <a:alpha val="40000"/>
              </a:prstClr>
            </a:outerShdw>
          </a:effectLst>
        </p:spPr>
        <p:txBody>
          <a:bodyPr>
            <a:spAutoFit/>
          </a:bodyPr>
          <a:lstStyle/>
          <a:p>
            <a:pPr algn="ctr" eaLnBrk="0" hangingPunct="0">
              <a:defRPr/>
            </a:pPr>
            <a:r>
              <a:rPr lang="tr-TR">
                <a:solidFill>
                  <a:srgbClr val="3B334D"/>
                </a:solidFill>
                <a:latin typeface="Arial" charset="0"/>
                <a:cs typeface="Arial" charset="0"/>
              </a:rPr>
              <a:t>İletişim :</a:t>
            </a:r>
          </a:p>
          <a:p>
            <a:pPr algn="ctr" eaLnBrk="0" hangingPunct="0">
              <a:defRPr/>
            </a:pPr>
            <a:endParaRPr lang="tr-TR">
              <a:solidFill>
                <a:srgbClr val="3B334D"/>
              </a:solidFill>
              <a:latin typeface="Arial" charset="0"/>
              <a:cs typeface="Arial" charset="0"/>
            </a:endParaRPr>
          </a:p>
          <a:p>
            <a:pPr algn="ctr" eaLnBrk="0" hangingPunct="0">
              <a:defRPr/>
            </a:pPr>
            <a:r>
              <a:rPr lang="tr-TR">
                <a:solidFill>
                  <a:srgbClr val="BDAFC8"/>
                </a:solidFill>
                <a:latin typeface="Berlin Sans FB"/>
                <a:hlinkClick r:id="rId3"/>
              </a:rPr>
              <a:t>nyurtay@sakarya.edu.tr</a:t>
            </a:r>
            <a:endParaRPr lang="tr-TR">
              <a:solidFill>
                <a:srgbClr val="BDAFC8"/>
              </a:solidFill>
              <a:latin typeface="Berlin Sans FB"/>
            </a:endParaRPr>
          </a:p>
          <a:p>
            <a:pPr algn="ctr" eaLnBrk="0" hangingPunct="0">
              <a:defRPr/>
            </a:pPr>
            <a:r>
              <a:rPr lang="tr-TR">
                <a:solidFill>
                  <a:srgbClr val="6D577F"/>
                </a:solidFill>
                <a:latin typeface="Berlin Sans FB"/>
              </a:rPr>
              <a:t>(264) 295 58 98</a:t>
            </a:r>
          </a:p>
          <a:p>
            <a:pPr algn="ctr" eaLnBrk="0" hangingPunct="0">
              <a:defRPr/>
            </a:pPr>
            <a:endParaRPr lang="tr-TR">
              <a:solidFill>
                <a:srgbClr val="BDAFC8"/>
              </a:solidFill>
              <a:latin typeface="Berlin Sans FB"/>
            </a:endParaRPr>
          </a:p>
        </p:txBody>
      </p:sp>
      <p:sp>
        <p:nvSpPr>
          <p:cNvPr id="16392" name="11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fade">
                                      <p:cBhvr>
                                        <p:cTn id="7" dur="1000"/>
                                        <p:tgtEl>
                                          <p:spTgt spid="10">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1000"/>
                                        <p:tgtEl>
                                          <p:spTgt spid="10">
                                            <p:txEl>
                                              <p:pRg st="0" end="0"/>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1000"/>
                                        <p:tgtEl>
                                          <p:spTgt spid="10">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fade">
                                      <p:cBhvr>
                                        <p:cTn id="19" dur="10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4364038" y="7938"/>
            <a:ext cx="4779962" cy="3759200"/>
          </a:xfrm>
          <a:prstGeom prst="rect">
            <a:avLst/>
          </a:prstGeom>
          <a:solidFill>
            <a:srgbClr val="FFCC99"/>
          </a:solidFill>
          <a:ln w="9525">
            <a:solidFill>
              <a:schemeClr val="tx1"/>
            </a:solidFill>
            <a:miter lim="800000"/>
            <a:headEnd/>
            <a:tailEnd/>
          </a:ln>
          <a:effectLst/>
        </p:spPr>
        <p:txBody>
          <a:bodyPr anchor="ctr">
            <a:spAutoFit/>
          </a:bodyPr>
          <a:lstStyle/>
          <a:p>
            <a:pPr>
              <a:tabLst>
                <a:tab pos="228600" algn="l"/>
              </a:tabLst>
            </a:pPr>
            <a:r>
              <a:rPr lang="tr-TR" sz="1000" b="1">
                <a:latin typeface="Comic Sans MS" pitchFamily="66" charset="0"/>
              </a:rPr>
              <a:t>BFS Kapsama ağacı algoritması </a:t>
            </a:r>
            <a:endParaRPr lang="tr-TR" sz="1000">
              <a:latin typeface="Comic Sans MS" pitchFamily="66" charset="0"/>
            </a:endParaRPr>
          </a:p>
          <a:p>
            <a:pPr>
              <a:tabLst>
                <a:tab pos="228600" algn="l"/>
              </a:tabLst>
            </a:pPr>
            <a:r>
              <a:rPr lang="tr-TR" sz="1000">
                <a:latin typeface="Comic Sans MS" pitchFamily="66" charset="0"/>
              </a:rPr>
              <a:t>Algoritma  n düğümlü bir graf için varsa kapsama ağacıda bulur. Algoritmada</a:t>
            </a:r>
          </a:p>
          <a:p>
            <a:pPr>
              <a:tabLst>
                <a:tab pos="228600" algn="l"/>
              </a:tabLst>
            </a:pPr>
            <a:r>
              <a:rPr lang="tr-TR" sz="1000">
                <a:latin typeface="Comic Sans MS" pitchFamily="66" charset="0"/>
              </a:rPr>
              <a:t> L etiketli düğümler kümesi ve </a:t>
            </a:r>
          </a:p>
          <a:p>
            <a:pPr>
              <a:tabLst>
                <a:tab pos="228600" algn="l"/>
              </a:tabLst>
            </a:pPr>
            <a:r>
              <a:rPr lang="tr-TR" sz="1000">
                <a:latin typeface="Comic Sans MS" pitchFamily="66" charset="0"/>
              </a:rPr>
              <a:t>T ise L deki düğümleri birleştiren kenarlar kümesi</a:t>
            </a:r>
          </a:p>
          <a:p>
            <a:pPr>
              <a:tabLst>
                <a:tab pos="228600" algn="l"/>
              </a:tabLst>
            </a:pPr>
            <a:endParaRPr lang="tr-TR" sz="1000">
              <a:latin typeface="Comic Sans MS" pitchFamily="66" charset="0"/>
            </a:endParaRPr>
          </a:p>
          <a:p>
            <a:pPr>
              <a:tabLst>
                <a:tab pos="228600" algn="l"/>
              </a:tabLst>
            </a:pPr>
            <a:r>
              <a:rPr lang="tr-TR" sz="1000">
                <a:latin typeface="Comic Sans MS" pitchFamily="66" charset="0"/>
              </a:rPr>
              <a:t>Adım1 (Başlangıç düğümünü seç)</a:t>
            </a:r>
          </a:p>
          <a:p>
            <a:pPr>
              <a:tabLst>
                <a:tab pos="228600" algn="l"/>
              </a:tabLst>
            </a:pPr>
            <a:r>
              <a:rPr lang="tr-TR" sz="1000">
                <a:latin typeface="Comic Sans MS" pitchFamily="66" charset="0"/>
              </a:rPr>
              <a:t>U düğümü seç , etiketi 0 olsun</a:t>
            </a:r>
          </a:p>
          <a:p>
            <a:pPr>
              <a:tabLst>
                <a:tab pos="228600" algn="l"/>
              </a:tabLst>
            </a:pPr>
            <a:r>
              <a:rPr lang="tr-TR" sz="1000">
                <a:latin typeface="Comic Sans MS" pitchFamily="66" charset="0"/>
              </a:rPr>
              <a:t>L={U} ve  T={Ø}yap</a:t>
            </a:r>
          </a:p>
          <a:p>
            <a:pPr>
              <a:tabLst>
                <a:tab pos="228600" algn="l"/>
              </a:tabLst>
            </a:pPr>
            <a:r>
              <a:rPr lang="tr-TR" sz="1000">
                <a:latin typeface="Comic Sans MS" pitchFamily="66" charset="0"/>
              </a:rPr>
              <a:t>k=0</a:t>
            </a:r>
          </a:p>
          <a:p>
            <a:pPr>
              <a:tabLst>
                <a:tab pos="228600" algn="l"/>
              </a:tabLst>
            </a:pPr>
            <a:r>
              <a:rPr lang="tr-TR" sz="1000">
                <a:latin typeface="Comic Sans MS" pitchFamily="66" charset="0"/>
              </a:rPr>
              <a:t>Adım 2 (düğümleri etiketle)</a:t>
            </a:r>
          </a:p>
          <a:p>
            <a:pPr>
              <a:tabLst>
                <a:tab pos="228600" algn="l"/>
              </a:tabLst>
            </a:pPr>
            <a:r>
              <a:rPr lang="tr-TR" sz="1000">
                <a:latin typeface="Comic Sans MS" pitchFamily="66" charset="0"/>
              </a:rPr>
              <a:t>  While (|L| &lt;n ve L deki en az bir düğüm  L de olmayan bir düğüme komşu)</a:t>
            </a:r>
          </a:p>
          <a:p>
            <a:pPr>
              <a:tabLst>
                <a:tab pos="228600" algn="l"/>
              </a:tabLst>
            </a:pPr>
            <a:r>
              <a:rPr lang="tr-TR" sz="1000">
                <a:latin typeface="Comic Sans MS" pitchFamily="66" charset="0"/>
              </a:rPr>
              <a:t>Adım 2.1 k=k+1</a:t>
            </a:r>
          </a:p>
          <a:p>
            <a:pPr>
              <a:tabLst>
                <a:tab pos="228600" algn="l"/>
              </a:tabLst>
            </a:pPr>
            <a:r>
              <a:rPr lang="tr-TR" sz="1000">
                <a:latin typeface="Comic Sans MS" pitchFamily="66" charset="0"/>
              </a:rPr>
              <a:t>2.2 (T ye bir kenar ekle )</a:t>
            </a:r>
          </a:p>
          <a:p>
            <a:pPr>
              <a:tabLst>
                <a:tab pos="228600" algn="l"/>
              </a:tabLst>
            </a:pPr>
            <a:r>
              <a:rPr lang="tr-TR" sz="1000">
                <a:latin typeface="Comic Sans MS" pitchFamily="66" charset="0"/>
              </a:rPr>
              <a:t>while (Ldeki k-1 etiketli bir V düğümüne , L de olmayan bir W düğümü komşu)</a:t>
            </a:r>
          </a:p>
          <a:p>
            <a:pPr>
              <a:tabLst>
                <a:tab pos="228600" algn="l"/>
              </a:tabLst>
            </a:pPr>
            <a:r>
              <a:rPr lang="tr-TR" sz="1000">
                <a:latin typeface="Comic Sans MS" pitchFamily="66" charset="0"/>
              </a:rPr>
              <a:t>Wnin etiketini k yap</a:t>
            </a:r>
          </a:p>
          <a:p>
            <a:pPr>
              <a:tabLst>
                <a:tab pos="228600" algn="l"/>
              </a:tabLst>
            </a:pPr>
            <a:r>
              <a:rPr lang="tr-TR" sz="1000">
                <a:latin typeface="Comic Sans MS" pitchFamily="66" charset="0"/>
              </a:rPr>
              <a:t>W yi L ye ekle </a:t>
            </a:r>
          </a:p>
          <a:p>
            <a:pPr>
              <a:tabLst>
                <a:tab pos="228600" algn="l"/>
              </a:tabLst>
            </a:pPr>
            <a:r>
              <a:rPr lang="tr-TR" sz="1000">
                <a:latin typeface="Comic Sans MS" pitchFamily="66" charset="0"/>
              </a:rPr>
              <a:t>V ve W düğümleri arasındaki kenarı T ye ekle </a:t>
            </a:r>
          </a:p>
          <a:p>
            <a:pPr>
              <a:tabLst>
                <a:tab pos="228600" algn="l"/>
              </a:tabLst>
            </a:pPr>
            <a:r>
              <a:rPr lang="tr-TR" sz="1000">
                <a:latin typeface="Comic Sans MS" pitchFamily="66" charset="0"/>
              </a:rPr>
              <a:t>endwhile     </a:t>
            </a:r>
          </a:p>
          <a:p>
            <a:pPr>
              <a:tabLst>
                <a:tab pos="228600" algn="l"/>
              </a:tabLst>
            </a:pPr>
            <a:r>
              <a:rPr lang="tr-TR" sz="1000">
                <a:latin typeface="Comic Sans MS" pitchFamily="66" charset="0"/>
              </a:rPr>
              <a:t>endwhile</a:t>
            </a:r>
          </a:p>
          <a:p>
            <a:pPr>
              <a:tabLst>
                <a:tab pos="228600" algn="l"/>
              </a:tabLst>
            </a:pPr>
            <a:r>
              <a:rPr lang="tr-TR" sz="1000">
                <a:latin typeface="Comic Sans MS" pitchFamily="66" charset="0"/>
              </a:rPr>
              <a:t>adım3 (çözüm varmı?)</a:t>
            </a:r>
          </a:p>
          <a:p>
            <a:pPr>
              <a:tabLst>
                <a:tab pos="228600" algn="l"/>
              </a:tabLst>
            </a:pPr>
            <a:r>
              <a:rPr lang="tr-TR" sz="1000">
                <a:latin typeface="Comic Sans MS" pitchFamily="66" charset="0"/>
              </a:rPr>
              <a:t>if |L| &lt; n</a:t>
            </a:r>
          </a:p>
          <a:p>
            <a:pPr>
              <a:tabLst>
                <a:tab pos="228600" algn="l"/>
              </a:tabLst>
            </a:pPr>
            <a:r>
              <a:rPr lang="tr-TR" sz="1000">
                <a:latin typeface="Comic Sans MS" pitchFamily="66" charset="0"/>
              </a:rPr>
              <a:t>graf bağlı değil ,buna göre kapsama ağaçı yok otherwise  </a:t>
            </a:r>
          </a:p>
          <a:p>
            <a:pPr>
              <a:tabLst>
                <a:tab pos="228600" algn="l"/>
              </a:tabLst>
            </a:pPr>
            <a:r>
              <a:rPr lang="tr-TR" sz="1000">
                <a:latin typeface="Comic Sans MS" pitchFamily="66" charset="0"/>
              </a:rPr>
              <a:t>T deki kenarlar ve bağlı düğümleri kapsama ağacını oluşturur. </a:t>
            </a:r>
          </a:p>
          <a:p>
            <a:pPr>
              <a:tabLst>
                <a:tab pos="228600" algn="l"/>
              </a:tabLst>
            </a:pPr>
            <a:r>
              <a:rPr lang="tr-TR" sz="1000">
                <a:latin typeface="Comic Sans MS" pitchFamily="66" charset="0"/>
              </a:rPr>
              <a:t>Endif</a:t>
            </a:r>
          </a:p>
        </p:txBody>
      </p:sp>
      <p:sp>
        <p:nvSpPr>
          <p:cNvPr id="106499" name="Rectangle 3"/>
          <p:cNvSpPr>
            <a:spLocks noChangeArrowheads="1"/>
          </p:cNvSpPr>
          <p:nvPr/>
        </p:nvSpPr>
        <p:spPr bwMode="auto">
          <a:xfrm>
            <a:off x="1547813" y="1700213"/>
            <a:ext cx="6337300" cy="4656137"/>
          </a:xfrm>
          <a:prstGeom prst="rect">
            <a:avLst/>
          </a:prstGeom>
          <a:noFill/>
          <a:ln w="9525">
            <a:noFill/>
            <a:miter lim="800000"/>
            <a:headEnd/>
            <a:tailEnd/>
          </a:ln>
          <a:effectLst/>
        </p:spPr>
        <p:txBody>
          <a:bodyPr anchor="ctr">
            <a:spAutoFit/>
          </a:bodyPr>
          <a:lstStyle/>
          <a:p>
            <a:pPr>
              <a:tabLst>
                <a:tab pos="228600" algn="l"/>
              </a:tabLst>
            </a:pPr>
            <a:r>
              <a:rPr lang="tr-TR" sz="1200">
                <a:latin typeface="Comic Sans MS" pitchFamily="66" charset="0"/>
              </a:rPr>
              <a:t>Adım1 K düğümü başlangıç </a:t>
            </a:r>
          </a:p>
          <a:p>
            <a:pPr>
              <a:tabLst>
                <a:tab pos="228600" algn="l"/>
              </a:tabLst>
            </a:pPr>
            <a:r>
              <a:rPr lang="tr-TR" sz="1200">
                <a:latin typeface="Comic Sans MS" pitchFamily="66" charset="0"/>
              </a:rPr>
              <a:t>L={ K}  T={Ø} k= 0</a:t>
            </a:r>
          </a:p>
          <a:p>
            <a:pPr>
              <a:tabLst>
                <a:tab pos="228600" algn="l"/>
              </a:tabLst>
            </a:pPr>
            <a:r>
              <a:rPr lang="tr-TR" sz="1200">
                <a:latin typeface="Comic Sans MS" pitchFamily="66" charset="0"/>
              </a:rPr>
              <a:t>Adım 2 while (|L|=1 </a:t>
            </a:r>
            <a:r>
              <a:rPr lang="en-US" sz="1200">
                <a:latin typeface="Comic Sans MS" pitchFamily="66" charset="0"/>
              </a:rPr>
              <a:t>&lt;</a:t>
            </a:r>
            <a:r>
              <a:rPr lang="tr-TR" sz="1200">
                <a:latin typeface="Comic Sans MS" pitchFamily="66" charset="0"/>
              </a:rPr>
              <a:t>10 ve  K düğümüne </a:t>
            </a:r>
          </a:p>
          <a:p>
            <a:pPr>
              <a:tabLst>
                <a:tab pos="228600" algn="l"/>
              </a:tabLst>
            </a:pPr>
            <a:r>
              <a:rPr lang="tr-TR" sz="1200">
                <a:latin typeface="Comic Sans MS" pitchFamily="66" charset="0"/>
              </a:rPr>
              <a:t>komşu düğümler var.</a:t>
            </a:r>
          </a:p>
          <a:p>
            <a:pPr>
              <a:tabLst>
                <a:tab pos="228600" algn="l"/>
              </a:tabLst>
            </a:pPr>
            <a:r>
              <a:rPr lang="tr-TR" sz="1200">
                <a:latin typeface="Comic Sans MS" pitchFamily="66" charset="0"/>
              </a:rPr>
              <a:t>2.1 k=1</a:t>
            </a:r>
          </a:p>
          <a:p>
            <a:pPr>
              <a:tabLst>
                <a:tab pos="228600" algn="l"/>
              </a:tabLst>
            </a:pPr>
            <a:r>
              <a:rPr lang="tr-TR" sz="1200">
                <a:latin typeface="Comic Sans MS" pitchFamily="66" charset="0"/>
              </a:rPr>
              <a:t>2.2 while K düğümüne A komşu</a:t>
            </a:r>
          </a:p>
          <a:p>
            <a:pPr>
              <a:tabLst>
                <a:tab pos="228600" algn="l"/>
              </a:tabLst>
            </a:pPr>
            <a:r>
              <a:rPr lang="tr-TR" sz="1200">
                <a:latin typeface="Comic Sans MS" pitchFamily="66" charset="0"/>
              </a:rPr>
              <a:t>A  → 1</a:t>
            </a:r>
          </a:p>
          <a:p>
            <a:pPr>
              <a:tabLst>
                <a:tab pos="228600" algn="l"/>
              </a:tabLst>
            </a:pPr>
            <a:r>
              <a:rPr lang="tr-TR" sz="1200">
                <a:latin typeface="Comic Sans MS" pitchFamily="66" charset="0"/>
              </a:rPr>
              <a:t>L={ K,A}</a:t>
            </a:r>
          </a:p>
          <a:p>
            <a:pPr>
              <a:tabLst>
                <a:tab pos="228600" algn="l"/>
              </a:tabLst>
            </a:pPr>
            <a:r>
              <a:rPr lang="tr-TR" sz="1200">
                <a:latin typeface="Comic Sans MS" pitchFamily="66" charset="0"/>
              </a:rPr>
              <a:t>T={ a}</a:t>
            </a:r>
          </a:p>
          <a:p>
            <a:pPr>
              <a:tabLst>
                <a:tab pos="228600" algn="l"/>
              </a:tabLst>
            </a:pPr>
            <a:r>
              <a:rPr lang="tr-TR" sz="1200">
                <a:latin typeface="Comic Sans MS" pitchFamily="66" charset="0"/>
              </a:rPr>
              <a:t>2.2 while  K düğümüne B komşu </a:t>
            </a:r>
          </a:p>
          <a:p>
            <a:pPr>
              <a:tabLst>
                <a:tab pos="228600" algn="l"/>
              </a:tabLst>
            </a:pPr>
            <a:r>
              <a:rPr lang="tr-TR" sz="1200">
                <a:latin typeface="Comic Sans MS" pitchFamily="66" charset="0"/>
              </a:rPr>
              <a:t>A  →1</a:t>
            </a:r>
          </a:p>
          <a:p>
            <a:pPr>
              <a:tabLst>
                <a:tab pos="228600" algn="l"/>
              </a:tabLst>
            </a:pPr>
            <a:r>
              <a:rPr lang="tr-TR" sz="1200">
                <a:latin typeface="Comic Sans MS" pitchFamily="66" charset="0"/>
              </a:rPr>
              <a:t>L={ K,A,B}</a:t>
            </a:r>
          </a:p>
          <a:p>
            <a:pPr>
              <a:tabLst>
                <a:tab pos="228600" algn="l"/>
              </a:tabLst>
            </a:pPr>
            <a:r>
              <a:rPr lang="tr-TR" sz="1200">
                <a:latin typeface="Comic Sans MS" pitchFamily="66" charset="0"/>
              </a:rPr>
              <a:t>T ={ a,b}</a:t>
            </a:r>
          </a:p>
          <a:p>
            <a:pPr>
              <a:tabLst>
                <a:tab pos="228600" algn="l"/>
              </a:tabLst>
            </a:pPr>
            <a:r>
              <a:rPr lang="tr-TR" sz="1200">
                <a:latin typeface="Comic Sans MS" pitchFamily="66" charset="0"/>
              </a:rPr>
              <a:t>Adım 2 while (|L|=3&lt;10  A,B düğümlerine komşu var)     k=2</a:t>
            </a:r>
          </a:p>
          <a:p>
            <a:pPr>
              <a:tabLst>
                <a:tab pos="228600" algn="l"/>
              </a:tabLst>
            </a:pPr>
            <a:r>
              <a:rPr lang="tr-TR" sz="1200">
                <a:latin typeface="Comic Sans MS" pitchFamily="66" charset="0"/>
              </a:rPr>
              <a:t>2.2 while  A düğümüne D komşu  D  →2 ,L={ K,A,B,D},T ={ a,b,d}</a:t>
            </a:r>
          </a:p>
          <a:p>
            <a:pPr>
              <a:tabLst>
                <a:tab pos="228600" algn="l"/>
              </a:tabLst>
            </a:pPr>
            <a:r>
              <a:rPr lang="tr-TR" sz="1200">
                <a:latin typeface="Comic Sans MS" pitchFamily="66" charset="0"/>
              </a:rPr>
              <a:t>2.2 while  B düğümüne E komşu E  →2 ,L={ K,A,B,D,E}, T ={ a,b,c,d,f}</a:t>
            </a:r>
          </a:p>
          <a:p>
            <a:pPr>
              <a:tabLst>
                <a:tab pos="228600" algn="l"/>
              </a:tabLst>
            </a:pPr>
            <a:r>
              <a:rPr lang="tr-TR" sz="1200">
                <a:latin typeface="Comic Sans MS" pitchFamily="66" charset="0"/>
              </a:rPr>
              <a:t>Adım 2 while (|L|=5&lt;10   D,E  düğümlerine komşu var)     k=3</a:t>
            </a:r>
          </a:p>
          <a:p>
            <a:pPr>
              <a:tabLst>
                <a:tab pos="228600" algn="l"/>
              </a:tabLst>
            </a:pPr>
            <a:r>
              <a:rPr lang="tr-TR" sz="1200">
                <a:latin typeface="Comic Sans MS" pitchFamily="66" charset="0"/>
              </a:rPr>
              <a:t>2.2 while D düğümüne C,G ve H  komşu   L={ K,A,B,D,E,C,G,H}, T ={ a,b,d,f,g,k,m}</a:t>
            </a:r>
          </a:p>
          <a:p>
            <a:pPr>
              <a:tabLst>
                <a:tab pos="228600" algn="l"/>
              </a:tabLst>
            </a:pPr>
            <a:r>
              <a:rPr lang="tr-TR" sz="1200">
                <a:latin typeface="Comic Sans MS" pitchFamily="66" charset="0"/>
              </a:rPr>
              <a:t>Adım 2 while (|L|=8&lt;10   C ve G düğümleerine  komşu var)     k=4</a:t>
            </a:r>
          </a:p>
          <a:p>
            <a:pPr>
              <a:tabLst>
                <a:tab pos="228600" algn="l"/>
              </a:tabLst>
            </a:pPr>
            <a:r>
              <a:rPr lang="tr-TR" sz="1200">
                <a:latin typeface="Comic Sans MS" pitchFamily="66" charset="0"/>
              </a:rPr>
              <a:t>2.2 while  C düğümüne F komşu  L={ K,A,B,D,E,C,G,H,F},T ={ a,b,d,f,g,k,m,j}</a:t>
            </a:r>
          </a:p>
          <a:p>
            <a:pPr>
              <a:tabLst>
                <a:tab pos="228600" algn="l"/>
              </a:tabLst>
            </a:pPr>
            <a:r>
              <a:rPr lang="tr-TR" sz="1200">
                <a:latin typeface="Comic Sans MS" pitchFamily="66" charset="0"/>
              </a:rPr>
              <a:t>2.2 while  B düğümüne E komşu E  →2 ,L={ K,A,B,D,E,C,G,H,F,J}, T ={ a,b,c,d,f,g,k,m,j,s}</a:t>
            </a:r>
          </a:p>
          <a:p>
            <a:pPr>
              <a:tabLst>
                <a:tab pos="228600" algn="l"/>
              </a:tabLst>
            </a:pPr>
            <a:r>
              <a:rPr lang="tr-TR" sz="1200">
                <a:latin typeface="Comic Sans MS" pitchFamily="66" charset="0"/>
              </a:rPr>
              <a:t>Adım 2 |L|=10(endwhile)</a:t>
            </a:r>
          </a:p>
          <a:p>
            <a:pPr>
              <a:tabLst>
                <a:tab pos="228600" algn="l"/>
              </a:tabLst>
            </a:pPr>
            <a:r>
              <a:rPr lang="tr-TR" sz="1200">
                <a:latin typeface="Comic Sans MS" pitchFamily="66" charset="0"/>
              </a:rPr>
              <a:t>Adım 3 |L|=10=n</a:t>
            </a:r>
          </a:p>
          <a:p>
            <a:pPr>
              <a:tabLst>
                <a:tab pos="228600" algn="l"/>
              </a:tabLst>
            </a:pPr>
            <a:r>
              <a:rPr lang="tr-TR" sz="1200">
                <a:latin typeface="Comic Sans MS" pitchFamily="66" charset="0"/>
              </a:rPr>
              <a:t>T={a,b,d,f,g,k,m,j,s} kapsama ağacını oluşturur. </a:t>
            </a:r>
          </a:p>
        </p:txBody>
      </p:sp>
      <p:grpSp>
        <p:nvGrpSpPr>
          <p:cNvPr id="106500" name="Group 4"/>
          <p:cNvGrpSpPr>
            <a:grpSpLocks/>
          </p:cNvGrpSpPr>
          <p:nvPr/>
        </p:nvGrpSpPr>
        <p:grpSpPr bwMode="auto">
          <a:xfrm>
            <a:off x="7938" y="44450"/>
            <a:ext cx="4276725" cy="1485900"/>
            <a:chOff x="2670" y="11370"/>
            <a:chExt cx="5715" cy="2340"/>
          </a:xfrm>
        </p:grpSpPr>
        <p:sp>
          <p:nvSpPr>
            <p:cNvPr id="106501" name="Rectangle 5"/>
            <p:cNvSpPr>
              <a:spLocks noChangeArrowheads="1"/>
            </p:cNvSpPr>
            <p:nvPr/>
          </p:nvSpPr>
          <p:spPr bwMode="auto">
            <a:xfrm>
              <a:off x="2670" y="11370"/>
              <a:ext cx="5715" cy="2340"/>
            </a:xfrm>
            <a:prstGeom prst="rect">
              <a:avLst/>
            </a:prstGeom>
            <a:solidFill>
              <a:srgbClr val="C0C0C0"/>
            </a:solidFill>
            <a:ln w="9525">
              <a:solidFill>
                <a:srgbClr val="000000"/>
              </a:solidFill>
              <a:miter lim="800000"/>
              <a:headEnd/>
              <a:tailEnd/>
            </a:ln>
          </p:spPr>
          <p:txBody>
            <a:bodyPr/>
            <a:lstStyle/>
            <a:p>
              <a:endParaRPr lang="tr-TR"/>
            </a:p>
          </p:txBody>
        </p:sp>
        <p:sp>
          <p:nvSpPr>
            <p:cNvPr id="106502" name="Line 6"/>
            <p:cNvSpPr>
              <a:spLocks noChangeShapeType="1"/>
            </p:cNvSpPr>
            <p:nvPr/>
          </p:nvSpPr>
          <p:spPr bwMode="auto">
            <a:xfrm flipH="1">
              <a:off x="3450" y="11835"/>
              <a:ext cx="705" cy="615"/>
            </a:xfrm>
            <a:prstGeom prst="line">
              <a:avLst/>
            </a:prstGeom>
            <a:noFill/>
            <a:ln w="9525">
              <a:solidFill>
                <a:srgbClr val="000000"/>
              </a:solidFill>
              <a:round/>
              <a:headEnd/>
              <a:tailEnd type="oval" w="med" len="med"/>
            </a:ln>
          </p:spPr>
          <p:txBody>
            <a:bodyPr/>
            <a:lstStyle/>
            <a:p>
              <a:endParaRPr lang="tr-TR"/>
            </a:p>
          </p:txBody>
        </p:sp>
        <p:sp>
          <p:nvSpPr>
            <p:cNvPr id="106503" name="Line 7"/>
            <p:cNvSpPr>
              <a:spLocks noChangeShapeType="1"/>
            </p:cNvSpPr>
            <p:nvPr/>
          </p:nvSpPr>
          <p:spPr bwMode="auto">
            <a:xfrm>
              <a:off x="3450" y="12450"/>
              <a:ext cx="765" cy="660"/>
            </a:xfrm>
            <a:prstGeom prst="line">
              <a:avLst/>
            </a:prstGeom>
            <a:noFill/>
            <a:ln w="9525">
              <a:solidFill>
                <a:srgbClr val="000000"/>
              </a:solidFill>
              <a:round/>
              <a:headEnd/>
              <a:tailEnd/>
            </a:ln>
          </p:spPr>
          <p:txBody>
            <a:bodyPr/>
            <a:lstStyle/>
            <a:p>
              <a:endParaRPr lang="tr-TR"/>
            </a:p>
          </p:txBody>
        </p:sp>
        <p:sp>
          <p:nvSpPr>
            <p:cNvPr id="106504" name="Line 8"/>
            <p:cNvSpPr>
              <a:spLocks noChangeShapeType="1"/>
            </p:cNvSpPr>
            <p:nvPr/>
          </p:nvSpPr>
          <p:spPr bwMode="auto">
            <a:xfrm flipV="1">
              <a:off x="4215" y="11820"/>
              <a:ext cx="0" cy="1290"/>
            </a:xfrm>
            <a:prstGeom prst="line">
              <a:avLst/>
            </a:prstGeom>
            <a:noFill/>
            <a:ln w="9525">
              <a:solidFill>
                <a:srgbClr val="000000"/>
              </a:solidFill>
              <a:round/>
              <a:headEnd type="oval" w="med" len="med"/>
              <a:tailEnd type="oval" w="med" len="med"/>
            </a:ln>
          </p:spPr>
          <p:txBody>
            <a:bodyPr/>
            <a:lstStyle/>
            <a:p>
              <a:endParaRPr lang="tr-TR"/>
            </a:p>
          </p:txBody>
        </p:sp>
        <p:sp>
          <p:nvSpPr>
            <p:cNvPr id="106505" name="Line 9"/>
            <p:cNvSpPr>
              <a:spLocks noChangeShapeType="1"/>
            </p:cNvSpPr>
            <p:nvPr/>
          </p:nvSpPr>
          <p:spPr bwMode="auto">
            <a:xfrm>
              <a:off x="4215" y="11820"/>
              <a:ext cx="705" cy="615"/>
            </a:xfrm>
            <a:prstGeom prst="line">
              <a:avLst/>
            </a:prstGeom>
            <a:noFill/>
            <a:ln w="9525">
              <a:solidFill>
                <a:srgbClr val="000000"/>
              </a:solidFill>
              <a:round/>
              <a:headEnd/>
              <a:tailEnd/>
            </a:ln>
          </p:spPr>
          <p:txBody>
            <a:bodyPr/>
            <a:lstStyle/>
            <a:p>
              <a:endParaRPr lang="tr-TR"/>
            </a:p>
          </p:txBody>
        </p:sp>
        <p:sp>
          <p:nvSpPr>
            <p:cNvPr id="106506" name="Line 10"/>
            <p:cNvSpPr>
              <a:spLocks noChangeShapeType="1"/>
            </p:cNvSpPr>
            <p:nvPr/>
          </p:nvSpPr>
          <p:spPr bwMode="auto">
            <a:xfrm flipH="1">
              <a:off x="4215" y="12435"/>
              <a:ext cx="705" cy="675"/>
            </a:xfrm>
            <a:prstGeom prst="line">
              <a:avLst/>
            </a:prstGeom>
            <a:noFill/>
            <a:ln w="9525">
              <a:solidFill>
                <a:srgbClr val="000000"/>
              </a:solidFill>
              <a:round/>
              <a:headEnd/>
              <a:tailEnd/>
            </a:ln>
          </p:spPr>
          <p:txBody>
            <a:bodyPr/>
            <a:lstStyle/>
            <a:p>
              <a:endParaRPr lang="tr-TR"/>
            </a:p>
          </p:txBody>
        </p:sp>
        <p:sp>
          <p:nvSpPr>
            <p:cNvPr id="106507" name="Line 11"/>
            <p:cNvSpPr>
              <a:spLocks noChangeShapeType="1"/>
            </p:cNvSpPr>
            <p:nvPr/>
          </p:nvSpPr>
          <p:spPr bwMode="auto">
            <a:xfrm flipV="1">
              <a:off x="4935" y="11790"/>
              <a:ext cx="0" cy="645"/>
            </a:xfrm>
            <a:prstGeom prst="line">
              <a:avLst/>
            </a:prstGeom>
            <a:noFill/>
            <a:ln w="9525">
              <a:solidFill>
                <a:srgbClr val="000000"/>
              </a:solidFill>
              <a:round/>
              <a:headEnd/>
              <a:tailEnd/>
            </a:ln>
          </p:spPr>
          <p:txBody>
            <a:bodyPr/>
            <a:lstStyle/>
            <a:p>
              <a:endParaRPr lang="tr-TR"/>
            </a:p>
          </p:txBody>
        </p:sp>
        <p:sp>
          <p:nvSpPr>
            <p:cNvPr id="106508" name="Line 12"/>
            <p:cNvSpPr>
              <a:spLocks noChangeShapeType="1"/>
            </p:cNvSpPr>
            <p:nvPr/>
          </p:nvSpPr>
          <p:spPr bwMode="auto">
            <a:xfrm>
              <a:off x="4935" y="11787"/>
              <a:ext cx="1380" cy="0"/>
            </a:xfrm>
            <a:prstGeom prst="line">
              <a:avLst/>
            </a:prstGeom>
            <a:noFill/>
            <a:ln w="9525">
              <a:solidFill>
                <a:srgbClr val="000000"/>
              </a:solidFill>
              <a:round/>
              <a:headEnd type="oval" w="med" len="med"/>
              <a:tailEnd type="oval" w="med" len="med"/>
            </a:ln>
          </p:spPr>
          <p:txBody>
            <a:bodyPr/>
            <a:lstStyle/>
            <a:p>
              <a:endParaRPr lang="tr-TR"/>
            </a:p>
          </p:txBody>
        </p:sp>
        <p:sp>
          <p:nvSpPr>
            <p:cNvPr id="106509" name="Line 13"/>
            <p:cNvSpPr>
              <a:spLocks noChangeShapeType="1"/>
            </p:cNvSpPr>
            <p:nvPr/>
          </p:nvSpPr>
          <p:spPr bwMode="auto">
            <a:xfrm>
              <a:off x="6315" y="11790"/>
              <a:ext cx="0" cy="630"/>
            </a:xfrm>
            <a:prstGeom prst="line">
              <a:avLst/>
            </a:prstGeom>
            <a:noFill/>
            <a:ln w="9525">
              <a:solidFill>
                <a:srgbClr val="000000"/>
              </a:solidFill>
              <a:round/>
              <a:headEnd/>
              <a:tailEnd/>
            </a:ln>
          </p:spPr>
          <p:txBody>
            <a:bodyPr/>
            <a:lstStyle/>
            <a:p>
              <a:endParaRPr lang="tr-TR"/>
            </a:p>
          </p:txBody>
        </p:sp>
        <p:sp>
          <p:nvSpPr>
            <p:cNvPr id="106510" name="Line 14"/>
            <p:cNvSpPr>
              <a:spLocks noChangeShapeType="1"/>
            </p:cNvSpPr>
            <p:nvPr/>
          </p:nvSpPr>
          <p:spPr bwMode="auto">
            <a:xfrm flipH="1">
              <a:off x="4935" y="12420"/>
              <a:ext cx="1380" cy="0"/>
            </a:xfrm>
            <a:prstGeom prst="line">
              <a:avLst/>
            </a:prstGeom>
            <a:noFill/>
            <a:ln w="9525">
              <a:solidFill>
                <a:srgbClr val="000000"/>
              </a:solidFill>
              <a:round/>
              <a:headEnd/>
              <a:tailEnd/>
            </a:ln>
          </p:spPr>
          <p:txBody>
            <a:bodyPr/>
            <a:lstStyle/>
            <a:p>
              <a:endParaRPr lang="tr-TR"/>
            </a:p>
          </p:txBody>
        </p:sp>
        <p:sp>
          <p:nvSpPr>
            <p:cNvPr id="106511" name="Line 15"/>
            <p:cNvSpPr>
              <a:spLocks noChangeShapeType="1"/>
            </p:cNvSpPr>
            <p:nvPr/>
          </p:nvSpPr>
          <p:spPr bwMode="auto">
            <a:xfrm>
              <a:off x="6315" y="12420"/>
              <a:ext cx="0" cy="690"/>
            </a:xfrm>
            <a:prstGeom prst="line">
              <a:avLst/>
            </a:prstGeom>
            <a:noFill/>
            <a:ln w="9525">
              <a:solidFill>
                <a:srgbClr val="000000"/>
              </a:solidFill>
              <a:round/>
              <a:headEnd type="oval" w="med" len="med"/>
              <a:tailEnd type="oval" w="med" len="med"/>
            </a:ln>
          </p:spPr>
          <p:txBody>
            <a:bodyPr/>
            <a:lstStyle/>
            <a:p>
              <a:endParaRPr lang="tr-TR"/>
            </a:p>
          </p:txBody>
        </p:sp>
        <p:sp>
          <p:nvSpPr>
            <p:cNvPr id="106512" name="Line 16"/>
            <p:cNvSpPr>
              <a:spLocks noChangeShapeType="1"/>
            </p:cNvSpPr>
            <p:nvPr/>
          </p:nvSpPr>
          <p:spPr bwMode="auto">
            <a:xfrm flipH="1">
              <a:off x="4950" y="13080"/>
              <a:ext cx="1365" cy="0"/>
            </a:xfrm>
            <a:prstGeom prst="line">
              <a:avLst/>
            </a:prstGeom>
            <a:noFill/>
            <a:ln w="9525">
              <a:solidFill>
                <a:srgbClr val="000000"/>
              </a:solidFill>
              <a:round/>
              <a:headEnd type="oval" w="med" len="med"/>
              <a:tailEnd type="oval" w="med" len="med"/>
            </a:ln>
          </p:spPr>
          <p:txBody>
            <a:bodyPr/>
            <a:lstStyle/>
            <a:p>
              <a:endParaRPr lang="tr-TR"/>
            </a:p>
          </p:txBody>
        </p:sp>
        <p:sp>
          <p:nvSpPr>
            <p:cNvPr id="106513" name="Line 17"/>
            <p:cNvSpPr>
              <a:spLocks noChangeShapeType="1"/>
            </p:cNvSpPr>
            <p:nvPr/>
          </p:nvSpPr>
          <p:spPr bwMode="auto">
            <a:xfrm flipV="1">
              <a:off x="4950" y="12420"/>
              <a:ext cx="0" cy="675"/>
            </a:xfrm>
            <a:prstGeom prst="line">
              <a:avLst/>
            </a:prstGeom>
            <a:noFill/>
            <a:ln w="9525">
              <a:solidFill>
                <a:srgbClr val="000000"/>
              </a:solidFill>
              <a:round/>
              <a:headEnd/>
              <a:tailEnd/>
            </a:ln>
          </p:spPr>
          <p:txBody>
            <a:bodyPr/>
            <a:lstStyle/>
            <a:p>
              <a:endParaRPr lang="tr-TR"/>
            </a:p>
          </p:txBody>
        </p:sp>
        <p:sp>
          <p:nvSpPr>
            <p:cNvPr id="106514" name="Line 18"/>
            <p:cNvSpPr>
              <a:spLocks noChangeShapeType="1"/>
            </p:cNvSpPr>
            <p:nvPr/>
          </p:nvSpPr>
          <p:spPr bwMode="auto">
            <a:xfrm>
              <a:off x="4215" y="13095"/>
              <a:ext cx="735" cy="0"/>
            </a:xfrm>
            <a:prstGeom prst="line">
              <a:avLst/>
            </a:prstGeom>
            <a:noFill/>
            <a:ln w="9525">
              <a:solidFill>
                <a:srgbClr val="000000"/>
              </a:solidFill>
              <a:round/>
              <a:headEnd/>
              <a:tailEnd/>
            </a:ln>
          </p:spPr>
          <p:txBody>
            <a:bodyPr/>
            <a:lstStyle/>
            <a:p>
              <a:endParaRPr lang="tr-TR"/>
            </a:p>
          </p:txBody>
        </p:sp>
        <p:sp>
          <p:nvSpPr>
            <p:cNvPr id="106515" name="Line 19"/>
            <p:cNvSpPr>
              <a:spLocks noChangeShapeType="1"/>
            </p:cNvSpPr>
            <p:nvPr/>
          </p:nvSpPr>
          <p:spPr bwMode="auto">
            <a:xfrm>
              <a:off x="6315" y="11787"/>
              <a:ext cx="1065" cy="600"/>
            </a:xfrm>
            <a:prstGeom prst="line">
              <a:avLst/>
            </a:prstGeom>
            <a:noFill/>
            <a:ln w="9525">
              <a:solidFill>
                <a:srgbClr val="000000"/>
              </a:solidFill>
              <a:round/>
              <a:headEnd/>
              <a:tailEnd type="oval" w="med" len="med"/>
            </a:ln>
          </p:spPr>
          <p:txBody>
            <a:bodyPr/>
            <a:lstStyle/>
            <a:p>
              <a:endParaRPr lang="tr-TR"/>
            </a:p>
          </p:txBody>
        </p:sp>
        <p:sp>
          <p:nvSpPr>
            <p:cNvPr id="106516" name="Line 20"/>
            <p:cNvSpPr>
              <a:spLocks noChangeShapeType="1"/>
            </p:cNvSpPr>
            <p:nvPr/>
          </p:nvSpPr>
          <p:spPr bwMode="auto">
            <a:xfrm flipH="1">
              <a:off x="6315" y="12405"/>
              <a:ext cx="1080" cy="0"/>
            </a:xfrm>
            <a:prstGeom prst="line">
              <a:avLst/>
            </a:prstGeom>
            <a:noFill/>
            <a:ln w="9525">
              <a:solidFill>
                <a:srgbClr val="000000"/>
              </a:solidFill>
              <a:round/>
              <a:headEnd/>
              <a:tailEnd/>
            </a:ln>
          </p:spPr>
          <p:txBody>
            <a:bodyPr/>
            <a:lstStyle/>
            <a:p>
              <a:endParaRPr lang="tr-TR"/>
            </a:p>
          </p:txBody>
        </p:sp>
        <p:sp>
          <p:nvSpPr>
            <p:cNvPr id="106517" name="Line 21"/>
            <p:cNvSpPr>
              <a:spLocks noChangeShapeType="1"/>
            </p:cNvSpPr>
            <p:nvPr/>
          </p:nvSpPr>
          <p:spPr bwMode="auto">
            <a:xfrm>
              <a:off x="4950" y="12420"/>
              <a:ext cx="1365" cy="645"/>
            </a:xfrm>
            <a:prstGeom prst="line">
              <a:avLst/>
            </a:prstGeom>
            <a:noFill/>
            <a:ln w="9525">
              <a:solidFill>
                <a:srgbClr val="000000"/>
              </a:solidFill>
              <a:round/>
              <a:headEnd type="oval" w="med" len="med"/>
              <a:tailEnd type="oval" w="med" len="med"/>
            </a:ln>
          </p:spPr>
          <p:txBody>
            <a:bodyPr/>
            <a:lstStyle/>
            <a:p>
              <a:endParaRPr lang="tr-TR"/>
            </a:p>
          </p:txBody>
        </p:sp>
        <p:sp>
          <p:nvSpPr>
            <p:cNvPr id="106518" name="Text Box 22"/>
            <p:cNvSpPr txBox="1">
              <a:spLocks noChangeArrowheads="1"/>
            </p:cNvSpPr>
            <p:nvPr/>
          </p:nvSpPr>
          <p:spPr bwMode="auto">
            <a:xfrm>
              <a:off x="2775" y="12210"/>
              <a:ext cx="690" cy="525"/>
            </a:xfrm>
            <a:prstGeom prst="rect">
              <a:avLst/>
            </a:prstGeom>
            <a:noFill/>
            <a:ln w="9525">
              <a:noFill/>
              <a:miter lim="800000"/>
              <a:headEnd/>
              <a:tailEnd/>
            </a:ln>
          </p:spPr>
          <p:txBody>
            <a:bodyPr/>
            <a:lstStyle/>
            <a:p>
              <a:r>
                <a:rPr lang="tr-TR" sz="1200"/>
                <a:t>K(0)</a:t>
              </a:r>
              <a:endParaRPr lang="tr-TR" sz="2400"/>
            </a:p>
          </p:txBody>
        </p:sp>
        <p:sp>
          <p:nvSpPr>
            <p:cNvPr id="106519" name="Text Box 23"/>
            <p:cNvSpPr txBox="1">
              <a:spLocks noChangeArrowheads="1"/>
            </p:cNvSpPr>
            <p:nvPr/>
          </p:nvSpPr>
          <p:spPr bwMode="auto">
            <a:xfrm>
              <a:off x="4020" y="11475"/>
              <a:ext cx="750" cy="525"/>
            </a:xfrm>
            <a:prstGeom prst="rect">
              <a:avLst/>
            </a:prstGeom>
            <a:noFill/>
            <a:ln w="9525">
              <a:noFill/>
              <a:miter lim="800000"/>
              <a:headEnd/>
              <a:tailEnd/>
            </a:ln>
          </p:spPr>
          <p:txBody>
            <a:bodyPr/>
            <a:lstStyle/>
            <a:p>
              <a:r>
                <a:rPr lang="tr-TR" sz="1200"/>
                <a:t>A(1)</a:t>
              </a:r>
              <a:endParaRPr lang="tr-TR" sz="2400"/>
            </a:p>
          </p:txBody>
        </p:sp>
        <p:sp>
          <p:nvSpPr>
            <p:cNvPr id="106520" name="Text Box 24"/>
            <p:cNvSpPr txBox="1">
              <a:spLocks noChangeArrowheads="1"/>
            </p:cNvSpPr>
            <p:nvPr/>
          </p:nvSpPr>
          <p:spPr bwMode="auto">
            <a:xfrm>
              <a:off x="4755" y="11460"/>
              <a:ext cx="750" cy="525"/>
            </a:xfrm>
            <a:prstGeom prst="rect">
              <a:avLst/>
            </a:prstGeom>
            <a:noFill/>
            <a:ln w="9525">
              <a:noFill/>
              <a:miter lim="800000"/>
              <a:headEnd/>
              <a:tailEnd/>
            </a:ln>
          </p:spPr>
          <p:txBody>
            <a:bodyPr/>
            <a:lstStyle/>
            <a:p>
              <a:r>
                <a:rPr lang="tr-TR" sz="1200"/>
                <a:t>C(3)</a:t>
              </a:r>
              <a:endParaRPr lang="tr-TR" sz="2400"/>
            </a:p>
          </p:txBody>
        </p:sp>
        <p:sp>
          <p:nvSpPr>
            <p:cNvPr id="106521" name="Text Box 25"/>
            <p:cNvSpPr txBox="1">
              <a:spLocks noChangeArrowheads="1"/>
            </p:cNvSpPr>
            <p:nvPr/>
          </p:nvSpPr>
          <p:spPr bwMode="auto">
            <a:xfrm>
              <a:off x="5955" y="11460"/>
              <a:ext cx="750" cy="525"/>
            </a:xfrm>
            <a:prstGeom prst="rect">
              <a:avLst/>
            </a:prstGeom>
            <a:noFill/>
            <a:ln w="9525">
              <a:noFill/>
              <a:miter lim="800000"/>
              <a:headEnd/>
              <a:tailEnd/>
            </a:ln>
          </p:spPr>
          <p:txBody>
            <a:bodyPr/>
            <a:lstStyle/>
            <a:p>
              <a:r>
                <a:rPr lang="tr-TR" sz="1200"/>
                <a:t>F(4)</a:t>
              </a:r>
              <a:endParaRPr lang="tr-TR" sz="2400"/>
            </a:p>
          </p:txBody>
        </p:sp>
        <p:sp>
          <p:nvSpPr>
            <p:cNvPr id="106522" name="Text Box 26"/>
            <p:cNvSpPr txBox="1">
              <a:spLocks noChangeArrowheads="1"/>
            </p:cNvSpPr>
            <p:nvPr/>
          </p:nvSpPr>
          <p:spPr bwMode="auto">
            <a:xfrm>
              <a:off x="3825" y="13110"/>
              <a:ext cx="750" cy="525"/>
            </a:xfrm>
            <a:prstGeom prst="rect">
              <a:avLst/>
            </a:prstGeom>
            <a:noFill/>
            <a:ln w="9525">
              <a:noFill/>
              <a:miter lim="800000"/>
              <a:headEnd/>
              <a:tailEnd/>
            </a:ln>
          </p:spPr>
          <p:txBody>
            <a:bodyPr/>
            <a:lstStyle/>
            <a:p>
              <a:r>
                <a:rPr lang="tr-TR" sz="1200"/>
                <a:t>B(1)</a:t>
              </a:r>
              <a:endParaRPr lang="tr-TR" sz="2400"/>
            </a:p>
          </p:txBody>
        </p:sp>
        <p:sp>
          <p:nvSpPr>
            <p:cNvPr id="106523" name="Text Box 27"/>
            <p:cNvSpPr txBox="1">
              <a:spLocks noChangeArrowheads="1"/>
            </p:cNvSpPr>
            <p:nvPr/>
          </p:nvSpPr>
          <p:spPr bwMode="auto">
            <a:xfrm>
              <a:off x="4605" y="13125"/>
              <a:ext cx="750" cy="525"/>
            </a:xfrm>
            <a:prstGeom prst="rect">
              <a:avLst/>
            </a:prstGeom>
            <a:noFill/>
            <a:ln w="9525">
              <a:noFill/>
              <a:miter lim="800000"/>
              <a:headEnd/>
              <a:tailEnd/>
            </a:ln>
          </p:spPr>
          <p:txBody>
            <a:bodyPr/>
            <a:lstStyle/>
            <a:p>
              <a:r>
                <a:rPr lang="tr-TR" sz="1200"/>
                <a:t>E(2)</a:t>
              </a:r>
              <a:endParaRPr lang="tr-TR" sz="2400"/>
            </a:p>
          </p:txBody>
        </p:sp>
        <p:sp>
          <p:nvSpPr>
            <p:cNvPr id="106524" name="Text Box 28"/>
            <p:cNvSpPr txBox="1">
              <a:spLocks noChangeArrowheads="1"/>
            </p:cNvSpPr>
            <p:nvPr/>
          </p:nvSpPr>
          <p:spPr bwMode="auto">
            <a:xfrm>
              <a:off x="6000" y="13095"/>
              <a:ext cx="750" cy="525"/>
            </a:xfrm>
            <a:prstGeom prst="rect">
              <a:avLst/>
            </a:prstGeom>
            <a:noFill/>
            <a:ln w="9525">
              <a:noFill/>
              <a:miter lim="800000"/>
              <a:headEnd/>
              <a:tailEnd/>
            </a:ln>
          </p:spPr>
          <p:txBody>
            <a:bodyPr/>
            <a:lstStyle/>
            <a:p>
              <a:r>
                <a:rPr lang="tr-TR" sz="1200"/>
                <a:t>H(3)</a:t>
              </a:r>
              <a:endParaRPr lang="tr-TR" sz="2400"/>
            </a:p>
          </p:txBody>
        </p:sp>
        <p:sp>
          <p:nvSpPr>
            <p:cNvPr id="106525" name="Text Box 29"/>
            <p:cNvSpPr txBox="1">
              <a:spLocks noChangeArrowheads="1"/>
            </p:cNvSpPr>
            <p:nvPr/>
          </p:nvSpPr>
          <p:spPr bwMode="auto">
            <a:xfrm>
              <a:off x="7365" y="12270"/>
              <a:ext cx="750" cy="525"/>
            </a:xfrm>
            <a:prstGeom prst="rect">
              <a:avLst/>
            </a:prstGeom>
            <a:noFill/>
            <a:ln w="9525">
              <a:noFill/>
              <a:miter lim="800000"/>
              <a:headEnd/>
              <a:tailEnd/>
            </a:ln>
          </p:spPr>
          <p:txBody>
            <a:bodyPr/>
            <a:lstStyle/>
            <a:p>
              <a:r>
                <a:rPr lang="tr-TR" sz="1200"/>
                <a:t>J(4)</a:t>
              </a:r>
              <a:endParaRPr lang="tr-TR" sz="2400"/>
            </a:p>
          </p:txBody>
        </p:sp>
        <p:sp>
          <p:nvSpPr>
            <p:cNvPr id="106526" name="Text Box 30"/>
            <p:cNvSpPr txBox="1">
              <a:spLocks noChangeArrowheads="1"/>
            </p:cNvSpPr>
            <p:nvPr/>
          </p:nvSpPr>
          <p:spPr bwMode="auto">
            <a:xfrm>
              <a:off x="6255" y="12345"/>
              <a:ext cx="750" cy="525"/>
            </a:xfrm>
            <a:prstGeom prst="rect">
              <a:avLst/>
            </a:prstGeom>
            <a:noFill/>
            <a:ln w="9525">
              <a:noFill/>
              <a:miter lim="800000"/>
              <a:headEnd/>
              <a:tailEnd/>
            </a:ln>
          </p:spPr>
          <p:txBody>
            <a:bodyPr/>
            <a:lstStyle/>
            <a:p>
              <a:r>
                <a:rPr lang="tr-TR" sz="1200"/>
                <a:t>G(3)</a:t>
              </a:r>
              <a:endParaRPr lang="tr-TR" sz="2400"/>
            </a:p>
          </p:txBody>
        </p:sp>
        <p:sp>
          <p:nvSpPr>
            <p:cNvPr id="106527" name="Text Box 31"/>
            <p:cNvSpPr txBox="1">
              <a:spLocks noChangeArrowheads="1"/>
            </p:cNvSpPr>
            <p:nvPr/>
          </p:nvSpPr>
          <p:spPr bwMode="auto">
            <a:xfrm>
              <a:off x="4935" y="12105"/>
              <a:ext cx="750" cy="525"/>
            </a:xfrm>
            <a:prstGeom prst="rect">
              <a:avLst/>
            </a:prstGeom>
            <a:noFill/>
            <a:ln w="9525">
              <a:noFill/>
              <a:miter lim="800000"/>
              <a:headEnd/>
              <a:tailEnd/>
            </a:ln>
          </p:spPr>
          <p:txBody>
            <a:bodyPr/>
            <a:lstStyle/>
            <a:p>
              <a:r>
                <a:rPr lang="tr-TR" sz="1200"/>
                <a:t>D(2)</a:t>
              </a:r>
              <a:endParaRPr lang="tr-TR" sz="2400"/>
            </a:p>
          </p:txBody>
        </p:sp>
        <p:sp>
          <p:nvSpPr>
            <p:cNvPr id="106528" name="Text Box 32"/>
            <p:cNvSpPr txBox="1">
              <a:spLocks noChangeArrowheads="1"/>
            </p:cNvSpPr>
            <p:nvPr/>
          </p:nvSpPr>
          <p:spPr bwMode="auto">
            <a:xfrm>
              <a:off x="3345" y="11790"/>
              <a:ext cx="750" cy="525"/>
            </a:xfrm>
            <a:prstGeom prst="rect">
              <a:avLst/>
            </a:prstGeom>
            <a:noFill/>
            <a:ln w="9525">
              <a:noFill/>
              <a:miter lim="800000"/>
              <a:headEnd/>
              <a:tailEnd/>
            </a:ln>
          </p:spPr>
          <p:txBody>
            <a:bodyPr/>
            <a:lstStyle/>
            <a:p>
              <a:r>
                <a:rPr lang="tr-TR" sz="1200"/>
                <a:t>a</a:t>
              </a:r>
              <a:endParaRPr lang="tr-TR" sz="2400"/>
            </a:p>
          </p:txBody>
        </p:sp>
        <p:sp>
          <p:nvSpPr>
            <p:cNvPr id="106529" name="Text Box 33"/>
            <p:cNvSpPr txBox="1">
              <a:spLocks noChangeArrowheads="1"/>
            </p:cNvSpPr>
            <p:nvPr/>
          </p:nvSpPr>
          <p:spPr bwMode="auto">
            <a:xfrm>
              <a:off x="3495" y="12645"/>
              <a:ext cx="750" cy="525"/>
            </a:xfrm>
            <a:prstGeom prst="rect">
              <a:avLst/>
            </a:prstGeom>
            <a:noFill/>
            <a:ln w="9525">
              <a:noFill/>
              <a:miter lim="800000"/>
              <a:headEnd/>
              <a:tailEnd/>
            </a:ln>
          </p:spPr>
          <p:txBody>
            <a:bodyPr/>
            <a:lstStyle/>
            <a:p>
              <a:r>
                <a:rPr lang="tr-TR" sz="1200"/>
                <a:t>b</a:t>
              </a:r>
              <a:endParaRPr lang="tr-TR" sz="2400"/>
            </a:p>
          </p:txBody>
        </p:sp>
        <p:sp>
          <p:nvSpPr>
            <p:cNvPr id="106530" name="Text Box 34"/>
            <p:cNvSpPr txBox="1">
              <a:spLocks noChangeArrowheads="1"/>
            </p:cNvSpPr>
            <p:nvPr/>
          </p:nvSpPr>
          <p:spPr bwMode="auto">
            <a:xfrm>
              <a:off x="3870" y="12240"/>
              <a:ext cx="750" cy="525"/>
            </a:xfrm>
            <a:prstGeom prst="rect">
              <a:avLst/>
            </a:prstGeom>
            <a:noFill/>
            <a:ln w="9525">
              <a:noFill/>
              <a:miter lim="800000"/>
              <a:headEnd/>
              <a:tailEnd/>
            </a:ln>
          </p:spPr>
          <p:txBody>
            <a:bodyPr/>
            <a:lstStyle/>
            <a:p>
              <a:r>
                <a:rPr lang="tr-TR" sz="1200"/>
                <a:t>c</a:t>
              </a:r>
              <a:endParaRPr lang="tr-TR" sz="2400"/>
            </a:p>
          </p:txBody>
        </p:sp>
        <p:sp>
          <p:nvSpPr>
            <p:cNvPr id="106531" name="Text Box 35"/>
            <p:cNvSpPr txBox="1">
              <a:spLocks noChangeArrowheads="1"/>
            </p:cNvSpPr>
            <p:nvPr/>
          </p:nvSpPr>
          <p:spPr bwMode="auto">
            <a:xfrm>
              <a:off x="4260" y="12390"/>
              <a:ext cx="750" cy="525"/>
            </a:xfrm>
            <a:prstGeom prst="rect">
              <a:avLst/>
            </a:prstGeom>
            <a:noFill/>
            <a:ln w="9525">
              <a:noFill/>
              <a:miter lim="800000"/>
              <a:headEnd/>
              <a:tailEnd/>
            </a:ln>
          </p:spPr>
          <p:txBody>
            <a:bodyPr/>
            <a:lstStyle/>
            <a:p>
              <a:r>
                <a:rPr lang="tr-TR" sz="1200"/>
                <a:t>e</a:t>
              </a:r>
              <a:endParaRPr lang="tr-TR" sz="2400"/>
            </a:p>
          </p:txBody>
        </p:sp>
        <p:sp>
          <p:nvSpPr>
            <p:cNvPr id="106532" name="Text Box 36"/>
            <p:cNvSpPr txBox="1">
              <a:spLocks noChangeArrowheads="1"/>
            </p:cNvSpPr>
            <p:nvPr/>
          </p:nvSpPr>
          <p:spPr bwMode="auto">
            <a:xfrm>
              <a:off x="4410" y="11865"/>
              <a:ext cx="750" cy="525"/>
            </a:xfrm>
            <a:prstGeom prst="rect">
              <a:avLst/>
            </a:prstGeom>
            <a:noFill/>
            <a:ln w="9525">
              <a:noFill/>
              <a:miter lim="800000"/>
              <a:headEnd/>
              <a:tailEnd/>
            </a:ln>
          </p:spPr>
          <p:txBody>
            <a:bodyPr/>
            <a:lstStyle/>
            <a:p>
              <a:r>
                <a:rPr lang="tr-TR" sz="1200"/>
                <a:t>d</a:t>
              </a:r>
              <a:endParaRPr lang="tr-TR" sz="2400"/>
            </a:p>
          </p:txBody>
        </p:sp>
        <p:sp>
          <p:nvSpPr>
            <p:cNvPr id="106533" name="Text Box 37"/>
            <p:cNvSpPr txBox="1">
              <a:spLocks noChangeArrowheads="1"/>
            </p:cNvSpPr>
            <p:nvPr/>
          </p:nvSpPr>
          <p:spPr bwMode="auto">
            <a:xfrm>
              <a:off x="5295" y="11505"/>
              <a:ext cx="750" cy="525"/>
            </a:xfrm>
            <a:prstGeom prst="rect">
              <a:avLst/>
            </a:prstGeom>
            <a:noFill/>
            <a:ln w="9525">
              <a:noFill/>
              <a:miter lim="800000"/>
              <a:headEnd/>
              <a:tailEnd/>
            </a:ln>
          </p:spPr>
          <p:txBody>
            <a:bodyPr/>
            <a:lstStyle/>
            <a:p>
              <a:r>
                <a:rPr lang="tr-TR" sz="1200"/>
                <a:t>j</a:t>
              </a:r>
              <a:endParaRPr lang="tr-TR" sz="2400"/>
            </a:p>
          </p:txBody>
        </p:sp>
        <p:sp>
          <p:nvSpPr>
            <p:cNvPr id="106534" name="Text Box 38"/>
            <p:cNvSpPr txBox="1">
              <a:spLocks noChangeArrowheads="1"/>
            </p:cNvSpPr>
            <p:nvPr/>
          </p:nvSpPr>
          <p:spPr bwMode="auto">
            <a:xfrm>
              <a:off x="5505" y="12105"/>
              <a:ext cx="750" cy="525"/>
            </a:xfrm>
            <a:prstGeom prst="rect">
              <a:avLst/>
            </a:prstGeom>
            <a:noFill/>
            <a:ln w="9525">
              <a:noFill/>
              <a:miter lim="800000"/>
              <a:headEnd/>
              <a:tailEnd/>
            </a:ln>
          </p:spPr>
          <p:txBody>
            <a:bodyPr/>
            <a:lstStyle/>
            <a:p>
              <a:r>
                <a:rPr lang="tr-TR" sz="1200"/>
                <a:t>k</a:t>
              </a:r>
              <a:endParaRPr lang="tr-TR" sz="2400"/>
            </a:p>
          </p:txBody>
        </p:sp>
        <p:sp>
          <p:nvSpPr>
            <p:cNvPr id="106535" name="Text Box 39"/>
            <p:cNvSpPr txBox="1">
              <a:spLocks noChangeArrowheads="1"/>
            </p:cNvSpPr>
            <p:nvPr/>
          </p:nvSpPr>
          <p:spPr bwMode="auto">
            <a:xfrm>
              <a:off x="5265" y="13065"/>
              <a:ext cx="750" cy="525"/>
            </a:xfrm>
            <a:prstGeom prst="rect">
              <a:avLst/>
            </a:prstGeom>
            <a:noFill/>
            <a:ln w="9525">
              <a:noFill/>
              <a:miter lim="800000"/>
              <a:headEnd/>
              <a:tailEnd/>
            </a:ln>
          </p:spPr>
          <p:txBody>
            <a:bodyPr/>
            <a:lstStyle/>
            <a:p>
              <a:r>
                <a:rPr lang="tr-TR" sz="1200"/>
                <a:t>n</a:t>
              </a:r>
              <a:endParaRPr lang="tr-TR" sz="2400"/>
            </a:p>
          </p:txBody>
        </p:sp>
        <p:sp>
          <p:nvSpPr>
            <p:cNvPr id="106536" name="Text Box 40"/>
            <p:cNvSpPr txBox="1">
              <a:spLocks noChangeArrowheads="1"/>
            </p:cNvSpPr>
            <p:nvPr/>
          </p:nvSpPr>
          <p:spPr bwMode="auto">
            <a:xfrm>
              <a:off x="4290" y="13050"/>
              <a:ext cx="750" cy="525"/>
            </a:xfrm>
            <a:prstGeom prst="rect">
              <a:avLst/>
            </a:prstGeom>
            <a:noFill/>
            <a:ln w="9525">
              <a:noFill/>
              <a:miter lim="800000"/>
              <a:headEnd/>
              <a:tailEnd/>
            </a:ln>
          </p:spPr>
          <p:txBody>
            <a:bodyPr/>
            <a:lstStyle/>
            <a:p>
              <a:r>
                <a:rPr lang="tr-TR" sz="1200"/>
                <a:t>f</a:t>
              </a:r>
              <a:endParaRPr lang="tr-TR" sz="2400"/>
            </a:p>
          </p:txBody>
        </p:sp>
        <p:sp>
          <p:nvSpPr>
            <p:cNvPr id="106537" name="Text Box 41"/>
            <p:cNvSpPr txBox="1">
              <a:spLocks noChangeArrowheads="1"/>
            </p:cNvSpPr>
            <p:nvPr/>
          </p:nvSpPr>
          <p:spPr bwMode="auto">
            <a:xfrm>
              <a:off x="5985" y="11910"/>
              <a:ext cx="750" cy="525"/>
            </a:xfrm>
            <a:prstGeom prst="rect">
              <a:avLst/>
            </a:prstGeom>
            <a:noFill/>
            <a:ln w="9525">
              <a:noFill/>
              <a:miter lim="800000"/>
              <a:headEnd/>
              <a:tailEnd/>
            </a:ln>
          </p:spPr>
          <p:txBody>
            <a:bodyPr/>
            <a:lstStyle/>
            <a:p>
              <a:r>
                <a:rPr lang="tr-TR" sz="1200"/>
                <a:t>p</a:t>
              </a:r>
              <a:endParaRPr lang="tr-TR" sz="2400"/>
            </a:p>
          </p:txBody>
        </p:sp>
        <p:sp>
          <p:nvSpPr>
            <p:cNvPr id="106538" name="Text Box 42"/>
            <p:cNvSpPr txBox="1">
              <a:spLocks noChangeArrowheads="1"/>
            </p:cNvSpPr>
            <p:nvPr/>
          </p:nvSpPr>
          <p:spPr bwMode="auto">
            <a:xfrm>
              <a:off x="6615" y="11760"/>
              <a:ext cx="750" cy="525"/>
            </a:xfrm>
            <a:prstGeom prst="rect">
              <a:avLst/>
            </a:prstGeom>
            <a:noFill/>
            <a:ln w="9525">
              <a:noFill/>
              <a:miter lim="800000"/>
              <a:headEnd/>
              <a:tailEnd/>
            </a:ln>
          </p:spPr>
          <p:txBody>
            <a:bodyPr/>
            <a:lstStyle/>
            <a:p>
              <a:r>
                <a:rPr lang="tr-TR" sz="1200"/>
                <a:t>r</a:t>
              </a:r>
              <a:endParaRPr lang="tr-TR" sz="2400"/>
            </a:p>
          </p:txBody>
        </p:sp>
        <p:sp>
          <p:nvSpPr>
            <p:cNvPr id="106539" name="Text Box 43"/>
            <p:cNvSpPr txBox="1">
              <a:spLocks noChangeArrowheads="1"/>
            </p:cNvSpPr>
            <p:nvPr/>
          </p:nvSpPr>
          <p:spPr bwMode="auto">
            <a:xfrm>
              <a:off x="5220" y="12600"/>
              <a:ext cx="750" cy="525"/>
            </a:xfrm>
            <a:prstGeom prst="rect">
              <a:avLst/>
            </a:prstGeom>
            <a:noFill/>
            <a:ln w="9525">
              <a:noFill/>
              <a:miter lim="800000"/>
              <a:headEnd/>
              <a:tailEnd/>
            </a:ln>
          </p:spPr>
          <p:txBody>
            <a:bodyPr/>
            <a:lstStyle/>
            <a:p>
              <a:r>
                <a:rPr lang="tr-TR" sz="1200"/>
                <a:t>m</a:t>
              </a:r>
              <a:endParaRPr lang="tr-TR" sz="2400"/>
            </a:p>
          </p:txBody>
        </p:sp>
        <p:sp>
          <p:nvSpPr>
            <p:cNvPr id="106540" name="Text Box 44"/>
            <p:cNvSpPr txBox="1">
              <a:spLocks noChangeArrowheads="1"/>
            </p:cNvSpPr>
            <p:nvPr/>
          </p:nvSpPr>
          <p:spPr bwMode="auto">
            <a:xfrm>
              <a:off x="4650" y="12585"/>
              <a:ext cx="750" cy="525"/>
            </a:xfrm>
            <a:prstGeom prst="rect">
              <a:avLst/>
            </a:prstGeom>
            <a:noFill/>
            <a:ln w="9525">
              <a:noFill/>
              <a:miter lim="800000"/>
              <a:headEnd/>
              <a:tailEnd/>
            </a:ln>
          </p:spPr>
          <p:txBody>
            <a:bodyPr/>
            <a:lstStyle/>
            <a:p>
              <a:r>
                <a:rPr lang="tr-TR" sz="1200"/>
                <a:t>h</a:t>
              </a:r>
              <a:endParaRPr lang="tr-TR" sz="2400"/>
            </a:p>
          </p:txBody>
        </p:sp>
        <p:sp>
          <p:nvSpPr>
            <p:cNvPr id="106541" name="Text Box 45"/>
            <p:cNvSpPr txBox="1">
              <a:spLocks noChangeArrowheads="1"/>
            </p:cNvSpPr>
            <p:nvPr/>
          </p:nvSpPr>
          <p:spPr bwMode="auto">
            <a:xfrm>
              <a:off x="6195" y="12600"/>
              <a:ext cx="750" cy="525"/>
            </a:xfrm>
            <a:prstGeom prst="rect">
              <a:avLst/>
            </a:prstGeom>
            <a:noFill/>
            <a:ln w="9525">
              <a:noFill/>
              <a:miter lim="800000"/>
              <a:headEnd/>
              <a:tailEnd/>
            </a:ln>
          </p:spPr>
          <p:txBody>
            <a:bodyPr/>
            <a:lstStyle/>
            <a:p>
              <a:r>
                <a:rPr lang="tr-TR" sz="1200"/>
                <a:t>q</a:t>
              </a:r>
              <a:endParaRPr lang="tr-TR" sz="2400"/>
            </a:p>
          </p:txBody>
        </p:sp>
        <p:sp>
          <p:nvSpPr>
            <p:cNvPr id="106542" name="Text Box 46"/>
            <p:cNvSpPr txBox="1">
              <a:spLocks noChangeArrowheads="1"/>
            </p:cNvSpPr>
            <p:nvPr/>
          </p:nvSpPr>
          <p:spPr bwMode="auto">
            <a:xfrm>
              <a:off x="6690" y="12360"/>
              <a:ext cx="750" cy="525"/>
            </a:xfrm>
            <a:prstGeom prst="rect">
              <a:avLst/>
            </a:prstGeom>
            <a:noFill/>
            <a:ln w="9525">
              <a:noFill/>
              <a:miter lim="800000"/>
              <a:headEnd/>
              <a:tailEnd/>
            </a:ln>
          </p:spPr>
          <p:txBody>
            <a:bodyPr/>
            <a:lstStyle/>
            <a:p>
              <a:r>
                <a:rPr lang="tr-TR" sz="1200"/>
                <a:t>s</a:t>
              </a:r>
              <a:endParaRPr lang="tr-TR" sz="2400"/>
            </a:p>
          </p:txBody>
        </p:sp>
        <p:sp>
          <p:nvSpPr>
            <p:cNvPr id="106543" name="Text Box 47"/>
            <p:cNvSpPr txBox="1">
              <a:spLocks noChangeArrowheads="1"/>
            </p:cNvSpPr>
            <p:nvPr/>
          </p:nvSpPr>
          <p:spPr bwMode="auto">
            <a:xfrm>
              <a:off x="4845" y="11880"/>
              <a:ext cx="750" cy="525"/>
            </a:xfrm>
            <a:prstGeom prst="rect">
              <a:avLst/>
            </a:prstGeom>
            <a:noFill/>
            <a:ln w="9525">
              <a:noFill/>
              <a:miter lim="800000"/>
              <a:headEnd/>
              <a:tailEnd/>
            </a:ln>
          </p:spPr>
          <p:txBody>
            <a:bodyPr/>
            <a:lstStyle/>
            <a:p>
              <a:r>
                <a:rPr lang="tr-TR" sz="1200"/>
                <a:t>g</a:t>
              </a:r>
              <a:endParaRPr lang="tr-TR" sz="2400"/>
            </a:p>
          </p:txBody>
        </p:sp>
      </p:grpSp>
      <p:grpSp>
        <p:nvGrpSpPr>
          <p:cNvPr id="106544" name="Group 48"/>
          <p:cNvGrpSpPr>
            <a:grpSpLocks/>
          </p:cNvGrpSpPr>
          <p:nvPr/>
        </p:nvGrpSpPr>
        <p:grpSpPr bwMode="auto">
          <a:xfrm>
            <a:off x="4284663" y="5013325"/>
            <a:ext cx="4608512" cy="1657350"/>
            <a:chOff x="2730" y="11310"/>
            <a:chExt cx="5715" cy="2340"/>
          </a:xfrm>
        </p:grpSpPr>
        <p:sp>
          <p:nvSpPr>
            <p:cNvPr id="106545" name="Rectangle 49"/>
            <p:cNvSpPr>
              <a:spLocks noChangeArrowheads="1"/>
            </p:cNvSpPr>
            <p:nvPr/>
          </p:nvSpPr>
          <p:spPr bwMode="auto">
            <a:xfrm>
              <a:off x="2730" y="11310"/>
              <a:ext cx="5715" cy="2340"/>
            </a:xfrm>
            <a:prstGeom prst="rect">
              <a:avLst/>
            </a:prstGeom>
            <a:solidFill>
              <a:srgbClr val="C0C0C0"/>
            </a:solidFill>
            <a:ln w="9525">
              <a:solidFill>
                <a:srgbClr val="000000"/>
              </a:solidFill>
              <a:miter lim="800000"/>
              <a:headEnd/>
              <a:tailEnd/>
            </a:ln>
          </p:spPr>
          <p:txBody>
            <a:bodyPr/>
            <a:lstStyle/>
            <a:p>
              <a:endParaRPr lang="tr-TR"/>
            </a:p>
          </p:txBody>
        </p:sp>
        <p:sp>
          <p:nvSpPr>
            <p:cNvPr id="106546" name="Line 50"/>
            <p:cNvSpPr>
              <a:spLocks noChangeShapeType="1"/>
            </p:cNvSpPr>
            <p:nvPr/>
          </p:nvSpPr>
          <p:spPr bwMode="auto">
            <a:xfrm flipH="1">
              <a:off x="3510" y="11775"/>
              <a:ext cx="705" cy="615"/>
            </a:xfrm>
            <a:prstGeom prst="line">
              <a:avLst/>
            </a:prstGeom>
            <a:noFill/>
            <a:ln w="9525">
              <a:solidFill>
                <a:srgbClr val="000000"/>
              </a:solidFill>
              <a:round/>
              <a:headEnd type="oval" w="med" len="med"/>
              <a:tailEnd type="oval" w="med" len="med"/>
            </a:ln>
          </p:spPr>
          <p:txBody>
            <a:bodyPr/>
            <a:lstStyle/>
            <a:p>
              <a:endParaRPr lang="tr-TR"/>
            </a:p>
          </p:txBody>
        </p:sp>
        <p:sp>
          <p:nvSpPr>
            <p:cNvPr id="106547" name="Line 51"/>
            <p:cNvSpPr>
              <a:spLocks noChangeShapeType="1"/>
            </p:cNvSpPr>
            <p:nvPr/>
          </p:nvSpPr>
          <p:spPr bwMode="auto">
            <a:xfrm>
              <a:off x="3510" y="12390"/>
              <a:ext cx="765" cy="660"/>
            </a:xfrm>
            <a:prstGeom prst="line">
              <a:avLst/>
            </a:prstGeom>
            <a:noFill/>
            <a:ln w="9525">
              <a:solidFill>
                <a:srgbClr val="000000"/>
              </a:solidFill>
              <a:round/>
              <a:headEnd/>
              <a:tailEnd type="oval" w="med" len="med"/>
            </a:ln>
          </p:spPr>
          <p:txBody>
            <a:bodyPr/>
            <a:lstStyle/>
            <a:p>
              <a:endParaRPr lang="tr-TR"/>
            </a:p>
          </p:txBody>
        </p:sp>
        <p:sp>
          <p:nvSpPr>
            <p:cNvPr id="106548" name="Line 52"/>
            <p:cNvSpPr>
              <a:spLocks noChangeShapeType="1"/>
            </p:cNvSpPr>
            <p:nvPr/>
          </p:nvSpPr>
          <p:spPr bwMode="auto">
            <a:xfrm>
              <a:off x="4275" y="11760"/>
              <a:ext cx="705" cy="615"/>
            </a:xfrm>
            <a:prstGeom prst="line">
              <a:avLst/>
            </a:prstGeom>
            <a:noFill/>
            <a:ln w="9525">
              <a:solidFill>
                <a:srgbClr val="000000"/>
              </a:solidFill>
              <a:round/>
              <a:headEnd/>
              <a:tailEnd/>
            </a:ln>
          </p:spPr>
          <p:txBody>
            <a:bodyPr/>
            <a:lstStyle/>
            <a:p>
              <a:endParaRPr lang="tr-TR"/>
            </a:p>
          </p:txBody>
        </p:sp>
        <p:sp>
          <p:nvSpPr>
            <p:cNvPr id="106549" name="Line 53"/>
            <p:cNvSpPr>
              <a:spLocks noChangeShapeType="1"/>
            </p:cNvSpPr>
            <p:nvPr/>
          </p:nvSpPr>
          <p:spPr bwMode="auto">
            <a:xfrm flipV="1">
              <a:off x="4995" y="11730"/>
              <a:ext cx="0" cy="645"/>
            </a:xfrm>
            <a:prstGeom prst="line">
              <a:avLst/>
            </a:prstGeom>
            <a:noFill/>
            <a:ln w="9525">
              <a:solidFill>
                <a:srgbClr val="000000"/>
              </a:solidFill>
              <a:round/>
              <a:headEnd/>
              <a:tailEnd/>
            </a:ln>
          </p:spPr>
          <p:txBody>
            <a:bodyPr/>
            <a:lstStyle/>
            <a:p>
              <a:endParaRPr lang="tr-TR"/>
            </a:p>
          </p:txBody>
        </p:sp>
        <p:sp>
          <p:nvSpPr>
            <p:cNvPr id="106550" name="Line 54"/>
            <p:cNvSpPr>
              <a:spLocks noChangeShapeType="1"/>
            </p:cNvSpPr>
            <p:nvPr/>
          </p:nvSpPr>
          <p:spPr bwMode="auto">
            <a:xfrm>
              <a:off x="4995" y="11730"/>
              <a:ext cx="1380" cy="0"/>
            </a:xfrm>
            <a:prstGeom prst="line">
              <a:avLst/>
            </a:prstGeom>
            <a:noFill/>
            <a:ln w="9525">
              <a:solidFill>
                <a:srgbClr val="000000"/>
              </a:solidFill>
              <a:round/>
              <a:headEnd type="oval" w="med" len="med"/>
              <a:tailEnd type="oval" w="med" len="med"/>
            </a:ln>
          </p:spPr>
          <p:txBody>
            <a:bodyPr/>
            <a:lstStyle/>
            <a:p>
              <a:endParaRPr lang="tr-TR"/>
            </a:p>
          </p:txBody>
        </p:sp>
        <p:sp>
          <p:nvSpPr>
            <p:cNvPr id="106551" name="Line 55"/>
            <p:cNvSpPr>
              <a:spLocks noChangeShapeType="1"/>
            </p:cNvSpPr>
            <p:nvPr/>
          </p:nvSpPr>
          <p:spPr bwMode="auto">
            <a:xfrm flipH="1">
              <a:off x="4995" y="12360"/>
              <a:ext cx="1380" cy="0"/>
            </a:xfrm>
            <a:prstGeom prst="line">
              <a:avLst/>
            </a:prstGeom>
            <a:noFill/>
            <a:ln w="9525">
              <a:solidFill>
                <a:srgbClr val="000000"/>
              </a:solidFill>
              <a:round/>
              <a:headEnd/>
              <a:tailEnd type="oval" w="med" len="med"/>
            </a:ln>
          </p:spPr>
          <p:txBody>
            <a:bodyPr/>
            <a:lstStyle/>
            <a:p>
              <a:endParaRPr lang="tr-TR"/>
            </a:p>
          </p:txBody>
        </p:sp>
        <p:sp>
          <p:nvSpPr>
            <p:cNvPr id="106552" name="Line 56"/>
            <p:cNvSpPr>
              <a:spLocks noChangeShapeType="1"/>
            </p:cNvSpPr>
            <p:nvPr/>
          </p:nvSpPr>
          <p:spPr bwMode="auto">
            <a:xfrm>
              <a:off x="4275" y="13035"/>
              <a:ext cx="735" cy="0"/>
            </a:xfrm>
            <a:prstGeom prst="line">
              <a:avLst/>
            </a:prstGeom>
            <a:noFill/>
            <a:ln w="9525">
              <a:solidFill>
                <a:srgbClr val="000000"/>
              </a:solidFill>
              <a:round/>
              <a:headEnd/>
              <a:tailEnd type="oval" w="med" len="med"/>
            </a:ln>
          </p:spPr>
          <p:txBody>
            <a:bodyPr/>
            <a:lstStyle/>
            <a:p>
              <a:endParaRPr lang="tr-TR"/>
            </a:p>
          </p:txBody>
        </p:sp>
        <p:sp>
          <p:nvSpPr>
            <p:cNvPr id="106553" name="Line 57"/>
            <p:cNvSpPr>
              <a:spLocks noChangeShapeType="1"/>
            </p:cNvSpPr>
            <p:nvPr/>
          </p:nvSpPr>
          <p:spPr bwMode="auto">
            <a:xfrm flipH="1">
              <a:off x="6375" y="12345"/>
              <a:ext cx="1080" cy="0"/>
            </a:xfrm>
            <a:prstGeom prst="line">
              <a:avLst/>
            </a:prstGeom>
            <a:noFill/>
            <a:ln w="9525">
              <a:solidFill>
                <a:srgbClr val="000000"/>
              </a:solidFill>
              <a:round/>
              <a:headEnd type="oval" w="med" len="med"/>
              <a:tailEnd type="oval" w="med" len="med"/>
            </a:ln>
          </p:spPr>
          <p:txBody>
            <a:bodyPr/>
            <a:lstStyle/>
            <a:p>
              <a:endParaRPr lang="tr-TR"/>
            </a:p>
          </p:txBody>
        </p:sp>
        <p:sp>
          <p:nvSpPr>
            <p:cNvPr id="106554" name="Line 58"/>
            <p:cNvSpPr>
              <a:spLocks noChangeShapeType="1"/>
            </p:cNvSpPr>
            <p:nvPr/>
          </p:nvSpPr>
          <p:spPr bwMode="auto">
            <a:xfrm>
              <a:off x="5013" y="12360"/>
              <a:ext cx="1365" cy="645"/>
            </a:xfrm>
            <a:prstGeom prst="line">
              <a:avLst/>
            </a:prstGeom>
            <a:noFill/>
            <a:ln w="9525">
              <a:solidFill>
                <a:srgbClr val="000000"/>
              </a:solidFill>
              <a:round/>
              <a:headEnd type="oval" w="med" len="med"/>
              <a:tailEnd type="oval" w="med" len="med"/>
            </a:ln>
          </p:spPr>
          <p:txBody>
            <a:bodyPr/>
            <a:lstStyle/>
            <a:p>
              <a:endParaRPr lang="tr-TR"/>
            </a:p>
          </p:txBody>
        </p:sp>
        <p:sp>
          <p:nvSpPr>
            <p:cNvPr id="106555" name="Text Box 59"/>
            <p:cNvSpPr txBox="1">
              <a:spLocks noChangeArrowheads="1"/>
            </p:cNvSpPr>
            <p:nvPr/>
          </p:nvSpPr>
          <p:spPr bwMode="auto">
            <a:xfrm>
              <a:off x="2835" y="12150"/>
              <a:ext cx="690" cy="525"/>
            </a:xfrm>
            <a:prstGeom prst="rect">
              <a:avLst/>
            </a:prstGeom>
            <a:noFill/>
            <a:ln w="9525">
              <a:noFill/>
              <a:miter lim="800000"/>
              <a:headEnd/>
              <a:tailEnd/>
            </a:ln>
          </p:spPr>
          <p:txBody>
            <a:bodyPr/>
            <a:lstStyle/>
            <a:p>
              <a:r>
                <a:rPr lang="tr-TR" sz="1200"/>
                <a:t>K(0)</a:t>
              </a:r>
              <a:endParaRPr lang="tr-TR" sz="2400"/>
            </a:p>
          </p:txBody>
        </p:sp>
        <p:sp>
          <p:nvSpPr>
            <p:cNvPr id="106556" name="Text Box 60"/>
            <p:cNvSpPr txBox="1">
              <a:spLocks noChangeArrowheads="1"/>
            </p:cNvSpPr>
            <p:nvPr/>
          </p:nvSpPr>
          <p:spPr bwMode="auto">
            <a:xfrm>
              <a:off x="4080" y="11415"/>
              <a:ext cx="750" cy="525"/>
            </a:xfrm>
            <a:prstGeom prst="rect">
              <a:avLst/>
            </a:prstGeom>
            <a:noFill/>
            <a:ln w="9525">
              <a:noFill/>
              <a:miter lim="800000"/>
              <a:headEnd/>
              <a:tailEnd/>
            </a:ln>
          </p:spPr>
          <p:txBody>
            <a:bodyPr/>
            <a:lstStyle/>
            <a:p>
              <a:r>
                <a:rPr lang="tr-TR" sz="1200"/>
                <a:t>A(1)</a:t>
              </a:r>
              <a:endParaRPr lang="tr-TR" sz="2400"/>
            </a:p>
          </p:txBody>
        </p:sp>
        <p:sp>
          <p:nvSpPr>
            <p:cNvPr id="106557" name="Text Box 61"/>
            <p:cNvSpPr txBox="1">
              <a:spLocks noChangeArrowheads="1"/>
            </p:cNvSpPr>
            <p:nvPr/>
          </p:nvSpPr>
          <p:spPr bwMode="auto">
            <a:xfrm>
              <a:off x="4815" y="11400"/>
              <a:ext cx="750" cy="525"/>
            </a:xfrm>
            <a:prstGeom prst="rect">
              <a:avLst/>
            </a:prstGeom>
            <a:noFill/>
            <a:ln w="9525">
              <a:noFill/>
              <a:miter lim="800000"/>
              <a:headEnd/>
              <a:tailEnd/>
            </a:ln>
          </p:spPr>
          <p:txBody>
            <a:bodyPr/>
            <a:lstStyle/>
            <a:p>
              <a:r>
                <a:rPr lang="tr-TR" sz="1200"/>
                <a:t>C(3)</a:t>
              </a:r>
              <a:endParaRPr lang="tr-TR" sz="2400"/>
            </a:p>
          </p:txBody>
        </p:sp>
        <p:sp>
          <p:nvSpPr>
            <p:cNvPr id="106558" name="Text Box 62"/>
            <p:cNvSpPr txBox="1">
              <a:spLocks noChangeArrowheads="1"/>
            </p:cNvSpPr>
            <p:nvPr/>
          </p:nvSpPr>
          <p:spPr bwMode="auto">
            <a:xfrm>
              <a:off x="6015" y="11400"/>
              <a:ext cx="750" cy="525"/>
            </a:xfrm>
            <a:prstGeom prst="rect">
              <a:avLst/>
            </a:prstGeom>
            <a:noFill/>
            <a:ln w="9525">
              <a:noFill/>
              <a:miter lim="800000"/>
              <a:headEnd/>
              <a:tailEnd/>
            </a:ln>
          </p:spPr>
          <p:txBody>
            <a:bodyPr/>
            <a:lstStyle/>
            <a:p>
              <a:r>
                <a:rPr lang="tr-TR" sz="1200"/>
                <a:t>F(4)</a:t>
              </a:r>
              <a:endParaRPr lang="tr-TR" sz="2400"/>
            </a:p>
          </p:txBody>
        </p:sp>
        <p:sp>
          <p:nvSpPr>
            <p:cNvPr id="106559" name="Text Box 63"/>
            <p:cNvSpPr txBox="1">
              <a:spLocks noChangeArrowheads="1"/>
            </p:cNvSpPr>
            <p:nvPr/>
          </p:nvSpPr>
          <p:spPr bwMode="auto">
            <a:xfrm>
              <a:off x="3885" y="13050"/>
              <a:ext cx="750" cy="525"/>
            </a:xfrm>
            <a:prstGeom prst="rect">
              <a:avLst/>
            </a:prstGeom>
            <a:noFill/>
            <a:ln w="9525">
              <a:noFill/>
              <a:miter lim="800000"/>
              <a:headEnd/>
              <a:tailEnd/>
            </a:ln>
          </p:spPr>
          <p:txBody>
            <a:bodyPr/>
            <a:lstStyle/>
            <a:p>
              <a:r>
                <a:rPr lang="tr-TR" sz="1200"/>
                <a:t>B(1)</a:t>
              </a:r>
              <a:endParaRPr lang="tr-TR" sz="2400"/>
            </a:p>
          </p:txBody>
        </p:sp>
        <p:sp>
          <p:nvSpPr>
            <p:cNvPr id="106560" name="Text Box 64"/>
            <p:cNvSpPr txBox="1">
              <a:spLocks noChangeArrowheads="1"/>
            </p:cNvSpPr>
            <p:nvPr/>
          </p:nvSpPr>
          <p:spPr bwMode="auto">
            <a:xfrm>
              <a:off x="4665" y="13065"/>
              <a:ext cx="750" cy="525"/>
            </a:xfrm>
            <a:prstGeom prst="rect">
              <a:avLst/>
            </a:prstGeom>
            <a:noFill/>
            <a:ln w="9525">
              <a:noFill/>
              <a:miter lim="800000"/>
              <a:headEnd/>
              <a:tailEnd/>
            </a:ln>
          </p:spPr>
          <p:txBody>
            <a:bodyPr/>
            <a:lstStyle/>
            <a:p>
              <a:r>
                <a:rPr lang="tr-TR" sz="1200"/>
                <a:t>E(2)</a:t>
              </a:r>
              <a:endParaRPr lang="tr-TR" sz="2400"/>
            </a:p>
          </p:txBody>
        </p:sp>
        <p:sp>
          <p:nvSpPr>
            <p:cNvPr id="106561" name="Text Box 65"/>
            <p:cNvSpPr txBox="1">
              <a:spLocks noChangeArrowheads="1"/>
            </p:cNvSpPr>
            <p:nvPr/>
          </p:nvSpPr>
          <p:spPr bwMode="auto">
            <a:xfrm>
              <a:off x="6060" y="13035"/>
              <a:ext cx="750" cy="525"/>
            </a:xfrm>
            <a:prstGeom prst="rect">
              <a:avLst/>
            </a:prstGeom>
            <a:noFill/>
            <a:ln w="9525">
              <a:noFill/>
              <a:miter lim="800000"/>
              <a:headEnd/>
              <a:tailEnd/>
            </a:ln>
          </p:spPr>
          <p:txBody>
            <a:bodyPr/>
            <a:lstStyle/>
            <a:p>
              <a:r>
                <a:rPr lang="tr-TR" sz="1200"/>
                <a:t>H(3)</a:t>
              </a:r>
              <a:endParaRPr lang="tr-TR" sz="2400"/>
            </a:p>
          </p:txBody>
        </p:sp>
        <p:sp>
          <p:nvSpPr>
            <p:cNvPr id="106562" name="Text Box 66"/>
            <p:cNvSpPr txBox="1">
              <a:spLocks noChangeArrowheads="1"/>
            </p:cNvSpPr>
            <p:nvPr/>
          </p:nvSpPr>
          <p:spPr bwMode="auto">
            <a:xfrm>
              <a:off x="7425" y="12210"/>
              <a:ext cx="750" cy="525"/>
            </a:xfrm>
            <a:prstGeom prst="rect">
              <a:avLst/>
            </a:prstGeom>
            <a:noFill/>
            <a:ln w="9525">
              <a:noFill/>
              <a:miter lim="800000"/>
              <a:headEnd/>
              <a:tailEnd/>
            </a:ln>
          </p:spPr>
          <p:txBody>
            <a:bodyPr/>
            <a:lstStyle/>
            <a:p>
              <a:r>
                <a:rPr lang="tr-TR" sz="1200"/>
                <a:t>J(4)</a:t>
              </a:r>
              <a:endParaRPr lang="tr-TR" sz="2400"/>
            </a:p>
          </p:txBody>
        </p:sp>
        <p:sp>
          <p:nvSpPr>
            <p:cNvPr id="106563" name="Text Box 67"/>
            <p:cNvSpPr txBox="1">
              <a:spLocks noChangeArrowheads="1"/>
            </p:cNvSpPr>
            <p:nvPr/>
          </p:nvSpPr>
          <p:spPr bwMode="auto">
            <a:xfrm>
              <a:off x="6315" y="12285"/>
              <a:ext cx="750" cy="525"/>
            </a:xfrm>
            <a:prstGeom prst="rect">
              <a:avLst/>
            </a:prstGeom>
            <a:noFill/>
            <a:ln w="9525">
              <a:noFill/>
              <a:miter lim="800000"/>
              <a:headEnd/>
              <a:tailEnd/>
            </a:ln>
          </p:spPr>
          <p:txBody>
            <a:bodyPr/>
            <a:lstStyle/>
            <a:p>
              <a:r>
                <a:rPr lang="tr-TR" sz="1200"/>
                <a:t>G(3)</a:t>
              </a:r>
              <a:endParaRPr lang="tr-TR" sz="2400"/>
            </a:p>
          </p:txBody>
        </p:sp>
        <p:sp>
          <p:nvSpPr>
            <p:cNvPr id="106564" name="Text Box 68"/>
            <p:cNvSpPr txBox="1">
              <a:spLocks noChangeArrowheads="1"/>
            </p:cNvSpPr>
            <p:nvPr/>
          </p:nvSpPr>
          <p:spPr bwMode="auto">
            <a:xfrm>
              <a:off x="4995" y="12045"/>
              <a:ext cx="750" cy="525"/>
            </a:xfrm>
            <a:prstGeom prst="rect">
              <a:avLst/>
            </a:prstGeom>
            <a:noFill/>
            <a:ln w="9525">
              <a:noFill/>
              <a:miter lim="800000"/>
              <a:headEnd/>
              <a:tailEnd/>
            </a:ln>
          </p:spPr>
          <p:txBody>
            <a:bodyPr/>
            <a:lstStyle/>
            <a:p>
              <a:r>
                <a:rPr lang="tr-TR" sz="1200"/>
                <a:t>D(2)</a:t>
              </a:r>
              <a:endParaRPr lang="tr-TR" sz="2400"/>
            </a:p>
          </p:txBody>
        </p:sp>
        <p:sp>
          <p:nvSpPr>
            <p:cNvPr id="106565" name="Text Box 69"/>
            <p:cNvSpPr txBox="1">
              <a:spLocks noChangeArrowheads="1"/>
            </p:cNvSpPr>
            <p:nvPr/>
          </p:nvSpPr>
          <p:spPr bwMode="auto">
            <a:xfrm>
              <a:off x="3405" y="11730"/>
              <a:ext cx="750" cy="525"/>
            </a:xfrm>
            <a:prstGeom prst="rect">
              <a:avLst/>
            </a:prstGeom>
            <a:noFill/>
            <a:ln w="9525">
              <a:noFill/>
              <a:miter lim="800000"/>
              <a:headEnd/>
              <a:tailEnd/>
            </a:ln>
          </p:spPr>
          <p:txBody>
            <a:bodyPr/>
            <a:lstStyle/>
            <a:p>
              <a:r>
                <a:rPr lang="tr-TR" sz="1200"/>
                <a:t>a</a:t>
              </a:r>
              <a:endParaRPr lang="tr-TR" sz="2400"/>
            </a:p>
          </p:txBody>
        </p:sp>
        <p:sp>
          <p:nvSpPr>
            <p:cNvPr id="106566" name="Text Box 70"/>
            <p:cNvSpPr txBox="1">
              <a:spLocks noChangeArrowheads="1"/>
            </p:cNvSpPr>
            <p:nvPr/>
          </p:nvSpPr>
          <p:spPr bwMode="auto">
            <a:xfrm>
              <a:off x="3555" y="12585"/>
              <a:ext cx="750" cy="525"/>
            </a:xfrm>
            <a:prstGeom prst="rect">
              <a:avLst/>
            </a:prstGeom>
            <a:noFill/>
            <a:ln w="9525">
              <a:noFill/>
              <a:miter lim="800000"/>
              <a:headEnd/>
              <a:tailEnd/>
            </a:ln>
          </p:spPr>
          <p:txBody>
            <a:bodyPr/>
            <a:lstStyle/>
            <a:p>
              <a:r>
                <a:rPr lang="tr-TR" sz="1200"/>
                <a:t>b</a:t>
              </a:r>
              <a:endParaRPr lang="tr-TR" sz="2400"/>
            </a:p>
          </p:txBody>
        </p:sp>
        <p:sp>
          <p:nvSpPr>
            <p:cNvPr id="106567" name="Text Box 71"/>
            <p:cNvSpPr txBox="1">
              <a:spLocks noChangeArrowheads="1"/>
            </p:cNvSpPr>
            <p:nvPr/>
          </p:nvSpPr>
          <p:spPr bwMode="auto">
            <a:xfrm>
              <a:off x="4470" y="11805"/>
              <a:ext cx="750" cy="525"/>
            </a:xfrm>
            <a:prstGeom prst="rect">
              <a:avLst/>
            </a:prstGeom>
            <a:noFill/>
            <a:ln w="9525">
              <a:noFill/>
              <a:miter lim="800000"/>
              <a:headEnd/>
              <a:tailEnd/>
            </a:ln>
          </p:spPr>
          <p:txBody>
            <a:bodyPr/>
            <a:lstStyle/>
            <a:p>
              <a:r>
                <a:rPr lang="tr-TR" sz="1200"/>
                <a:t>d</a:t>
              </a:r>
              <a:endParaRPr lang="tr-TR" sz="2400"/>
            </a:p>
          </p:txBody>
        </p:sp>
        <p:sp>
          <p:nvSpPr>
            <p:cNvPr id="106568" name="Text Box 72"/>
            <p:cNvSpPr txBox="1">
              <a:spLocks noChangeArrowheads="1"/>
            </p:cNvSpPr>
            <p:nvPr/>
          </p:nvSpPr>
          <p:spPr bwMode="auto">
            <a:xfrm>
              <a:off x="5355" y="11445"/>
              <a:ext cx="750" cy="525"/>
            </a:xfrm>
            <a:prstGeom prst="rect">
              <a:avLst/>
            </a:prstGeom>
            <a:noFill/>
            <a:ln w="9525">
              <a:noFill/>
              <a:miter lim="800000"/>
              <a:headEnd/>
              <a:tailEnd/>
            </a:ln>
          </p:spPr>
          <p:txBody>
            <a:bodyPr/>
            <a:lstStyle/>
            <a:p>
              <a:r>
                <a:rPr lang="tr-TR" sz="1200"/>
                <a:t>j</a:t>
              </a:r>
              <a:endParaRPr lang="tr-TR" sz="2400"/>
            </a:p>
          </p:txBody>
        </p:sp>
        <p:sp>
          <p:nvSpPr>
            <p:cNvPr id="106569" name="Text Box 73"/>
            <p:cNvSpPr txBox="1">
              <a:spLocks noChangeArrowheads="1"/>
            </p:cNvSpPr>
            <p:nvPr/>
          </p:nvSpPr>
          <p:spPr bwMode="auto">
            <a:xfrm>
              <a:off x="5565" y="12045"/>
              <a:ext cx="750" cy="525"/>
            </a:xfrm>
            <a:prstGeom prst="rect">
              <a:avLst/>
            </a:prstGeom>
            <a:noFill/>
            <a:ln w="9525">
              <a:noFill/>
              <a:miter lim="800000"/>
              <a:headEnd/>
              <a:tailEnd/>
            </a:ln>
          </p:spPr>
          <p:txBody>
            <a:bodyPr/>
            <a:lstStyle/>
            <a:p>
              <a:r>
                <a:rPr lang="tr-TR" sz="1200"/>
                <a:t>k</a:t>
              </a:r>
              <a:endParaRPr lang="tr-TR" sz="2400"/>
            </a:p>
          </p:txBody>
        </p:sp>
        <p:sp>
          <p:nvSpPr>
            <p:cNvPr id="106570" name="Text Box 74"/>
            <p:cNvSpPr txBox="1">
              <a:spLocks noChangeArrowheads="1"/>
            </p:cNvSpPr>
            <p:nvPr/>
          </p:nvSpPr>
          <p:spPr bwMode="auto">
            <a:xfrm>
              <a:off x="4350" y="12990"/>
              <a:ext cx="750" cy="525"/>
            </a:xfrm>
            <a:prstGeom prst="rect">
              <a:avLst/>
            </a:prstGeom>
            <a:noFill/>
            <a:ln w="9525">
              <a:noFill/>
              <a:miter lim="800000"/>
              <a:headEnd/>
              <a:tailEnd/>
            </a:ln>
          </p:spPr>
          <p:txBody>
            <a:bodyPr/>
            <a:lstStyle/>
            <a:p>
              <a:r>
                <a:rPr lang="tr-TR" sz="1200"/>
                <a:t>f</a:t>
              </a:r>
              <a:endParaRPr lang="tr-TR" sz="2400"/>
            </a:p>
          </p:txBody>
        </p:sp>
        <p:sp>
          <p:nvSpPr>
            <p:cNvPr id="106571" name="Text Box 75"/>
            <p:cNvSpPr txBox="1">
              <a:spLocks noChangeArrowheads="1"/>
            </p:cNvSpPr>
            <p:nvPr/>
          </p:nvSpPr>
          <p:spPr bwMode="auto">
            <a:xfrm>
              <a:off x="5280" y="12540"/>
              <a:ext cx="750" cy="525"/>
            </a:xfrm>
            <a:prstGeom prst="rect">
              <a:avLst/>
            </a:prstGeom>
            <a:noFill/>
            <a:ln w="9525">
              <a:noFill/>
              <a:miter lim="800000"/>
              <a:headEnd/>
              <a:tailEnd/>
            </a:ln>
          </p:spPr>
          <p:txBody>
            <a:bodyPr/>
            <a:lstStyle/>
            <a:p>
              <a:r>
                <a:rPr lang="tr-TR" sz="1200"/>
                <a:t>m</a:t>
              </a:r>
              <a:endParaRPr lang="tr-TR" sz="2400"/>
            </a:p>
          </p:txBody>
        </p:sp>
        <p:sp>
          <p:nvSpPr>
            <p:cNvPr id="106572" name="Text Box 76"/>
            <p:cNvSpPr txBox="1">
              <a:spLocks noChangeArrowheads="1"/>
            </p:cNvSpPr>
            <p:nvPr/>
          </p:nvSpPr>
          <p:spPr bwMode="auto">
            <a:xfrm>
              <a:off x="6750" y="12300"/>
              <a:ext cx="750" cy="525"/>
            </a:xfrm>
            <a:prstGeom prst="rect">
              <a:avLst/>
            </a:prstGeom>
            <a:noFill/>
            <a:ln w="9525">
              <a:noFill/>
              <a:miter lim="800000"/>
              <a:headEnd/>
              <a:tailEnd/>
            </a:ln>
          </p:spPr>
          <p:txBody>
            <a:bodyPr/>
            <a:lstStyle/>
            <a:p>
              <a:r>
                <a:rPr lang="tr-TR" sz="1200"/>
                <a:t>s</a:t>
              </a:r>
              <a:endParaRPr lang="tr-TR" sz="2400"/>
            </a:p>
          </p:txBody>
        </p:sp>
        <p:sp>
          <p:nvSpPr>
            <p:cNvPr id="106573" name="Text Box 77"/>
            <p:cNvSpPr txBox="1">
              <a:spLocks noChangeArrowheads="1"/>
            </p:cNvSpPr>
            <p:nvPr/>
          </p:nvSpPr>
          <p:spPr bwMode="auto">
            <a:xfrm>
              <a:off x="4905" y="11820"/>
              <a:ext cx="750" cy="525"/>
            </a:xfrm>
            <a:prstGeom prst="rect">
              <a:avLst/>
            </a:prstGeom>
            <a:noFill/>
            <a:ln w="9525">
              <a:noFill/>
              <a:miter lim="800000"/>
              <a:headEnd/>
              <a:tailEnd/>
            </a:ln>
          </p:spPr>
          <p:txBody>
            <a:bodyPr/>
            <a:lstStyle/>
            <a:p>
              <a:r>
                <a:rPr lang="tr-TR" sz="1200"/>
                <a:t>g</a:t>
              </a:r>
              <a:endParaRPr lang="tr-TR" sz="2400"/>
            </a:p>
          </p:txBody>
        </p:sp>
      </p:grpSp>
      <p:sp>
        <p:nvSpPr>
          <p:cNvPr id="106574"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657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A708C1C7-2122-4690-82A6-C2DB8F51858E}" type="slidenum">
              <a:rPr lang="tr-TR" sz="1400"/>
              <a:pPr algn="ctr" eaLnBrk="0" hangingPunct="0"/>
              <a:t>10</a:t>
            </a:fld>
            <a:r>
              <a:rPr lang="tr-TR" sz="1400"/>
              <a:t>. Sayfa</a:t>
            </a:r>
          </a:p>
        </p:txBody>
      </p:sp>
      <p:sp>
        <p:nvSpPr>
          <p:cNvPr id="10657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6544"/>
                                        </p:tgtEl>
                                        <p:attrNameLst>
                                          <p:attrName>style.visibility</p:attrName>
                                        </p:attrNameLst>
                                      </p:cBhvr>
                                      <p:to>
                                        <p:strVal val="visible"/>
                                      </p:to>
                                    </p:set>
                                    <p:animEffect transition="in" filter="diamond(in)">
                                      <p:cBhvr>
                                        <p:cTn id="7" dur="2000"/>
                                        <p:tgtEl>
                                          <p:spTgt spid="106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tr-TR" sz="2400" b="1" smtClean="0">
                <a:latin typeface="Comic Sans MS" pitchFamily="66" charset="0"/>
              </a:rPr>
              <a:t>AĞA</a:t>
            </a:r>
            <a:r>
              <a:rPr lang="tr-TR" sz="2400" b="1" smtClean="0"/>
              <a:t>Ç</a:t>
            </a:r>
            <a:r>
              <a:rPr lang="tr-TR" sz="2400" b="1" smtClean="0">
                <a:latin typeface="Comic Sans MS" pitchFamily="66" charset="0"/>
              </a:rPr>
              <a:t>LAR</a:t>
            </a:r>
            <a:br>
              <a:rPr lang="tr-TR" sz="2400" b="1" smtClean="0">
                <a:latin typeface="Comic Sans MS" pitchFamily="66" charset="0"/>
              </a:rPr>
            </a:br>
            <a:r>
              <a:rPr lang="tr-TR" sz="2400" b="1" smtClean="0">
                <a:latin typeface="Comic Sans MS" pitchFamily="66" charset="0"/>
              </a:rPr>
              <a:t>-Kapsama Ağa</a:t>
            </a:r>
            <a:r>
              <a:rPr lang="tr-TR" sz="2400" b="1" smtClean="0"/>
              <a:t>ç</a:t>
            </a:r>
            <a:r>
              <a:rPr lang="tr-TR" sz="2400" b="1" smtClean="0">
                <a:latin typeface="Comic Sans MS" pitchFamily="66" charset="0"/>
              </a:rPr>
              <a:t>ları-</a:t>
            </a:r>
          </a:p>
        </p:txBody>
      </p:sp>
      <p:sp>
        <p:nvSpPr>
          <p:cNvPr id="107523" name="Rectangle 3"/>
          <p:cNvSpPr>
            <a:spLocks noGrp="1" noChangeArrowheads="1"/>
          </p:cNvSpPr>
          <p:nvPr>
            <p:ph type="body" idx="1"/>
          </p:nvPr>
        </p:nvSpPr>
        <p:spPr>
          <a:xfrm>
            <a:off x="1547813" y="1268413"/>
            <a:ext cx="4657725" cy="812800"/>
          </a:xfrm>
        </p:spPr>
        <p:txBody>
          <a:bodyPr/>
          <a:lstStyle/>
          <a:p>
            <a:pPr>
              <a:buFont typeface="Wingdings" pitchFamily="2" charset="2"/>
              <a:buNone/>
            </a:pPr>
            <a:r>
              <a:rPr lang="tr-TR" sz="1400" b="1" smtClean="0"/>
              <a:t>Ö</a:t>
            </a:r>
            <a:r>
              <a:rPr lang="tr-TR" sz="1400" b="1" smtClean="0">
                <a:latin typeface="Comic Sans MS" pitchFamily="66" charset="0"/>
              </a:rPr>
              <a:t>rnek </a:t>
            </a:r>
            <a:endParaRPr lang="tr-TR" sz="1400" smtClean="0">
              <a:latin typeface="Comic Sans MS" pitchFamily="66" charset="0"/>
            </a:endParaRPr>
          </a:p>
          <a:p>
            <a:pPr>
              <a:buFont typeface="Wingdings" pitchFamily="2" charset="2"/>
              <a:buNone/>
            </a:pPr>
            <a:r>
              <a:rPr lang="tr-TR" sz="1400" smtClean="0">
                <a:latin typeface="Comic Sans MS" pitchFamily="66" charset="0"/>
              </a:rPr>
              <a:t>Bir G grafının komşuluk listesi aşağıda verilmiştir.</a:t>
            </a:r>
          </a:p>
          <a:p>
            <a:pPr>
              <a:buFont typeface="Wingdings" pitchFamily="2" charset="2"/>
              <a:buNone/>
            </a:pPr>
            <a:r>
              <a:rPr lang="tr-TR" sz="1400" smtClean="0">
                <a:latin typeface="Comic Sans MS" pitchFamily="66" charset="0"/>
              </a:rPr>
              <a:t> BFSKA algoritmasını kullanarak kapsama ağacını</a:t>
            </a:r>
          </a:p>
          <a:p>
            <a:pPr>
              <a:buFont typeface="Wingdings" pitchFamily="2" charset="2"/>
              <a:buNone/>
            </a:pPr>
            <a:r>
              <a:rPr lang="tr-TR" sz="1400" smtClean="0">
                <a:latin typeface="Comic Sans MS" pitchFamily="66" charset="0"/>
              </a:rPr>
              <a:t> bulunuz.</a:t>
            </a:r>
          </a:p>
        </p:txBody>
      </p:sp>
      <p:sp>
        <p:nvSpPr>
          <p:cNvPr id="107524" name="Rectangle 4"/>
          <p:cNvSpPr>
            <a:spLocks noChangeArrowheads="1"/>
          </p:cNvSpPr>
          <p:nvPr/>
        </p:nvSpPr>
        <p:spPr bwMode="auto">
          <a:xfrm>
            <a:off x="1619250" y="2349500"/>
            <a:ext cx="1654175" cy="2282825"/>
          </a:xfrm>
          <a:prstGeom prst="rect">
            <a:avLst/>
          </a:prstGeom>
          <a:noFill/>
          <a:ln w="9525">
            <a:noFill/>
            <a:miter lim="800000"/>
            <a:headEnd/>
            <a:tailEnd/>
          </a:ln>
          <a:effectLst/>
        </p:spPr>
        <p:txBody>
          <a:bodyPr wrap="none" anchor="ctr">
            <a:spAutoFit/>
          </a:bodyPr>
          <a:lstStyle/>
          <a:p>
            <a:r>
              <a:rPr lang="tr-TR" sz="1200">
                <a:latin typeface="Comic Sans MS" pitchFamily="66" charset="0"/>
              </a:rPr>
              <a:t>V1=V3</a:t>
            </a:r>
          </a:p>
          <a:p>
            <a:r>
              <a:rPr lang="tr-TR" sz="1200">
                <a:latin typeface="Comic Sans MS" pitchFamily="66" charset="0"/>
              </a:rPr>
              <a:t>V2=V4	</a:t>
            </a:r>
          </a:p>
          <a:p>
            <a:r>
              <a:rPr lang="tr-TR" sz="1200">
                <a:latin typeface="Comic Sans MS" pitchFamily="66" charset="0"/>
              </a:rPr>
              <a:t>V3=V1,V4,V5,V6</a:t>
            </a:r>
          </a:p>
          <a:p>
            <a:r>
              <a:rPr lang="tr-TR" sz="1200">
                <a:latin typeface="Comic Sans MS" pitchFamily="66" charset="0"/>
              </a:rPr>
              <a:t>V4=V2,V3,V5,V7</a:t>
            </a:r>
          </a:p>
          <a:p>
            <a:r>
              <a:rPr lang="tr-TR" sz="1200">
                <a:latin typeface="Comic Sans MS" pitchFamily="66" charset="0"/>
              </a:rPr>
              <a:t>V5=V3,V4,V6,V7</a:t>
            </a:r>
          </a:p>
          <a:p>
            <a:r>
              <a:rPr lang="tr-TR" sz="1200">
                <a:latin typeface="Comic Sans MS" pitchFamily="66" charset="0"/>
              </a:rPr>
              <a:t>V6=V3,V5,V7,V8,V9</a:t>
            </a:r>
          </a:p>
          <a:p>
            <a:r>
              <a:rPr lang="tr-TR" sz="1200">
                <a:latin typeface="Comic Sans MS" pitchFamily="66" charset="0"/>
              </a:rPr>
              <a:t>V7=V4,V5,V6,V8,V10</a:t>
            </a:r>
          </a:p>
          <a:p>
            <a:r>
              <a:rPr lang="tr-TR" sz="1200">
                <a:latin typeface="Comic Sans MS" pitchFamily="66" charset="0"/>
              </a:rPr>
              <a:t>V8=V6,V7,V9,V10</a:t>
            </a:r>
          </a:p>
          <a:p>
            <a:r>
              <a:rPr lang="tr-TR" sz="1200">
                <a:latin typeface="Comic Sans MS" pitchFamily="66" charset="0"/>
              </a:rPr>
              <a:t>V9=V6,V8,V10,V11</a:t>
            </a:r>
          </a:p>
          <a:p>
            <a:r>
              <a:rPr lang="tr-TR" sz="1200">
                <a:latin typeface="Comic Sans MS" pitchFamily="66" charset="0"/>
              </a:rPr>
              <a:t>V10=V7,V8,V9,V11</a:t>
            </a:r>
          </a:p>
          <a:p>
            <a:r>
              <a:rPr lang="tr-TR" sz="1200">
                <a:latin typeface="Comic Sans MS" pitchFamily="66" charset="0"/>
              </a:rPr>
              <a:t>V11=V9,V10,V12</a:t>
            </a:r>
          </a:p>
          <a:p>
            <a:r>
              <a:rPr lang="tr-TR" sz="1200">
                <a:latin typeface="Comic Sans MS" pitchFamily="66" charset="0"/>
              </a:rPr>
              <a:t>V12=V11</a:t>
            </a:r>
          </a:p>
        </p:txBody>
      </p:sp>
      <p:grpSp>
        <p:nvGrpSpPr>
          <p:cNvPr id="107525" name="Group 5"/>
          <p:cNvGrpSpPr>
            <a:grpSpLocks/>
          </p:cNvGrpSpPr>
          <p:nvPr/>
        </p:nvGrpSpPr>
        <p:grpSpPr bwMode="auto">
          <a:xfrm>
            <a:off x="1476375" y="4913313"/>
            <a:ext cx="5329238" cy="1944687"/>
            <a:chOff x="3735" y="4272"/>
            <a:chExt cx="7335" cy="2598"/>
          </a:xfrm>
        </p:grpSpPr>
        <p:sp>
          <p:nvSpPr>
            <p:cNvPr id="107526" name="Rectangle 6"/>
            <p:cNvSpPr>
              <a:spLocks noChangeArrowheads="1"/>
            </p:cNvSpPr>
            <p:nvPr/>
          </p:nvSpPr>
          <p:spPr bwMode="auto">
            <a:xfrm>
              <a:off x="3735" y="4272"/>
              <a:ext cx="7215" cy="2040"/>
            </a:xfrm>
            <a:prstGeom prst="rect">
              <a:avLst/>
            </a:prstGeom>
            <a:solidFill>
              <a:srgbClr val="C0C0C0"/>
            </a:solidFill>
            <a:ln w="9525">
              <a:solidFill>
                <a:srgbClr val="000000"/>
              </a:solidFill>
              <a:miter lim="800000"/>
              <a:headEnd/>
              <a:tailEnd/>
            </a:ln>
          </p:spPr>
          <p:txBody>
            <a:bodyPr/>
            <a:lstStyle/>
            <a:p>
              <a:endParaRPr lang="tr-TR"/>
            </a:p>
          </p:txBody>
        </p:sp>
        <p:sp>
          <p:nvSpPr>
            <p:cNvPr id="107527" name="Line 7"/>
            <p:cNvSpPr>
              <a:spLocks noChangeShapeType="1"/>
            </p:cNvSpPr>
            <p:nvPr/>
          </p:nvSpPr>
          <p:spPr bwMode="auto">
            <a:xfrm>
              <a:off x="4155" y="4692"/>
              <a:ext cx="1245" cy="0"/>
            </a:xfrm>
            <a:prstGeom prst="line">
              <a:avLst/>
            </a:prstGeom>
            <a:noFill/>
            <a:ln w="9525">
              <a:solidFill>
                <a:srgbClr val="000000"/>
              </a:solidFill>
              <a:round/>
              <a:headEnd type="oval" w="med" len="med"/>
              <a:tailEnd/>
            </a:ln>
          </p:spPr>
          <p:txBody>
            <a:bodyPr/>
            <a:lstStyle/>
            <a:p>
              <a:endParaRPr lang="tr-TR"/>
            </a:p>
          </p:txBody>
        </p:sp>
        <p:sp>
          <p:nvSpPr>
            <p:cNvPr id="107528" name="Line 8"/>
            <p:cNvSpPr>
              <a:spLocks noChangeShapeType="1"/>
            </p:cNvSpPr>
            <p:nvPr/>
          </p:nvSpPr>
          <p:spPr bwMode="auto">
            <a:xfrm>
              <a:off x="5400" y="4692"/>
              <a:ext cx="1350" cy="0"/>
            </a:xfrm>
            <a:prstGeom prst="line">
              <a:avLst/>
            </a:prstGeom>
            <a:noFill/>
            <a:ln w="9525">
              <a:solidFill>
                <a:srgbClr val="000000"/>
              </a:solidFill>
              <a:round/>
              <a:headEnd/>
              <a:tailEnd/>
            </a:ln>
          </p:spPr>
          <p:txBody>
            <a:bodyPr/>
            <a:lstStyle/>
            <a:p>
              <a:endParaRPr lang="tr-TR"/>
            </a:p>
          </p:txBody>
        </p:sp>
        <p:sp>
          <p:nvSpPr>
            <p:cNvPr id="107529" name="Line 9"/>
            <p:cNvSpPr>
              <a:spLocks noChangeShapeType="1"/>
            </p:cNvSpPr>
            <p:nvPr/>
          </p:nvSpPr>
          <p:spPr bwMode="auto">
            <a:xfrm>
              <a:off x="6750" y="4692"/>
              <a:ext cx="1395" cy="0"/>
            </a:xfrm>
            <a:prstGeom prst="line">
              <a:avLst/>
            </a:prstGeom>
            <a:noFill/>
            <a:ln w="9525">
              <a:solidFill>
                <a:srgbClr val="000000"/>
              </a:solidFill>
              <a:round/>
              <a:headEnd type="oval" w="med" len="med"/>
              <a:tailEnd/>
            </a:ln>
          </p:spPr>
          <p:txBody>
            <a:bodyPr/>
            <a:lstStyle/>
            <a:p>
              <a:endParaRPr lang="tr-TR"/>
            </a:p>
          </p:txBody>
        </p:sp>
        <p:sp>
          <p:nvSpPr>
            <p:cNvPr id="107530" name="Line 10"/>
            <p:cNvSpPr>
              <a:spLocks noChangeShapeType="1"/>
            </p:cNvSpPr>
            <p:nvPr/>
          </p:nvSpPr>
          <p:spPr bwMode="auto">
            <a:xfrm>
              <a:off x="8145" y="4692"/>
              <a:ext cx="0" cy="1005"/>
            </a:xfrm>
            <a:prstGeom prst="line">
              <a:avLst/>
            </a:prstGeom>
            <a:noFill/>
            <a:ln w="9525">
              <a:solidFill>
                <a:srgbClr val="000000"/>
              </a:solidFill>
              <a:round/>
              <a:headEnd type="oval" w="med" len="med"/>
              <a:tailEnd/>
            </a:ln>
          </p:spPr>
          <p:txBody>
            <a:bodyPr/>
            <a:lstStyle/>
            <a:p>
              <a:endParaRPr lang="tr-TR"/>
            </a:p>
          </p:txBody>
        </p:sp>
        <p:sp>
          <p:nvSpPr>
            <p:cNvPr id="107531" name="Line 11"/>
            <p:cNvSpPr>
              <a:spLocks noChangeShapeType="1"/>
            </p:cNvSpPr>
            <p:nvPr/>
          </p:nvSpPr>
          <p:spPr bwMode="auto">
            <a:xfrm>
              <a:off x="8163" y="4659"/>
              <a:ext cx="1140" cy="510"/>
            </a:xfrm>
            <a:prstGeom prst="line">
              <a:avLst/>
            </a:prstGeom>
            <a:noFill/>
            <a:ln w="9525">
              <a:solidFill>
                <a:srgbClr val="000000"/>
              </a:solidFill>
              <a:round/>
              <a:headEnd/>
              <a:tailEnd/>
            </a:ln>
          </p:spPr>
          <p:txBody>
            <a:bodyPr/>
            <a:lstStyle/>
            <a:p>
              <a:endParaRPr lang="tr-TR"/>
            </a:p>
          </p:txBody>
        </p:sp>
        <p:sp>
          <p:nvSpPr>
            <p:cNvPr id="107532" name="Line 12"/>
            <p:cNvSpPr>
              <a:spLocks noChangeShapeType="1"/>
            </p:cNvSpPr>
            <p:nvPr/>
          </p:nvSpPr>
          <p:spPr bwMode="auto">
            <a:xfrm flipH="1">
              <a:off x="8145" y="5172"/>
              <a:ext cx="1155" cy="540"/>
            </a:xfrm>
            <a:prstGeom prst="line">
              <a:avLst/>
            </a:prstGeom>
            <a:noFill/>
            <a:ln w="9525">
              <a:solidFill>
                <a:srgbClr val="000000"/>
              </a:solidFill>
              <a:round/>
              <a:headEnd type="oval" w="med" len="med"/>
              <a:tailEnd/>
            </a:ln>
          </p:spPr>
          <p:txBody>
            <a:bodyPr/>
            <a:lstStyle/>
            <a:p>
              <a:endParaRPr lang="tr-TR"/>
            </a:p>
          </p:txBody>
        </p:sp>
        <p:sp>
          <p:nvSpPr>
            <p:cNvPr id="107533" name="Line 13"/>
            <p:cNvSpPr>
              <a:spLocks noChangeShapeType="1"/>
            </p:cNvSpPr>
            <p:nvPr/>
          </p:nvSpPr>
          <p:spPr bwMode="auto">
            <a:xfrm>
              <a:off x="9315" y="5157"/>
              <a:ext cx="1095" cy="0"/>
            </a:xfrm>
            <a:prstGeom prst="line">
              <a:avLst/>
            </a:prstGeom>
            <a:noFill/>
            <a:ln w="9525">
              <a:solidFill>
                <a:srgbClr val="000000"/>
              </a:solidFill>
              <a:round/>
              <a:headEnd/>
              <a:tailEnd type="oval" w="med" len="med"/>
            </a:ln>
          </p:spPr>
          <p:txBody>
            <a:bodyPr/>
            <a:lstStyle/>
            <a:p>
              <a:endParaRPr lang="tr-TR"/>
            </a:p>
          </p:txBody>
        </p:sp>
        <p:sp>
          <p:nvSpPr>
            <p:cNvPr id="107534" name="Line 14"/>
            <p:cNvSpPr>
              <a:spLocks noChangeShapeType="1"/>
            </p:cNvSpPr>
            <p:nvPr/>
          </p:nvSpPr>
          <p:spPr bwMode="auto">
            <a:xfrm flipH="1">
              <a:off x="6720" y="5697"/>
              <a:ext cx="1425" cy="0"/>
            </a:xfrm>
            <a:prstGeom prst="line">
              <a:avLst/>
            </a:prstGeom>
            <a:noFill/>
            <a:ln w="9525">
              <a:solidFill>
                <a:srgbClr val="000000"/>
              </a:solidFill>
              <a:round/>
              <a:headEnd type="oval" w="med" len="med"/>
              <a:tailEnd/>
            </a:ln>
          </p:spPr>
          <p:txBody>
            <a:bodyPr/>
            <a:lstStyle/>
            <a:p>
              <a:endParaRPr lang="tr-TR"/>
            </a:p>
          </p:txBody>
        </p:sp>
        <p:sp>
          <p:nvSpPr>
            <p:cNvPr id="107535" name="Line 15"/>
            <p:cNvSpPr>
              <a:spLocks noChangeShapeType="1"/>
            </p:cNvSpPr>
            <p:nvPr/>
          </p:nvSpPr>
          <p:spPr bwMode="auto">
            <a:xfrm flipV="1">
              <a:off x="6723" y="4677"/>
              <a:ext cx="0" cy="1020"/>
            </a:xfrm>
            <a:prstGeom prst="line">
              <a:avLst/>
            </a:prstGeom>
            <a:noFill/>
            <a:ln w="9525">
              <a:solidFill>
                <a:srgbClr val="000000"/>
              </a:solidFill>
              <a:round/>
              <a:headEnd/>
              <a:tailEnd/>
            </a:ln>
          </p:spPr>
          <p:txBody>
            <a:bodyPr/>
            <a:lstStyle/>
            <a:p>
              <a:endParaRPr lang="tr-TR"/>
            </a:p>
          </p:txBody>
        </p:sp>
        <p:sp>
          <p:nvSpPr>
            <p:cNvPr id="107536" name="Line 16"/>
            <p:cNvSpPr>
              <a:spLocks noChangeShapeType="1"/>
            </p:cNvSpPr>
            <p:nvPr/>
          </p:nvSpPr>
          <p:spPr bwMode="auto">
            <a:xfrm flipH="1">
              <a:off x="5445" y="5697"/>
              <a:ext cx="1275" cy="0"/>
            </a:xfrm>
            <a:prstGeom prst="line">
              <a:avLst/>
            </a:prstGeom>
            <a:noFill/>
            <a:ln w="9525">
              <a:solidFill>
                <a:srgbClr val="000000"/>
              </a:solidFill>
              <a:round/>
              <a:headEnd type="oval" w="med" len="med"/>
              <a:tailEnd/>
            </a:ln>
          </p:spPr>
          <p:txBody>
            <a:bodyPr/>
            <a:lstStyle/>
            <a:p>
              <a:endParaRPr lang="tr-TR"/>
            </a:p>
          </p:txBody>
        </p:sp>
        <p:sp>
          <p:nvSpPr>
            <p:cNvPr id="107537" name="Line 17"/>
            <p:cNvSpPr>
              <a:spLocks noChangeShapeType="1"/>
            </p:cNvSpPr>
            <p:nvPr/>
          </p:nvSpPr>
          <p:spPr bwMode="auto">
            <a:xfrm>
              <a:off x="5415" y="4677"/>
              <a:ext cx="0" cy="1020"/>
            </a:xfrm>
            <a:prstGeom prst="line">
              <a:avLst/>
            </a:prstGeom>
            <a:noFill/>
            <a:ln w="9525">
              <a:solidFill>
                <a:srgbClr val="000000"/>
              </a:solidFill>
              <a:round/>
              <a:headEnd type="oval" w="med" len="med"/>
              <a:tailEnd/>
            </a:ln>
          </p:spPr>
          <p:txBody>
            <a:bodyPr/>
            <a:lstStyle/>
            <a:p>
              <a:endParaRPr lang="tr-TR"/>
            </a:p>
          </p:txBody>
        </p:sp>
        <p:sp>
          <p:nvSpPr>
            <p:cNvPr id="107538" name="Line 18"/>
            <p:cNvSpPr>
              <a:spLocks noChangeShapeType="1"/>
            </p:cNvSpPr>
            <p:nvPr/>
          </p:nvSpPr>
          <p:spPr bwMode="auto">
            <a:xfrm flipH="1">
              <a:off x="4125" y="5712"/>
              <a:ext cx="1290" cy="0"/>
            </a:xfrm>
            <a:prstGeom prst="line">
              <a:avLst/>
            </a:prstGeom>
            <a:noFill/>
            <a:ln w="9525">
              <a:solidFill>
                <a:srgbClr val="000000"/>
              </a:solidFill>
              <a:round/>
              <a:headEnd type="oval" w="med" len="med"/>
              <a:tailEnd type="oval" w="med" len="med"/>
            </a:ln>
          </p:spPr>
          <p:txBody>
            <a:bodyPr/>
            <a:lstStyle/>
            <a:p>
              <a:endParaRPr lang="tr-TR"/>
            </a:p>
          </p:txBody>
        </p:sp>
        <p:sp>
          <p:nvSpPr>
            <p:cNvPr id="107539" name="Line 19"/>
            <p:cNvSpPr>
              <a:spLocks noChangeShapeType="1"/>
            </p:cNvSpPr>
            <p:nvPr/>
          </p:nvSpPr>
          <p:spPr bwMode="auto">
            <a:xfrm flipV="1">
              <a:off x="6042" y="4722"/>
              <a:ext cx="675" cy="495"/>
            </a:xfrm>
            <a:prstGeom prst="line">
              <a:avLst/>
            </a:prstGeom>
            <a:noFill/>
            <a:ln w="9525">
              <a:solidFill>
                <a:srgbClr val="000000"/>
              </a:solidFill>
              <a:round/>
              <a:headEnd/>
              <a:tailEnd/>
            </a:ln>
          </p:spPr>
          <p:txBody>
            <a:bodyPr/>
            <a:lstStyle/>
            <a:p>
              <a:endParaRPr lang="tr-TR"/>
            </a:p>
          </p:txBody>
        </p:sp>
        <p:sp>
          <p:nvSpPr>
            <p:cNvPr id="107540" name="Line 20"/>
            <p:cNvSpPr>
              <a:spLocks noChangeShapeType="1"/>
            </p:cNvSpPr>
            <p:nvPr/>
          </p:nvSpPr>
          <p:spPr bwMode="auto">
            <a:xfrm>
              <a:off x="6015" y="5250"/>
              <a:ext cx="690" cy="450"/>
            </a:xfrm>
            <a:prstGeom prst="line">
              <a:avLst/>
            </a:prstGeom>
            <a:noFill/>
            <a:ln w="9525">
              <a:solidFill>
                <a:srgbClr val="000000"/>
              </a:solidFill>
              <a:round/>
              <a:headEnd/>
              <a:tailEnd/>
            </a:ln>
          </p:spPr>
          <p:txBody>
            <a:bodyPr/>
            <a:lstStyle/>
            <a:p>
              <a:endParaRPr lang="tr-TR"/>
            </a:p>
          </p:txBody>
        </p:sp>
        <p:sp>
          <p:nvSpPr>
            <p:cNvPr id="107541" name="Line 21"/>
            <p:cNvSpPr>
              <a:spLocks noChangeShapeType="1"/>
            </p:cNvSpPr>
            <p:nvPr/>
          </p:nvSpPr>
          <p:spPr bwMode="auto">
            <a:xfrm flipH="1">
              <a:off x="5415" y="5232"/>
              <a:ext cx="630" cy="465"/>
            </a:xfrm>
            <a:prstGeom prst="line">
              <a:avLst/>
            </a:prstGeom>
            <a:noFill/>
            <a:ln w="9525">
              <a:solidFill>
                <a:srgbClr val="000000"/>
              </a:solidFill>
              <a:round/>
              <a:headEnd/>
              <a:tailEnd/>
            </a:ln>
          </p:spPr>
          <p:txBody>
            <a:bodyPr/>
            <a:lstStyle/>
            <a:p>
              <a:endParaRPr lang="tr-TR"/>
            </a:p>
          </p:txBody>
        </p:sp>
        <p:sp>
          <p:nvSpPr>
            <p:cNvPr id="107542" name="Line 22"/>
            <p:cNvSpPr>
              <a:spLocks noChangeShapeType="1"/>
            </p:cNvSpPr>
            <p:nvPr/>
          </p:nvSpPr>
          <p:spPr bwMode="auto">
            <a:xfrm flipH="1" flipV="1">
              <a:off x="5415" y="4692"/>
              <a:ext cx="630" cy="540"/>
            </a:xfrm>
            <a:prstGeom prst="line">
              <a:avLst/>
            </a:prstGeom>
            <a:noFill/>
            <a:ln w="9525">
              <a:solidFill>
                <a:srgbClr val="000000"/>
              </a:solidFill>
              <a:round/>
              <a:headEnd type="oval" w="med" len="med"/>
              <a:tailEnd/>
            </a:ln>
          </p:spPr>
          <p:txBody>
            <a:bodyPr/>
            <a:lstStyle/>
            <a:p>
              <a:endParaRPr lang="tr-TR"/>
            </a:p>
          </p:txBody>
        </p:sp>
        <p:sp>
          <p:nvSpPr>
            <p:cNvPr id="107543" name="Line 23"/>
            <p:cNvSpPr>
              <a:spLocks noChangeShapeType="1"/>
            </p:cNvSpPr>
            <p:nvPr/>
          </p:nvSpPr>
          <p:spPr bwMode="auto">
            <a:xfrm>
              <a:off x="6720" y="4692"/>
              <a:ext cx="660" cy="495"/>
            </a:xfrm>
            <a:prstGeom prst="line">
              <a:avLst/>
            </a:prstGeom>
            <a:noFill/>
            <a:ln w="9525">
              <a:solidFill>
                <a:srgbClr val="000000"/>
              </a:solidFill>
              <a:round/>
              <a:headEnd type="oval" w="med" len="med"/>
              <a:tailEnd/>
            </a:ln>
          </p:spPr>
          <p:txBody>
            <a:bodyPr/>
            <a:lstStyle/>
            <a:p>
              <a:endParaRPr lang="tr-TR"/>
            </a:p>
          </p:txBody>
        </p:sp>
        <p:sp>
          <p:nvSpPr>
            <p:cNvPr id="107544" name="Line 24"/>
            <p:cNvSpPr>
              <a:spLocks noChangeShapeType="1"/>
            </p:cNvSpPr>
            <p:nvPr/>
          </p:nvSpPr>
          <p:spPr bwMode="auto">
            <a:xfrm flipV="1">
              <a:off x="7380" y="4692"/>
              <a:ext cx="765" cy="495"/>
            </a:xfrm>
            <a:prstGeom prst="line">
              <a:avLst/>
            </a:prstGeom>
            <a:noFill/>
            <a:ln w="9525">
              <a:solidFill>
                <a:srgbClr val="000000"/>
              </a:solidFill>
              <a:round/>
              <a:headEnd type="oval" w="med" len="med"/>
              <a:tailEnd/>
            </a:ln>
          </p:spPr>
          <p:txBody>
            <a:bodyPr/>
            <a:lstStyle/>
            <a:p>
              <a:endParaRPr lang="tr-TR"/>
            </a:p>
          </p:txBody>
        </p:sp>
        <p:sp>
          <p:nvSpPr>
            <p:cNvPr id="107545" name="Line 25"/>
            <p:cNvSpPr>
              <a:spLocks noChangeShapeType="1"/>
            </p:cNvSpPr>
            <p:nvPr/>
          </p:nvSpPr>
          <p:spPr bwMode="auto">
            <a:xfrm>
              <a:off x="7380" y="5187"/>
              <a:ext cx="765" cy="480"/>
            </a:xfrm>
            <a:prstGeom prst="line">
              <a:avLst/>
            </a:prstGeom>
            <a:noFill/>
            <a:ln w="9525">
              <a:solidFill>
                <a:srgbClr val="000000"/>
              </a:solidFill>
              <a:round/>
              <a:headEnd type="oval" w="med" len="med"/>
              <a:tailEnd/>
            </a:ln>
          </p:spPr>
          <p:txBody>
            <a:bodyPr/>
            <a:lstStyle/>
            <a:p>
              <a:endParaRPr lang="tr-TR"/>
            </a:p>
          </p:txBody>
        </p:sp>
        <p:sp>
          <p:nvSpPr>
            <p:cNvPr id="107546" name="Line 26"/>
            <p:cNvSpPr>
              <a:spLocks noChangeShapeType="1"/>
            </p:cNvSpPr>
            <p:nvPr/>
          </p:nvSpPr>
          <p:spPr bwMode="auto">
            <a:xfrm flipH="1">
              <a:off x="6720" y="5187"/>
              <a:ext cx="675" cy="495"/>
            </a:xfrm>
            <a:prstGeom prst="line">
              <a:avLst/>
            </a:prstGeom>
            <a:noFill/>
            <a:ln w="9525">
              <a:solidFill>
                <a:srgbClr val="000000"/>
              </a:solidFill>
              <a:round/>
              <a:headEnd type="oval" w="med" len="med"/>
              <a:tailEnd/>
            </a:ln>
          </p:spPr>
          <p:txBody>
            <a:bodyPr/>
            <a:lstStyle/>
            <a:p>
              <a:endParaRPr lang="tr-TR"/>
            </a:p>
          </p:txBody>
        </p:sp>
        <p:sp>
          <p:nvSpPr>
            <p:cNvPr id="107547" name="Text Box 27"/>
            <p:cNvSpPr txBox="1">
              <a:spLocks noChangeArrowheads="1"/>
            </p:cNvSpPr>
            <p:nvPr/>
          </p:nvSpPr>
          <p:spPr bwMode="auto">
            <a:xfrm>
              <a:off x="3990" y="4332"/>
              <a:ext cx="675" cy="450"/>
            </a:xfrm>
            <a:prstGeom prst="rect">
              <a:avLst/>
            </a:prstGeom>
            <a:noFill/>
            <a:ln w="9525">
              <a:noFill/>
              <a:miter lim="800000"/>
              <a:headEnd/>
              <a:tailEnd/>
            </a:ln>
          </p:spPr>
          <p:txBody>
            <a:bodyPr/>
            <a:lstStyle/>
            <a:p>
              <a:r>
                <a:rPr lang="tr-TR" sz="1200"/>
                <a:t>V1</a:t>
              </a:r>
              <a:endParaRPr lang="tr-TR" sz="2400"/>
            </a:p>
          </p:txBody>
        </p:sp>
        <p:sp>
          <p:nvSpPr>
            <p:cNvPr id="107548" name="Text Box 28"/>
            <p:cNvSpPr txBox="1">
              <a:spLocks noChangeArrowheads="1"/>
            </p:cNvSpPr>
            <p:nvPr/>
          </p:nvSpPr>
          <p:spPr bwMode="auto">
            <a:xfrm>
              <a:off x="3975" y="5757"/>
              <a:ext cx="675" cy="450"/>
            </a:xfrm>
            <a:prstGeom prst="rect">
              <a:avLst/>
            </a:prstGeom>
            <a:noFill/>
            <a:ln w="9525">
              <a:noFill/>
              <a:miter lim="800000"/>
              <a:headEnd/>
              <a:tailEnd/>
            </a:ln>
          </p:spPr>
          <p:txBody>
            <a:bodyPr/>
            <a:lstStyle/>
            <a:p>
              <a:r>
                <a:rPr lang="tr-TR" sz="1200"/>
                <a:t>V2</a:t>
              </a:r>
              <a:endParaRPr lang="tr-TR" sz="2400"/>
            </a:p>
          </p:txBody>
        </p:sp>
        <p:sp>
          <p:nvSpPr>
            <p:cNvPr id="107549" name="Text Box 29"/>
            <p:cNvSpPr txBox="1">
              <a:spLocks noChangeArrowheads="1"/>
            </p:cNvSpPr>
            <p:nvPr/>
          </p:nvSpPr>
          <p:spPr bwMode="auto">
            <a:xfrm>
              <a:off x="5175" y="4317"/>
              <a:ext cx="675" cy="450"/>
            </a:xfrm>
            <a:prstGeom prst="rect">
              <a:avLst/>
            </a:prstGeom>
            <a:noFill/>
            <a:ln w="9525">
              <a:noFill/>
              <a:miter lim="800000"/>
              <a:headEnd/>
              <a:tailEnd/>
            </a:ln>
          </p:spPr>
          <p:txBody>
            <a:bodyPr/>
            <a:lstStyle/>
            <a:p>
              <a:r>
                <a:rPr lang="tr-TR" sz="1200"/>
                <a:t>V3</a:t>
              </a:r>
              <a:endParaRPr lang="tr-TR" sz="2400"/>
            </a:p>
          </p:txBody>
        </p:sp>
        <p:sp>
          <p:nvSpPr>
            <p:cNvPr id="107550" name="Text Box 30"/>
            <p:cNvSpPr txBox="1">
              <a:spLocks noChangeArrowheads="1"/>
            </p:cNvSpPr>
            <p:nvPr/>
          </p:nvSpPr>
          <p:spPr bwMode="auto">
            <a:xfrm>
              <a:off x="5175" y="5772"/>
              <a:ext cx="675" cy="450"/>
            </a:xfrm>
            <a:prstGeom prst="rect">
              <a:avLst/>
            </a:prstGeom>
            <a:noFill/>
            <a:ln w="9525">
              <a:noFill/>
              <a:miter lim="800000"/>
              <a:headEnd/>
              <a:tailEnd/>
            </a:ln>
          </p:spPr>
          <p:txBody>
            <a:bodyPr/>
            <a:lstStyle/>
            <a:p>
              <a:r>
                <a:rPr lang="tr-TR" sz="1200"/>
                <a:t>V4</a:t>
              </a:r>
              <a:endParaRPr lang="tr-TR" sz="2400"/>
            </a:p>
          </p:txBody>
        </p:sp>
        <p:sp>
          <p:nvSpPr>
            <p:cNvPr id="107551" name="Text Box 31"/>
            <p:cNvSpPr txBox="1">
              <a:spLocks noChangeArrowheads="1"/>
            </p:cNvSpPr>
            <p:nvPr/>
          </p:nvSpPr>
          <p:spPr bwMode="auto">
            <a:xfrm>
              <a:off x="6510" y="4317"/>
              <a:ext cx="675" cy="450"/>
            </a:xfrm>
            <a:prstGeom prst="rect">
              <a:avLst/>
            </a:prstGeom>
            <a:noFill/>
            <a:ln w="9525">
              <a:noFill/>
              <a:miter lim="800000"/>
              <a:headEnd/>
              <a:tailEnd/>
            </a:ln>
          </p:spPr>
          <p:txBody>
            <a:bodyPr/>
            <a:lstStyle/>
            <a:p>
              <a:r>
                <a:rPr lang="tr-TR" sz="1200"/>
                <a:t>V6</a:t>
              </a:r>
              <a:endParaRPr lang="tr-TR" sz="2400"/>
            </a:p>
          </p:txBody>
        </p:sp>
        <p:sp>
          <p:nvSpPr>
            <p:cNvPr id="107552" name="Text Box 32"/>
            <p:cNvSpPr txBox="1">
              <a:spLocks noChangeArrowheads="1"/>
            </p:cNvSpPr>
            <p:nvPr/>
          </p:nvSpPr>
          <p:spPr bwMode="auto">
            <a:xfrm>
              <a:off x="6540" y="5817"/>
              <a:ext cx="675" cy="450"/>
            </a:xfrm>
            <a:prstGeom prst="rect">
              <a:avLst/>
            </a:prstGeom>
            <a:noFill/>
            <a:ln w="9525">
              <a:noFill/>
              <a:miter lim="800000"/>
              <a:headEnd/>
              <a:tailEnd/>
            </a:ln>
          </p:spPr>
          <p:txBody>
            <a:bodyPr/>
            <a:lstStyle/>
            <a:p>
              <a:r>
                <a:rPr lang="tr-TR" sz="1200"/>
                <a:t>V7</a:t>
              </a:r>
              <a:endParaRPr lang="tr-TR" sz="2400"/>
            </a:p>
          </p:txBody>
        </p:sp>
        <p:sp>
          <p:nvSpPr>
            <p:cNvPr id="107553" name="Text Box 33"/>
            <p:cNvSpPr txBox="1">
              <a:spLocks noChangeArrowheads="1"/>
            </p:cNvSpPr>
            <p:nvPr/>
          </p:nvSpPr>
          <p:spPr bwMode="auto">
            <a:xfrm>
              <a:off x="7905" y="4317"/>
              <a:ext cx="675" cy="450"/>
            </a:xfrm>
            <a:prstGeom prst="rect">
              <a:avLst/>
            </a:prstGeom>
            <a:noFill/>
            <a:ln w="9525">
              <a:noFill/>
              <a:miter lim="800000"/>
              <a:headEnd/>
              <a:tailEnd/>
            </a:ln>
          </p:spPr>
          <p:txBody>
            <a:bodyPr/>
            <a:lstStyle/>
            <a:p>
              <a:r>
                <a:rPr lang="tr-TR" sz="1200"/>
                <a:t>V9</a:t>
              </a:r>
              <a:endParaRPr lang="tr-TR" sz="2400"/>
            </a:p>
          </p:txBody>
        </p:sp>
        <p:sp>
          <p:nvSpPr>
            <p:cNvPr id="107554" name="Text Box 34"/>
            <p:cNvSpPr txBox="1">
              <a:spLocks noChangeArrowheads="1"/>
            </p:cNvSpPr>
            <p:nvPr/>
          </p:nvSpPr>
          <p:spPr bwMode="auto">
            <a:xfrm>
              <a:off x="7920" y="5757"/>
              <a:ext cx="675" cy="450"/>
            </a:xfrm>
            <a:prstGeom prst="rect">
              <a:avLst/>
            </a:prstGeom>
            <a:noFill/>
            <a:ln w="9525">
              <a:noFill/>
              <a:miter lim="800000"/>
              <a:headEnd/>
              <a:tailEnd/>
            </a:ln>
          </p:spPr>
          <p:txBody>
            <a:bodyPr/>
            <a:lstStyle/>
            <a:p>
              <a:r>
                <a:rPr lang="tr-TR" sz="1200"/>
                <a:t>V10</a:t>
              </a:r>
              <a:endParaRPr lang="tr-TR" sz="2400"/>
            </a:p>
          </p:txBody>
        </p:sp>
        <p:sp>
          <p:nvSpPr>
            <p:cNvPr id="107555" name="Text Box 35"/>
            <p:cNvSpPr txBox="1">
              <a:spLocks noChangeArrowheads="1"/>
            </p:cNvSpPr>
            <p:nvPr/>
          </p:nvSpPr>
          <p:spPr bwMode="auto">
            <a:xfrm>
              <a:off x="9120" y="4812"/>
              <a:ext cx="675" cy="450"/>
            </a:xfrm>
            <a:prstGeom prst="rect">
              <a:avLst/>
            </a:prstGeom>
            <a:noFill/>
            <a:ln w="9525">
              <a:noFill/>
              <a:miter lim="800000"/>
              <a:headEnd/>
              <a:tailEnd/>
            </a:ln>
          </p:spPr>
          <p:txBody>
            <a:bodyPr/>
            <a:lstStyle/>
            <a:p>
              <a:r>
                <a:rPr lang="tr-TR" sz="1200"/>
                <a:t>V11</a:t>
              </a:r>
              <a:endParaRPr lang="tr-TR" sz="2400"/>
            </a:p>
          </p:txBody>
        </p:sp>
        <p:sp>
          <p:nvSpPr>
            <p:cNvPr id="107556" name="Text Box 36"/>
            <p:cNvSpPr txBox="1">
              <a:spLocks noChangeArrowheads="1"/>
            </p:cNvSpPr>
            <p:nvPr/>
          </p:nvSpPr>
          <p:spPr bwMode="auto">
            <a:xfrm>
              <a:off x="10395" y="4842"/>
              <a:ext cx="675" cy="450"/>
            </a:xfrm>
            <a:prstGeom prst="rect">
              <a:avLst/>
            </a:prstGeom>
            <a:noFill/>
            <a:ln w="9525">
              <a:noFill/>
              <a:miter lim="800000"/>
              <a:headEnd/>
              <a:tailEnd/>
            </a:ln>
          </p:spPr>
          <p:txBody>
            <a:bodyPr/>
            <a:lstStyle/>
            <a:p>
              <a:r>
                <a:rPr lang="tr-TR" sz="1200"/>
                <a:t>V12</a:t>
              </a:r>
              <a:endParaRPr lang="tr-TR" sz="2400"/>
            </a:p>
          </p:txBody>
        </p:sp>
        <p:sp>
          <p:nvSpPr>
            <p:cNvPr id="107557" name="Text Box 37"/>
            <p:cNvSpPr txBox="1">
              <a:spLocks noChangeArrowheads="1"/>
            </p:cNvSpPr>
            <p:nvPr/>
          </p:nvSpPr>
          <p:spPr bwMode="auto">
            <a:xfrm>
              <a:off x="5775" y="4782"/>
              <a:ext cx="675" cy="450"/>
            </a:xfrm>
            <a:prstGeom prst="rect">
              <a:avLst/>
            </a:prstGeom>
            <a:noFill/>
            <a:ln w="9525">
              <a:noFill/>
              <a:miter lim="800000"/>
              <a:headEnd/>
              <a:tailEnd/>
            </a:ln>
          </p:spPr>
          <p:txBody>
            <a:bodyPr/>
            <a:lstStyle/>
            <a:p>
              <a:r>
                <a:rPr lang="tr-TR" sz="1200"/>
                <a:t>V5</a:t>
              </a:r>
              <a:endParaRPr lang="tr-TR" sz="2400"/>
            </a:p>
          </p:txBody>
        </p:sp>
        <p:sp>
          <p:nvSpPr>
            <p:cNvPr id="107558" name="Text Box 38"/>
            <p:cNvSpPr txBox="1">
              <a:spLocks noChangeArrowheads="1"/>
            </p:cNvSpPr>
            <p:nvPr/>
          </p:nvSpPr>
          <p:spPr bwMode="auto">
            <a:xfrm>
              <a:off x="7170" y="4812"/>
              <a:ext cx="675" cy="450"/>
            </a:xfrm>
            <a:prstGeom prst="rect">
              <a:avLst/>
            </a:prstGeom>
            <a:noFill/>
            <a:ln w="9525">
              <a:noFill/>
              <a:miter lim="800000"/>
              <a:headEnd/>
              <a:tailEnd/>
            </a:ln>
          </p:spPr>
          <p:txBody>
            <a:bodyPr/>
            <a:lstStyle/>
            <a:p>
              <a:r>
                <a:rPr lang="tr-TR" sz="1200"/>
                <a:t>V8</a:t>
              </a:r>
              <a:endParaRPr lang="tr-TR" sz="2400"/>
            </a:p>
          </p:txBody>
        </p:sp>
        <p:sp>
          <p:nvSpPr>
            <p:cNvPr id="107559" name="Text Box 39"/>
            <p:cNvSpPr txBox="1">
              <a:spLocks noChangeArrowheads="1"/>
            </p:cNvSpPr>
            <p:nvPr/>
          </p:nvSpPr>
          <p:spPr bwMode="auto">
            <a:xfrm>
              <a:off x="6225" y="6465"/>
              <a:ext cx="1920" cy="405"/>
            </a:xfrm>
            <a:prstGeom prst="rect">
              <a:avLst/>
            </a:prstGeom>
            <a:noFill/>
            <a:ln w="9525">
              <a:noFill/>
              <a:miter lim="800000"/>
              <a:headEnd/>
              <a:tailEnd/>
            </a:ln>
          </p:spPr>
          <p:txBody>
            <a:bodyPr/>
            <a:lstStyle/>
            <a:p>
              <a:endParaRPr lang="tr-TR" sz="2400"/>
            </a:p>
          </p:txBody>
        </p:sp>
      </p:grpSp>
      <p:sp>
        <p:nvSpPr>
          <p:cNvPr id="107560" name="Rectangle 40"/>
          <p:cNvSpPr>
            <a:spLocks noChangeArrowheads="1"/>
          </p:cNvSpPr>
          <p:nvPr/>
        </p:nvSpPr>
        <p:spPr bwMode="auto">
          <a:xfrm>
            <a:off x="5946775" y="1622425"/>
            <a:ext cx="450850" cy="0"/>
          </a:xfrm>
          <a:prstGeom prst="rect">
            <a:avLst/>
          </a:prstGeom>
          <a:noFill/>
          <a:ln w="9525">
            <a:noFill/>
            <a:miter lim="800000"/>
            <a:headEnd/>
            <a:tailEnd/>
          </a:ln>
          <a:effectLst/>
        </p:spPr>
        <p:txBody>
          <a:bodyPr wrap="none">
            <a:spAutoFit/>
          </a:bodyPr>
          <a:lstStyle/>
          <a:p>
            <a:endParaRPr lang="tr-TR"/>
          </a:p>
        </p:txBody>
      </p:sp>
      <p:sp>
        <p:nvSpPr>
          <p:cNvPr id="107561" name="Rectangle 41"/>
          <p:cNvSpPr>
            <a:spLocks noChangeArrowheads="1"/>
          </p:cNvSpPr>
          <p:nvPr/>
        </p:nvSpPr>
        <p:spPr bwMode="auto">
          <a:xfrm>
            <a:off x="5946775" y="1622425"/>
            <a:ext cx="450850" cy="0"/>
          </a:xfrm>
          <a:prstGeom prst="rect">
            <a:avLst/>
          </a:prstGeom>
          <a:noFill/>
          <a:ln w="9525">
            <a:noFill/>
            <a:miter lim="800000"/>
            <a:headEnd/>
            <a:tailEnd/>
          </a:ln>
          <a:effectLst/>
        </p:spPr>
        <p:txBody>
          <a:bodyPr wrap="none">
            <a:spAutoFit/>
          </a:bodyPr>
          <a:lstStyle/>
          <a:p>
            <a:endParaRPr lang="tr-TR"/>
          </a:p>
        </p:txBody>
      </p:sp>
      <p:sp>
        <p:nvSpPr>
          <p:cNvPr id="107562" name="Rectangle 42"/>
          <p:cNvSpPr>
            <a:spLocks noChangeArrowheads="1"/>
          </p:cNvSpPr>
          <p:nvPr/>
        </p:nvSpPr>
        <p:spPr bwMode="auto">
          <a:xfrm>
            <a:off x="5946775" y="1622425"/>
            <a:ext cx="450850" cy="0"/>
          </a:xfrm>
          <a:prstGeom prst="rect">
            <a:avLst/>
          </a:prstGeom>
          <a:noFill/>
          <a:ln w="9525">
            <a:noFill/>
            <a:miter lim="800000"/>
            <a:headEnd/>
            <a:tailEnd/>
          </a:ln>
          <a:effectLst/>
        </p:spPr>
        <p:txBody>
          <a:bodyPr wrap="none">
            <a:spAutoFit/>
          </a:bodyPr>
          <a:lstStyle/>
          <a:p>
            <a:endParaRPr lang="tr-TR"/>
          </a:p>
        </p:txBody>
      </p:sp>
      <p:sp>
        <p:nvSpPr>
          <p:cNvPr id="107563" name="Rectangle 43"/>
          <p:cNvSpPr>
            <a:spLocks noChangeArrowheads="1"/>
          </p:cNvSpPr>
          <p:nvPr/>
        </p:nvSpPr>
        <p:spPr bwMode="auto">
          <a:xfrm>
            <a:off x="5946775" y="1622425"/>
            <a:ext cx="450850" cy="0"/>
          </a:xfrm>
          <a:prstGeom prst="rect">
            <a:avLst/>
          </a:prstGeom>
          <a:noFill/>
          <a:ln w="9525">
            <a:noFill/>
            <a:miter lim="800000"/>
            <a:headEnd/>
            <a:tailEnd/>
          </a:ln>
          <a:effectLst/>
        </p:spPr>
        <p:txBody>
          <a:bodyPr wrap="none">
            <a:spAutoFit/>
          </a:bodyPr>
          <a:lstStyle/>
          <a:p>
            <a:endParaRPr lang="tr-TR"/>
          </a:p>
        </p:txBody>
      </p:sp>
      <p:sp>
        <p:nvSpPr>
          <p:cNvPr id="107564" name="Rectangle 44"/>
          <p:cNvSpPr>
            <a:spLocks noChangeArrowheads="1"/>
          </p:cNvSpPr>
          <p:nvPr/>
        </p:nvSpPr>
        <p:spPr bwMode="auto">
          <a:xfrm>
            <a:off x="5946775" y="1622425"/>
            <a:ext cx="450850" cy="0"/>
          </a:xfrm>
          <a:prstGeom prst="rect">
            <a:avLst/>
          </a:prstGeom>
          <a:noFill/>
          <a:ln w="9525">
            <a:noFill/>
            <a:miter lim="800000"/>
            <a:headEnd/>
            <a:tailEnd/>
          </a:ln>
          <a:effectLst/>
        </p:spPr>
        <p:txBody>
          <a:bodyPr wrap="none">
            <a:spAutoFit/>
          </a:bodyPr>
          <a:lstStyle/>
          <a:p>
            <a:endParaRPr lang="tr-TR"/>
          </a:p>
        </p:txBody>
      </p:sp>
      <p:sp>
        <p:nvSpPr>
          <p:cNvPr id="107565" name="Rectangle 45"/>
          <p:cNvSpPr>
            <a:spLocks noChangeArrowheads="1"/>
          </p:cNvSpPr>
          <p:nvPr/>
        </p:nvSpPr>
        <p:spPr bwMode="auto">
          <a:xfrm>
            <a:off x="5946775" y="1622425"/>
            <a:ext cx="450850" cy="0"/>
          </a:xfrm>
          <a:prstGeom prst="rect">
            <a:avLst/>
          </a:prstGeom>
          <a:noFill/>
          <a:ln w="9525">
            <a:noFill/>
            <a:miter lim="800000"/>
            <a:headEnd/>
            <a:tailEnd/>
          </a:ln>
          <a:effectLst/>
        </p:spPr>
        <p:txBody>
          <a:bodyPr wrap="none">
            <a:spAutoFit/>
          </a:bodyPr>
          <a:lstStyle/>
          <a:p>
            <a:endParaRPr lang="tr-TR"/>
          </a:p>
        </p:txBody>
      </p:sp>
      <p:sp>
        <p:nvSpPr>
          <p:cNvPr id="107566" name="Rectangle 46"/>
          <p:cNvSpPr>
            <a:spLocks noChangeArrowheads="1"/>
          </p:cNvSpPr>
          <p:nvPr/>
        </p:nvSpPr>
        <p:spPr bwMode="auto">
          <a:xfrm>
            <a:off x="5946775" y="1622425"/>
            <a:ext cx="450850" cy="0"/>
          </a:xfrm>
          <a:prstGeom prst="rect">
            <a:avLst/>
          </a:prstGeom>
          <a:noFill/>
          <a:ln w="9525">
            <a:noFill/>
            <a:miter lim="800000"/>
            <a:headEnd/>
            <a:tailEnd/>
          </a:ln>
          <a:effectLst/>
        </p:spPr>
        <p:txBody>
          <a:bodyPr wrap="none">
            <a:spAutoFit/>
          </a:bodyPr>
          <a:lstStyle/>
          <a:p>
            <a:endParaRPr lang="tr-TR"/>
          </a:p>
        </p:txBody>
      </p:sp>
      <p:sp>
        <p:nvSpPr>
          <p:cNvPr id="107567" name="Rectangle 47"/>
          <p:cNvSpPr>
            <a:spLocks noChangeArrowheads="1"/>
          </p:cNvSpPr>
          <p:nvPr/>
        </p:nvSpPr>
        <p:spPr bwMode="auto">
          <a:xfrm>
            <a:off x="5946775" y="1622425"/>
            <a:ext cx="449263" cy="0"/>
          </a:xfrm>
          <a:prstGeom prst="rect">
            <a:avLst/>
          </a:prstGeom>
          <a:noFill/>
          <a:ln w="9525">
            <a:noFill/>
            <a:miter lim="800000"/>
            <a:headEnd/>
            <a:tailEnd/>
          </a:ln>
          <a:effectLst/>
        </p:spPr>
        <p:txBody>
          <a:bodyPr wrap="none">
            <a:spAutoFit/>
          </a:bodyPr>
          <a:lstStyle/>
          <a:p>
            <a:endParaRPr lang="tr-TR"/>
          </a:p>
        </p:txBody>
      </p:sp>
      <p:sp>
        <p:nvSpPr>
          <p:cNvPr id="107568" name="Rectangle 48"/>
          <p:cNvSpPr>
            <a:spLocks noChangeArrowheads="1"/>
          </p:cNvSpPr>
          <p:nvPr/>
        </p:nvSpPr>
        <p:spPr bwMode="auto">
          <a:xfrm>
            <a:off x="5946775" y="1622425"/>
            <a:ext cx="449263" cy="0"/>
          </a:xfrm>
          <a:prstGeom prst="rect">
            <a:avLst/>
          </a:prstGeom>
          <a:noFill/>
          <a:ln w="9525">
            <a:noFill/>
            <a:miter lim="800000"/>
            <a:headEnd/>
            <a:tailEnd/>
          </a:ln>
          <a:effectLst/>
        </p:spPr>
        <p:txBody>
          <a:bodyPr wrap="none">
            <a:spAutoFit/>
          </a:bodyPr>
          <a:lstStyle/>
          <a:p>
            <a:endParaRPr lang="tr-TR"/>
          </a:p>
        </p:txBody>
      </p:sp>
      <p:graphicFrame>
        <p:nvGraphicFramePr>
          <p:cNvPr id="107569" name="Group 49"/>
          <p:cNvGraphicFramePr>
            <a:graphicFrameLocks noGrp="1"/>
          </p:cNvGraphicFramePr>
          <p:nvPr/>
        </p:nvGraphicFramePr>
        <p:xfrm>
          <a:off x="6011863" y="1341438"/>
          <a:ext cx="2736850" cy="3566160"/>
        </p:xfrm>
        <a:graphic>
          <a:graphicData uri="http://schemas.openxmlformats.org/drawingml/2006/table">
            <a:tbl>
              <a:tblPr/>
              <a:tblGrid>
                <a:gridCol w="484187"/>
                <a:gridCol w="450850"/>
                <a:gridCol w="450850"/>
                <a:gridCol w="450850"/>
                <a:gridCol w="449263"/>
                <a:gridCol w="450850"/>
              </a:tblGrid>
              <a:tr h="180975">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k=</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1</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2</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3</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4</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5</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V1</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V2</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V3</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V4</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V5</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V6</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V7</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V8</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V9</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V10</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V11</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8763">
                <a:tc>
                  <a:txBody>
                    <a:bodyPr/>
                    <a:lstStyle/>
                    <a:p>
                      <a:pPr marL="0" marR="0" lvl="0" indent="0" algn="just"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1"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V12</a:t>
                      </a:r>
                      <a:endPar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chemeClr val="tx1"/>
                          </a:solidFill>
                          <a:effectLst/>
                          <a:latin typeface="Comic Sans MS" pitchFamily="66" charset="0"/>
                          <a:ea typeface="Times New Roman" pitchFamily="18" charset="0"/>
                          <a:cs typeface="Courier New"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rgbClr val="3C605F"/>
                        </a:buClr>
                        <a:buSzPct val="75000"/>
                        <a:buFont typeface="Wingdings" pitchFamily="2" charset="2"/>
                        <a:buNone/>
                        <a:tabLst/>
                      </a:pPr>
                      <a:r>
                        <a:rPr kumimoji="1" lang="tr-TR" sz="1200" b="0" i="0" u="none" strike="noStrike" cap="none" normalizeH="0" baseline="0" smtClean="0">
                          <a:ln>
                            <a:noFill/>
                          </a:ln>
                          <a:solidFill>
                            <a:srgbClr val="F95E2D"/>
                          </a:solidFill>
                          <a:effectLst/>
                          <a:latin typeface="Comic Sans MS" pitchFamily="66" charset="0"/>
                          <a:ea typeface="Times New Roman" pitchFamily="18" charset="0"/>
                          <a:cs typeface="Courier New" pitchFamily="49"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7669" name="AutoShape 149"/>
          <p:cNvSpPr>
            <a:spLocks noChangeArrowheads="1"/>
          </p:cNvSpPr>
          <p:nvPr/>
        </p:nvSpPr>
        <p:spPr bwMode="auto">
          <a:xfrm flipV="1">
            <a:off x="323850" y="476250"/>
            <a:ext cx="8820150" cy="431800"/>
          </a:xfrm>
          <a:prstGeom prst="wedgeRectCallout">
            <a:avLst>
              <a:gd name="adj1" fmla="val 24782"/>
              <a:gd name="adj2" fmla="val -138236"/>
            </a:avLst>
          </a:prstGeom>
          <a:solidFill>
            <a:schemeClr val="accent1"/>
          </a:solidFill>
          <a:ln w="9525">
            <a:solidFill>
              <a:schemeClr val="tx1"/>
            </a:solidFill>
            <a:miter lim="800000"/>
            <a:headEnd/>
            <a:tailEnd/>
          </a:ln>
          <a:effectLst/>
        </p:spPr>
        <p:txBody>
          <a:bodyPr rot="10800000"/>
          <a:lstStyle/>
          <a:p>
            <a:r>
              <a:rPr lang="tr-TR" sz="1200" b="1">
                <a:latin typeface="Comic Sans MS" pitchFamily="66" charset="0"/>
              </a:rPr>
              <a:t>L={V1 </a:t>
            </a:r>
            <a:r>
              <a:rPr lang="tr-TR" sz="1200" b="1">
                <a:latin typeface="Comic Sans MS" pitchFamily="66" charset="0"/>
                <a:sym typeface="Symbol" pitchFamily="18" charset="2"/>
              </a:rPr>
              <a:t></a:t>
            </a:r>
            <a:r>
              <a:rPr lang="tr-TR" sz="1200" b="1">
                <a:latin typeface="Comic Sans MS" pitchFamily="66" charset="0"/>
              </a:rPr>
              <a:t> V3 </a:t>
            </a:r>
            <a:r>
              <a:rPr lang="tr-TR" sz="1200" b="1">
                <a:latin typeface="Comic Sans MS" pitchFamily="66" charset="0"/>
                <a:sym typeface="Symbol" pitchFamily="18" charset="2"/>
              </a:rPr>
              <a:t></a:t>
            </a:r>
            <a:r>
              <a:rPr lang="tr-TR" sz="1200" b="1">
                <a:latin typeface="Comic Sans MS" pitchFamily="66" charset="0"/>
              </a:rPr>
              <a:t> V4 V5 V6 </a:t>
            </a:r>
            <a:r>
              <a:rPr lang="tr-TR" sz="1200" b="1">
                <a:latin typeface="Comic Sans MS" pitchFamily="66" charset="0"/>
                <a:sym typeface="Symbol" pitchFamily="18" charset="2"/>
              </a:rPr>
              <a:t></a:t>
            </a:r>
            <a:r>
              <a:rPr lang="tr-TR" sz="1200" b="1">
                <a:latin typeface="Comic Sans MS" pitchFamily="66" charset="0"/>
              </a:rPr>
              <a:t> V2 V7 V8 V9 </a:t>
            </a:r>
            <a:r>
              <a:rPr lang="tr-TR" sz="1200" b="1">
                <a:latin typeface="Comic Sans MS" pitchFamily="66" charset="0"/>
                <a:sym typeface="Symbol" pitchFamily="18" charset="2"/>
              </a:rPr>
              <a:t></a:t>
            </a:r>
            <a:r>
              <a:rPr lang="tr-TR" sz="1200" b="1">
                <a:latin typeface="Comic Sans MS" pitchFamily="66" charset="0"/>
              </a:rPr>
              <a:t> V10 V11 </a:t>
            </a:r>
            <a:r>
              <a:rPr lang="tr-TR" sz="1200" b="1">
                <a:latin typeface="Comic Sans MS" pitchFamily="66" charset="0"/>
                <a:sym typeface="Symbol" pitchFamily="18" charset="2"/>
              </a:rPr>
              <a:t></a:t>
            </a:r>
            <a:r>
              <a:rPr lang="tr-TR" sz="1200" b="1">
                <a:latin typeface="Comic Sans MS" pitchFamily="66" charset="0"/>
              </a:rPr>
              <a:t> V12 }</a:t>
            </a:r>
          </a:p>
          <a:p>
            <a:r>
              <a:rPr lang="tr-TR" sz="1200" b="1">
                <a:latin typeface="Comic Sans MS" pitchFamily="66" charset="0"/>
              </a:rPr>
              <a:t>T={ (V1 V3), (V3 V4), (V3 V5), (V3 V6), (V4 V2), (V4 V7), (V6 V8), (V6 V9),(V7 V10), (V9 V11),(V11 V12)}</a:t>
            </a:r>
          </a:p>
        </p:txBody>
      </p:sp>
      <p:sp>
        <p:nvSpPr>
          <p:cNvPr id="107670" name="Text Box 150"/>
          <p:cNvSpPr txBox="1">
            <a:spLocks noChangeArrowheads="1"/>
          </p:cNvSpPr>
          <p:nvPr/>
        </p:nvSpPr>
        <p:spPr bwMode="auto">
          <a:xfrm>
            <a:off x="2195513" y="2276475"/>
            <a:ext cx="5184775" cy="457200"/>
          </a:xfrm>
          <a:prstGeom prst="rect">
            <a:avLst/>
          </a:prstGeom>
          <a:noFill/>
          <a:ln w="9525">
            <a:noFill/>
            <a:miter lim="800000"/>
            <a:headEnd/>
            <a:tailEnd/>
          </a:ln>
          <a:effectLst/>
        </p:spPr>
        <p:txBody>
          <a:bodyPr>
            <a:spAutoFit/>
          </a:bodyPr>
          <a:lstStyle/>
          <a:p>
            <a:pPr>
              <a:spcBef>
                <a:spcPct val="50000"/>
              </a:spcBef>
            </a:pPr>
            <a:endParaRPr lang="tr-TR" sz="2400"/>
          </a:p>
        </p:txBody>
      </p:sp>
      <p:grpSp>
        <p:nvGrpSpPr>
          <p:cNvPr id="107671" name="Group 151"/>
          <p:cNvGrpSpPr>
            <a:grpSpLocks/>
          </p:cNvGrpSpPr>
          <p:nvPr/>
        </p:nvGrpSpPr>
        <p:grpSpPr bwMode="auto">
          <a:xfrm>
            <a:off x="179388" y="2060575"/>
            <a:ext cx="4968875" cy="2160588"/>
            <a:chOff x="1725" y="1342"/>
            <a:chExt cx="7335" cy="2598"/>
          </a:xfrm>
        </p:grpSpPr>
        <p:sp>
          <p:nvSpPr>
            <p:cNvPr id="107672" name="Rectangle 152"/>
            <p:cNvSpPr>
              <a:spLocks noChangeArrowheads="1"/>
            </p:cNvSpPr>
            <p:nvPr/>
          </p:nvSpPr>
          <p:spPr bwMode="auto">
            <a:xfrm>
              <a:off x="1725" y="1342"/>
              <a:ext cx="7215" cy="2040"/>
            </a:xfrm>
            <a:prstGeom prst="rect">
              <a:avLst/>
            </a:prstGeom>
            <a:solidFill>
              <a:srgbClr val="99CCFF"/>
            </a:solidFill>
            <a:ln w="9525">
              <a:solidFill>
                <a:srgbClr val="000000"/>
              </a:solidFill>
              <a:miter lim="800000"/>
              <a:headEnd/>
              <a:tailEnd/>
            </a:ln>
          </p:spPr>
          <p:txBody>
            <a:bodyPr/>
            <a:lstStyle/>
            <a:p>
              <a:endParaRPr lang="tr-TR"/>
            </a:p>
          </p:txBody>
        </p:sp>
        <p:sp>
          <p:nvSpPr>
            <p:cNvPr id="107673" name="Line 153"/>
            <p:cNvSpPr>
              <a:spLocks noChangeShapeType="1"/>
            </p:cNvSpPr>
            <p:nvPr/>
          </p:nvSpPr>
          <p:spPr bwMode="auto">
            <a:xfrm>
              <a:off x="2145" y="1762"/>
              <a:ext cx="1245" cy="0"/>
            </a:xfrm>
            <a:prstGeom prst="line">
              <a:avLst/>
            </a:prstGeom>
            <a:noFill/>
            <a:ln w="9525">
              <a:solidFill>
                <a:srgbClr val="000000"/>
              </a:solidFill>
              <a:round/>
              <a:headEnd type="oval" w="med" len="med"/>
              <a:tailEnd/>
            </a:ln>
          </p:spPr>
          <p:txBody>
            <a:bodyPr/>
            <a:lstStyle/>
            <a:p>
              <a:endParaRPr lang="tr-TR"/>
            </a:p>
          </p:txBody>
        </p:sp>
        <p:sp>
          <p:nvSpPr>
            <p:cNvPr id="107674" name="Line 154"/>
            <p:cNvSpPr>
              <a:spLocks noChangeShapeType="1"/>
            </p:cNvSpPr>
            <p:nvPr/>
          </p:nvSpPr>
          <p:spPr bwMode="auto">
            <a:xfrm>
              <a:off x="3390" y="1762"/>
              <a:ext cx="1350" cy="0"/>
            </a:xfrm>
            <a:prstGeom prst="line">
              <a:avLst/>
            </a:prstGeom>
            <a:noFill/>
            <a:ln w="9525">
              <a:solidFill>
                <a:srgbClr val="000000"/>
              </a:solidFill>
              <a:round/>
              <a:headEnd/>
              <a:tailEnd/>
            </a:ln>
          </p:spPr>
          <p:txBody>
            <a:bodyPr/>
            <a:lstStyle/>
            <a:p>
              <a:endParaRPr lang="tr-TR"/>
            </a:p>
          </p:txBody>
        </p:sp>
        <p:sp>
          <p:nvSpPr>
            <p:cNvPr id="107675" name="Line 155"/>
            <p:cNvSpPr>
              <a:spLocks noChangeShapeType="1"/>
            </p:cNvSpPr>
            <p:nvPr/>
          </p:nvSpPr>
          <p:spPr bwMode="auto">
            <a:xfrm>
              <a:off x="4725" y="1762"/>
              <a:ext cx="1395" cy="0"/>
            </a:xfrm>
            <a:prstGeom prst="line">
              <a:avLst/>
            </a:prstGeom>
            <a:noFill/>
            <a:ln w="9525">
              <a:solidFill>
                <a:srgbClr val="000000"/>
              </a:solidFill>
              <a:round/>
              <a:headEnd type="oval" w="med" len="med"/>
              <a:tailEnd type="oval" w="med" len="med"/>
            </a:ln>
          </p:spPr>
          <p:txBody>
            <a:bodyPr/>
            <a:lstStyle/>
            <a:p>
              <a:endParaRPr lang="tr-TR"/>
            </a:p>
          </p:txBody>
        </p:sp>
        <p:sp>
          <p:nvSpPr>
            <p:cNvPr id="107676" name="Line 156"/>
            <p:cNvSpPr>
              <a:spLocks noChangeShapeType="1"/>
            </p:cNvSpPr>
            <p:nvPr/>
          </p:nvSpPr>
          <p:spPr bwMode="auto">
            <a:xfrm>
              <a:off x="6153" y="1729"/>
              <a:ext cx="1140" cy="510"/>
            </a:xfrm>
            <a:prstGeom prst="line">
              <a:avLst/>
            </a:prstGeom>
            <a:noFill/>
            <a:ln w="9525">
              <a:solidFill>
                <a:srgbClr val="000000"/>
              </a:solidFill>
              <a:round/>
              <a:headEnd/>
              <a:tailEnd type="oval" w="med" len="med"/>
            </a:ln>
          </p:spPr>
          <p:txBody>
            <a:bodyPr/>
            <a:lstStyle/>
            <a:p>
              <a:endParaRPr lang="tr-TR"/>
            </a:p>
          </p:txBody>
        </p:sp>
        <p:sp>
          <p:nvSpPr>
            <p:cNvPr id="107677" name="Line 157"/>
            <p:cNvSpPr>
              <a:spLocks noChangeShapeType="1"/>
            </p:cNvSpPr>
            <p:nvPr/>
          </p:nvSpPr>
          <p:spPr bwMode="auto">
            <a:xfrm>
              <a:off x="7305" y="2227"/>
              <a:ext cx="1095" cy="0"/>
            </a:xfrm>
            <a:prstGeom prst="line">
              <a:avLst/>
            </a:prstGeom>
            <a:noFill/>
            <a:ln w="9525">
              <a:solidFill>
                <a:srgbClr val="000000"/>
              </a:solidFill>
              <a:round/>
              <a:headEnd/>
              <a:tailEnd type="oval" w="med" len="med"/>
            </a:ln>
          </p:spPr>
          <p:txBody>
            <a:bodyPr/>
            <a:lstStyle/>
            <a:p>
              <a:endParaRPr lang="tr-TR"/>
            </a:p>
          </p:txBody>
        </p:sp>
        <p:sp>
          <p:nvSpPr>
            <p:cNvPr id="107678" name="Line 158"/>
            <p:cNvSpPr>
              <a:spLocks noChangeShapeType="1"/>
            </p:cNvSpPr>
            <p:nvPr/>
          </p:nvSpPr>
          <p:spPr bwMode="auto">
            <a:xfrm flipH="1">
              <a:off x="4710" y="2767"/>
              <a:ext cx="1425" cy="0"/>
            </a:xfrm>
            <a:prstGeom prst="line">
              <a:avLst/>
            </a:prstGeom>
            <a:noFill/>
            <a:ln w="9525">
              <a:solidFill>
                <a:srgbClr val="000000"/>
              </a:solidFill>
              <a:round/>
              <a:headEnd type="oval" w="med" len="med"/>
              <a:tailEnd/>
            </a:ln>
          </p:spPr>
          <p:txBody>
            <a:bodyPr/>
            <a:lstStyle/>
            <a:p>
              <a:endParaRPr lang="tr-TR"/>
            </a:p>
          </p:txBody>
        </p:sp>
        <p:sp>
          <p:nvSpPr>
            <p:cNvPr id="107679" name="Line 159"/>
            <p:cNvSpPr>
              <a:spLocks noChangeShapeType="1"/>
            </p:cNvSpPr>
            <p:nvPr/>
          </p:nvSpPr>
          <p:spPr bwMode="auto">
            <a:xfrm flipH="1">
              <a:off x="3435" y="2767"/>
              <a:ext cx="1275" cy="0"/>
            </a:xfrm>
            <a:prstGeom prst="line">
              <a:avLst/>
            </a:prstGeom>
            <a:noFill/>
            <a:ln w="9525">
              <a:solidFill>
                <a:srgbClr val="000000"/>
              </a:solidFill>
              <a:round/>
              <a:headEnd type="oval" w="med" len="med"/>
              <a:tailEnd/>
            </a:ln>
          </p:spPr>
          <p:txBody>
            <a:bodyPr/>
            <a:lstStyle/>
            <a:p>
              <a:endParaRPr lang="tr-TR"/>
            </a:p>
          </p:txBody>
        </p:sp>
        <p:sp>
          <p:nvSpPr>
            <p:cNvPr id="107680" name="Line 160"/>
            <p:cNvSpPr>
              <a:spLocks noChangeShapeType="1"/>
            </p:cNvSpPr>
            <p:nvPr/>
          </p:nvSpPr>
          <p:spPr bwMode="auto">
            <a:xfrm>
              <a:off x="3405" y="1747"/>
              <a:ext cx="0" cy="1020"/>
            </a:xfrm>
            <a:prstGeom prst="line">
              <a:avLst/>
            </a:prstGeom>
            <a:noFill/>
            <a:ln w="9525">
              <a:solidFill>
                <a:srgbClr val="000000"/>
              </a:solidFill>
              <a:round/>
              <a:headEnd type="oval" w="med" len="med"/>
              <a:tailEnd/>
            </a:ln>
          </p:spPr>
          <p:txBody>
            <a:bodyPr/>
            <a:lstStyle/>
            <a:p>
              <a:endParaRPr lang="tr-TR"/>
            </a:p>
          </p:txBody>
        </p:sp>
        <p:sp>
          <p:nvSpPr>
            <p:cNvPr id="107681" name="Line 161"/>
            <p:cNvSpPr>
              <a:spLocks noChangeShapeType="1"/>
            </p:cNvSpPr>
            <p:nvPr/>
          </p:nvSpPr>
          <p:spPr bwMode="auto">
            <a:xfrm flipH="1">
              <a:off x="2115" y="2782"/>
              <a:ext cx="1290" cy="0"/>
            </a:xfrm>
            <a:prstGeom prst="line">
              <a:avLst/>
            </a:prstGeom>
            <a:noFill/>
            <a:ln w="9525">
              <a:solidFill>
                <a:srgbClr val="000000"/>
              </a:solidFill>
              <a:round/>
              <a:headEnd type="oval" w="med" len="med"/>
              <a:tailEnd type="oval" w="med" len="med"/>
            </a:ln>
          </p:spPr>
          <p:txBody>
            <a:bodyPr/>
            <a:lstStyle/>
            <a:p>
              <a:endParaRPr lang="tr-TR"/>
            </a:p>
          </p:txBody>
        </p:sp>
        <p:sp>
          <p:nvSpPr>
            <p:cNvPr id="107682" name="Line 162"/>
            <p:cNvSpPr>
              <a:spLocks noChangeShapeType="1"/>
            </p:cNvSpPr>
            <p:nvPr/>
          </p:nvSpPr>
          <p:spPr bwMode="auto">
            <a:xfrm flipH="1" flipV="1">
              <a:off x="3405" y="1762"/>
              <a:ext cx="630" cy="540"/>
            </a:xfrm>
            <a:prstGeom prst="line">
              <a:avLst/>
            </a:prstGeom>
            <a:noFill/>
            <a:ln w="9525">
              <a:solidFill>
                <a:srgbClr val="000000"/>
              </a:solidFill>
              <a:round/>
              <a:headEnd type="oval" w="med" len="med"/>
              <a:tailEnd/>
            </a:ln>
          </p:spPr>
          <p:txBody>
            <a:bodyPr/>
            <a:lstStyle/>
            <a:p>
              <a:endParaRPr lang="tr-TR"/>
            </a:p>
          </p:txBody>
        </p:sp>
        <p:sp>
          <p:nvSpPr>
            <p:cNvPr id="107683" name="Line 163"/>
            <p:cNvSpPr>
              <a:spLocks noChangeShapeType="1"/>
            </p:cNvSpPr>
            <p:nvPr/>
          </p:nvSpPr>
          <p:spPr bwMode="auto">
            <a:xfrm>
              <a:off x="4710" y="1762"/>
              <a:ext cx="660" cy="495"/>
            </a:xfrm>
            <a:prstGeom prst="line">
              <a:avLst/>
            </a:prstGeom>
            <a:noFill/>
            <a:ln w="9525">
              <a:solidFill>
                <a:srgbClr val="000000"/>
              </a:solidFill>
              <a:round/>
              <a:headEnd type="oval" w="med" len="med"/>
              <a:tailEnd type="oval" w="med" len="med"/>
            </a:ln>
          </p:spPr>
          <p:txBody>
            <a:bodyPr/>
            <a:lstStyle/>
            <a:p>
              <a:endParaRPr lang="tr-TR"/>
            </a:p>
          </p:txBody>
        </p:sp>
        <p:sp>
          <p:nvSpPr>
            <p:cNvPr id="107684" name="Text Box 164"/>
            <p:cNvSpPr txBox="1">
              <a:spLocks noChangeArrowheads="1"/>
            </p:cNvSpPr>
            <p:nvPr/>
          </p:nvSpPr>
          <p:spPr bwMode="auto">
            <a:xfrm>
              <a:off x="1980" y="1402"/>
              <a:ext cx="675" cy="450"/>
            </a:xfrm>
            <a:prstGeom prst="rect">
              <a:avLst/>
            </a:prstGeom>
            <a:noFill/>
            <a:ln w="9525">
              <a:noFill/>
              <a:miter lim="800000"/>
              <a:headEnd/>
              <a:tailEnd/>
            </a:ln>
          </p:spPr>
          <p:txBody>
            <a:bodyPr/>
            <a:lstStyle/>
            <a:p>
              <a:r>
                <a:rPr lang="tr-TR" sz="1200"/>
                <a:t>V1</a:t>
              </a:r>
              <a:endParaRPr lang="tr-TR" sz="2400"/>
            </a:p>
          </p:txBody>
        </p:sp>
        <p:sp>
          <p:nvSpPr>
            <p:cNvPr id="107685" name="Text Box 165"/>
            <p:cNvSpPr txBox="1">
              <a:spLocks noChangeArrowheads="1"/>
            </p:cNvSpPr>
            <p:nvPr/>
          </p:nvSpPr>
          <p:spPr bwMode="auto">
            <a:xfrm>
              <a:off x="1965" y="2827"/>
              <a:ext cx="675" cy="450"/>
            </a:xfrm>
            <a:prstGeom prst="rect">
              <a:avLst/>
            </a:prstGeom>
            <a:noFill/>
            <a:ln w="9525">
              <a:noFill/>
              <a:miter lim="800000"/>
              <a:headEnd/>
              <a:tailEnd/>
            </a:ln>
          </p:spPr>
          <p:txBody>
            <a:bodyPr/>
            <a:lstStyle/>
            <a:p>
              <a:r>
                <a:rPr lang="tr-TR" sz="1200"/>
                <a:t>V2</a:t>
              </a:r>
              <a:endParaRPr lang="tr-TR" sz="2400"/>
            </a:p>
          </p:txBody>
        </p:sp>
        <p:sp>
          <p:nvSpPr>
            <p:cNvPr id="107686" name="Text Box 166"/>
            <p:cNvSpPr txBox="1">
              <a:spLocks noChangeArrowheads="1"/>
            </p:cNvSpPr>
            <p:nvPr/>
          </p:nvSpPr>
          <p:spPr bwMode="auto">
            <a:xfrm>
              <a:off x="3165" y="1387"/>
              <a:ext cx="675" cy="450"/>
            </a:xfrm>
            <a:prstGeom prst="rect">
              <a:avLst/>
            </a:prstGeom>
            <a:noFill/>
            <a:ln w="9525">
              <a:noFill/>
              <a:miter lim="800000"/>
              <a:headEnd/>
              <a:tailEnd/>
            </a:ln>
          </p:spPr>
          <p:txBody>
            <a:bodyPr/>
            <a:lstStyle/>
            <a:p>
              <a:r>
                <a:rPr lang="tr-TR" sz="1200"/>
                <a:t>V3</a:t>
              </a:r>
              <a:endParaRPr lang="tr-TR" sz="2400"/>
            </a:p>
          </p:txBody>
        </p:sp>
        <p:sp>
          <p:nvSpPr>
            <p:cNvPr id="107687" name="Text Box 167"/>
            <p:cNvSpPr txBox="1">
              <a:spLocks noChangeArrowheads="1"/>
            </p:cNvSpPr>
            <p:nvPr/>
          </p:nvSpPr>
          <p:spPr bwMode="auto">
            <a:xfrm>
              <a:off x="3165" y="2842"/>
              <a:ext cx="675" cy="450"/>
            </a:xfrm>
            <a:prstGeom prst="rect">
              <a:avLst/>
            </a:prstGeom>
            <a:noFill/>
            <a:ln w="9525">
              <a:noFill/>
              <a:miter lim="800000"/>
              <a:headEnd/>
              <a:tailEnd/>
            </a:ln>
          </p:spPr>
          <p:txBody>
            <a:bodyPr/>
            <a:lstStyle/>
            <a:p>
              <a:r>
                <a:rPr lang="tr-TR" sz="1200"/>
                <a:t>V4</a:t>
              </a:r>
              <a:endParaRPr lang="tr-TR" sz="2400"/>
            </a:p>
          </p:txBody>
        </p:sp>
        <p:sp>
          <p:nvSpPr>
            <p:cNvPr id="107688" name="Text Box 168"/>
            <p:cNvSpPr txBox="1">
              <a:spLocks noChangeArrowheads="1"/>
            </p:cNvSpPr>
            <p:nvPr/>
          </p:nvSpPr>
          <p:spPr bwMode="auto">
            <a:xfrm>
              <a:off x="4500" y="1387"/>
              <a:ext cx="675" cy="450"/>
            </a:xfrm>
            <a:prstGeom prst="rect">
              <a:avLst/>
            </a:prstGeom>
            <a:noFill/>
            <a:ln w="9525">
              <a:noFill/>
              <a:miter lim="800000"/>
              <a:headEnd/>
              <a:tailEnd/>
            </a:ln>
          </p:spPr>
          <p:txBody>
            <a:bodyPr/>
            <a:lstStyle/>
            <a:p>
              <a:r>
                <a:rPr lang="tr-TR" sz="1200"/>
                <a:t>V6</a:t>
              </a:r>
              <a:endParaRPr lang="tr-TR" sz="2400"/>
            </a:p>
          </p:txBody>
        </p:sp>
        <p:sp>
          <p:nvSpPr>
            <p:cNvPr id="107689" name="Text Box 169"/>
            <p:cNvSpPr txBox="1">
              <a:spLocks noChangeArrowheads="1"/>
            </p:cNvSpPr>
            <p:nvPr/>
          </p:nvSpPr>
          <p:spPr bwMode="auto">
            <a:xfrm>
              <a:off x="4530" y="2887"/>
              <a:ext cx="675" cy="450"/>
            </a:xfrm>
            <a:prstGeom prst="rect">
              <a:avLst/>
            </a:prstGeom>
            <a:noFill/>
            <a:ln w="9525">
              <a:noFill/>
              <a:miter lim="800000"/>
              <a:headEnd/>
              <a:tailEnd/>
            </a:ln>
          </p:spPr>
          <p:txBody>
            <a:bodyPr/>
            <a:lstStyle/>
            <a:p>
              <a:r>
                <a:rPr lang="tr-TR" sz="1200"/>
                <a:t>V7</a:t>
              </a:r>
              <a:endParaRPr lang="tr-TR" sz="2400"/>
            </a:p>
          </p:txBody>
        </p:sp>
        <p:sp>
          <p:nvSpPr>
            <p:cNvPr id="107690" name="Text Box 170"/>
            <p:cNvSpPr txBox="1">
              <a:spLocks noChangeArrowheads="1"/>
            </p:cNvSpPr>
            <p:nvPr/>
          </p:nvSpPr>
          <p:spPr bwMode="auto">
            <a:xfrm>
              <a:off x="5895" y="1387"/>
              <a:ext cx="675" cy="450"/>
            </a:xfrm>
            <a:prstGeom prst="rect">
              <a:avLst/>
            </a:prstGeom>
            <a:noFill/>
            <a:ln w="9525">
              <a:noFill/>
              <a:miter lim="800000"/>
              <a:headEnd/>
              <a:tailEnd/>
            </a:ln>
          </p:spPr>
          <p:txBody>
            <a:bodyPr/>
            <a:lstStyle/>
            <a:p>
              <a:r>
                <a:rPr lang="tr-TR" sz="1200"/>
                <a:t>V9</a:t>
              </a:r>
              <a:endParaRPr lang="tr-TR" sz="2400"/>
            </a:p>
          </p:txBody>
        </p:sp>
        <p:sp>
          <p:nvSpPr>
            <p:cNvPr id="107691" name="Text Box 171"/>
            <p:cNvSpPr txBox="1">
              <a:spLocks noChangeArrowheads="1"/>
            </p:cNvSpPr>
            <p:nvPr/>
          </p:nvSpPr>
          <p:spPr bwMode="auto">
            <a:xfrm>
              <a:off x="5910" y="2827"/>
              <a:ext cx="675" cy="450"/>
            </a:xfrm>
            <a:prstGeom prst="rect">
              <a:avLst/>
            </a:prstGeom>
            <a:noFill/>
            <a:ln w="9525">
              <a:noFill/>
              <a:miter lim="800000"/>
              <a:headEnd/>
              <a:tailEnd/>
            </a:ln>
          </p:spPr>
          <p:txBody>
            <a:bodyPr/>
            <a:lstStyle/>
            <a:p>
              <a:r>
                <a:rPr lang="tr-TR" sz="1200"/>
                <a:t>V10</a:t>
              </a:r>
              <a:endParaRPr lang="tr-TR" sz="2400"/>
            </a:p>
          </p:txBody>
        </p:sp>
        <p:sp>
          <p:nvSpPr>
            <p:cNvPr id="107692" name="Text Box 172"/>
            <p:cNvSpPr txBox="1">
              <a:spLocks noChangeArrowheads="1"/>
            </p:cNvSpPr>
            <p:nvPr/>
          </p:nvSpPr>
          <p:spPr bwMode="auto">
            <a:xfrm>
              <a:off x="7110" y="1882"/>
              <a:ext cx="675" cy="450"/>
            </a:xfrm>
            <a:prstGeom prst="rect">
              <a:avLst/>
            </a:prstGeom>
            <a:noFill/>
            <a:ln w="9525">
              <a:noFill/>
              <a:miter lim="800000"/>
              <a:headEnd/>
              <a:tailEnd/>
            </a:ln>
          </p:spPr>
          <p:txBody>
            <a:bodyPr/>
            <a:lstStyle/>
            <a:p>
              <a:r>
                <a:rPr lang="tr-TR" sz="1200"/>
                <a:t>V11</a:t>
              </a:r>
              <a:endParaRPr lang="tr-TR" sz="2400"/>
            </a:p>
          </p:txBody>
        </p:sp>
        <p:sp>
          <p:nvSpPr>
            <p:cNvPr id="107693" name="Text Box 173"/>
            <p:cNvSpPr txBox="1">
              <a:spLocks noChangeArrowheads="1"/>
            </p:cNvSpPr>
            <p:nvPr/>
          </p:nvSpPr>
          <p:spPr bwMode="auto">
            <a:xfrm>
              <a:off x="8385" y="1912"/>
              <a:ext cx="675" cy="450"/>
            </a:xfrm>
            <a:prstGeom prst="rect">
              <a:avLst/>
            </a:prstGeom>
            <a:noFill/>
            <a:ln w="9525">
              <a:noFill/>
              <a:miter lim="800000"/>
              <a:headEnd/>
              <a:tailEnd/>
            </a:ln>
          </p:spPr>
          <p:txBody>
            <a:bodyPr/>
            <a:lstStyle/>
            <a:p>
              <a:r>
                <a:rPr lang="tr-TR" sz="1200"/>
                <a:t>V12</a:t>
              </a:r>
              <a:endParaRPr lang="tr-TR" sz="2400"/>
            </a:p>
          </p:txBody>
        </p:sp>
        <p:sp>
          <p:nvSpPr>
            <p:cNvPr id="107694" name="Text Box 174"/>
            <p:cNvSpPr txBox="1">
              <a:spLocks noChangeArrowheads="1"/>
            </p:cNvSpPr>
            <p:nvPr/>
          </p:nvSpPr>
          <p:spPr bwMode="auto">
            <a:xfrm>
              <a:off x="3765" y="1852"/>
              <a:ext cx="675" cy="450"/>
            </a:xfrm>
            <a:prstGeom prst="rect">
              <a:avLst/>
            </a:prstGeom>
            <a:noFill/>
            <a:ln w="9525">
              <a:noFill/>
              <a:miter lim="800000"/>
              <a:headEnd/>
              <a:tailEnd/>
            </a:ln>
          </p:spPr>
          <p:txBody>
            <a:bodyPr/>
            <a:lstStyle/>
            <a:p>
              <a:r>
                <a:rPr lang="tr-TR" sz="1200"/>
                <a:t>V5</a:t>
              </a:r>
              <a:endParaRPr lang="tr-TR" sz="2400"/>
            </a:p>
          </p:txBody>
        </p:sp>
        <p:sp>
          <p:nvSpPr>
            <p:cNvPr id="107695" name="Text Box 175"/>
            <p:cNvSpPr txBox="1">
              <a:spLocks noChangeArrowheads="1"/>
            </p:cNvSpPr>
            <p:nvPr/>
          </p:nvSpPr>
          <p:spPr bwMode="auto">
            <a:xfrm>
              <a:off x="5160" y="1882"/>
              <a:ext cx="675" cy="450"/>
            </a:xfrm>
            <a:prstGeom prst="rect">
              <a:avLst/>
            </a:prstGeom>
            <a:noFill/>
            <a:ln w="9525">
              <a:noFill/>
              <a:miter lim="800000"/>
              <a:headEnd/>
              <a:tailEnd/>
            </a:ln>
          </p:spPr>
          <p:txBody>
            <a:bodyPr/>
            <a:lstStyle/>
            <a:p>
              <a:r>
                <a:rPr lang="tr-TR" sz="1200"/>
                <a:t>V8</a:t>
              </a:r>
              <a:endParaRPr lang="tr-TR" sz="2400"/>
            </a:p>
          </p:txBody>
        </p:sp>
        <p:sp>
          <p:nvSpPr>
            <p:cNvPr id="107696" name="Text Box 176"/>
            <p:cNvSpPr txBox="1">
              <a:spLocks noChangeArrowheads="1"/>
            </p:cNvSpPr>
            <p:nvPr/>
          </p:nvSpPr>
          <p:spPr bwMode="auto">
            <a:xfrm>
              <a:off x="4215" y="3535"/>
              <a:ext cx="1920" cy="405"/>
            </a:xfrm>
            <a:prstGeom prst="rect">
              <a:avLst/>
            </a:prstGeom>
            <a:noFill/>
            <a:ln w="9525">
              <a:noFill/>
              <a:miter lim="800000"/>
              <a:headEnd/>
              <a:tailEnd/>
            </a:ln>
          </p:spPr>
          <p:txBody>
            <a:bodyPr/>
            <a:lstStyle/>
            <a:p>
              <a:endParaRPr lang="tr-TR" sz="2400"/>
            </a:p>
          </p:txBody>
        </p:sp>
      </p:grpSp>
      <p:sp>
        <p:nvSpPr>
          <p:cNvPr id="107697"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769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3F595DE8-7CBC-4B94-848D-1A4121EBF1EA}" type="slidenum">
              <a:rPr lang="tr-TR" sz="1400"/>
              <a:pPr algn="ctr" eaLnBrk="0" hangingPunct="0"/>
              <a:t>11</a:t>
            </a:fld>
            <a:r>
              <a:rPr lang="tr-TR" sz="1400"/>
              <a:t>. Sayfa</a:t>
            </a:r>
          </a:p>
        </p:txBody>
      </p:sp>
      <p:sp>
        <p:nvSpPr>
          <p:cNvPr id="107699"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7669"/>
                                        </p:tgtEl>
                                        <p:attrNameLst>
                                          <p:attrName>style.visibility</p:attrName>
                                        </p:attrNameLst>
                                      </p:cBhvr>
                                      <p:to>
                                        <p:strVal val="visible"/>
                                      </p:to>
                                    </p:set>
                                    <p:animEffect transition="in" filter="diamond(in)">
                                      <p:cBhvr>
                                        <p:cTn id="7" dur="2000"/>
                                        <p:tgtEl>
                                          <p:spTgt spid="1076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7671"/>
                                        </p:tgtEl>
                                        <p:attrNameLst>
                                          <p:attrName>style.visibility</p:attrName>
                                        </p:attrNameLst>
                                      </p:cBhvr>
                                      <p:to>
                                        <p:strVal val="visible"/>
                                      </p:to>
                                    </p:set>
                                    <p:animEffect transition="in" filter="box(in)">
                                      <p:cBhvr>
                                        <p:cTn id="12" dur="500"/>
                                        <p:tgtEl>
                                          <p:spTgt spid="107671"/>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107671"/>
                                        </p:tgtEl>
                                      </p:cBhvr>
                                    </p:animEffect>
                                    <p:animScale>
                                      <p:cBhvr>
                                        <p:cTn id="17" dur="250" autoRev="1" fill="hold"/>
                                        <p:tgtEl>
                                          <p:spTgt spid="10767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6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08547" name="Rectangle 3"/>
          <p:cNvSpPr>
            <a:spLocks noGrp="1" noChangeArrowheads="1"/>
          </p:cNvSpPr>
          <p:nvPr>
            <p:ph type="body" idx="1"/>
          </p:nvPr>
        </p:nvSpPr>
        <p:spPr>
          <a:xfrm>
            <a:off x="1524000" y="1484313"/>
            <a:ext cx="7620000" cy="360362"/>
          </a:xfrm>
        </p:spPr>
        <p:txBody>
          <a:bodyPr/>
          <a:lstStyle/>
          <a:p>
            <a:pPr>
              <a:buFont typeface="Wingdings" pitchFamily="2" charset="2"/>
              <a:buNone/>
            </a:pPr>
            <a:r>
              <a:rPr lang="tr-TR" sz="1600" smtClean="0">
                <a:latin typeface="Comic Sans MS" pitchFamily="66" charset="0"/>
              </a:rPr>
              <a:t>Komşuluk listesi aşağıdaki gibi olan bir graf i</a:t>
            </a:r>
            <a:r>
              <a:rPr lang="tr-TR" sz="1600" smtClean="0"/>
              <a:t>ç</a:t>
            </a:r>
            <a:r>
              <a:rPr lang="tr-TR" sz="1600" smtClean="0">
                <a:latin typeface="Comic Sans MS" pitchFamily="66" charset="0"/>
              </a:rPr>
              <a:t>in kapsama ağacını bulunuz </a:t>
            </a:r>
          </a:p>
        </p:txBody>
      </p:sp>
      <p:sp>
        <p:nvSpPr>
          <p:cNvPr id="108548" name="Rectangle 4"/>
          <p:cNvSpPr>
            <a:spLocks noChangeArrowheads="1"/>
          </p:cNvSpPr>
          <p:nvPr/>
        </p:nvSpPr>
        <p:spPr bwMode="auto">
          <a:xfrm>
            <a:off x="1619250" y="2060575"/>
            <a:ext cx="2074863" cy="2006600"/>
          </a:xfrm>
          <a:prstGeom prst="rect">
            <a:avLst/>
          </a:prstGeom>
          <a:noFill/>
          <a:ln w="9525">
            <a:noFill/>
            <a:miter lim="800000"/>
            <a:headEnd/>
            <a:tailEnd/>
          </a:ln>
          <a:effectLst/>
        </p:spPr>
        <p:txBody>
          <a:bodyPr anchor="ctr">
            <a:spAutoFit/>
          </a:bodyPr>
          <a:lstStyle/>
          <a:p>
            <a:r>
              <a:rPr lang="tr-TR" sz="1400">
                <a:latin typeface="Comic Sans MS" pitchFamily="66" charset="0"/>
              </a:rPr>
              <a:t>1 : 2,5 </a:t>
            </a:r>
          </a:p>
          <a:p>
            <a:r>
              <a:rPr lang="tr-TR" sz="1400">
                <a:latin typeface="Comic Sans MS" pitchFamily="66" charset="0"/>
              </a:rPr>
              <a:t>2 : 1,3            </a:t>
            </a:r>
          </a:p>
          <a:p>
            <a:r>
              <a:rPr lang="tr-TR" sz="1400">
                <a:latin typeface="Comic Sans MS" pitchFamily="66" charset="0"/>
              </a:rPr>
              <a:t>3 : 2,6                                                                   </a:t>
            </a:r>
          </a:p>
          <a:p>
            <a:r>
              <a:rPr lang="tr-TR" sz="1400">
                <a:latin typeface="Comic Sans MS" pitchFamily="66" charset="0"/>
              </a:rPr>
              <a:t>4 : 5,6           </a:t>
            </a:r>
          </a:p>
          <a:p>
            <a:r>
              <a:rPr lang="tr-TR" sz="1400">
                <a:latin typeface="Comic Sans MS" pitchFamily="66" charset="0"/>
              </a:rPr>
              <a:t>5 : 1,4                                             </a:t>
            </a:r>
          </a:p>
          <a:p>
            <a:r>
              <a:rPr lang="tr-TR" sz="1400">
                <a:latin typeface="Comic Sans MS" pitchFamily="66" charset="0"/>
              </a:rPr>
              <a:t>6 : 3,4                                                                                                              </a:t>
            </a:r>
          </a:p>
          <a:p>
            <a:r>
              <a:rPr lang="tr-TR" sz="1400">
                <a:latin typeface="Comic Sans MS" pitchFamily="66" charset="0"/>
              </a:rPr>
              <a:t>7 : 8,9                                                                  </a:t>
            </a:r>
          </a:p>
          <a:p>
            <a:r>
              <a:rPr lang="tr-TR" sz="1400">
                <a:latin typeface="Comic Sans MS" pitchFamily="66" charset="0"/>
              </a:rPr>
              <a:t>8 : 7,9 </a:t>
            </a:r>
          </a:p>
          <a:p>
            <a:r>
              <a:rPr lang="tr-TR" sz="1400">
                <a:latin typeface="Comic Sans MS" pitchFamily="66" charset="0"/>
              </a:rPr>
              <a:t>9 : 7,8                                         </a:t>
            </a:r>
          </a:p>
        </p:txBody>
      </p:sp>
      <p:grpSp>
        <p:nvGrpSpPr>
          <p:cNvPr id="108549" name="Group 5"/>
          <p:cNvGrpSpPr>
            <a:grpSpLocks/>
          </p:cNvGrpSpPr>
          <p:nvPr/>
        </p:nvGrpSpPr>
        <p:grpSpPr bwMode="auto">
          <a:xfrm>
            <a:off x="3276600" y="2276475"/>
            <a:ext cx="4032250" cy="2305050"/>
            <a:chOff x="3810" y="6450"/>
            <a:chExt cx="4740" cy="3510"/>
          </a:xfrm>
        </p:grpSpPr>
        <p:sp>
          <p:nvSpPr>
            <p:cNvPr id="108550" name="Rectangle 6"/>
            <p:cNvSpPr>
              <a:spLocks noChangeArrowheads="1"/>
            </p:cNvSpPr>
            <p:nvPr/>
          </p:nvSpPr>
          <p:spPr bwMode="auto">
            <a:xfrm>
              <a:off x="3810" y="6465"/>
              <a:ext cx="4740" cy="2505"/>
            </a:xfrm>
            <a:prstGeom prst="rect">
              <a:avLst/>
            </a:prstGeom>
            <a:solidFill>
              <a:srgbClr val="339966"/>
            </a:solidFill>
            <a:ln w="9525">
              <a:solidFill>
                <a:srgbClr val="000000"/>
              </a:solidFill>
              <a:miter lim="800000"/>
              <a:headEnd/>
              <a:tailEnd/>
            </a:ln>
          </p:spPr>
          <p:txBody>
            <a:bodyPr/>
            <a:lstStyle/>
            <a:p>
              <a:endParaRPr lang="tr-TR"/>
            </a:p>
          </p:txBody>
        </p:sp>
        <p:sp>
          <p:nvSpPr>
            <p:cNvPr id="108551" name="Line 7"/>
            <p:cNvSpPr>
              <a:spLocks noChangeShapeType="1"/>
            </p:cNvSpPr>
            <p:nvPr/>
          </p:nvSpPr>
          <p:spPr bwMode="auto">
            <a:xfrm flipH="1">
              <a:off x="5010" y="6915"/>
              <a:ext cx="690" cy="480"/>
            </a:xfrm>
            <a:prstGeom prst="line">
              <a:avLst/>
            </a:prstGeom>
            <a:noFill/>
            <a:ln w="9525">
              <a:solidFill>
                <a:srgbClr val="000000"/>
              </a:solidFill>
              <a:round/>
              <a:headEnd type="oval" w="med" len="med"/>
              <a:tailEnd/>
            </a:ln>
          </p:spPr>
          <p:txBody>
            <a:bodyPr/>
            <a:lstStyle/>
            <a:p>
              <a:endParaRPr lang="tr-TR"/>
            </a:p>
          </p:txBody>
        </p:sp>
        <p:sp>
          <p:nvSpPr>
            <p:cNvPr id="108552" name="Line 8"/>
            <p:cNvSpPr>
              <a:spLocks noChangeShapeType="1"/>
            </p:cNvSpPr>
            <p:nvPr/>
          </p:nvSpPr>
          <p:spPr bwMode="auto">
            <a:xfrm>
              <a:off x="5010" y="7395"/>
              <a:ext cx="405" cy="585"/>
            </a:xfrm>
            <a:prstGeom prst="line">
              <a:avLst/>
            </a:prstGeom>
            <a:noFill/>
            <a:ln w="9525">
              <a:solidFill>
                <a:srgbClr val="000000"/>
              </a:solidFill>
              <a:round/>
              <a:headEnd type="oval" w="med" len="med"/>
              <a:tailEnd/>
            </a:ln>
          </p:spPr>
          <p:txBody>
            <a:bodyPr/>
            <a:lstStyle/>
            <a:p>
              <a:endParaRPr lang="tr-TR"/>
            </a:p>
          </p:txBody>
        </p:sp>
        <p:sp>
          <p:nvSpPr>
            <p:cNvPr id="108553" name="Line 9"/>
            <p:cNvSpPr>
              <a:spLocks noChangeShapeType="1"/>
            </p:cNvSpPr>
            <p:nvPr/>
          </p:nvSpPr>
          <p:spPr bwMode="auto">
            <a:xfrm flipH="1">
              <a:off x="4860" y="7980"/>
              <a:ext cx="555" cy="555"/>
            </a:xfrm>
            <a:prstGeom prst="line">
              <a:avLst/>
            </a:prstGeom>
            <a:noFill/>
            <a:ln w="9525">
              <a:solidFill>
                <a:srgbClr val="000000"/>
              </a:solidFill>
              <a:round/>
              <a:headEnd type="oval" w="med" len="med"/>
              <a:tailEnd/>
            </a:ln>
          </p:spPr>
          <p:txBody>
            <a:bodyPr/>
            <a:lstStyle/>
            <a:p>
              <a:endParaRPr lang="tr-TR"/>
            </a:p>
          </p:txBody>
        </p:sp>
        <p:sp>
          <p:nvSpPr>
            <p:cNvPr id="108554" name="Line 10"/>
            <p:cNvSpPr>
              <a:spLocks noChangeShapeType="1"/>
            </p:cNvSpPr>
            <p:nvPr/>
          </p:nvSpPr>
          <p:spPr bwMode="auto">
            <a:xfrm>
              <a:off x="4890" y="8520"/>
              <a:ext cx="1545" cy="0"/>
            </a:xfrm>
            <a:prstGeom prst="line">
              <a:avLst/>
            </a:prstGeom>
            <a:noFill/>
            <a:ln w="9525">
              <a:solidFill>
                <a:srgbClr val="000000"/>
              </a:solidFill>
              <a:round/>
              <a:headEnd type="oval" w="med" len="med"/>
              <a:tailEnd/>
            </a:ln>
          </p:spPr>
          <p:txBody>
            <a:bodyPr/>
            <a:lstStyle/>
            <a:p>
              <a:endParaRPr lang="tr-TR"/>
            </a:p>
          </p:txBody>
        </p:sp>
        <p:sp>
          <p:nvSpPr>
            <p:cNvPr id="108555" name="Line 11"/>
            <p:cNvSpPr>
              <a:spLocks noChangeShapeType="1"/>
            </p:cNvSpPr>
            <p:nvPr/>
          </p:nvSpPr>
          <p:spPr bwMode="auto">
            <a:xfrm flipV="1">
              <a:off x="6435" y="7320"/>
              <a:ext cx="0" cy="1200"/>
            </a:xfrm>
            <a:prstGeom prst="line">
              <a:avLst/>
            </a:prstGeom>
            <a:noFill/>
            <a:ln w="9525">
              <a:solidFill>
                <a:srgbClr val="000000"/>
              </a:solidFill>
              <a:round/>
              <a:headEnd type="oval" w="med" len="med"/>
              <a:tailEnd type="oval" w="med" len="med"/>
            </a:ln>
          </p:spPr>
          <p:txBody>
            <a:bodyPr/>
            <a:lstStyle/>
            <a:p>
              <a:endParaRPr lang="tr-TR"/>
            </a:p>
          </p:txBody>
        </p:sp>
        <p:sp>
          <p:nvSpPr>
            <p:cNvPr id="108556" name="Line 12"/>
            <p:cNvSpPr>
              <a:spLocks noChangeShapeType="1"/>
            </p:cNvSpPr>
            <p:nvPr/>
          </p:nvSpPr>
          <p:spPr bwMode="auto">
            <a:xfrm flipH="1" flipV="1">
              <a:off x="5715" y="6915"/>
              <a:ext cx="720" cy="405"/>
            </a:xfrm>
            <a:prstGeom prst="line">
              <a:avLst/>
            </a:prstGeom>
            <a:noFill/>
            <a:ln w="9525">
              <a:solidFill>
                <a:srgbClr val="000000"/>
              </a:solidFill>
              <a:round/>
              <a:headEnd/>
              <a:tailEnd/>
            </a:ln>
          </p:spPr>
          <p:txBody>
            <a:bodyPr/>
            <a:lstStyle/>
            <a:p>
              <a:endParaRPr lang="tr-TR"/>
            </a:p>
          </p:txBody>
        </p:sp>
        <p:sp>
          <p:nvSpPr>
            <p:cNvPr id="108557" name="Line 13"/>
            <p:cNvSpPr>
              <a:spLocks noChangeShapeType="1"/>
            </p:cNvSpPr>
            <p:nvPr/>
          </p:nvSpPr>
          <p:spPr bwMode="auto">
            <a:xfrm flipH="1">
              <a:off x="7167" y="6810"/>
              <a:ext cx="555" cy="705"/>
            </a:xfrm>
            <a:prstGeom prst="line">
              <a:avLst/>
            </a:prstGeom>
            <a:noFill/>
            <a:ln w="9525">
              <a:solidFill>
                <a:srgbClr val="000000"/>
              </a:solidFill>
              <a:round/>
              <a:headEnd type="oval" w="med" len="med"/>
              <a:tailEnd type="oval" w="med" len="med"/>
            </a:ln>
          </p:spPr>
          <p:txBody>
            <a:bodyPr/>
            <a:lstStyle/>
            <a:p>
              <a:endParaRPr lang="tr-TR"/>
            </a:p>
          </p:txBody>
        </p:sp>
        <p:sp>
          <p:nvSpPr>
            <p:cNvPr id="108558" name="Line 14"/>
            <p:cNvSpPr>
              <a:spLocks noChangeShapeType="1"/>
            </p:cNvSpPr>
            <p:nvPr/>
          </p:nvSpPr>
          <p:spPr bwMode="auto">
            <a:xfrm>
              <a:off x="7167" y="7515"/>
              <a:ext cx="600" cy="765"/>
            </a:xfrm>
            <a:prstGeom prst="line">
              <a:avLst/>
            </a:prstGeom>
            <a:noFill/>
            <a:ln w="9525">
              <a:solidFill>
                <a:srgbClr val="000000"/>
              </a:solidFill>
              <a:round/>
              <a:headEnd/>
              <a:tailEnd type="oval" w="med" len="med"/>
            </a:ln>
          </p:spPr>
          <p:txBody>
            <a:bodyPr/>
            <a:lstStyle/>
            <a:p>
              <a:endParaRPr lang="tr-TR"/>
            </a:p>
          </p:txBody>
        </p:sp>
        <p:sp>
          <p:nvSpPr>
            <p:cNvPr id="108559" name="Line 15"/>
            <p:cNvSpPr>
              <a:spLocks noChangeShapeType="1"/>
            </p:cNvSpPr>
            <p:nvPr/>
          </p:nvSpPr>
          <p:spPr bwMode="auto">
            <a:xfrm flipV="1">
              <a:off x="7770" y="6795"/>
              <a:ext cx="0" cy="1485"/>
            </a:xfrm>
            <a:prstGeom prst="line">
              <a:avLst/>
            </a:prstGeom>
            <a:noFill/>
            <a:ln w="9525">
              <a:solidFill>
                <a:srgbClr val="000000"/>
              </a:solidFill>
              <a:round/>
              <a:headEnd/>
              <a:tailEnd/>
            </a:ln>
          </p:spPr>
          <p:txBody>
            <a:bodyPr/>
            <a:lstStyle/>
            <a:p>
              <a:endParaRPr lang="tr-TR"/>
            </a:p>
          </p:txBody>
        </p:sp>
        <p:sp>
          <p:nvSpPr>
            <p:cNvPr id="108560" name="Text Box 16"/>
            <p:cNvSpPr txBox="1">
              <a:spLocks noChangeArrowheads="1"/>
            </p:cNvSpPr>
            <p:nvPr/>
          </p:nvSpPr>
          <p:spPr bwMode="auto">
            <a:xfrm>
              <a:off x="4425" y="7215"/>
              <a:ext cx="750" cy="585"/>
            </a:xfrm>
            <a:prstGeom prst="rect">
              <a:avLst/>
            </a:prstGeom>
            <a:noFill/>
            <a:ln w="9525">
              <a:noFill/>
              <a:miter lim="800000"/>
              <a:headEnd/>
              <a:tailEnd/>
            </a:ln>
          </p:spPr>
          <p:txBody>
            <a:bodyPr/>
            <a:lstStyle/>
            <a:p>
              <a:r>
                <a:rPr lang="tr-TR" sz="1200"/>
                <a:t>1(0)</a:t>
              </a:r>
              <a:endParaRPr lang="tr-TR" sz="2400"/>
            </a:p>
          </p:txBody>
        </p:sp>
        <p:sp>
          <p:nvSpPr>
            <p:cNvPr id="108561" name="Text Box 17"/>
            <p:cNvSpPr txBox="1">
              <a:spLocks noChangeArrowheads="1"/>
            </p:cNvSpPr>
            <p:nvPr/>
          </p:nvSpPr>
          <p:spPr bwMode="auto">
            <a:xfrm>
              <a:off x="5310" y="6555"/>
              <a:ext cx="750" cy="585"/>
            </a:xfrm>
            <a:prstGeom prst="rect">
              <a:avLst/>
            </a:prstGeom>
            <a:noFill/>
            <a:ln w="9525">
              <a:noFill/>
              <a:miter lim="800000"/>
              <a:headEnd/>
              <a:tailEnd/>
            </a:ln>
          </p:spPr>
          <p:txBody>
            <a:bodyPr/>
            <a:lstStyle/>
            <a:p>
              <a:r>
                <a:rPr lang="tr-TR" sz="1200"/>
                <a:t>2(1)</a:t>
              </a:r>
              <a:endParaRPr lang="tr-TR" sz="2400"/>
            </a:p>
          </p:txBody>
        </p:sp>
        <p:sp>
          <p:nvSpPr>
            <p:cNvPr id="108562" name="Text Box 18"/>
            <p:cNvSpPr txBox="1">
              <a:spLocks noChangeArrowheads="1"/>
            </p:cNvSpPr>
            <p:nvPr/>
          </p:nvSpPr>
          <p:spPr bwMode="auto">
            <a:xfrm>
              <a:off x="5355" y="7755"/>
              <a:ext cx="750" cy="585"/>
            </a:xfrm>
            <a:prstGeom prst="rect">
              <a:avLst/>
            </a:prstGeom>
            <a:noFill/>
            <a:ln w="9525">
              <a:noFill/>
              <a:miter lim="800000"/>
              <a:headEnd/>
              <a:tailEnd/>
            </a:ln>
          </p:spPr>
          <p:txBody>
            <a:bodyPr/>
            <a:lstStyle/>
            <a:p>
              <a:r>
                <a:rPr lang="tr-TR" sz="1200"/>
                <a:t>5(1)</a:t>
              </a:r>
              <a:endParaRPr lang="tr-TR" sz="2400"/>
            </a:p>
          </p:txBody>
        </p:sp>
        <p:sp>
          <p:nvSpPr>
            <p:cNvPr id="108563" name="Text Box 19"/>
            <p:cNvSpPr txBox="1">
              <a:spLocks noChangeArrowheads="1"/>
            </p:cNvSpPr>
            <p:nvPr/>
          </p:nvSpPr>
          <p:spPr bwMode="auto">
            <a:xfrm>
              <a:off x="4365" y="8385"/>
              <a:ext cx="750" cy="585"/>
            </a:xfrm>
            <a:prstGeom prst="rect">
              <a:avLst/>
            </a:prstGeom>
            <a:noFill/>
            <a:ln w="9525">
              <a:noFill/>
              <a:miter lim="800000"/>
              <a:headEnd/>
              <a:tailEnd/>
            </a:ln>
          </p:spPr>
          <p:txBody>
            <a:bodyPr/>
            <a:lstStyle/>
            <a:p>
              <a:r>
                <a:rPr lang="tr-TR" sz="1200"/>
                <a:t>4(2)</a:t>
              </a:r>
              <a:endParaRPr lang="tr-TR" sz="2400"/>
            </a:p>
          </p:txBody>
        </p:sp>
        <p:sp>
          <p:nvSpPr>
            <p:cNvPr id="108564" name="Text Box 20"/>
            <p:cNvSpPr txBox="1">
              <a:spLocks noChangeArrowheads="1"/>
            </p:cNvSpPr>
            <p:nvPr/>
          </p:nvSpPr>
          <p:spPr bwMode="auto">
            <a:xfrm>
              <a:off x="6345" y="7080"/>
              <a:ext cx="750" cy="585"/>
            </a:xfrm>
            <a:prstGeom prst="rect">
              <a:avLst/>
            </a:prstGeom>
            <a:noFill/>
            <a:ln w="9525">
              <a:noFill/>
              <a:miter lim="800000"/>
              <a:headEnd/>
              <a:tailEnd/>
            </a:ln>
          </p:spPr>
          <p:txBody>
            <a:bodyPr/>
            <a:lstStyle/>
            <a:p>
              <a:r>
                <a:rPr lang="tr-TR" sz="1200"/>
                <a:t>3(2)</a:t>
              </a:r>
              <a:endParaRPr lang="tr-TR" sz="2400"/>
            </a:p>
          </p:txBody>
        </p:sp>
        <p:sp>
          <p:nvSpPr>
            <p:cNvPr id="108565" name="Text Box 21"/>
            <p:cNvSpPr txBox="1">
              <a:spLocks noChangeArrowheads="1"/>
            </p:cNvSpPr>
            <p:nvPr/>
          </p:nvSpPr>
          <p:spPr bwMode="auto">
            <a:xfrm>
              <a:off x="6150" y="8505"/>
              <a:ext cx="750" cy="585"/>
            </a:xfrm>
            <a:prstGeom prst="rect">
              <a:avLst/>
            </a:prstGeom>
            <a:noFill/>
            <a:ln w="9525">
              <a:noFill/>
              <a:miter lim="800000"/>
              <a:headEnd/>
              <a:tailEnd/>
            </a:ln>
          </p:spPr>
          <p:txBody>
            <a:bodyPr/>
            <a:lstStyle/>
            <a:p>
              <a:r>
                <a:rPr lang="tr-TR" sz="1200"/>
                <a:t>6(3)</a:t>
              </a:r>
              <a:endParaRPr lang="tr-TR" sz="2400"/>
            </a:p>
          </p:txBody>
        </p:sp>
        <p:sp>
          <p:nvSpPr>
            <p:cNvPr id="108566" name="Text Box 22"/>
            <p:cNvSpPr txBox="1">
              <a:spLocks noChangeArrowheads="1"/>
            </p:cNvSpPr>
            <p:nvPr/>
          </p:nvSpPr>
          <p:spPr bwMode="auto">
            <a:xfrm>
              <a:off x="7485" y="6450"/>
              <a:ext cx="750" cy="585"/>
            </a:xfrm>
            <a:prstGeom prst="rect">
              <a:avLst/>
            </a:prstGeom>
            <a:noFill/>
            <a:ln w="9525">
              <a:noFill/>
              <a:miter lim="800000"/>
              <a:headEnd/>
              <a:tailEnd/>
            </a:ln>
          </p:spPr>
          <p:txBody>
            <a:bodyPr/>
            <a:lstStyle/>
            <a:p>
              <a:r>
                <a:rPr lang="tr-TR" sz="1200"/>
                <a:t>8</a:t>
              </a:r>
              <a:endParaRPr lang="tr-TR" sz="2400"/>
            </a:p>
          </p:txBody>
        </p:sp>
        <p:sp>
          <p:nvSpPr>
            <p:cNvPr id="108567" name="Text Box 23"/>
            <p:cNvSpPr txBox="1">
              <a:spLocks noChangeArrowheads="1"/>
            </p:cNvSpPr>
            <p:nvPr/>
          </p:nvSpPr>
          <p:spPr bwMode="auto">
            <a:xfrm>
              <a:off x="6915" y="7290"/>
              <a:ext cx="750" cy="585"/>
            </a:xfrm>
            <a:prstGeom prst="rect">
              <a:avLst/>
            </a:prstGeom>
            <a:noFill/>
            <a:ln w="9525">
              <a:noFill/>
              <a:miter lim="800000"/>
              <a:headEnd/>
              <a:tailEnd/>
            </a:ln>
          </p:spPr>
          <p:txBody>
            <a:bodyPr/>
            <a:lstStyle/>
            <a:p>
              <a:r>
                <a:rPr lang="tr-TR" sz="1200"/>
                <a:t>7</a:t>
              </a:r>
              <a:endParaRPr lang="tr-TR" sz="2400"/>
            </a:p>
          </p:txBody>
        </p:sp>
        <p:sp>
          <p:nvSpPr>
            <p:cNvPr id="108568" name="Text Box 24"/>
            <p:cNvSpPr txBox="1">
              <a:spLocks noChangeArrowheads="1"/>
            </p:cNvSpPr>
            <p:nvPr/>
          </p:nvSpPr>
          <p:spPr bwMode="auto">
            <a:xfrm>
              <a:off x="7545" y="8250"/>
              <a:ext cx="750" cy="585"/>
            </a:xfrm>
            <a:prstGeom prst="rect">
              <a:avLst/>
            </a:prstGeom>
            <a:noFill/>
            <a:ln w="9525">
              <a:noFill/>
              <a:miter lim="800000"/>
              <a:headEnd/>
              <a:tailEnd/>
            </a:ln>
          </p:spPr>
          <p:txBody>
            <a:bodyPr/>
            <a:lstStyle/>
            <a:p>
              <a:r>
                <a:rPr lang="tr-TR" sz="1200"/>
                <a:t>9</a:t>
              </a:r>
              <a:endParaRPr lang="tr-TR" sz="2400"/>
            </a:p>
          </p:txBody>
        </p:sp>
        <p:sp>
          <p:nvSpPr>
            <p:cNvPr id="108569" name="Text Box 25"/>
            <p:cNvSpPr txBox="1">
              <a:spLocks noChangeArrowheads="1"/>
            </p:cNvSpPr>
            <p:nvPr/>
          </p:nvSpPr>
          <p:spPr bwMode="auto">
            <a:xfrm>
              <a:off x="5070" y="9375"/>
              <a:ext cx="2700" cy="585"/>
            </a:xfrm>
            <a:prstGeom prst="rect">
              <a:avLst/>
            </a:prstGeom>
            <a:noFill/>
            <a:ln w="9525">
              <a:noFill/>
              <a:miter lim="800000"/>
              <a:headEnd/>
              <a:tailEnd/>
            </a:ln>
          </p:spPr>
          <p:txBody>
            <a:bodyPr/>
            <a:lstStyle/>
            <a:p>
              <a:endParaRPr lang="tr-TR" sz="2400"/>
            </a:p>
          </p:txBody>
        </p:sp>
      </p:grpSp>
      <p:sp>
        <p:nvSpPr>
          <p:cNvPr id="108570" name="Rectangle 26"/>
          <p:cNvSpPr>
            <a:spLocks noChangeArrowheads="1"/>
          </p:cNvSpPr>
          <p:nvPr/>
        </p:nvSpPr>
        <p:spPr bwMode="auto">
          <a:xfrm>
            <a:off x="1979613" y="4581525"/>
            <a:ext cx="6589712" cy="336550"/>
          </a:xfrm>
          <a:prstGeom prst="rect">
            <a:avLst/>
          </a:prstGeom>
          <a:noFill/>
          <a:ln w="9525">
            <a:noFill/>
            <a:miter lim="800000"/>
            <a:headEnd/>
            <a:tailEnd/>
          </a:ln>
          <a:effectLst/>
        </p:spPr>
        <p:txBody>
          <a:bodyPr wrap="none" anchor="ctr">
            <a:spAutoFit/>
          </a:bodyPr>
          <a:lstStyle/>
          <a:p>
            <a:pPr algn="just"/>
            <a:r>
              <a:rPr lang="tr-TR" sz="1600">
                <a:latin typeface="Comic Sans MS" pitchFamily="66" charset="0"/>
              </a:rPr>
              <a:t>Şekilde görüldüğü gibi graf  bağlı olmadığı için kapsama ağacı yoktur</a:t>
            </a:r>
          </a:p>
        </p:txBody>
      </p:sp>
      <p:sp>
        <p:nvSpPr>
          <p:cNvPr id="108571" name="Rectangle 27"/>
          <p:cNvSpPr>
            <a:spLocks noChangeArrowheads="1"/>
          </p:cNvSpPr>
          <p:nvPr/>
        </p:nvSpPr>
        <p:spPr bwMode="auto">
          <a:xfrm>
            <a:off x="1835150" y="5084763"/>
            <a:ext cx="4906963" cy="336550"/>
          </a:xfrm>
          <a:prstGeom prst="rect">
            <a:avLst/>
          </a:prstGeom>
          <a:noFill/>
          <a:ln w="9525">
            <a:noFill/>
            <a:miter lim="800000"/>
            <a:headEnd/>
            <a:tailEnd/>
          </a:ln>
          <a:effectLst/>
        </p:spPr>
        <p:txBody>
          <a:bodyPr wrap="none" anchor="ctr">
            <a:spAutoFit/>
          </a:bodyPr>
          <a:lstStyle/>
          <a:p>
            <a:r>
              <a:rPr lang="tr-TR" sz="1600">
                <a:latin typeface="Comic Sans MS" pitchFamily="66" charset="0"/>
              </a:rPr>
              <a:t>Aynı sonucu BFS algoritmasını kullanarak bulunuz?</a:t>
            </a:r>
          </a:p>
        </p:txBody>
      </p:sp>
      <p:sp>
        <p:nvSpPr>
          <p:cNvPr id="108572"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8573"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7583E35A-2296-4107-937D-4DC267C62D8B}" type="slidenum">
              <a:rPr lang="tr-TR" sz="1400"/>
              <a:pPr algn="ctr" eaLnBrk="0" hangingPunct="0"/>
              <a:t>12</a:t>
            </a:fld>
            <a:r>
              <a:rPr lang="tr-TR" sz="1400"/>
              <a:t>. Sayfa</a:t>
            </a:r>
          </a:p>
        </p:txBody>
      </p:sp>
      <p:sp>
        <p:nvSpPr>
          <p:cNvPr id="108574"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8549"/>
                                        </p:tgtEl>
                                        <p:attrNameLst>
                                          <p:attrName>style.visibility</p:attrName>
                                        </p:attrNameLst>
                                      </p:cBhvr>
                                      <p:to>
                                        <p:strVal val="visible"/>
                                      </p:to>
                                    </p:set>
                                    <p:animEffect transition="in" filter="diamond(in)">
                                      <p:cBhvr>
                                        <p:cTn id="7" dur="2000"/>
                                        <p:tgtEl>
                                          <p:spTgt spid="108549"/>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108570"/>
                                        </p:tgtEl>
                                        <p:attrNameLst>
                                          <p:attrName>style.visibility</p:attrName>
                                        </p:attrNameLst>
                                      </p:cBhvr>
                                      <p:to>
                                        <p:strVal val="visible"/>
                                      </p:to>
                                    </p:set>
                                    <p:animEffect transition="in" filter="plus(in)">
                                      <p:cBhvr>
                                        <p:cTn id="12" dur="2000"/>
                                        <p:tgtEl>
                                          <p:spTgt spid="1085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8571"/>
                                        </p:tgtEl>
                                        <p:attrNameLst>
                                          <p:attrName>style.visibility</p:attrName>
                                        </p:attrNameLst>
                                      </p:cBhvr>
                                      <p:to>
                                        <p:strVal val="visible"/>
                                      </p:to>
                                    </p:set>
                                    <p:animEffect transition="in" filter="wipe(down)">
                                      <p:cBhvr>
                                        <p:cTn id="17" dur="500"/>
                                        <p:tgtEl>
                                          <p:spTgt spid="108571"/>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mph" presetSubtype="0" fill="hold" grpId="1" nodeType="clickEffect">
                                  <p:stCondLst>
                                    <p:cond delay="0"/>
                                  </p:stCondLst>
                                  <p:childTnLst>
                                    <p:animClr clrSpc="rgb" dir="cw">
                                      <p:cBhvr override="childStyle">
                                        <p:cTn id="21" dur="4750" fill="hold">
                                          <p:stCondLst>
                                            <p:cond delay="250"/>
                                          </p:stCondLst>
                                        </p:cTn>
                                        <p:tgtEl>
                                          <p:spTgt spid="108571"/>
                                        </p:tgtEl>
                                        <p:attrNameLst>
                                          <p:attrName>style.color</p:attrName>
                                        </p:attrNameLst>
                                      </p:cBhvr>
                                      <p:to>
                                        <a:srgbClr val="F95E2D"/>
                                      </p:to>
                                    </p:animClr>
                                    <p:animClr clrSpc="rgb" dir="cw">
                                      <p:cBhvr>
                                        <p:cTn id="22" dur="4750" fill="hold">
                                          <p:stCondLst>
                                            <p:cond delay="250"/>
                                          </p:stCondLst>
                                        </p:cTn>
                                        <p:tgtEl>
                                          <p:spTgt spid="108571"/>
                                        </p:tgtEl>
                                        <p:attrNameLst>
                                          <p:attrName>fillColor</p:attrName>
                                        </p:attrNameLst>
                                      </p:cBhvr>
                                      <p:to>
                                        <a:srgbClr val="F95E2D"/>
                                      </p:to>
                                    </p:animClr>
                                    <p:set>
                                      <p:cBhvr>
                                        <p:cTn id="23" dur="4750" fill="hold">
                                          <p:stCondLst>
                                            <p:cond delay="250"/>
                                          </p:stCondLst>
                                        </p:cTn>
                                        <p:tgtEl>
                                          <p:spTgt spid="108571"/>
                                        </p:tgtEl>
                                        <p:attrNameLst>
                                          <p:attrName>fill.type</p:attrName>
                                        </p:attrNameLst>
                                      </p:cBhvr>
                                      <p:to>
                                        <p:strVal val="solid"/>
                                      </p:to>
                                    </p:set>
                                    <p:set>
                                      <p:cBhvr>
                                        <p:cTn id="24" dur="4750" fill="hold">
                                          <p:stCondLst>
                                            <p:cond delay="250"/>
                                          </p:stCondLst>
                                        </p:cTn>
                                        <p:tgtEl>
                                          <p:spTgt spid="108571"/>
                                        </p:tgtEl>
                                        <p:attrNameLst>
                                          <p:attrName>fill.on</p:attrName>
                                        </p:attrNameLst>
                                      </p:cBhvr>
                                      <p:to>
                                        <p:strVal val="true"/>
                                      </p:to>
                                    </p:set>
                                    <p:animScale>
                                      <p:cBhvr>
                                        <p:cTn id="25" dur="500" fill="hold">
                                          <p:stCondLst>
                                            <p:cond delay="0"/>
                                          </p:stCondLst>
                                        </p:cTn>
                                        <p:tgtEl>
                                          <p:spTgt spid="108571"/>
                                        </p:tgtEl>
                                      </p:cBhvr>
                                      <p:from x="100000" y="100000"/>
                                      <p:to x="100000" y="5000"/>
                                    </p:animScale>
                                    <p:animScale>
                                      <p:cBhvr>
                                        <p:cTn id="26" dur="500" fill="hold">
                                          <p:stCondLst>
                                            <p:cond delay="500"/>
                                          </p:stCondLst>
                                        </p:cTn>
                                        <p:tgtEl>
                                          <p:spTgt spid="108571"/>
                                        </p:tgtEl>
                                      </p:cBhvr>
                                      <p:from x="100000" y="5000"/>
                                      <p:to x="120000" y="150000"/>
                                    </p:animScale>
                                    <p:animScale>
                                      <p:cBhvr>
                                        <p:cTn id="27" dur="1500" fill="hold">
                                          <p:stCondLst>
                                            <p:cond delay="3500"/>
                                          </p:stCondLst>
                                        </p:cTn>
                                        <p:tgtEl>
                                          <p:spTgt spid="108571"/>
                                        </p:tgtEl>
                                      </p:cBhvr>
                                      <p:to x="12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70" grpId="0"/>
      <p:bldP spid="108571" grpId="0"/>
      <p:bldP spid="10857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09571" name="Rectangle 3"/>
          <p:cNvSpPr>
            <a:spLocks noGrp="1" noChangeArrowheads="1"/>
          </p:cNvSpPr>
          <p:nvPr>
            <p:ph type="body" idx="1"/>
          </p:nvPr>
        </p:nvSpPr>
        <p:spPr/>
        <p:txBody>
          <a:bodyPr/>
          <a:lstStyle/>
          <a:p>
            <a:pPr algn="just">
              <a:lnSpc>
                <a:spcPct val="90000"/>
              </a:lnSpc>
              <a:buFont typeface="Wingdings" pitchFamily="2" charset="2"/>
              <a:buNone/>
            </a:pPr>
            <a:r>
              <a:rPr lang="tr-TR" sz="1600" smtClean="0">
                <a:latin typeface="Comic Sans MS" pitchFamily="66" charset="0"/>
              </a:rPr>
              <a:t>Petrol  rafinerisi </a:t>
            </a:r>
            <a:r>
              <a:rPr lang="tr-TR" sz="1600" smtClean="0"/>
              <a:t>ö</a:t>
            </a:r>
            <a:r>
              <a:rPr lang="tr-TR" sz="1600" smtClean="0">
                <a:latin typeface="Comic Sans MS" pitchFamily="66" charset="0"/>
              </a:rPr>
              <a:t>rneğimize geri d</a:t>
            </a:r>
            <a:r>
              <a:rPr lang="tr-TR" sz="1600" smtClean="0"/>
              <a:t>ö</a:t>
            </a:r>
            <a:r>
              <a:rPr lang="tr-TR" sz="1600" smtClean="0">
                <a:latin typeface="Comic Sans MS" pitchFamily="66" charset="0"/>
              </a:rPr>
              <a:t>nersek , kapsama ağacını se</a:t>
            </a:r>
            <a:r>
              <a:rPr lang="tr-TR" sz="1600" smtClean="0"/>
              <a:t>ç</a:t>
            </a:r>
            <a:r>
              <a:rPr lang="tr-TR" sz="1600" smtClean="0">
                <a:latin typeface="Comic Sans MS" pitchFamily="66" charset="0"/>
              </a:rPr>
              <a:t>erken herhangi bir sınırlandırma kullanmamıştık. Ancak burada arazi durumu , mesafe gibi </a:t>
            </a:r>
            <a:r>
              <a:rPr lang="tr-TR" sz="1600" smtClean="0"/>
              <a:t>ç</a:t>
            </a:r>
            <a:r>
              <a:rPr lang="tr-TR" sz="1600" smtClean="0">
                <a:latin typeface="Comic Sans MS" pitchFamily="66" charset="0"/>
              </a:rPr>
              <a:t>eşitli sınırlandırmalar getirerek maliyeti en d</a:t>
            </a:r>
            <a:r>
              <a:rPr lang="tr-TR" sz="1600" smtClean="0"/>
              <a:t>ü</a:t>
            </a:r>
            <a:r>
              <a:rPr lang="tr-TR" sz="1600" smtClean="0">
                <a:latin typeface="Comic Sans MS" pitchFamily="66" charset="0"/>
              </a:rPr>
              <a:t>ş</a:t>
            </a:r>
            <a:r>
              <a:rPr lang="tr-TR" sz="1600" smtClean="0"/>
              <a:t>ü</a:t>
            </a:r>
            <a:r>
              <a:rPr lang="tr-TR" sz="1600" smtClean="0">
                <a:latin typeface="Comic Sans MS" pitchFamily="66" charset="0"/>
              </a:rPr>
              <a:t>k olan kapsama ağacının bulunmasını isteyebiliriz. Bu durumda problem ağırlıklı bir grafın minimum ağırlıklı olan kapsama ağacını bulmaya d</a:t>
            </a:r>
            <a:r>
              <a:rPr lang="tr-TR" sz="1600" smtClean="0"/>
              <a:t>ö</a:t>
            </a:r>
            <a:r>
              <a:rPr lang="tr-TR" sz="1600" smtClean="0">
                <a:latin typeface="Comic Sans MS" pitchFamily="66" charset="0"/>
              </a:rPr>
              <a:t>n</a:t>
            </a:r>
            <a:r>
              <a:rPr lang="tr-TR" sz="1600" smtClean="0"/>
              <a:t>ü</a:t>
            </a:r>
            <a:r>
              <a:rPr lang="tr-TR" sz="1600" smtClean="0">
                <a:latin typeface="Comic Sans MS" pitchFamily="66" charset="0"/>
              </a:rPr>
              <a:t>şecektir.  Ağırlıkların şekildeki gibi verildiğini varsayalım </a:t>
            </a:r>
          </a:p>
        </p:txBody>
      </p:sp>
      <p:grpSp>
        <p:nvGrpSpPr>
          <p:cNvPr id="109572" name="Group 4"/>
          <p:cNvGrpSpPr>
            <a:grpSpLocks/>
          </p:cNvGrpSpPr>
          <p:nvPr/>
        </p:nvGrpSpPr>
        <p:grpSpPr bwMode="auto">
          <a:xfrm>
            <a:off x="1619250" y="3284538"/>
            <a:ext cx="6048375" cy="1800225"/>
            <a:chOff x="2175" y="7137"/>
            <a:chExt cx="7335" cy="2040"/>
          </a:xfrm>
        </p:grpSpPr>
        <p:sp>
          <p:nvSpPr>
            <p:cNvPr id="109573" name="Rectangle 5"/>
            <p:cNvSpPr>
              <a:spLocks noChangeArrowheads="1"/>
            </p:cNvSpPr>
            <p:nvPr/>
          </p:nvSpPr>
          <p:spPr bwMode="auto">
            <a:xfrm>
              <a:off x="2175" y="7137"/>
              <a:ext cx="7215" cy="2040"/>
            </a:xfrm>
            <a:prstGeom prst="rect">
              <a:avLst/>
            </a:prstGeom>
            <a:solidFill>
              <a:srgbClr val="C0C0C0"/>
            </a:solidFill>
            <a:ln w="9525">
              <a:solidFill>
                <a:srgbClr val="000000"/>
              </a:solidFill>
              <a:miter lim="800000"/>
              <a:headEnd/>
              <a:tailEnd/>
            </a:ln>
          </p:spPr>
          <p:txBody>
            <a:bodyPr/>
            <a:lstStyle/>
            <a:p>
              <a:endParaRPr lang="tr-TR"/>
            </a:p>
          </p:txBody>
        </p:sp>
        <p:sp>
          <p:nvSpPr>
            <p:cNvPr id="109574" name="Line 6"/>
            <p:cNvSpPr>
              <a:spLocks noChangeShapeType="1"/>
            </p:cNvSpPr>
            <p:nvPr/>
          </p:nvSpPr>
          <p:spPr bwMode="auto">
            <a:xfrm>
              <a:off x="2595" y="7557"/>
              <a:ext cx="1245" cy="0"/>
            </a:xfrm>
            <a:prstGeom prst="line">
              <a:avLst/>
            </a:prstGeom>
            <a:noFill/>
            <a:ln w="9525">
              <a:solidFill>
                <a:srgbClr val="000000"/>
              </a:solidFill>
              <a:round/>
              <a:headEnd type="oval" w="med" len="med"/>
              <a:tailEnd/>
            </a:ln>
          </p:spPr>
          <p:txBody>
            <a:bodyPr/>
            <a:lstStyle/>
            <a:p>
              <a:endParaRPr lang="tr-TR"/>
            </a:p>
          </p:txBody>
        </p:sp>
        <p:sp>
          <p:nvSpPr>
            <p:cNvPr id="109575" name="Line 7"/>
            <p:cNvSpPr>
              <a:spLocks noChangeShapeType="1"/>
            </p:cNvSpPr>
            <p:nvPr/>
          </p:nvSpPr>
          <p:spPr bwMode="auto">
            <a:xfrm>
              <a:off x="3840" y="7557"/>
              <a:ext cx="1350" cy="0"/>
            </a:xfrm>
            <a:prstGeom prst="line">
              <a:avLst/>
            </a:prstGeom>
            <a:noFill/>
            <a:ln w="9525">
              <a:solidFill>
                <a:srgbClr val="000000"/>
              </a:solidFill>
              <a:round/>
              <a:headEnd/>
              <a:tailEnd/>
            </a:ln>
          </p:spPr>
          <p:txBody>
            <a:bodyPr/>
            <a:lstStyle/>
            <a:p>
              <a:endParaRPr lang="tr-TR"/>
            </a:p>
          </p:txBody>
        </p:sp>
        <p:sp>
          <p:nvSpPr>
            <p:cNvPr id="109576" name="Line 8"/>
            <p:cNvSpPr>
              <a:spLocks noChangeShapeType="1"/>
            </p:cNvSpPr>
            <p:nvPr/>
          </p:nvSpPr>
          <p:spPr bwMode="auto">
            <a:xfrm>
              <a:off x="5190" y="7557"/>
              <a:ext cx="1395" cy="0"/>
            </a:xfrm>
            <a:prstGeom prst="line">
              <a:avLst/>
            </a:prstGeom>
            <a:noFill/>
            <a:ln w="9525">
              <a:solidFill>
                <a:srgbClr val="000000"/>
              </a:solidFill>
              <a:round/>
              <a:headEnd type="oval" w="med" len="med"/>
              <a:tailEnd/>
            </a:ln>
          </p:spPr>
          <p:txBody>
            <a:bodyPr/>
            <a:lstStyle/>
            <a:p>
              <a:endParaRPr lang="tr-TR"/>
            </a:p>
          </p:txBody>
        </p:sp>
        <p:sp>
          <p:nvSpPr>
            <p:cNvPr id="109577" name="Line 9"/>
            <p:cNvSpPr>
              <a:spLocks noChangeShapeType="1"/>
            </p:cNvSpPr>
            <p:nvPr/>
          </p:nvSpPr>
          <p:spPr bwMode="auto">
            <a:xfrm>
              <a:off x="6585" y="7557"/>
              <a:ext cx="0" cy="1005"/>
            </a:xfrm>
            <a:prstGeom prst="line">
              <a:avLst/>
            </a:prstGeom>
            <a:noFill/>
            <a:ln w="9525">
              <a:solidFill>
                <a:srgbClr val="000000"/>
              </a:solidFill>
              <a:round/>
              <a:headEnd type="oval" w="med" len="med"/>
              <a:tailEnd/>
            </a:ln>
          </p:spPr>
          <p:txBody>
            <a:bodyPr/>
            <a:lstStyle/>
            <a:p>
              <a:endParaRPr lang="tr-TR"/>
            </a:p>
          </p:txBody>
        </p:sp>
        <p:sp>
          <p:nvSpPr>
            <p:cNvPr id="109578" name="Line 10"/>
            <p:cNvSpPr>
              <a:spLocks noChangeShapeType="1"/>
            </p:cNvSpPr>
            <p:nvPr/>
          </p:nvSpPr>
          <p:spPr bwMode="auto">
            <a:xfrm>
              <a:off x="6603" y="7524"/>
              <a:ext cx="1140" cy="510"/>
            </a:xfrm>
            <a:prstGeom prst="line">
              <a:avLst/>
            </a:prstGeom>
            <a:noFill/>
            <a:ln w="9525">
              <a:solidFill>
                <a:srgbClr val="000000"/>
              </a:solidFill>
              <a:round/>
              <a:headEnd/>
              <a:tailEnd/>
            </a:ln>
          </p:spPr>
          <p:txBody>
            <a:bodyPr/>
            <a:lstStyle/>
            <a:p>
              <a:endParaRPr lang="tr-TR"/>
            </a:p>
          </p:txBody>
        </p:sp>
        <p:sp>
          <p:nvSpPr>
            <p:cNvPr id="109579" name="Line 11"/>
            <p:cNvSpPr>
              <a:spLocks noChangeShapeType="1"/>
            </p:cNvSpPr>
            <p:nvPr/>
          </p:nvSpPr>
          <p:spPr bwMode="auto">
            <a:xfrm flipH="1">
              <a:off x="6585" y="8037"/>
              <a:ext cx="1155" cy="540"/>
            </a:xfrm>
            <a:prstGeom prst="line">
              <a:avLst/>
            </a:prstGeom>
            <a:noFill/>
            <a:ln w="9525">
              <a:solidFill>
                <a:srgbClr val="000000"/>
              </a:solidFill>
              <a:round/>
              <a:headEnd type="oval" w="med" len="med"/>
              <a:tailEnd/>
            </a:ln>
          </p:spPr>
          <p:txBody>
            <a:bodyPr/>
            <a:lstStyle/>
            <a:p>
              <a:endParaRPr lang="tr-TR"/>
            </a:p>
          </p:txBody>
        </p:sp>
        <p:sp>
          <p:nvSpPr>
            <p:cNvPr id="109580" name="Line 12"/>
            <p:cNvSpPr>
              <a:spLocks noChangeShapeType="1"/>
            </p:cNvSpPr>
            <p:nvPr/>
          </p:nvSpPr>
          <p:spPr bwMode="auto">
            <a:xfrm>
              <a:off x="7755" y="8022"/>
              <a:ext cx="1095" cy="0"/>
            </a:xfrm>
            <a:prstGeom prst="line">
              <a:avLst/>
            </a:prstGeom>
            <a:noFill/>
            <a:ln w="9525">
              <a:solidFill>
                <a:srgbClr val="000000"/>
              </a:solidFill>
              <a:round/>
              <a:headEnd/>
              <a:tailEnd type="oval" w="med" len="med"/>
            </a:ln>
          </p:spPr>
          <p:txBody>
            <a:bodyPr/>
            <a:lstStyle/>
            <a:p>
              <a:endParaRPr lang="tr-TR"/>
            </a:p>
          </p:txBody>
        </p:sp>
        <p:sp>
          <p:nvSpPr>
            <p:cNvPr id="109581" name="Line 13"/>
            <p:cNvSpPr>
              <a:spLocks noChangeShapeType="1"/>
            </p:cNvSpPr>
            <p:nvPr/>
          </p:nvSpPr>
          <p:spPr bwMode="auto">
            <a:xfrm flipH="1">
              <a:off x="5160" y="8562"/>
              <a:ext cx="1425" cy="0"/>
            </a:xfrm>
            <a:prstGeom prst="line">
              <a:avLst/>
            </a:prstGeom>
            <a:noFill/>
            <a:ln w="9525">
              <a:solidFill>
                <a:srgbClr val="000000"/>
              </a:solidFill>
              <a:round/>
              <a:headEnd type="oval" w="med" len="med"/>
              <a:tailEnd/>
            </a:ln>
          </p:spPr>
          <p:txBody>
            <a:bodyPr/>
            <a:lstStyle/>
            <a:p>
              <a:endParaRPr lang="tr-TR"/>
            </a:p>
          </p:txBody>
        </p:sp>
        <p:sp>
          <p:nvSpPr>
            <p:cNvPr id="109582" name="Line 14"/>
            <p:cNvSpPr>
              <a:spLocks noChangeShapeType="1"/>
            </p:cNvSpPr>
            <p:nvPr/>
          </p:nvSpPr>
          <p:spPr bwMode="auto">
            <a:xfrm flipV="1">
              <a:off x="5163" y="7542"/>
              <a:ext cx="0" cy="1020"/>
            </a:xfrm>
            <a:prstGeom prst="line">
              <a:avLst/>
            </a:prstGeom>
            <a:noFill/>
            <a:ln w="9525">
              <a:solidFill>
                <a:srgbClr val="000000"/>
              </a:solidFill>
              <a:round/>
              <a:headEnd/>
              <a:tailEnd/>
            </a:ln>
          </p:spPr>
          <p:txBody>
            <a:bodyPr/>
            <a:lstStyle/>
            <a:p>
              <a:endParaRPr lang="tr-TR"/>
            </a:p>
          </p:txBody>
        </p:sp>
        <p:sp>
          <p:nvSpPr>
            <p:cNvPr id="109583" name="Line 15"/>
            <p:cNvSpPr>
              <a:spLocks noChangeShapeType="1"/>
            </p:cNvSpPr>
            <p:nvPr/>
          </p:nvSpPr>
          <p:spPr bwMode="auto">
            <a:xfrm flipH="1">
              <a:off x="3885" y="8562"/>
              <a:ext cx="1275" cy="0"/>
            </a:xfrm>
            <a:prstGeom prst="line">
              <a:avLst/>
            </a:prstGeom>
            <a:noFill/>
            <a:ln w="9525">
              <a:solidFill>
                <a:srgbClr val="000000"/>
              </a:solidFill>
              <a:round/>
              <a:headEnd type="oval" w="med" len="med"/>
              <a:tailEnd/>
            </a:ln>
          </p:spPr>
          <p:txBody>
            <a:bodyPr/>
            <a:lstStyle/>
            <a:p>
              <a:endParaRPr lang="tr-TR"/>
            </a:p>
          </p:txBody>
        </p:sp>
        <p:sp>
          <p:nvSpPr>
            <p:cNvPr id="109584" name="Line 16"/>
            <p:cNvSpPr>
              <a:spLocks noChangeShapeType="1"/>
            </p:cNvSpPr>
            <p:nvPr/>
          </p:nvSpPr>
          <p:spPr bwMode="auto">
            <a:xfrm>
              <a:off x="3855" y="7542"/>
              <a:ext cx="0" cy="1020"/>
            </a:xfrm>
            <a:prstGeom prst="line">
              <a:avLst/>
            </a:prstGeom>
            <a:noFill/>
            <a:ln w="9525">
              <a:solidFill>
                <a:srgbClr val="000000"/>
              </a:solidFill>
              <a:round/>
              <a:headEnd type="oval" w="med" len="med"/>
              <a:tailEnd/>
            </a:ln>
          </p:spPr>
          <p:txBody>
            <a:bodyPr/>
            <a:lstStyle/>
            <a:p>
              <a:endParaRPr lang="tr-TR"/>
            </a:p>
          </p:txBody>
        </p:sp>
        <p:sp>
          <p:nvSpPr>
            <p:cNvPr id="109585" name="Line 17"/>
            <p:cNvSpPr>
              <a:spLocks noChangeShapeType="1"/>
            </p:cNvSpPr>
            <p:nvPr/>
          </p:nvSpPr>
          <p:spPr bwMode="auto">
            <a:xfrm flipH="1">
              <a:off x="2565" y="8577"/>
              <a:ext cx="1290" cy="0"/>
            </a:xfrm>
            <a:prstGeom prst="line">
              <a:avLst/>
            </a:prstGeom>
            <a:noFill/>
            <a:ln w="9525">
              <a:solidFill>
                <a:srgbClr val="000000"/>
              </a:solidFill>
              <a:round/>
              <a:headEnd type="oval" w="med" len="med"/>
              <a:tailEnd type="oval" w="med" len="med"/>
            </a:ln>
          </p:spPr>
          <p:txBody>
            <a:bodyPr/>
            <a:lstStyle/>
            <a:p>
              <a:endParaRPr lang="tr-TR"/>
            </a:p>
          </p:txBody>
        </p:sp>
        <p:sp>
          <p:nvSpPr>
            <p:cNvPr id="109586" name="Line 18"/>
            <p:cNvSpPr>
              <a:spLocks noChangeShapeType="1"/>
            </p:cNvSpPr>
            <p:nvPr/>
          </p:nvSpPr>
          <p:spPr bwMode="auto">
            <a:xfrm flipV="1">
              <a:off x="4482" y="7587"/>
              <a:ext cx="675" cy="495"/>
            </a:xfrm>
            <a:prstGeom prst="line">
              <a:avLst/>
            </a:prstGeom>
            <a:noFill/>
            <a:ln w="9525">
              <a:solidFill>
                <a:srgbClr val="000000"/>
              </a:solidFill>
              <a:round/>
              <a:headEnd/>
              <a:tailEnd/>
            </a:ln>
          </p:spPr>
          <p:txBody>
            <a:bodyPr/>
            <a:lstStyle/>
            <a:p>
              <a:endParaRPr lang="tr-TR"/>
            </a:p>
          </p:txBody>
        </p:sp>
        <p:sp>
          <p:nvSpPr>
            <p:cNvPr id="109587" name="Line 19"/>
            <p:cNvSpPr>
              <a:spLocks noChangeShapeType="1"/>
            </p:cNvSpPr>
            <p:nvPr/>
          </p:nvSpPr>
          <p:spPr bwMode="auto">
            <a:xfrm>
              <a:off x="4455" y="8115"/>
              <a:ext cx="690" cy="450"/>
            </a:xfrm>
            <a:prstGeom prst="line">
              <a:avLst/>
            </a:prstGeom>
            <a:noFill/>
            <a:ln w="9525">
              <a:solidFill>
                <a:srgbClr val="000000"/>
              </a:solidFill>
              <a:round/>
              <a:headEnd/>
              <a:tailEnd/>
            </a:ln>
          </p:spPr>
          <p:txBody>
            <a:bodyPr/>
            <a:lstStyle/>
            <a:p>
              <a:endParaRPr lang="tr-TR"/>
            </a:p>
          </p:txBody>
        </p:sp>
        <p:sp>
          <p:nvSpPr>
            <p:cNvPr id="109588" name="Line 20"/>
            <p:cNvSpPr>
              <a:spLocks noChangeShapeType="1"/>
            </p:cNvSpPr>
            <p:nvPr/>
          </p:nvSpPr>
          <p:spPr bwMode="auto">
            <a:xfrm flipH="1">
              <a:off x="3855" y="8097"/>
              <a:ext cx="630" cy="465"/>
            </a:xfrm>
            <a:prstGeom prst="line">
              <a:avLst/>
            </a:prstGeom>
            <a:noFill/>
            <a:ln w="9525">
              <a:solidFill>
                <a:srgbClr val="000000"/>
              </a:solidFill>
              <a:round/>
              <a:headEnd/>
              <a:tailEnd/>
            </a:ln>
          </p:spPr>
          <p:txBody>
            <a:bodyPr/>
            <a:lstStyle/>
            <a:p>
              <a:endParaRPr lang="tr-TR"/>
            </a:p>
          </p:txBody>
        </p:sp>
        <p:sp>
          <p:nvSpPr>
            <p:cNvPr id="109589" name="Line 21"/>
            <p:cNvSpPr>
              <a:spLocks noChangeShapeType="1"/>
            </p:cNvSpPr>
            <p:nvPr/>
          </p:nvSpPr>
          <p:spPr bwMode="auto">
            <a:xfrm flipH="1" flipV="1">
              <a:off x="3855" y="7557"/>
              <a:ext cx="630" cy="540"/>
            </a:xfrm>
            <a:prstGeom prst="line">
              <a:avLst/>
            </a:prstGeom>
            <a:noFill/>
            <a:ln w="9525">
              <a:solidFill>
                <a:srgbClr val="000000"/>
              </a:solidFill>
              <a:round/>
              <a:headEnd type="oval" w="med" len="med"/>
              <a:tailEnd/>
            </a:ln>
          </p:spPr>
          <p:txBody>
            <a:bodyPr/>
            <a:lstStyle/>
            <a:p>
              <a:endParaRPr lang="tr-TR"/>
            </a:p>
          </p:txBody>
        </p:sp>
        <p:sp>
          <p:nvSpPr>
            <p:cNvPr id="109590" name="Line 22"/>
            <p:cNvSpPr>
              <a:spLocks noChangeShapeType="1"/>
            </p:cNvSpPr>
            <p:nvPr/>
          </p:nvSpPr>
          <p:spPr bwMode="auto">
            <a:xfrm>
              <a:off x="5160" y="7557"/>
              <a:ext cx="660" cy="495"/>
            </a:xfrm>
            <a:prstGeom prst="line">
              <a:avLst/>
            </a:prstGeom>
            <a:noFill/>
            <a:ln w="9525">
              <a:solidFill>
                <a:srgbClr val="000000"/>
              </a:solidFill>
              <a:round/>
              <a:headEnd type="oval" w="med" len="med"/>
              <a:tailEnd/>
            </a:ln>
          </p:spPr>
          <p:txBody>
            <a:bodyPr/>
            <a:lstStyle/>
            <a:p>
              <a:endParaRPr lang="tr-TR"/>
            </a:p>
          </p:txBody>
        </p:sp>
        <p:sp>
          <p:nvSpPr>
            <p:cNvPr id="109591" name="Line 23"/>
            <p:cNvSpPr>
              <a:spLocks noChangeShapeType="1"/>
            </p:cNvSpPr>
            <p:nvPr/>
          </p:nvSpPr>
          <p:spPr bwMode="auto">
            <a:xfrm flipV="1">
              <a:off x="5820" y="7557"/>
              <a:ext cx="765" cy="495"/>
            </a:xfrm>
            <a:prstGeom prst="line">
              <a:avLst/>
            </a:prstGeom>
            <a:noFill/>
            <a:ln w="9525">
              <a:solidFill>
                <a:srgbClr val="000000"/>
              </a:solidFill>
              <a:round/>
              <a:headEnd type="oval" w="med" len="med"/>
              <a:tailEnd/>
            </a:ln>
          </p:spPr>
          <p:txBody>
            <a:bodyPr/>
            <a:lstStyle/>
            <a:p>
              <a:endParaRPr lang="tr-TR"/>
            </a:p>
          </p:txBody>
        </p:sp>
        <p:sp>
          <p:nvSpPr>
            <p:cNvPr id="109592" name="Line 24"/>
            <p:cNvSpPr>
              <a:spLocks noChangeShapeType="1"/>
            </p:cNvSpPr>
            <p:nvPr/>
          </p:nvSpPr>
          <p:spPr bwMode="auto">
            <a:xfrm>
              <a:off x="5820" y="8052"/>
              <a:ext cx="765" cy="480"/>
            </a:xfrm>
            <a:prstGeom prst="line">
              <a:avLst/>
            </a:prstGeom>
            <a:noFill/>
            <a:ln w="9525">
              <a:solidFill>
                <a:srgbClr val="000000"/>
              </a:solidFill>
              <a:round/>
              <a:headEnd type="oval" w="med" len="med"/>
              <a:tailEnd/>
            </a:ln>
          </p:spPr>
          <p:txBody>
            <a:bodyPr/>
            <a:lstStyle/>
            <a:p>
              <a:endParaRPr lang="tr-TR"/>
            </a:p>
          </p:txBody>
        </p:sp>
        <p:sp>
          <p:nvSpPr>
            <p:cNvPr id="109593" name="Line 25"/>
            <p:cNvSpPr>
              <a:spLocks noChangeShapeType="1"/>
            </p:cNvSpPr>
            <p:nvPr/>
          </p:nvSpPr>
          <p:spPr bwMode="auto">
            <a:xfrm flipH="1">
              <a:off x="5160" y="8052"/>
              <a:ext cx="675" cy="495"/>
            </a:xfrm>
            <a:prstGeom prst="line">
              <a:avLst/>
            </a:prstGeom>
            <a:noFill/>
            <a:ln w="9525">
              <a:solidFill>
                <a:srgbClr val="000000"/>
              </a:solidFill>
              <a:round/>
              <a:headEnd type="oval" w="med" len="med"/>
              <a:tailEnd/>
            </a:ln>
          </p:spPr>
          <p:txBody>
            <a:bodyPr/>
            <a:lstStyle/>
            <a:p>
              <a:endParaRPr lang="tr-TR"/>
            </a:p>
          </p:txBody>
        </p:sp>
        <p:sp>
          <p:nvSpPr>
            <p:cNvPr id="109594" name="Text Box 26"/>
            <p:cNvSpPr txBox="1">
              <a:spLocks noChangeArrowheads="1"/>
            </p:cNvSpPr>
            <p:nvPr/>
          </p:nvSpPr>
          <p:spPr bwMode="auto">
            <a:xfrm>
              <a:off x="2430" y="7197"/>
              <a:ext cx="675" cy="450"/>
            </a:xfrm>
            <a:prstGeom prst="rect">
              <a:avLst/>
            </a:prstGeom>
            <a:noFill/>
            <a:ln w="9525">
              <a:noFill/>
              <a:miter lim="800000"/>
              <a:headEnd/>
              <a:tailEnd/>
            </a:ln>
          </p:spPr>
          <p:txBody>
            <a:bodyPr/>
            <a:lstStyle/>
            <a:p>
              <a:r>
                <a:rPr lang="tr-TR" sz="1200"/>
                <a:t>A</a:t>
              </a:r>
              <a:endParaRPr lang="tr-TR" sz="2400"/>
            </a:p>
          </p:txBody>
        </p:sp>
        <p:sp>
          <p:nvSpPr>
            <p:cNvPr id="109595" name="Text Box 27"/>
            <p:cNvSpPr txBox="1">
              <a:spLocks noChangeArrowheads="1"/>
            </p:cNvSpPr>
            <p:nvPr/>
          </p:nvSpPr>
          <p:spPr bwMode="auto">
            <a:xfrm>
              <a:off x="2415" y="8622"/>
              <a:ext cx="675" cy="450"/>
            </a:xfrm>
            <a:prstGeom prst="rect">
              <a:avLst/>
            </a:prstGeom>
            <a:noFill/>
            <a:ln w="9525">
              <a:noFill/>
              <a:miter lim="800000"/>
              <a:headEnd/>
              <a:tailEnd/>
            </a:ln>
          </p:spPr>
          <p:txBody>
            <a:bodyPr/>
            <a:lstStyle/>
            <a:p>
              <a:r>
                <a:rPr lang="tr-TR" sz="1200"/>
                <a:t>B</a:t>
              </a:r>
              <a:endParaRPr lang="tr-TR" sz="2400"/>
            </a:p>
          </p:txBody>
        </p:sp>
        <p:sp>
          <p:nvSpPr>
            <p:cNvPr id="109596" name="Text Box 28"/>
            <p:cNvSpPr txBox="1">
              <a:spLocks noChangeArrowheads="1"/>
            </p:cNvSpPr>
            <p:nvPr/>
          </p:nvSpPr>
          <p:spPr bwMode="auto">
            <a:xfrm>
              <a:off x="3615" y="7182"/>
              <a:ext cx="675" cy="450"/>
            </a:xfrm>
            <a:prstGeom prst="rect">
              <a:avLst/>
            </a:prstGeom>
            <a:noFill/>
            <a:ln w="9525">
              <a:noFill/>
              <a:miter lim="800000"/>
              <a:headEnd/>
              <a:tailEnd/>
            </a:ln>
          </p:spPr>
          <p:txBody>
            <a:bodyPr/>
            <a:lstStyle/>
            <a:p>
              <a:r>
                <a:rPr lang="tr-TR" sz="1200"/>
                <a:t>C</a:t>
              </a:r>
              <a:endParaRPr lang="tr-TR" sz="2400"/>
            </a:p>
          </p:txBody>
        </p:sp>
        <p:sp>
          <p:nvSpPr>
            <p:cNvPr id="109597" name="Text Box 29"/>
            <p:cNvSpPr txBox="1">
              <a:spLocks noChangeArrowheads="1"/>
            </p:cNvSpPr>
            <p:nvPr/>
          </p:nvSpPr>
          <p:spPr bwMode="auto">
            <a:xfrm>
              <a:off x="3615" y="8637"/>
              <a:ext cx="675" cy="450"/>
            </a:xfrm>
            <a:prstGeom prst="rect">
              <a:avLst/>
            </a:prstGeom>
            <a:noFill/>
            <a:ln w="9525">
              <a:noFill/>
              <a:miter lim="800000"/>
              <a:headEnd/>
              <a:tailEnd/>
            </a:ln>
          </p:spPr>
          <p:txBody>
            <a:bodyPr/>
            <a:lstStyle/>
            <a:p>
              <a:r>
                <a:rPr lang="tr-TR" sz="1200"/>
                <a:t>D</a:t>
              </a:r>
              <a:endParaRPr lang="tr-TR" sz="2400"/>
            </a:p>
          </p:txBody>
        </p:sp>
        <p:sp>
          <p:nvSpPr>
            <p:cNvPr id="109598" name="Text Box 30"/>
            <p:cNvSpPr txBox="1">
              <a:spLocks noChangeArrowheads="1"/>
            </p:cNvSpPr>
            <p:nvPr/>
          </p:nvSpPr>
          <p:spPr bwMode="auto">
            <a:xfrm>
              <a:off x="4950" y="7182"/>
              <a:ext cx="675" cy="450"/>
            </a:xfrm>
            <a:prstGeom prst="rect">
              <a:avLst/>
            </a:prstGeom>
            <a:noFill/>
            <a:ln w="9525">
              <a:noFill/>
              <a:miter lim="800000"/>
              <a:headEnd/>
              <a:tailEnd/>
            </a:ln>
          </p:spPr>
          <p:txBody>
            <a:bodyPr/>
            <a:lstStyle/>
            <a:p>
              <a:r>
                <a:rPr lang="tr-TR" sz="1200"/>
                <a:t>E</a:t>
              </a:r>
              <a:endParaRPr lang="tr-TR" sz="2400"/>
            </a:p>
          </p:txBody>
        </p:sp>
        <p:sp>
          <p:nvSpPr>
            <p:cNvPr id="109599" name="Text Box 31"/>
            <p:cNvSpPr txBox="1">
              <a:spLocks noChangeArrowheads="1"/>
            </p:cNvSpPr>
            <p:nvPr/>
          </p:nvSpPr>
          <p:spPr bwMode="auto">
            <a:xfrm>
              <a:off x="4980" y="8682"/>
              <a:ext cx="675" cy="450"/>
            </a:xfrm>
            <a:prstGeom prst="rect">
              <a:avLst/>
            </a:prstGeom>
            <a:noFill/>
            <a:ln w="9525">
              <a:noFill/>
              <a:miter lim="800000"/>
              <a:headEnd/>
              <a:tailEnd/>
            </a:ln>
          </p:spPr>
          <p:txBody>
            <a:bodyPr/>
            <a:lstStyle/>
            <a:p>
              <a:r>
                <a:rPr lang="tr-TR" sz="1200"/>
                <a:t>F</a:t>
              </a:r>
              <a:endParaRPr lang="tr-TR" sz="2400"/>
            </a:p>
          </p:txBody>
        </p:sp>
        <p:sp>
          <p:nvSpPr>
            <p:cNvPr id="109600" name="Text Box 32"/>
            <p:cNvSpPr txBox="1">
              <a:spLocks noChangeArrowheads="1"/>
            </p:cNvSpPr>
            <p:nvPr/>
          </p:nvSpPr>
          <p:spPr bwMode="auto">
            <a:xfrm>
              <a:off x="6345" y="7182"/>
              <a:ext cx="675" cy="450"/>
            </a:xfrm>
            <a:prstGeom prst="rect">
              <a:avLst/>
            </a:prstGeom>
            <a:noFill/>
            <a:ln w="9525">
              <a:noFill/>
              <a:miter lim="800000"/>
              <a:headEnd/>
              <a:tailEnd/>
            </a:ln>
          </p:spPr>
          <p:txBody>
            <a:bodyPr/>
            <a:lstStyle/>
            <a:p>
              <a:r>
                <a:rPr lang="tr-TR" sz="1200"/>
                <a:t>H</a:t>
              </a:r>
              <a:endParaRPr lang="tr-TR" sz="2400"/>
            </a:p>
          </p:txBody>
        </p:sp>
        <p:sp>
          <p:nvSpPr>
            <p:cNvPr id="109601" name="Text Box 33"/>
            <p:cNvSpPr txBox="1">
              <a:spLocks noChangeArrowheads="1"/>
            </p:cNvSpPr>
            <p:nvPr/>
          </p:nvSpPr>
          <p:spPr bwMode="auto">
            <a:xfrm>
              <a:off x="6360" y="8622"/>
              <a:ext cx="675" cy="450"/>
            </a:xfrm>
            <a:prstGeom prst="rect">
              <a:avLst/>
            </a:prstGeom>
            <a:noFill/>
            <a:ln w="9525">
              <a:noFill/>
              <a:miter lim="800000"/>
              <a:headEnd/>
              <a:tailEnd/>
            </a:ln>
          </p:spPr>
          <p:txBody>
            <a:bodyPr/>
            <a:lstStyle/>
            <a:p>
              <a:r>
                <a:rPr lang="tr-TR" sz="1200"/>
                <a:t>I</a:t>
              </a:r>
              <a:endParaRPr lang="tr-TR" sz="2400"/>
            </a:p>
          </p:txBody>
        </p:sp>
        <p:sp>
          <p:nvSpPr>
            <p:cNvPr id="109602" name="Text Box 34"/>
            <p:cNvSpPr txBox="1">
              <a:spLocks noChangeArrowheads="1"/>
            </p:cNvSpPr>
            <p:nvPr/>
          </p:nvSpPr>
          <p:spPr bwMode="auto">
            <a:xfrm>
              <a:off x="7560" y="7677"/>
              <a:ext cx="675" cy="450"/>
            </a:xfrm>
            <a:prstGeom prst="rect">
              <a:avLst/>
            </a:prstGeom>
            <a:noFill/>
            <a:ln w="9525">
              <a:noFill/>
              <a:miter lim="800000"/>
              <a:headEnd/>
              <a:tailEnd/>
            </a:ln>
          </p:spPr>
          <p:txBody>
            <a:bodyPr/>
            <a:lstStyle/>
            <a:p>
              <a:r>
                <a:rPr lang="tr-TR" sz="1200"/>
                <a:t>K</a:t>
              </a:r>
              <a:endParaRPr lang="tr-TR" sz="2400"/>
            </a:p>
          </p:txBody>
        </p:sp>
        <p:sp>
          <p:nvSpPr>
            <p:cNvPr id="109603" name="Text Box 35"/>
            <p:cNvSpPr txBox="1">
              <a:spLocks noChangeArrowheads="1"/>
            </p:cNvSpPr>
            <p:nvPr/>
          </p:nvSpPr>
          <p:spPr bwMode="auto">
            <a:xfrm>
              <a:off x="8835" y="7707"/>
              <a:ext cx="675" cy="450"/>
            </a:xfrm>
            <a:prstGeom prst="rect">
              <a:avLst/>
            </a:prstGeom>
            <a:noFill/>
            <a:ln w="9525">
              <a:noFill/>
              <a:miter lim="800000"/>
              <a:headEnd/>
              <a:tailEnd/>
            </a:ln>
          </p:spPr>
          <p:txBody>
            <a:bodyPr/>
            <a:lstStyle/>
            <a:p>
              <a:r>
                <a:rPr lang="tr-TR" sz="1200"/>
                <a:t>L</a:t>
              </a:r>
              <a:endParaRPr lang="tr-TR" sz="2400"/>
            </a:p>
          </p:txBody>
        </p:sp>
        <p:sp>
          <p:nvSpPr>
            <p:cNvPr id="109604" name="Text Box 36"/>
            <p:cNvSpPr txBox="1">
              <a:spLocks noChangeArrowheads="1"/>
            </p:cNvSpPr>
            <p:nvPr/>
          </p:nvSpPr>
          <p:spPr bwMode="auto">
            <a:xfrm>
              <a:off x="2940" y="7287"/>
              <a:ext cx="675" cy="450"/>
            </a:xfrm>
            <a:prstGeom prst="rect">
              <a:avLst/>
            </a:prstGeom>
            <a:noFill/>
            <a:ln w="9525">
              <a:noFill/>
              <a:miter lim="800000"/>
              <a:headEnd/>
              <a:tailEnd/>
            </a:ln>
          </p:spPr>
          <p:txBody>
            <a:bodyPr/>
            <a:lstStyle/>
            <a:p>
              <a:r>
                <a:rPr lang="tr-TR" sz="1200"/>
                <a:t>a 7</a:t>
              </a:r>
              <a:endParaRPr lang="tr-TR" sz="2400"/>
            </a:p>
          </p:txBody>
        </p:sp>
        <p:sp>
          <p:nvSpPr>
            <p:cNvPr id="109605" name="Text Box 37"/>
            <p:cNvSpPr txBox="1">
              <a:spLocks noChangeArrowheads="1"/>
            </p:cNvSpPr>
            <p:nvPr/>
          </p:nvSpPr>
          <p:spPr bwMode="auto">
            <a:xfrm>
              <a:off x="2925" y="8277"/>
              <a:ext cx="675" cy="450"/>
            </a:xfrm>
            <a:prstGeom prst="rect">
              <a:avLst/>
            </a:prstGeom>
            <a:noFill/>
            <a:ln w="9525">
              <a:noFill/>
              <a:miter lim="800000"/>
              <a:headEnd/>
              <a:tailEnd/>
            </a:ln>
          </p:spPr>
          <p:txBody>
            <a:bodyPr/>
            <a:lstStyle/>
            <a:p>
              <a:r>
                <a:rPr lang="tr-TR" sz="1200"/>
                <a:t>4 b</a:t>
              </a:r>
              <a:endParaRPr lang="tr-TR" sz="2400"/>
            </a:p>
          </p:txBody>
        </p:sp>
        <p:sp>
          <p:nvSpPr>
            <p:cNvPr id="109606" name="Text Box 38"/>
            <p:cNvSpPr txBox="1">
              <a:spLocks noChangeArrowheads="1"/>
            </p:cNvSpPr>
            <p:nvPr/>
          </p:nvSpPr>
          <p:spPr bwMode="auto">
            <a:xfrm>
              <a:off x="3375" y="7827"/>
              <a:ext cx="675" cy="450"/>
            </a:xfrm>
            <a:prstGeom prst="rect">
              <a:avLst/>
            </a:prstGeom>
            <a:noFill/>
            <a:ln w="9525">
              <a:noFill/>
              <a:miter lim="800000"/>
              <a:headEnd/>
              <a:tailEnd/>
            </a:ln>
          </p:spPr>
          <p:txBody>
            <a:bodyPr/>
            <a:lstStyle/>
            <a:p>
              <a:r>
                <a:rPr lang="tr-TR" sz="1200"/>
                <a:t>2 c</a:t>
              </a:r>
              <a:endParaRPr lang="tr-TR" sz="2400"/>
            </a:p>
          </p:txBody>
        </p:sp>
        <p:sp>
          <p:nvSpPr>
            <p:cNvPr id="109607" name="Text Box 39"/>
            <p:cNvSpPr txBox="1">
              <a:spLocks noChangeArrowheads="1"/>
            </p:cNvSpPr>
            <p:nvPr/>
          </p:nvSpPr>
          <p:spPr bwMode="auto">
            <a:xfrm>
              <a:off x="3885" y="8052"/>
              <a:ext cx="675" cy="450"/>
            </a:xfrm>
            <a:prstGeom prst="rect">
              <a:avLst/>
            </a:prstGeom>
            <a:noFill/>
            <a:ln w="9525">
              <a:noFill/>
              <a:miter lim="800000"/>
              <a:headEnd/>
              <a:tailEnd/>
            </a:ln>
          </p:spPr>
          <p:txBody>
            <a:bodyPr/>
            <a:lstStyle/>
            <a:p>
              <a:r>
                <a:rPr lang="tr-TR" sz="1200"/>
                <a:t>2 d</a:t>
              </a:r>
              <a:endParaRPr lang="tr-TR" sz="2400"/>
            </a:p>
          </p:txBody>
        </p:sp>
        <p:sp>
          <p:nvSpPr>
            <p:cNvPr id="109608" name="Text Box 40"/>
            <p:cNvSpPr txBox="1">
              <a:spLocks noChangeArrowheads="1"/>
            </p:cNvSpPr>
            <p:nvPr/>
          </p:nvSpPr>
          <p:spPr bwMode="auto">
            <a:xfrm>
              <a:off x="4365" y="7647"/>
              <a:ext cx="675" cy="450"/>
            </a:xfrm>
            <a:prstGeom prst="rect">
              <a:avLst/>
            </a:prstGeom>
            <a:noFill/>
            <a:ln w="9525">
              <a:noFill/>
              <a:miter lim="800000"/>
              <a:headEnd/>
              <a:tailEnd/>
            </a:ln>
          </p:spPr>
          <p:txBody>
            <a:bodyPr/>
            <a:lstStyle/>
            <a:p>
              <a:r>
                <a:rPr lang="tr-TR" sz="1200"/>
                <a:t>e</a:t>
              </a:r>
              <a:endParaRPr lang="tr-TR" sz="2400"/>
            </a:p>
          </p:txBody>
        </p:sp>
        <p:sp>
          <p:nvSpPr>
            <p:cNvPr id="109609" name="Text Box 41"/>
            <p:cNvSpPr txBox="1">
              <a:spLocks noChangeArrowheads="1"/>
            </p:cNvSpPr>
            <p:nvPr/>
          </p:nvSpPr>
          <p:spPr bwMode="auto">
            <a:xfrm>
              <a:off x="4620" y="8037"/>
              <a:ext cx="675" cy="450"/>
            </a:xfrm>
            <a:prstGeom prst="rect">
              <a:avLst/>
            </a:prstGeom>
            <a:noFill/>
            <a:ln w="9525">
              <a:noFill/>
              <a:miter lim="800000"/>
              <a:headEnd/>
              <a:tailEnd/>
            </a:ln>
          </p:spPr>
          <p:txBody>
            <a:bodyPr/>
            <a:lstStyle/>
            <a:p>
              <a:r>
                <a:rPr lang="tr-TR" sz="1200"/>
                <a:t>3 f</a:t>
              </a:r>
              <a:endParaRPr lang="tr-TR" sz="2400"/>
            </a:p>
          </p:txBody>
        </p:sp>
        <p:sp>
          <p:nvSpPr>
            <p:cNvPr id="109610" name="Text Box 42"/>
            <p:cNvSpPr txBox="1">
              <a:spLocks noChangeArrowheads="1"/>
            </p:cNvSpPr>
            <p:nvPr/>
          </p:nvSpPr>
          <p:spPr bwMode="auto">
            <a:xfrm>
              <a:off x="4035" y="7572"/>
              <a:ext cx="675" cy="450"/>
            </a:xfrm>
            <a:prstGeom prst="rect">
              <a:avLst/>
            </a:prstGeom>
            <a:noFill/>
            <a:ln w="9525">
              <a:noFill/>
              <a:miter lim="800000"/>
              <a:headEnd/>
              <a:tailEnd/>
            </a:ln>
          </p:spPr>
          <p:txBody>
            <a:bodyPr/>
            <a:lstStyle/>
            <a:p>
              <a:r>
                <a:rPr lang="tr-TR" sz="1200"/>
                <a:t>2 h</a:t>
              </a:r>
              <a:endParaRPr lang="tr-TR" sz="2400"/>
            </a:p>
          </p:txBody>
        </p:sp>
        <p:sp>
          <p:nvSpPr>
            <p:cNvPr id="109611" name="Text Box 43"/>
            <p:cNvSpPr txBox="1">
              <a:spLocks noChangeArrowheads="1"/>
            </p:cNvSpPr>
            <p:nvPr/>
          </p:nvSpPr>
          <p:spPr bwMode="auto">
            <a:xfrm>
              <a:off x="4215" y="7272"/>
              <a:ext cx="675" cy="450"/>
            </a:xfrm>
            <a:prstGeom prst="rect">
              <a:avLst/>
            </a:prstGeom>
            <a:noFill/>
            <a:ln w="9525">
              <a:noFill/>
              <a:miter lim="800000"/>
              <a:headEnd/>
              <a:tailEnd/>
            </a:ln>
          </p:spPr>
          <p:txBody>
            <a:bodyPr/>
            <a:lstStyle/>
            <a:p>
              <a:r>
                <a:rPr lang="tr-TR" sz="1200"/>
                <a:t>  5  i</a:t>
              </a:r>
              <a:endParaRPr lang="tr-TR" sz="2400"/>
            </a:p>
          </p:txBody>
        </p:sp>
        <p:sp>
          <p:nvSpPr>
            <p:cNvPr id="109612" name="Text Box 44"/>
            <p:cNvSpPr txBox="1">
              <a:spLocks noChangeArrowheads="1"/>
            </p:cNvSpPr>
            <p:nvPr/>
          </p:nvSpPr>
          <p:spPr bwMode="auto">
            <a:xfrm>
              <a:off x="4260" y="8487"/>
              <a:ext cx="675" cy="450"/>
            </a:xfrm>
            <a:prstGeom prst="rect">
              <a:avLst/>
            </a:prstGeom>
            <a:noFill/>
            <a:ln w="9525">
              <a:noFill/>
              <a:miter lim="800000"/>
              <a:headEnd/>
              <a:tailEnd/>
            </a:ln>
          </p:spPr>
          <p:txBody>
            <a:bodyPr/>
            <a:lstStyle/>
            <a:p>
              <a:r>
                <a:rPr lang="tr-TR" sz="1200"/>
                <a:t>5 g</a:t>
              </a:r>
              <a:endParaRPr lang="tr-TR" sz="2400"/>
            </a:p>
          </p:txBody>
        </p:sp>
        <p:sp>
          <p:nvSpPr>
            <p:cNvPr id="109613" name="Text Box 45"/>
            <p:cNvSpPr txBox="1">
              <a:spLocks noChangeArrowheads="1"/>
            </p:cNvSpPr>
            <p:nvPr/>
          </p:nvSpPr>
          <p:spPr bwMode="auto">
            <a:xfrm>
              <a:off x="5610" y="7272"/>
              <a:ext cx="675" cy="450"/>
            </a:xfrm>
            <a:prstGeom prst="rect">
              <a:avLst/>
            </a:prstGeom>
            <a:noFill/>
            <a:ln w="9525">
              <a:noFill/>
              <a:miter lim="800000"/>
              <a:headEnd/>
              <a:tailEnd/>
            </a:ln>
          </p:spPr>
          <p:txBody>
            <a:bodyPr/>
            <a:lstStyle/>
            <a:p>
              <a:r>
                <a:rPr lang="tr-TR" sz="1200"/>
                <a:t>3 j</a:t>
              </a:r>
              <a:endParaRPr lang="tr-TR" sz="2400"/>
            </a:p>
          </p:txBody>
        </p:sp>
        <p:sp>
          <p:nvSpPr>
            <p:cNvPr id="109614" name="Text Box 46"/>
            <p:cNvSpPr txBox="1">
              <a:spLocks noChangeArrowheads="1"/>
            </p:cNvSpPr>
            <p:nvPr/>
          </p:nvSpPr>
          <p:spPr bwMode="auto">
            <a:xfrm>
              <a:off x="5340" y="7557"/>
              <a:ext cx="675" cy="450"/>
            </a:xfrm>
            <a:prstGeom prst="rect">
              <a:avLst/>
            </a:prstGeom>
            <a:noFill/>
            <a:ln w="9525">
              <a:noFill/>
              <a:miter lim="800000"/>
              <a:headEnd/>
              <a:tailEnd/>
            </a:ln>
          </p:spPr>
          <p:txBody>
            <a:bodyPr/>
            <a:lstStyle/>
            <a:p>
              <a:r>
                <a:rPr lang="tr-TR" sz="1200"/>
                <a:t>k</a:t>
              </a:r>
              <a:endParaRPr lang="tr-TR" sz="2400"/>
            </a:p>
          </p:txBody>
        </p:sp>
        <p:sp>
          <p:nvSpPr>
            <p:cNvPr id="109615" name="Text Box 47"/>
            <p:cNvSpPr txBox="1">
              <a:spLocks noChangeArrowheads="1"/>
            </p:cNvSpPr>
            <p:nvPr/>
          </p:nvSpPr>
          <p:spPr bwMode="auto">
            <a:xfrm>
              <a:off x="2310" y="7542"/>
              <a:ext cx="675" cy="450"/>
            </a:xfrm>
            <a:prstGeom prst="rect">
              <a:avLst/>
            </a:prstGeom>
            <a:noFill/>
            <a:ln w="9525">
              <a:noFill/>
              <a:miter lim="800000"/>
              <a:headEnd/>
              <a:tailEnd/>
            </a:ln>
          </p:spPr>
          <p:txBody>
            <a:bodyPr/>
            <a:lstStyle/>
            <a:p>
              <a:r>
                <a:rPr lang="tr-TR" sz="1200"/>
                <a:t>A</a:t>
              </a:r>
              <a:endParaRPr lang="tr-TR" sz="2400"/>
            </a:p>
          </p:txBody>
        </p:sp>
        <p:sp>
          <p:nvSpPr>
            <p:cNvPr id="109616" name="Text Box 48"/>
            <p:cNvSpPr txBox="1">
              <a:spLocks noChangeArrowheads="1"/>
            </p:cNvSpPr>
            <p:nvPr/>
          </p:nvSpPr>
          <p:spPr bwMode="auto">
            <a:xfrm>
              <a:off x="5790" y="7557"/>
              <a:ext cx="675" cy="450"/>
            </a:xfrm>
            <a:prstGeom prst="rect">
              <a:avLst/>
            </a:prstGeom>
            <a:noFill/>
            <a:ln w="9525">
              <a:noFill/>
              <a:miter lim="800000"/>
              <a:headEnd/>
              <a:tailEnd/>
            </a:ln>
          </p:spPr>
          <p:txBody>
            <a:bodyPr/>
            <a:lstStyle/>
            <a:p>
              <a:r>
                <a:rPr lang="tr-TR" sz="1200"/>
                <a:t>2 l</a:t>
              </a:r>
              <a:endParaRPr lang="tr-TR" sz="2400"/>
            </a:p>
          </p:txBody>
        </p:sp>
        <p:sp>
          <p:nvSpPr>
            <p:cNvPr id="109617" name="Text Box 49"/>
            <p:cNvSpPr txBox="1">
              <a:spLocks noChangeArrowheads="1"/>
            </p:cNvSpPr>
            <p:nvPr/>
          </p:nvSpPr>
          <p:spPr bwMode="auto">
            <a:xfrm>
              <a:off x="5220" y="8022"/>
              <a:ext cx="810" cy="450"/>
            </a:xfrm>
            <a:prstGeom prst="rect">
              <a:avLst/>
            </a:prstGeom>
            <a:noFill/>
            <a:ln w="9525">
              <a:noFill/>
              <a:miter lim="800000"/>
              <a:headEnd/>
              <a:tailEnd/>
            </a:ln>
          </p:spPr>
          <p:txBody>
            <a:bodyPr/>
            <a:lstStyle/>
            <a:p>
              <a:r>
                <a:rPr lang="tr-TR" sz="1200"/>
                <a:t>11  m</a:t>
              </a:r>
              <a:endParaRPr lang="tr-TR" sz="2400"/>
            </a:p>
          </p:txBody>
        </p:sp>
        <p:sp>
          <p:nvSpPr>
            <p:cNvPr id="109618" name="Text Box 50"/>
            <p:cNvSpPr txBox="1">
              <a:spLocks noChangeArrowheads="1"/>
            </p:cNvSpPr>
            <p:nvPr/>
          </p:nvSpPr>
          <p:spPr bwMode="auto">
            <a:xfrm>
              <a:off x="4905" y="7827"/>
              <a:ext cx="675" cy="450"/>
            </a:xfrm>
            <a:prstGeom prst="rect">
              <a:avLst/>
            </a:prstGeom>
            <a:noFill/>
            <a:ln w="9525">
              <a:noFill/>
              <a:miter lim="800000"/>
              <a:headEnd/>
              <a:tailEnd/>
            </a:ln>
          </p:spPr>
          <p:txBody>
            <a:bodyPr/>
            <a:lstStyle/>
            <a:p>
              <a:r>
                <a:rPr lang="tr-TR" sz="1200"/>
                <a:t>3 x</a:t>
              </a:r>
              <a:endParaRPr lang="tr-TR" sz="2400"/>
            </a:p>
          </p:txBody>
        </p:sp>
        <p:sp>
          <p:nvSpPr>
            <p:cNvPr id="109619" name="Text Box 51"/>
            <p:cNvSpPr txBox="1">
              <a:spLocks noChangeArrowheads="1"/>
            </p:cNvSpPr>
            <p:nvPr/>
          </p:nvSpPr>
          <p:spPr bwMode="auto">
            <a:xfrm>
              <a:off x="5910" y="7947"/>
              <a:ext cx="675" cy="450"/>
            </a:xfrm>
            <a:prstGeom prst="rect">
              <a:avLst/>
            </a:prstGeom>
            <a:noFill/>
            <a:ln w="9525">
              <a:noFill/>
              <a:miter lim="800000"/>
              <a:headEnd/>
              <a:tailEnd/>
            </a:ln>
          </p:spPr>
          <p:txBody>
            <a:bodyPr/>
            <a:lstStyle/>
            <a:p>
              <a:r>
                <a:rPr lang="tr-TR" sz="1200"/>
                <a:t> 8 n</a:t>
              </a:r>
              <a:endParaRPr lang="tr-TR" sz="2400"/>
            </a:p>
          </p:txBody>
        </p:sp>
        <p:sp>
          <p:nvSpPr>
            <p:cNvPr id="109620" name="Text Box 52"/>
            <p:cNvSpPr txBox="1">
              <a:spLocks noChangeArrowheads="1"/>
            </p:cNvSpPr>
            <p:nvPr/>
          </p:nvSpPr>
          <p:spPr bwMode="auto">
            <a:xfrm>
              <a:off x="5565" y="8457"/>
              <a:ext cx="675" cy="450"/>
            </a:xfrm>
            <a:prstGeom prst="rect">
              <a:avLst/>
            </a:prstGeom>
            <a:noFill/>
            <a:ln w="9525">
              <a:noFill/>
              <a:miter lim="800000"/>
              <a:headEnd/>
              <a:tailEnd/>
            </a:ln>
          </p:spPr>
          <p:txBody>
            <a:bodyPr/>
            <a:lstStyle/>
            <a:p>
              <a:r>
                <a:rPr lang="tr-TR" sz="1200"/>
                <a:t>10 o</a:t>
              </a:r>
              <a:endParaRPr lang="tr-TR" sz="2400"/>
            </a:p>
          </p:txBody>
        </p:sp>
        <p:sp>
          <p:nvSpPr>
            <p:cNvPr id="109621" name="Text Box 53"/>
            <p:cNvSpPr txBox="1">
              <a:spLocks noChangeArrowheads="1"/>
            </p:cNvSpPr>
            <p:nvPr/>
          </p:nvSpPr>
          <p:spPr bwMode="auto">
            <a:xfrm>
              <a:off x="6255" y="7842"/>
              <a:ext cx="675" cy="450"/>
            </a:xfrm>
            <a:prstGeom prst="rect">
              <a:avLst/>
            </a:prstGeom>
            <a:noFill/>
            <a:ln w="9525">
              <a:noFill/>
              <a:miter lim="800000"/>
              <a:headEnd/>
              <a:tailEnd/>
            </a:ln>
          </p:spPr>
          <p:txBody>
            <a:bodyPr/>
            <a:lstStyle/>
            <a:p>
              <a:r>
                <a:rPr lang="tr-TR" sz="1200"/>
                <a:t>4   p</a:t>
              </a:r>
              <a:endParaRPr lang="tr-TR" sz="2400"/>
            </a:p>
          </p:txBody>
        </p:sp>
        <p:sp>
          <p:nvSpPr>
            <p:cNvPr id="109622" name="Text Box 54"/>
            <p:cNvSpPr txBox="1">
              <a:spLocks noChangeArrowheads="1"/>
            </p:cNvSpPr>
            <p:nvPr/>
          </p:nvSpPr>
          <p:spPr bwMode="auto">
            <a:xfrm>
              <a:off x="6990" y="7467"/>
              <a:ext cx="675" cy="450"/>
            </a:xfrm>
            <a:prstGeom prst="rect">
              <a:avLst/>
            </a:prstGeom>
            <a:noFill/>
            <a:ln w="9525">
              <a:noFill/>
              <a:miter lim="800000"/>
              <a:headEnd/>
              <a:tailEnd/>
            </a:ln>
          </p:spPr>
          <p:txBody>
            <a:bodyPr/>
            <a:lstStyle/>
            <a:p>
              <a:r>
                <a:rPr lang="tr-TR" sz="1200"/>
                <a:t> 6 q</a:t>
              </a:r>
              <a:endParaRPr lang="tr-TR" sz="2400"/>
            </a:p>
          </p:txBody>
        </p:sp>
        <p:sp>
          <p:nvSpPr>
            <p:cNvPr id="109623" name="Text Box 55"/>
            <p:cNvSpPr txBox="1">
              <a:spLocks noChangeArrowheads="1"/>
            </p:cNvSpPr>
            <p:nvPr/>
          </p:nvSpPr>
          <p:spPr bwMode="auto">
            <a:xfrm>
              <a:off x="6900" y="8277"/>
              <a:ext cx="675" cy="450"/>
            </a:xfrm>
            <a:prstGeom prst="rect">
              <a:avLst/>
            </a:prstGeom>
            <a:noFill/>
            <a:ln w="9525">
              <a:noFill/>
              <a:miter lim="800000"/>
              <a:headEnd/>
              <a:tailEnd/>
            </a:ln>
          </p:spPr>
          <p:txBody>
            <a:bodyPr/>
            <a:lstStyle/>
            <a:p>
              <a:r>
                <a:rPr lang="tr-TR" sz="1200"/>
                <a:t>6  r</a:t>
              </a:r>
              <a:endParaRPr lang="tr-TR" sz="2400"/>
            </a:p>
          </p:txBody>
        </p:sp>
        <p:sp>
          <p:nvSpPr>
            <p:cNvPr id="109624" name="Text Box 56"/>
            <p:cNvSpPr txBox="1">
              <a:spLocks noChangeArrowheads="1"/>
            </p:cNvSpPr>
            <p:nvPr/>
          </p:nvSpPr>
          <p:spPr bwMode="auto">
            <a:xfrm>
              <a:off x="7965" y="7707"/>
              <a:ext cx="675" cy="450"/>
            </a:xfrm>
            <a:prstGeom prst="rect">
              <a:avLst/>
            </a:prstGeom>
            <a:noFill/>
            <a:ln w="9525">
              <a:noFill/>
              <a:miter lim="800000"/>
              <a:headEnd/>
              <a:tailEnd/>
            </a:ln>
          </p:spPr>
          <p:txBody>
            <a:bodyPr/>
            <a:lstStyle/>
            <a:p>
              <a:r>
                <a:rPr lang="tr-TR" sz="1200"/>
                <a:t>5 s</a:t>
              </a:r>
              <a:endParaRPr lang="tr-TR" sz="2400"/>
            </a:p>
          </p:txBody>
        </p:sp>
      </p:grpSp>
      <p:sp>
        <p:nvSpPr>
          <p:cNvPr id="109625" name="Rectangle 57"/>
          <p:cNvSpPr>
            <a:spLocks noChangeArrowheads="1"/>
          </p:cNvSpPr>
          <p:nvPr/>
        </p:nvSpPr>
        <p:spPr bwMode="auto">
          <a:xfrm>
            <a:off x="1547813" y="5300663"/>
            <a:ext cx="7862887" cy="1069975"/>
          </a:xfrm>
          <a:prstGeom prst="rect">
            <a:avLst/>
          </a:prstGeom>
          <a:noFill/>
          <a:ln w="9525">
            <a:noFill/>
            <a:miter lim="800000"/>
            <a:headEnd/>
            <a:tailEnd/>
          </a:ln>
          <a:effectLst/>
        </p:spPr>
        <p:txBody>
          <a:bodyPr anchor="ctr">
            <a:spAutoFit/>
          </a:bodyPr>
          <a:lstStyle/>
          <a:p>
            <a:r>
              <a:rPr lang="tr-TR" sz="1600">
                <a:latin typeface="Comic Sans MS" pitchFamily="66" charset="0"/>
              </a:rPr>
              <a:t>Şekilde aijqsrnmfdb ağacını ele alırsak </a:t>
            </a:r>
          </a:p>
          <a:p>
            <a:r>
              <a:rPr lang="tr-TR" sz="1600">
                <a:latin typeface="Comic Sans MS" pitchFamily="66" charset="0"/>
              </a:rPr>
              <a:t>W=7+5+3+6+5+6+8+11+3+2+4=60 ağırlıklıdır. Aynı şekilde ahicbkjqsgo ağacını dikkate aldığımızda</a:t>
            </a:r>
          </a:p>
          <a:p>
            <a:r>
              <a:rPr lang="tr-TR" sz="1600">
                <a:latin typeface="Comic Sans MS" pitchFamily="66" charset="0"/>
              </a:rPr>
              <a:t>W=7+2+5+2+4+10+3+6+5+5+10=59 elde edilir.</a:t>
            </a:r>
          </a:p>
        </p:txBody>
      </p:sp>
      <p:sp>
        <p:nvSpPr>
          <p:cNvPr id="109626"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9627"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397391B1-91F9-4717-BAC8-7034DCA4D405}" type="slidenum">
              <a:rPr lang="tr-TR" sz="1400"/>
              <a:pPr algn="ctr" eaLnBrk="0" hangingPunct="0"/>
              <a:t>13</a:t>
            </a:fld>
            <a:r>
              <a:rPr lang="tr-TR" sz="1400"/>
              <a:t>. Sayfa</a:t>
            </a:r>
          </a:p>
        </p:txBody>
      </p:sp>
      <p:sp>
        <p:nvSpPr>
          <p:cNvPr id="109628"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10595" name="Rectangle 3"/>
          <p:cNvSpPr>
            <a:spLocks noGrp="1" noChangeArrowheads="1"/>
          </p:cNvSpPr>
          <p:nvPr>
            <p:ph type="body" idx="1"/>
          </p:nvPr>
        </p:nvSpPr>
        <p:spPr>
          <a:xfrm>
            <a:off x="1524000" y="1295400"/>
            <a:ext cx="7391400" cy="1038225"/>
          </a:xfrm>
        </p:spPr>
        <p:txBody>
          <a:bodyPr/>
          <a:lstStyle/>
          <a:p>
            <a:pPr algn="just">
              <a:buFont typeface="Wingdings" pitchFamily="2" charset="2"/>
              <a:buNone/>
            </a:pPr>
            <a:r>
              <a:rPr lang="tr-TR" sz="1400" smtClean="0">
                <a:latin typeface="Comic Sans MS" pitchFamily="66" charset="0"/>
              </a:rPr>
              <a:t>Minimal kapsama ağacını bula algoritmardan ikisi </a:t>
            </a:r>
            <a:r>
              <a:rPr lang="tr-TR" sz="1600" b="1" smtClean="0">
                <a:latin typeface="Comic Sans MS" pitchFamily="66" charset="0"/>
              </a:rPr>
              <a:t>Prim ve Kruskal algoritmalarıdır</a:t>
            </a:r>
            <a:r>
              <a:rPr lang="tr-TR" sz="1400" smtClean="0">
                <a:latin typeface="Comic Sans MS" pitchFamily="66" charset="0"/>
              </a:rPr>
              <a:t>. Prim Algoritmasında bir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 se</a:t>
            </a:r>
            <a:r>
              <a:rPr lang="tr-TR" sz="1400" smtClean="0"/>
              <a:t>ç</a:t>
            </a:r>
            <a:r>
              <a:rPr lang="tr-TR" sz="1400" smtClean="0">
                <a:latin typeface="Comic Sans MS" pitchFamily="66" charset="0"/>
              </a:rPr>
              <a:t>ilir ve ona bağlı minimum ağırlıklı kenar bulunur. Sonraki adımda buna bağlı minimum kenar se</a:t>
            </a:r>
            <a:r>
              <a:rPr lang="tr-TR" sz="1400" smtClean="0"/>
              <a:t>ç</a:t>
            </a:r>
            <a:r>
              <a:rPr lang="tr-TR" sz="1400" smtClean="0">
                <a:latin typeface="Comic Sans MS" pitchFamily="66" charset="0"/>
              </a:rPr>
              <a:t>ilerek ağa</a:t>
            </a:r>
            <a:r>
              <a:rPr lang="tr-TR" sz="1400" smtClean="0"/>
              <a:t>ç</a:t>
            </a:r>
            <a:r>
              <a:rPr lang="tr-TR" sz="1400" smtClean="0">
                <a:latin typeface="Comic Sans MS" pitchFamily="66" charset="0"/>
              </a:rPr>
              <a:t> oluşturulur. </a:t>
            </a:r>
          </a:p>
        </p:txBody>
      </p:sp>
      <p:sp>
        <p:nvSpPr>
          <p:cNvPr id="110596" name="Rectangle 4"/>
          <p:cNvSpPr>
            <a:spLocks noChangeArrowheads="1"/>
          </p:cNvSpPr>
          <p:nvPr/>
        </p:nvSpPr>
        <p:spPr bwMode="auto">
          <a:xfrm>
            <a:off x="1835150" y="2133600"/>
            <a:ext cx="6767513" cy="3957638"/>
          </a:xfrm>
          <a:prstGeom prst="rect">
            <a:avLst/>
          </a:prstGeom>
          <a:noFill/>
          <a:ln w="9525">
            <a:noFill/>
            <a:miter lim="800000"/>
            <a:headEnd/>
            <a:tailEnd/>
          </a:ln>
          <a:effectLst/>
        </p:spPr>
        <p:txBody>
          <a:bodyPr bIns="0" anchor="ctr">
            <a:spAutoFit/>
          </a:bodyPr>
          <a:lstStyle/>
          <a:p>
            <a:pPr>
              <a:tabLst>
                <a:tab pos="228600" algn="l"/>
              </a:tabLst>
            </a:pPr>
            <a:r>
              <a:rPr lang="tr-TR" sz="1600" b="1">
                <a:latin typeface="Comic Sans MS" pitchFamily="66" charset="0"/>
              </a:rPr>
              <a:t>Prim algoritması</a:t>
            </a:r>
          </a:p>
          <a:p>
            <a:pPr>
              <a:tabLst>
                <a:tab pos="228600" algn="l"/>
              </a:tabLst>
            </a:pPr>
            <a:r>
              <a:rPr lang="tr-TR" sz="1600">
                <a:latin typeface="Comic Sans MS" pitchFamily="66" charset="0"/>
              </a:rPr>
              <a:t>Algoritma varsa ağırlıklı  bir grafın minimal kapsama ağacını bulur. Algoritmada T ağacı  oluşturan kenarlar kümesi , L ise T deki kenarlara ilişkin düğümler kümesidir.</a:t>
            </a:r>
          </a:p>
          <a:p>
            <a:pPr>
              <a:tabLst>
                <a:tab pos="228600" algn="l"/>
              </a:tabLst>
            </a:pPr>
            <a:r>
              <a:rPr lang="tr-TR" sz="1600">
                <a:latin typeface="Comic Sans MS" pitchFamily="66" charset="0"/>
              </a:rPr>
              <a:t>Adım 1  bir U düğümü  seç L={ U } , T={Ø}</a:t>
            </a:r>
          </a:p>
          <a:p>
            <a:pPr>
              <a:tabLst>
                <a:tab pos="228600" algn="l"/>
              </a:tabLst>
            </a:pPr>
            <a:r>
              <a:rPr lang="tr-TR" sz="1600">
                <a:latin typeface="Comic Sans MS" pitchFamily="66" charset="0"/>
              </a:rPr>
              <a:t>Adım 2 while  (|L|&lt; n ve L deki düğüm ile L de olmayan bir düğüm 	arasında enaz bir kenar var)</a:t>
            </a:r>
          </a:p>
          <a:p>
            <a:pPr>
              <a:tabLst>
                <a:tab pos="228600" algn="l"/>
              </a:tabLst>
            </a:pPr>
            <a:r>
              <a:rPr lang="tr-TR" sz="1600">
                <a:latin typeface="Comic Sans MS" pitchFamily="66" charset="0"/>
              </a:rPr>
              <a:t>Bu kenarlar içinde ağırlığı enaz olan kenarı seç </a:t>
            </a:r>
          </a:p>
          <a:p>
            <a:pPr>
              <a:tabLst>
                <a:tab pos="228600" algn="l"/>
              </a:tabLst>
            </a:pPr>
            <a:r>
              <a:rPr lang="tr-TR" sz="1600">
                <a:latin typeface="Comic Sans MS" pitchFamily="66" charset="0"/>
              </a:rPr>
              <a:t>Kenarı T ye ekle </a:t>
            </a:r>
          </a:p>
          <a:p>
            <a:pPr>
              <a:tabLst>
                <a:tab pos="228600" algn="l"/>
              </a:tabLst>
            </a:pPr>
            <a:r>
              <a:rPr lang="tr-TR" sz="1600">
                <a:latin typeface="Comic Sans MS" pitchFamily="66" charset="0"/>
              </a:rPr>
              <a:t>Bu kenara ilişkin diğer düğümü L ye ekle</a:t>
            </a:r>
          </a:p>
          <a:p>
            <a:pPr>
              <a:tabLst>
                <a:tab pos="228600" algn="l"/>
              </a:tabLst>
            </a:pPr>
            <a:r>
              <a:rPr lang="tr-TR" sz="1600">
                <a:latin typeface="Comic Sans MS" pitchFamily="66" charset="0"/>
              </a:rPr>
              <a:t>Endwhile  </a:t>
            </a:r>
          </a:p>
          <a:p>
            <a:pPr>
              <a:tabLst>
                <a:tab pos="228600" algn="l"/>
              </a:tabLst>
            </a:pPr>
            <a:r>
              <a:rPr lang="tr-TR" sz="1600">
                <a:latin typeface="Comic Sans MS" pitchFamily="66" charset="0"/>
              </a:rPr>
              <a:t>Adım  3         if  </a:t>
            </a:r>
            <a:r>
              <a:rPr lang="tr-TR" sz="1600">
                <a:latin typeface="Comic Sans MS" pitchFamily="66" charset="0"/>
                <a:sym typeface="Symbol" pitchFamily="18" charset="2"/>
              </a:rPr>
              <a:t></a:t>
            </a:r>
            <a:r>
              <a:rPr lang="tr-TR" sz="1600">
                <a:latin typeface="Comic Sans MS" pitchFamily="66" charset="0"/>
              </a:rPr>
              <a:t>L</a:t>
            </a:r>
            <a:r>
              <a:rPr lang="tr-TR" sz="1600">
                <a:latin typeface="Comic Sans MS" pitchFamily="66" charset="0"/>
                <a:sym typeface="Symbol" pitchFamily="18" charset="2"/>
              </a:rPr>
              <a:t></a:t>
            </a:r>
            <a:r>
              <a:rPr lang="tr-TR" sz="1600">
                <a:latin typeface="Comic Sans MS" pitchFamily="66" charset="0"/>
              </a:rPr>
              <a:t>&lt; n</a:t>
            </a:r>
            <a:endParaRPr lang="tr-TR" sz="1600">
              <a:latin typeface="Comic Sans MS" pitchFamily="66" charset="0"/>
              <a:sym typeface="Symbol" pitchFamily="18" charset="2"/>
            </a:endParaRPr>
          </a:p>
          <a:p>
            <a:pPr>
              <a:tabLst>
                <a:tab pos="228600" algn="l"/>
              </a:tabLst>
            </a:pPr>
            <a:r>
              <a:rPr lang="tr-TR" sz="1600">
                <a:latin typeface="Comic Sans MS" pitchFamily="66" charset="0"/>
                <a:sym typeface="Symbol" pitchFamily="18" charset="2"/>
              </a:rPr>
              <a:t>                      Graf bağlı değil ,  çözüm yok</a:t>
            </a:r>
          </a:p>
          <a:p>
            <a:pPr>
              <a:tabLst>
                <a:tab pos="228600" algn="l"/>
              </a:tabLst>
            </a:pPr>
            <a:r>
              <a:rPr lang="tr-TR" sz="1600">
                <a:latin typeface="Comic Sans MS" pitchFamily="66" charset="0"/>
                <a:sym typeface="Symbol" pitchFamily="18" charset="2"/>
              </a:rPr>
              <a:t>                      Otherwise</a:t>
            </a:r>
          </a:p>
          <a:p>
            <a:pPr>
              <a:tabLst>
                <a:tab pos="228600" algn="l"/>
              </a:tabLst>
            </a:pPr>
            <a:r>
              <a:rPr lang="tr-TR" sz="1600">
                <a:latin typeface="Comic Sans MS" pitchFamily="66" charset="0"/>
                <a:sym typeface="Symbol" pitchFamily="18" charset="2"/>
              </a:rPr>
              <a:t>                     T’  deki kenarlar  minimal    kapsama ağacını oluşturur</a:t>
            </a:r>
          </a:p>
          <a:p>
            <a:pPr>
              <a:tabLst>
                <a:tab pos="228600" algn="l"/>
              </a:tabLst>
            </a:pPr>
            <a:r>
              <a:rPr lang="tr-TR" sz="1600">
                <a:latin typeface="Comic Sans MS" pitchFamily="66" charset="0"/>
                <a:sym typeface="Symbol" pitchFamily="18" charset="2"/>
              </a:rPr>
              <a:t>         endif.</a:t>
            </a:r>
          </a:p>
        </p:txBody>
      </p:sp>
      <p:sp>
        <p:nvSpPr>
          <p:cNvPr id="110597"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0598"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1373BDF1-E355-4CDA-8F18-70A485103A3D}" type="slidenum">
              <a:rPr lang="tr-TR" sz="1400"/>
              <a:pPr algn="ctr" eaLnBrk="0" hangingPunct="0"/>
              <a:t>14</a:t>
            </a:fld>
            <a:r>
              <a:rPr lang="tr-TR" sz="1400"/>
              <a:t>. Sayfa</a:t>
            </a:r>
          </a:p>
        </p:txBody>
      </p:sp>
      <p:sp>
        <p:nvSpPr>
          <p:cNvPr id="110599"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2376488" y="188913"/>
            <a:ext cx="6767512" cy="2189162"/>
          </a:xfrm>
          <a:prstGeom prst="rect">
            <a:avLst/>
          </a:prstGeom>
          <a:solidFill>
            <a:srgbClr val="99CCFF"/>
          </a:solidFill>
          <a:ln w="9525">
            <a:solidFill>
              <a:schemeClr val="tx1"/>
            </a:solidFill>
            <a:miter lim="800000"/>
            <a:headEnd/>
            <a:tailEnd/>
          </a:ln>
          <a:effectLst/>
        </p:spPr>
        <p:txBody>
          <a:bodyPr bIns="0" anchor="ctr">
            <a:spAutoFit/>
          </a:bodyPr>
          <a:lstStyle/>
          <a:p>
            <a:pPr>
              <a:tabLst>
                <a:tab pos="228600" algn="l"/>
              </a:tabLst>
            </a:pPr>
            <a:r>
              <a:rPr lang="tr-TR" sz="1000" b="1">
                <a:latin typeface="Comic Sans MS" pitchFamily="66" charset="0"/>
              </a:rPr>
              <a:t>Prim algoritması</a:t>
            </a:r>
          </a:p>
          <a:p>
            <a:pPr>
              <a:tabLst>
                <a:tab pos="228600" algn="l"/>
              </a:tabLst>
            </a:pPr>
            <a:r>
              <a:rPr lang="tr-TR" sz="1000">
                <a:latin typeface="Comic Sans MS" pitchFamily="66" charset="0"/>
              </a:rPr>
              <a:t>Algoritma varsa ağırlıklı  bir grafın minimal kapsama ağacını bulur. Algoritmada T ağacı  oluşturan kenarlar kümesi , L ise T deki kenarlara ilişkin düğümler kümesidir.</a:t>
            </a:r>
          </a:p>
          <a:p>
            <a:pPr>
              <a:tabLst>
                <a:tab pos="228600" algn="l"/>
              </a:tabLst>
            </a:pPr>
            <a:r>
              <a:rPr lang="tr-TR" sz="1000">
                <a:latin typeface="Comic Sans MS" pitchFamily="66" charset="0"/>
              </a:rPr>
              <a:t>Adım 1  bir U düğümü  seç L={ U } , T={Ø}</a:t>
            </a:r>
          </a:p>
          <a:p>
            <a:pPr>
              <a:tabLst>
                <a:tab pos="228600" algn="l"/>
              </a:tabLst>
            </a:pPr>
            <a:r>
              <a:rPr lang="tr-TR" sz="1000">
                <a:latin typeface="Comic Sans MS" pitchFamily="66" charset="0"/>
              </a:rPr>
              <a:t>Adım 2 while  (|L|&lt; n ve L deki düğüm ile L de olmayan bir düğüm 	arasında enaz bir kenar var)</a:t>
            </a:r>
          </a:p>
          <a:p>
            <a:pPr>
              <a:tabLst>
                <a:tab pos="228600" algn="l"/>
              </a:tabLst>
            </a:pPr>
            <a:r>
              <a:rPr lang="tr-TR" sz="1000">
                <a:latin typeface="Comic Sans MS" pitchFamily="66" charset="0"/>
              </a:rPr>
              <a:t>Bu kenarlar içinde ağırlığı enaz olan kenarı seç </a:t>
            </a:r>
          </a:p>
          <a:p>
            <a:pPr>
              <a:tabLst>
                <a:tab pos="228600" algn="l"/>
              </a:tabLst>
            </a:pPr>
            <a:r>
              <a:rPr lang="tr-TR" sz="1000">
                <a:latin typeface="Comic Sans MS" pitchFamily="66" charset="0"/>
              </a:rPr>
              <a:t>Kenarı T ye ekle </a:t>
            </a:r>
          </a:p>
          <a:p>
            <a:pPr>
              <a:tabLst>
                <a:tab pos="228600" algn="l"/>
              </a:tabLst>
            </a:pPr>
            <a:r>
              <a:rPr lang="tr-TR" sz="1000">
                <a:latin typeface="Comic Sans MS" pitchFamily="66" charset="0"/>
              </a:rPr>
              <a:t>Bu kenara ilişkin diğer düğümü L ye ekle</a:t>
            </a:r>
          </a:p>
          <a:p>
            <a:pPr>
              <a:tabLst>
                <a:tab pos="228600" algn="l"/>
              </a:tabLst>
            </a:pPr>
            <a:r>
              <a:rPr lang="tr-TR" sz="1000">
                <a:latin typeface="Comic Sans MS" pitchFamily="66" charset="0"/>
              </a:rPr>
              <a:t>Endwhile  </a:t>
            </a:r>
          </a:p>
          <a:p>
            <a:pPr>
              <a:tabLst>
                <a:tab pos="228600" algn="l"/>
              </a:tabLst>
            </a:pPr>
            <a:r>
              <a:rPr lang="tr-TR" sz="1000">
                <a:latin typeface="Comic Sans MS" pitchFamily="66" charset="0"/>
              </a:rPr>
              <a:t>Adım  3         if  </a:t>
            </a:r>
            <a:r>
              <a:rPr lang="tr-TR" sz="1000">
                <a:latin typeface="Comic Sans MS" pitchFamily="66" charset="0"/>
                <a:sym typeface="Symbol" pitchFamily="18" charset="2"/>
              </a:rPr>
              <a:t></a:t>
            </a:r>
            <a:r>
              <a:rPr lang="tr-TR" sz="1000">
                <a:latin typeface="Comic Sans MS" pitchFamily="66" charset="0"/>
              </a:rPr>
              <a:t>L</a:t>
            </a:r>
            <a:r>
              <a:rPr lang="tr-TR" sz="1000">
                <a:latin typeface="Comic Sans MS" pitchFamily="66" charset="0"/>
                <a:sym typeface="Symbol" pitchFamily="18" charset="2"/>
              </a:rPr>
              <a:t></a:t>
            </a:r>
            <a:r>
              <a:rPr lang="tr-TR" sz="1000">
                <a:latin typeface="Comic Sans MS" pitchFamily="66" charset="0"/>
              </a:rPr>
              <a:t>&lt; n</a:t>
            </a:r>
            <a:endParaRPr lang="tr-TR" sz="1000">
              <a:latin typeface="Comic Sans MS" pitchFamily="66" charset="0"/>
              <a:sym typeface="Symbol" pitchFamily="18" charset="2"/>
            </a:endParaRPr>
          </a:p>
          <a:p>
            <a:pPr>
              <a:tabLst>
                <a:tab pos="228600" algn="l"/>
              </a:tabLst>
            </a:pPr>
            <a:r>
              <a:rPr lang="tr-TR" sz="1000">
                <a:latin typeface="Comic Sans MS" pitchFamily="66" charset="0"/>
                <a:sym typeface="Symbol" pitchFamily="18" charset="2"/>
              </a:rPr>
              <a:t>                      Graf bağlı değil ,  çözüm yok</a:t>
            </a:r>
          </a:p>
          <a:p>
            <a:pPr>
              <a:tabLst>
                <a:tab pos="228600" algn="l"/>
              </a:tabLst>
            </a:pPr>
            <a:r>
              <a:rPr lang="tr-TR" sz="1000">
                <a:latin typeface="Comic Sans MS" pitchFamily="66" charset="0"/>
                <a:sym typeface="Symbol" pitchFamily="18" charset="2"/>
              </a:rPr>
              <a:t>                      Otherwise</a:t>
            </a:r>
          </a:p>
          <a:p>
            <a:pPr>
              <a:tabLst>
                <a:tab pos="228600" algn="l"/>
              </a:tabLst>
            </a:pPr>
            <a:r>
              <a:rPr lang="tr-TR" sz="1000">
                <a:latin typeface="Comic Sans MS" pitchFamily="66" charset="0"/>
                <a:sym typeface="Symbol" pitchFamily="18" charset="2"/>
              </a:rPr>
              <a:t>                     T’  deki kenarlar  minimal    kapsama ağacını oluşturur</a:t>
            </a:r>
          </a:p>
          <a:p>
            <a:pPr>
              <a:tabLst>
                <a:tab pos="228600" algn="l"/>
              </a:tabLst>
            </a:pPr>
            <a:r>
              <a:rPr lang="tr-TR" sz="1000">
                <a:latin typeface="Comic Sans MS" pitchFamily="66" charset="0"/>
                <a:sym typeface="Symbol" pitchFamily="18" charset="2"/>
              </a:rPr>
              <a:t>         endif.</a:t>
            </a:r>
          </a:p>
        </p:txBody>
      </p:sp>
      <p:sp>
        <p:nvSpPr>
          <p:cNvPr id="111619" name="Rectangle 3"/>
          <p:cNvSpPr>
            <a:spLocks noChangeArrowheads="1"/>
          </p:cNvSpPr>
          <p:nvPr/>
        </p:nvSpPr>
        <p:spPr bwMode="auto">
          <a:xfrm>
            <a:off x="1763713" y="2565400"/>
            <a:ext cx="6548437" cy="304800"/>
          </a:xfrm>
          <a:prstGeom prst="rect">
            <a:avLst/>
          </a:prstGeom>
          <a:noFill/>
          <a:ln w="9525">
            <a:noFill/>
            <a:miter lim="800000"/>
            <a:headEnd/>
            <a:tailEnd/>
          </a:ln>
          <a:effectLst/>
        </p:spPr>
        <p:txBody>
          <a:bodyPr anchor="ctr">
            <a:spAutoFit/>
          </a:bodyPr>
          <a:lstStyle/>
          <a:p>
            <a:r>
              <a:rPr lang="tr-TR" sz="1400">
                <a:latin typeface="Comic Sans MS" pitchFamily="66" charset="0"/>
              </a:rPr>
              <a:t>Şekildeki graf için A düğümünden başlayarak minimal kapsama ağacını bulalım </a:t>
            </a:r>
          </a:p>
        </p:txBody>
      </p:sp>
      <p:grpSp>
        <p:nvGrpSpPr>
          <p:cNvPr id="111620" name="Group 4"/>
          <p:cNvGrpSpPr>
            <a:grpSpLocks/>
          </p:cNvGrpSpPr>
          <p:nvPr/>
        </p:nvGrpSpPr>
        <p:grpSpPr bwMode="auto">
          <a:xfrm>
            <a:off x="179388" y="333375"/>
            <a:ext cx="2016125" cy="2016125"/>
            <a:chOff x="1350" y="7485"/>
            <a:chExt cx="3045" cy="3150"/>
          </a:xfrm>
        </p:grpSpPr>
        <p:sp>
          <p:nvSpPr>
            <p:cNvPr id="111621" name="Rectangle 5"/>
            <p:cNvSpPr>
              <a:spLocks noChangeArrowheads="1"/>
            </p:cNvSpPr>
            <p:nvPr/>
          </p:nvSpPr>
          <p:spPr bwMode="auto">
            <a:xfrm>
              <a:off x="1350" y="7485"/>
              <a:ext cx="3045" cy="3150"/>
            </a:xfrm>
            <a:prstGeom prst="rect">
              <a:avLst/>
            </a:prstGeom>
            <a:solidFill>
              <a:srgbClr val="C0C0C0"/>
            </a:solidFill>
            <a:ln w="9525">
              <a:solidFill>
                <a:srgbClr val="000000"/>
              </a:solidFill>
              <a:miter lim="800000"/>
              <a:headEnd/>
              <a:tailEnd/>
            </a:ln>
          </p:spPr>
          <p:txBody>
            <a:bodyPr/>
            <a:lstStyle/>
            <a:p>
              <a:endParaRPr lang="tr-TR"/>
            </a:p>
          </p:txBody>
        </p:sp>
        <p:grpSp>
          <p:nvGrpSpPr>
            <p:cNvPr id="111622" name="Group 6"/>
            <p:cNvGrpSpPr>
              <a:grpSpLocks/>
            </p:cNvGrpSpPr>
            <p:nvPr/>
          </p:nvGrpSpPr>
          <p:grpSpPr bwMode="auto">
            <a:xfrm>
              <a:off x="1440" y="7650"/>
              <a:ext cx="2760" cy="2985"/>
              <a:chOff x="1440" y="7650"/>
              <a:chExt cx="2760" cy="2985"/>
            </a:xfrm>
          </p:grpSpPr>
          <p:sp>
            <p:nvSpPr>
              <p:cNvPr id="111623" name="Line 7"/>
              <p:cNvSpPr>
                <a:spLocks noChangeShapeType="1"/>
              </p:cNvSpPr>
              <p:nvPr/>
            </p:nvSpPr>
            <p:spPr bwMode="auto">
              <a:xfrm flipH="1">
                <a:off x="1860" y="8025"/>
                <a:ext cx="945" cy="915"/>
              </a:xfrm>
              <a:prstGeom prst="line">
                <a:avLst/>
              </a:prstGeom>
              <a:noFill/>
              <a:ln w="9525">
                <a:solidFill>
                  <a:srgbClr val="000000"/>
                </a:solidFill>
                <a:round/>
                <a:headEnd type="oval" w="med" len="med"/>
                <a:tailEnd/>
              </a:ln>
            </p:spPr>
            <p:txBody>
              <a:bodyPr/>
              <a:lstStyle/>
              <a:p>
                <a:endParaRPr lang="tr-TR"/>
              </a:p>
            </p:txBody>
          </p:sp>
          <p:sp>
            <p:nvSpPr>
              <p:cNvPr id="111624" name="Line 8"/>
              <p:cNvSpPr>
                <a:spLocks noChangeShapeType="1"/>
              </p:cNvSpPr>
              <p:nvPr/>
            </p:nvSpPr>
            <p:spPr bwMode="auto">
              <a:xfrm>
                <a:off x="2805" y="8025"/>
                <a:ext cx="870" cy="870"/>
              </a:xfrm>
              <a:prstGeom prst="line">
                <a:avLst/>
              </a:prstGeom>
              <a:noFill/>
              <a:ln w="9525">
                <a:solidFill>
                  <a:srgbClr val="000000"/>
                </a:solidFill>
                <a:round/>
                <a:headEnd type="oval" w="med" len="med"/>
                <a:tailEnd/>
              </a:ln>
            </p:spPr>
            <p:txBody>
              <a:bodyPr/>
              <a:lstStyle/>
              <a:p>
                <a:endParaRPr lang="tr-TR"/>
              </a:p>
            </p:txBody>
          </p:sp>
          <p:sp>
            <p:nvSpPr>
              <p:cNvPr id="111625" name="Line 9"/>
              <p:cNvSpPr>
                <a:spLocks noChangeShapeType="1"/>
              </p:cNvSpPr>
              <p:nvPr/>
            </p:nvSpPr>
            <p:spPr bwMode="auto">
              <a:xfrm flipH="1">
                <a:off x="1815" y="8925"/>
                <a:ext cx="1860" cy="0"/>
              </a:xfrm>
              <a:prstGeom prst="line">
                <a:avLst/>
              </a:prstGeom>
              <a:noFill/>
              <a:ln w="9525">
                <a:solidFill>
                  <a:srgbClr val="000000"/>
                </a:solidFill>
                <a:round/>
                <a:headEnd type="oval" w="med" len="med"/>
                <a:tailEnd/>
              </a:ln>
            </p:spPr>
            <p:txBody>
              <a:bodyPr/>
              <a:lstStyle/>
              <a:p>
                <a:endParaRPr lang="tr-TR"/>
              </a:p>
            </p:txBody>
          </p:sp>
          <p:sp>
            <p:nvSpPr>
              <p:cNvPr id="111626" name="Line 10"/>
              <p:cNvSpPr>
                <a:spLocks noChangeShapeType="1"/>
              </p:cNvSpPr>
              <p:nvPr/>
            </p:nvSpPr>
            <p:spPr bwMode="auto">
              <a:xfrm>
                <a:off x="1860" y="8940"/>
                <a:ext cx="960" cy="1185"/>
              </a:xfrm>
              <a:prstGeom prst="line">
                <a:avLst/>
              </a:prstGeom>
              <a:noFill/>
              <a:ln w="9525">
                <a:solidFill>
                  <a:srgbClr val="000000"/>
                </a:solidFill>
                <a:round/>
                <a:headEnd type="oval" w="med" len="med"/>
                <a:tailEnd/>
              </a:ln>
            </p:spPr>
            <p:txBody>
              <a:bodyPr/>
              <a:lstStyle/>
              <a:p>
                <a:endParaRPr lang="tr-TR"/>
              </a:p>
            </p:txBody>
          </p:sp>
          <p:sp>
            <p:nvSpPr>
              <p:cNvPr id="111627" name="Line 11"/>
              <p:cNvSpPr>
                <a:spLocks noChangeShapeType="1"/>
              </p:cNvSpPr>
              <p:nvPr/>
            </p:nvSpPr>
            <p:spPr bwMode="auto">
              <a:xfrm flipV="1">
                <a:off x="2820" y="8940"/>
                <a:ext cx="0" cy="1185"/>
              </a:xfrm>
              <a:prstGeom prst="line">
                <a:avLst/>
              </a:prstGeom>
              <a:noFill/>
              <a:ln w="9525">
                <a:solidFill>
                  <a:srgbClr val="000000"/>
                </a:solidFill>
                <a:round/>
                <a:headEnd type="oval" w="med" len="med"/>
                <a:tailEnd type="oval" w="med" len="med"/>
              </a:ln>
            </p:spPr>
            <p:txBody>
              <a:bodyPr/>
              <a:lstStyle/>
              <a:p>
                <a:endParaRPr lang="tr-TR"/>
              </a:p>
            </p:txBody>
          </p:sp>
          <p:sp>
            <p:nvSpPr>
              <p:cNvPr id="111628" name="Line 12"/>
              <p:cNvSpPr>
                <a:spLocks noChangeShapeType="1"/>
              </p:cNvSpPr>
              <p:nvPr/>
            </p:nvSpPr>
            <p:spPr bwMode="auto">
              <a:xfrm flipV="1">
                <a:off x="2820" y="8940"/>
                <a:ext cx="855" cy="1185"/>
              </a:xfrm>
              <a:prstGeom prst="line">
                <a:avLst/>
              </a:prstGeom>
              <a:noFill/>
              <a:ln w="9525">
                <a:solidFill>
                  <a:srgbClr val="000000"/>
                </a:solidFill>
                <a:round/>
                <a:headEnd type="oval" w="med" len="med"/>
                <a:tailEnd/>
              </a:ln>
            </p:spPr>
            <p:txBody>
              <a:bodyPr/>
              <a:lstStyle/>
              <a:p>
                <a:endParaRPr lang="tr-TR"/>
              </a:p>
            </p:txBody>
          </p:sp>
          <p:sp>
            <p:nvSpPr>
              <p:cNvPr id="111629" name="Line 13"/>
              <p:cNvSpPr>
                <a:spLocks noChangeShapeType="1"/>
              </p:cNvSpPr>
              <p:nvPr/>
            </p:nvSpPr>
            <p:spPr bwMode="auto">
              <a:xfrm>
                <a:off x="1890" y="8925"/>
                <a:ext cx="930" cy="0"/>
              </a:xfrm>
              <a:prstGeom prst="line">
                <a:avLst/>
              </a:prstGeom>
              <a:noFill/>
              <a:ln w="9525">
                <a:solidFill>
                  <a:srgbClr val="000000"/>
                </a:solidFill>
                <a:round/>
                <a:headEnd type="oval" w="med" len="med"/>
                <a:tailEnd/>
              </a:ln>
            </p:spPr>
            <p:txBody>
              <a:bodyPr/>
              <a:lstStyle/>
              <a:p>
                <a:endParaRPr lang="tr-TR"/>
              </a:p>
            </p:txBody>
          </p:sp>
          <p:sp>
            <p:nvSpPr>
              <p:cNvPr id="111630" name="Text Box 14"/>
              <p:cNvSpPr txBox="1">
                <a:spLocks noChangeArrowheads="1"/>
              </p:cNvSpPr>
              <p:nvPr/>
            </p:nvSpPr>
            <p:spPr bwMode="auto">
              <a:xfrm>
                <a:off x="2610" y="7650"/>
                <a:ext cx="510" cy="465"/>
              </a:xfrm>
              <a:prstGeom prst="rect">
                <a:avLst/>
              </a:prstGeom>
              <a:noFill/>
              <a:ln w="9525">
                <a:noFill/>
                <a:miter lim="800000"/>
                <a:headEnd/>
                <a:tailEnd/>
              </a:ln>
            </p:spPr>
            <p:txBody>
              <a:bodyPr/>
              <a:lstStyle/>
              <a:p>
                <a:r>
                  <a:rPr lang="tr-TR" sz="1200"/>
                  <a:t>A</a:t>
                </a:r>
                <a:endParaRPr lang="tr-TR" sz="2400"/>
              </a:p>
            </p:txBody>
          </p:sp>
          <p:sp>
            <p:nvSpPr>
              <p:cNvPr id="111631" name="Text Box 15"/>
              <p:cNvSpPr txBox="1">
                <a:spLocks noChangeArrowheads="1"/>
              </p:cNvSpPr>
              <p:nvPr/>
            </p:nvSpPr>
            <p:spPr bwMode="auto">
              <a:xfrm>
                <a:off x="1440" y="8775"/>
                <a:ext cx="510" cy="465"/>
              </a:xfrm>
              <a:prstGeom prst="rect">
                <a:avLst/>
              </a:prstGeom>
              <a:noFill/>
              <a:ln w="9525">
                <a:noFill/>
                <a:miter lim="800000"/>
                <a:headEnd/>
                <a:tailEnd/>
              </a:ln>
            </p:spPr>
            <p:txBody>
              <a:bodyPr/>
              <a:lstStyle/>
              <a:p>
                <a:r>
                  <a:rPr lang="tr-TR" sz="1200"/>
                  <a:t>B</a:t>
                </a:r>
                <a:endParaRPr lang="tr-TR" sz="2400"/>
              </a:p>
            </p:txBody>
          </p:sp>
          <p:sp>
            <p:nvSpPr>
              <p:cNvPr id="111632" name="Text Box 16"/>
              <p:cNvSpPr txBox="1">
                <a:spLocks noChangeArrowheads="1"/>
              </p:cNvSpPr>
              <p:nvPr/>
            </p:nvSpPr>
            <p:spPr bwMode="auto">
              <a:xfrm>
                <a:off x="3690" y="8745"/>
                <a:ext cx="510" cy="465"/>
              </a:xfrm>
              <a:prstGeom prst="rect">
                <a:avLst/>
              </a:prstGeom>
              <a:noFill/>
              <a:ln w="9525">
                <a:noFill/>
                <a:miter lim="800000"/>
                <a:headEnd/>
                <a:tailEnd/>
              </a:ln>
            </p:spPr>
            <p:txBody>
              <a:bodyPr/>
              <a:lstStyle/>
              <a:p>
                <a:r>
                  <a:rPr lang="tr-TR" sz="900"/>
                  <a:t>D</a:t>
                </a:r>
              </a:p>
            </p:txBody>
          </p:sp>
          <p:sp>
            <p:nvSpPr>
              <p:cNvPr id="111633" name="Text Box 17"/>
              <p:cNvSpPr txBox="1">
                <a:spLocks noChangeArrowheads="1"/>
              </p:cNvSpPr>
              <p:nvPr/>
            </p:nvSpPr>
            <p:spPr bwMode="auto">
              <a:xfrm>
                <a:off x="1755" y="8145"/>
                <a:ext cx="750" cy="465"/>
              </a:xfrm>
              <a:prstGeom prst="rect">
                <a:avLst/>
              </a:prstGeom>
              <a:noFill/>
              <a:ln w="9525">
                <a:noFill/>
                <a:miter lim="800000"/>
                <a:headEnd/>
                <a:tailEnd/>
              </a:ln>
            </p:spPr>
            <p:txBody>
              <a:bodyPr/>
              <a:lstStyle/>
              <a:p>
                <a:r>
                  <a:rPr lang="tr-TR" sz="1200"/>
                  <a:t>3 a</a:t>
                </a:r>
                <a:endParaRPr lang="tr-TR" sz="2400"/>
              </a:p>
            </p:txBody>
          </p:sp>
          <p:sp>
            <p:nvSpPr>
              <p:cNvPr id="111634" name="Text Box 18"/>
              <p:cNvSpPr txBox="1">
                <a:spLocks noChangeArrowheads="1"/>
              </p:cNvSpPr>
              <p:nvPr/>
            </p:nvSpPr>
            <p:spPr bwMode="auto">
              <a:xfrm>
                <a:off x="2610" y="10170"/>
                <a:ext cx="510" cy="465"/>
              </a:xfrm>
              <a:prstGeom prst="rect">
                <a:avLst/>
              </a:prstGeom>
              <a:noFill/>
              <a:ln w="9525">
                <a:noFill/>
                <a:miter lim="800000"/>
                <a:headEnd/>
                <a:tailEnd/>
              </a:ln>
            </p:spPr>
            <p:txBody>
              <a:bodyPr/>
              <a:lstStyle/>
              <a:p>
                <a:r>
                  <a:rPr lang="tr-TR" sz="1200"/>
                  <a:t>E</a:t>
                </a:r>
                <a:endParaRPr lang="tr-TR" sz="2400"/>
              </a:p>
            </p:txBody>
          </p:sp>
          <p:sp>
            <p:nvSpPr>
              <p:cNvPr id="111635" name="Text Box 19"/>
              <p:cNvSpPr txBox="1">
                <a:spLocks noChangeArrowheads="1"/>
              </p:cNvSpPr>
              <p:nvPr/>
            </p:nvSpPr>
            <p:spPr bwMode="auto">
              <a:xfrm>
                <a:off x="2550" y="8550"/>
                <a:ext cx="510" cy="465"/>
              </a:xfrm>
              <a:prstGeom prst="rect">
                <a:avLst/>
              </a:prstGeom>
              <a:noFill/>
              <a:ln w="9525">
                <a:noFill/>
                <a:miter lim="800000"/>
                <a:headEnd/>
                <a:tailEnd/>
              </a:ln>
            </p:spPr>
            <p:txBody>
              <a:bodyPr/>
              <a:lstStyle/>
              <a:p>
                <a:r>
                  <a:rPr lang="tr-TR" sz="1200"/>
                  <a:t>C</a:t>
                </a:r>
                <a:endParaRPr lang="tr-TR" sz="2400"/>
              </a:p>
            </p:txBody>
          </p:sp>
          <p:sp>
            <p:nvSpPr>
              <p:cNvPr id="111636" name="Text Box 20"/>
              <p:cNvSpPr txBox="1">
                <a:spLocks noChangeArrowheads="1"/>
              </p:cNvSpPr>
              <p:nvPr/>
            </p:nvSpPr>
            <p:spPr bwMode="auto">
              <a:xfrm>
                <a:off x="3210" y="8130"/>
                <a:ext cx="750" cy="465"/>
              </a:xfrm>
              <a:prstGeom prst="rect">
                <a:avLst/>
              </a:prstGeom>
              <a:noFill/>
              <a:ln w="9525">
                <a:noFill/>
                <a:miter lim="800000"/>
                <a:headEnd/>
                <a:tailEnd/>
              </a:ln>
            </p:spPr>
            <p:txBody>
              <a:bodyPr/>
              <a:lstStyle/>
              <a:p>
                <a:r>
                  <a:rPr lang="tr-TR" sz="1200"/>
                  <a:t>3 b</a:t>
                </a:r>
                <a:endParaRPr lang="tr-TR" sz="2400"/>
              </a:p>
            </p:txBody>
          </p:sp>
          <p:sp>
            <p:nvSpPr>
              <p:cNvPr id="111637" name="Text Box 21"/>
              <p:cNvSpPr txBox="1">
                <a:spLocks noChangeArrowheads="1"/>
              </p:cNvSpPr>
              <p:nvPr/>
            </p:nvSpPr>
            <p:spPr bwMode="auto">
              <a:xfrm>
                <a:off x="1725" y="9375"/>
                <a:ext cx="750" cy="465"/>
              </a:xfrm>
              <a:prstGeom prst="rect">
                <a:avLst/>
              </a:prstGeom>
              <a:noFill/>
              <a:ln w="9525">
                <a:noFill/>
                <a:miter lim="800000"/>
                <a:headEnd/>
                <a:tailEnd/>
              </a:ln>
            </p:spPr>
            <p:txBody>
              <a:bodyPr/>
              <a:lstStyle/>
              <a:p>
                <a:r>
                  <a:rPr lang="tr-TR" sz="1200"/>
                  <a:t>4 e</a:t>
                </a:r>
                <a:endParaRPr lang="tr-TR" sz="2400"/>
              </a:p>
            </p:txBody>
          </p:sp>
          <p:sp>
            <p:nvSpPr>
              <p:cNvPr id="111638" name="Text Box 22"/>
              <p:cNvSpPr txBox="1">
                <a:spLocks noChangeArrowheads="1"/>
              </p:cNvSpPr>
              <p:nvPr/>
            </p:nvSpPr>
            <p:spPr bwMode="auto">
              <a:xfrm>
                <a:off x="3150" y="9405"/>
                <a:ext cx="750" cy="465"/>
              </a:xfrm>
              <a:prstGeom prst="rect">
                <a:avLst/>
              </a:prstGeom>
              <a:noFill/>
              <a:ln w="9525">
                <a:noFill/>
                <a:miter lim="800000"/>
                <a:headEnd/>
                <a:tailEnd/>
              </a:ln>
            </p:spPr>
            <p:txBody>
              <a:bodyPr/>
              <a:lstStyle/>
              <a:p>
                <a:r>
                  <a:rPr lang="tr-TR" sz="1200"/>
                  <a:t>3 f</a:t>
                </a:r>
                <a:endParaRPr lang="tr-TR" sz="2400"/>
              </a:p>
            </p:txBody>
          </p:sp>
          <p:sp>
            <p:nvSpPr>
              <p:cNvPr id="111639" name="Text Box 23"/>
              <p:cNvSpPr txBox="1">
                <a:spLocks noChangeArrowheads="1"/>
              </p:cNvSpPr>
              <p:nvPr/>
            </p:nvSpPr>
            <p:spPr bwMode="auto">
              <a:xfrm>
                <a:off x="2805" y="8595"/>
                <a:ext cx="750" cy="465"/>
              </a:xfrm>
              <a:prstGeom prst="rect">
                <a:avLst/>
              </a:prstGeom>
              <a:noFill/>
              <a:ln w="9525">
                <a:noFill/>
                <a:miter lim="800000"/>
                <a:headEnd/>
                <a:tailEnd/>
              </a:ln>
            </p:spPr>
            <p:txBody>
              <a:bodyPr/>
              <a:lstStyle/>
              <a:p>
                <a:r>
                  <a:rPr lang="tr-TR" sz="1200"/>
                  <a:t>2 d</a:t>
                </a:r>
                <a:endParaRPr lang="tr-TR" sz="2400"/>
              </a:p>
            </p:txBody>
          </p:sp>
          <p:sp>
            <p:nvSpPr>
              <p:cNvPr id="111640" name="Text Box 24"/>
              <p:cNvSpPr txBox="1">
                <a:spLocks noChangeArrowheads="1"/>
              </p:cNvSpPr>
              <p:nvPr/>
            </p:nvSpPr>
            <p:spPr bwMode="auto">
              <a:xfrm>
                <a:off x="2040" y="8625"/>
                <a:ext cx="750" cy="465"/>
              </a:xfrm>
              <a:prstGeom prst="rect">
                <a:avLst/>
              </a:prstGeom>
              <a:noFill/>
              <a:ln w="9525">
                <a:noFill/>
                <a:miter lim="800000"/>
                <a:headEnd/>
                <a:tailEnd/>
              </a:ln>
            </p:spPr>
            <p:txBody>
              <a:bodyPr/>
              <a:lstStyle/>
              <a:p>
                <a:r>
                  <a:rPr lang="tr-TR" sz="1200"/>
                  <a:t>1 c</a:t>
                </a:r>
                <a:endParaRPr lang="tr-TR" sz="2400"/>
              </a:p>
            </p:txBody>
          </p:sp>
          <p:sp>
            <p:nvSpPr>
              <p:cNvPr id="111641" name="Text Box 25"/>
              <p:cNvSpPr txBox="1">
                <a:spLocks noChangeArrowheads="1"/>
              </p:cNvSpPr>
              <p:nvPr/>
            </p:nvSpPr>
            <p:spPr bwMode="auto">
              <a:xfrm>
                <a:off x="2325" y="9225"/>
                <a:ext cx="750" cy="465"/>
              </a:xfrm>
              <a:prstGeom prst="rect">
                <a:avLst/>
              </a:prstGeom>
              <a:noFill/>
              <a:ln w="9525">
                <a:noFill/>
                <a:miter lim="800000"/>
                <a:headEnd/>
                <a:tailEnd/>
              </a:ln>
            </p:spPr>
            <p:txBody>
              <a:bodyPr/>
              <a:lstStyle/>
              <a:p>
                <a:r>
                  <a:rPr lang="tr-TR" sz="1200"/>
                  <a:t>1 g</a:t>
                </a:r>
                <a:endParaRPr lang="tr-TR" sz="2400"/>
              </a:p>
            </p:txBody>
          </p:sp>
        </p:grpSp>
      </p:grpSp>
      <p:sp>
        <p:nvSpPr>
          <p:cNvPr id="111642" name="Rectangle 26"/>
          <p:cNvSpPr>
            <a:spLocks noChangeArrowheads="1"/>
          </p:cNvSpPr>
          <p:nvPr/>
        </p:nvSpPr>
        <p:spPr bwMode="auto">
          <a:xfrm>
            <a:off x="1979613" y="2924175"/>
            <a:ext cx="5476875" cy="3013075"/>
          </a:xfrm>
          <a:prstGeom prst="rect">
            <a:avLst/>
          </a:prstGeom>
          <a:noFill/>
          <a:ln w="9525">
            <a:noFill/>
            <a:miter lim="800000"/>
            <a:headEnd/>
            <a:tailEnd/>
          </a:ln>
          <a:effectLst/>
        </p:spPr>
        <p:txBody>
          <a:bodyPr wrap="none" anchor="ctr">
            <a:spAutoFit/>
          </a:bodyPr>
          <a:lstStyle/>
          <a:p>
            <a:r>
              <a:rPr lang="tr-TR" sz="1200">
                <a:latin typeface="Comic Sans MS" pitchFamily="66" charset="0"/>
              </a:rPr>
              <a:t>Adım 1</a:t>
            </a:r>
          </a:p>
          <a:p>
            <a:r>
              <a:rPr lang="tr-TR" sz="1200">
                <a:latin typeface="Comic Sans MS" pitchFamily="66" charset="0"/>
              </a:rPr>
              <a:t>A düğümünü seçelim.</a:t>
            </a:r>
          </a:p>
          <a:p>
            <a:r>
              <a:rPr lang="tr-TR" sz="1200">
                <a:latin typeface="Comic Sans MS" pitchFamily="66" charset="0"/>
              </a:rPr>
              <a:t>L={A},	T=</a:t>
            </a:r>
            <a:r>
              <a:rPr lang="tr-TR" sz="1200">
                <a:latin typeface="Comic Sans MS" pitchFamily="66" charset="0"/>
                <a:sym typeface="Symbol" pitchFamily="18" charset="2"/>
              </a:rPr>
              <a:t></a:t>
            </a:r>
            <a:r>
              <a:rPr lang="tr-TR" sz="1200">
                <a:latin typeface="Comic Sans MS" pitchFamily="66" charset="0"/>
              </a:rPr>
              <a:t>	</a:t>
            </a:r>
            <a:r>
              <a:rPr lang="tr-TR" sz="1200">
                <a:latin typeface="Comic Sans MS" pitchFamily="66" charset="0"/>
                <a:sym typeface="Symbol" pitchFamily="18" charset="2"/>
              </a:rPr>
              <a:t>n=5</a:t>
            </a:r>
          </a:p>
          <a:p>
            <a:r>
              <a:rPr lang="tr-TR" sz="1200">
                <a:latin typeface="Comic Sans MS" pitchFamily="66" charset="0"/>
                <a:sym typeface="Symbol" pitchFamily="18" charset="2"/>
              </a:rPr>
              <a:t>Adım 2</a:t>
            </a:r>
          </a:p>
          <a:p>
            <a:r>
              <a:rPr lang="tr-TR" sz="1200">
                <a:latin typeface="Comic Sans MS" pitchFamily="66" charset="0"/>
                <a:sym typeface="Symbol" pitchFamily="18" charset="2"/>
              </a:rPr>
              <a:t>While</a:t>
            </a:r>
          </a:p>
          <a:p>
            <a:r>
              <a:rPr lang="tr-TR" sz="1200">
                <a:latin typeface="Comic Sans MS" pitchFamily="66" charset="0"/>
                <a:sym typeface="Symbol" pitchFamily="18" charset="2"/>
              </a:rPr>
              <a:t></a:t>
            </a:r>
            <a:r>
              <a:rPr lang="tr-TR" sz="1200">
                <a:latin typeface="Comic Sans MS" pitchFamily="66" charset="0"/>
              </a:rPr>
              <a:t>L</a:t>
            </a:r>
            <a:r>
              <a:rPr lang="tr-TR" sz="1200">
                <a:latin typeface="Comic Sans MS" pitchFamily="66" charset="0"/>
                <a:sym typeface="Symbol" pitchFamily="18" charset="2"/>
              </a:rPr>
              <a:t></a:t>
            </a:r>
            <a:r>
              <a:rPr lang="tr-TR" sz="1200">
                <a:latin typeface="Comic Sans MS" pitchFamily="66" charset="0"/>
              </a:rPr>
              <a:t>=1&lt;5 ve</a:t>
            </a:r>
            <a:endParaRPr lang="tr-TR" sz="1200">
              <a:latin typeface="Comic Sans MS" pitchFamily="66" charset="0"/>
              <a:sym typeface="Symbol" pitchFamily="18" charset="2"/>
            </a:endParaRPr>
          </a:p>
          <a:p>
            <a:r>
              <a:rPr lang="tr-TR" sz="1200">
                <a:latin typeface="Comic Sans MS" pitchFamily="66" charset="0"/>
                <a:sym typeface="Symbol" pitchFamily="18" charset="2"/>
              </a:rPr>
              <a:t>1. A düğümüne a kenarı ve b kenarı bağlıdır. a’yı seçelim.</a:t>
            </a:r>
          </a:p>
          <a:p>
            <a:r>
              <a:rPr lang="tr-TR" sz="1200">
                <a:latin typeface="Comic Sans MS" pitchFamily="66" charset="0"/>
                <a:sym typeface="Symbol" pitchFamily="18" charset="2"/>
              </a:rPr>
              <a:t>L={A,B},	T={a}		</a:t>
            </a:r>
            <a:r>
              <a:rPr lang="tr-TR" sz="1200">
                <a:latin typeface="Comic Sans MS" pitchFamily="66" charset="0"/>
              </a:rPr>
              <a:t>L</a:t>
            </a:r>
            <a:r>
              <a:rPr lang="tr-TR" sz="1200">
                <a:latin typeface="Comic Sans MS" pitchFamily="66" charset="0"/>
                <a:sym typeface="Symbol" pitchFamily="18" charset="2"/>
              </a:rPr>
              <a:t></a:t>
            </a:r>
            <a:r>
              <a:rPr lang="tr-TR" sz="1200">
                <a:latin typeface="Comic Sans MS" pitchFamily="66" charset="0"/>
              </a:rPr>
              <a:t>=2&lt;5</a:t>
            </a:r>
            <a:endParaRPr lang="tr-TR" sz="1200">
              <a:latin typeface="Comic Sans MS" pitchFamily="66" charset="0"/>
              <a:sym typeface="Symbol" pitchFamily="18" charset="2"/>
            </a:endParaRPr>
          </a:p>
          <a:p>
            <a:r>
              <a:rPr lang="tr-TR" sz="1200">
                <a:latin typeface="Comic Sans MS" pitchFamily="66" charset="0"/>
                <a:sym typeface="Symbol" pitchFamily="18" charset="2"/>
              </a:rPr>
              <a:t>2. A ve B’ye  b,e,c kenarları bağlıdır. c’yi seçelim.</a:t>
            </a:r>
          </a:p>
          <a:p>
            <a:r>
              <a:rPr lang="tr-TR" sz="1200">
                <a:latin typeface="Comic Sans MS" pitchFamily="66" charset="0"/>
                <a:sym typeface="Symbol" pitchFamily="18" charset="2"/>
              </a:rPr>
              <a:t>L={A,B,C},	T={a,c}		</a:t>
            </a:r>
            <a:r>
              <a:rPr lang="tr-TR" sz="1200">
                <a:latin typeface="Comic Sans MS" pitchFamily="66" charset="0"/>
              </a:rPr>
              <a:t>L</a:t>
            </a:r>
            <a:r>
              <a:rPr lang="tr-TR" sz="1200">
                <a:latin typeface="Comic Sans MS" pitchFamily="66" charset="0"/>
                <a:sym typeface="Symbol" pitchFamily="18" charset="2"/>
              </a:rPr>
              <a:t></a:t>
            </a:r>
            <a:r>
              <a:rPr lang="tr-TR" sz="1200">
                <a:latin typeface="Comic Sans MS" pitchFamily="66" charset="0"/>
              </a:rPr>
              <a:t>=3&lt;5</a:t>
            </a:r>
            <a:endParaRPr lang="tr-TR" sz="1200">
              <a:latin typeface="Comic Sans MS" pitchFamily="66" charset="0"/>
              <a:sym typeface="Symbol" pitchFamily="18" charset="2"/>
            </a:endParaRPr>
          </a:p>
          <a:p>
            <a:r>
              <a:rPr lang="tr-TR" sz="1200">
                <a:latin typeface="Comic Sans MS" pitchFamily="66" charset="0"/>
                <a:sym typeface="Symbol" pitchFamily="18" charset="2"/>
              </a:rPr>
              <a:t>3. A,B,C’ye  e,g,d,b kenarları bağlıdır. g’yi seçelim.</a:t>
            </a:r>
          </a:p>
          <a:p>
            <a:r>
              <a:rPr lang="tr-TR" sz="1200">
                <a:latin typeface="Comic Sans MS" pitchFamily="66" charset="0"/>
                <a:sym typeface="Symbol" pitchFamily="18" charset="2"/>
              </a:rPr>
              <a:t>L={A,B,C,E},	T={a,c,g}		</a:t>
            </a:r>
            <a:r>
              <a:rPr lang="tr-TR" sz="1200">
                <a:latin typeface="Comic Sans MS" pitchFamily="66" charset="0"/>
              </a:rPr>
              <a:t>L</a:t>
            </a:r>
            <a:r>
              <a:rPr lang="tr-TR" sz="1200">
                <a:latin typeface="Comic Sans MS" pitchFamily="66" charset="0"/>
                <a:sym typeface="Symbol" pitchFamily="18" charset="2"/>
              </a:rPr>
              <a:t></a:t>
            </a:r>
            <a:r>
              <a:rPr lang="tr-TR" sz="1200">
                <a:latin typeface="Comic Sans MS" pitchFamily="66" charset="0"/>
              </a:rPr>
              <a:t>=4&lt;5</a:t>
            </a:r>
            <a:endParaRPr lang="tr-TR" sz="1200">
              <a:latin typeface="Comic Sans MS" pitchFamily="66" charset="0"/>
              <a:sym typeface="Symbol" pitchFamily="18" charset="2"/>
            </a:endParaRPr>
          </a:p>
          <a:p>
            <a:r>
              <a:rPr lang="tr-TR" sz="1200">
                <a:latin typeface="Comic Sans MS" pitchFamily="66" charset="0"/>
                <a:sym typeface="Symbol" pitchFamily="18" charset="2"/>
              </a:rPr>
              <a:t>4. A,B,C,E’ye  f,d,b kenarları bağlıdır. d’yi seçelim.</a:t>
            </a:r>
          </a:p>
          <a:p>
            <a:r>
              <a:rPr lang="tr-TR" sz="1200">
                <a:latin typeface="Comic Sans MS" pitchFamily="66" charset="0"/>
                <a:sym typeface="Symbol" pitchFamily="18" charset="2"/>
              </a:rPr>
              <a:t>L={A,B,C,E,D},T={a,c,g,d}		</a:t>
            </a:r>
            <a:r>
              <a:rPr lang="tr-TR" sz="1200">
                <a:latin typeface="Comic Sans MS" pitchFamily="66" charset="0"/>
              </a:rPr>
              <a:t>L</a:t>
            </a:r>
            <a:r>
              <a:rPr lang="tr-TR" sz="1200">
                <a:latin typeface="Comic Sans MS" pitchFamily="66" charset="0"/>
                <a:sym typeface="Symbol" pitchFamily="18" charset="2"/>
              </a:rPr>
              <a:t></a:t>
            </a:r>
            <a:r>
              <a:rPr lang="tr-TR" sz="1200">
                <a:latin typeface="Comic Sans MS" pitchFamily="66" charset="0"/>
              </a:rPr>
              <a:t>=5</a:t>
            </a:r>
            <a:r>
              <a:rPr lang="tr-TR" sz="1200">
                <a:latin typeface="Comic Sans MS" pitchFamily="66" charset="0"/>
                <a:sym typeface="Symbol" pitchFamily="18" charset="2"/>
              </a:rPr>
              <a:t>  L’deki elemanlara komşu yok.</a:t>
            </a:r>
          </a:p>
          <a:p>
            <a:r>
              <a:rPr lang="tr-TR" sz="1200">
                <a:latin typeface="Comic Sans MS" pitchFamily="66" charset="0"/>
                <a:sym typeface="Symbol" pitchFamily="18" charset="2"/>
              </a:rPr>
              <a:t>End while</a:t>
            </a:r>
          </a:p>
          <a:p>
            <a:r>
              <a:rPr lang="tr-TR" sz="1200">
                <a:latin typeface="Comic Sans MS" pitchFamily="66" charset="0"/>
                <a:sym typeface="Symbol" pitchFamily="18" charset="2"/>
              </a:rPr>
              <a:t>T’nin elemanları minimum kapsama ağacını oluşturur </a:t>
            </a:r>
          </a:p>
        </p:txBody>
      </p:sp>
      <p:grpSp>
        <p:nvGrpSpPr>
          <p:cNvPr id="111643" name="Group 27"/>
          <p:cNvGrpSpPr>
            <a:grpSpLocks/>
          </p:cNvGrpSpPr>
          <p:nvPr/>
        </p:nvGrpSpPr>
        <p:grpSpPr bwMode="auto">
          <a:xfrm>
            <a:off x="6804025" y="3141663"/>
            <a:ext cx="1933575" cy="2000250"/>
            <a:chOff x="4150" y="2069"/>
            <a:chExt cx="1218" cy="1260"/>
          </a:xfrm>
        </p:grpSpPr>
        <p:sp>
          <p:nvSpPr>
            <p:cNvPr id="111644" name="Rectangle 28"/>
            <p:cNvSpPr>
              <a:spLocks noChangeArrowheads="1"/>
            </p:cNvSpPr>
            <p:nvPr/>
          </p:nvSpPr>
          <p:spPr bwMode="auto">
            <a:xfrm>
              <a:off x="4150" y="2069"/>
              <a:ext cx="1218" cy="1260"/>
            </a:xfrm>
            <a:prstGeom prst="rect">
              <a:avLst/>
            </a:prstGeom>
            <a:solidFill>
              <a:srgbClr val="C0C0C0"/>
            </a:solidFill>
            <a:ln w="9525">
              <a:solidFill>
                <a:srgbClr val="000000"/>
              </a:solidFill>
              <a:miter lim="800000"/>
              <a:headEnd/>
              <a:tailEnd/>
            </a:ln>
          </p:spPr>
          <p:txBody>
            <a:bodyPr/>
            <a:lstStyle/>
            <a:p>
              <a:endParaRPr lang="tr-TR"/>
            </a:p>
          </p:txBody>
        </p:sp>
        <p:sp>
          <p:nvSpPr>
            <p:cNvPr id="111645" name="Line 29"/>
            <p:cNvSpPr>
              <a:spLocks noChangeShapeType="1"/>
            </p:cNvSpPr>
            <p:nvPr/>
          </p:nvSpPr>
          <p:spPr bwMode="auto">
            <a:xfrm flipH="1">
              <a:off x="4354" y="2285"/>
              <a:ext cx="378" cy="366"/>
            </a:xfrm>
            <a:prstGeom prst="line">
              <a:avLst/>
            </a:prstGeom>
            <a:noFill/>
            <a:ln w="9525">
              <a:solidFill>
                <a:srgbClr val="000000"/>
              </a:solidFill>
              <a:round/>
              <a:headEnd type="oval" w="med" len="med"/>
              <a:tailEnd/>
            </a:ln>
          </p:spPr>
          <p:txBody>
            <a:bodyPr/>
            <a:lstStyle/>
            <a:p>
              <a:endParaRPr lang="tr-TR"/>
            </a:p>
          </p:txBody>
        </p:sp>
        <p:sp>
          <p:nvSpPr>
            <p:cNvPr id="111646" name="Line 30"/>
            <p:cNvSpPr>
              <a:spLocks noChangeShapeType="1"/>
            </p:cNvSpPr>
            <p:nvPr/>
          </p:nvSpPr>
          <p:spPr bwMode="auto">
            <a:xfrm flipH="1">
              <a:off x="4336" y="2645"/>
              <a:ext cx="744" cy="0"/>
            </a:xfrm>
            <a:prstGeom prst="line">
              <a:avLst/>
            </a:prstGeom>
            <a:noFill/>
            <a:ln w="9525">
              <a:solidFill>
                <a:srgbClr val="000000"/>
              </a:solidFill>
              <a:round/>
              <a:headEnd type="oval" w="med" len="med"/>
              <a:tailEnd/>
            </a:ln>
          </p:spPr>
          <p:txBody>
            <a:bodyPr/>
            <a:lstStyle/>
            <a:p>
              <a:endParaRPr lang="tr-TR"/>
            </a:p>
          </p:txBody>
        </p:sp>
        <p:sp>
          <p:nvSpPr>
            <p:cNvPr id="111647" name="Line 31"/>
            <p:cNvSpPr>
              <a:spLocks noChangeShapeType="1"/>
            </p:cNvSpPr>
            <p:nvPr/>
          </p:nvSpPr>
          <p:spPr bwMode="auto">
            <a:xfrm flipV="1">
              <a:off x="4738" y="2651"/>
              <a:ext cx="0" cy="474"/>
            </a:xfrm>
            <a:prstGeom prst="line">
              <a:avLst/>
            </a:prstGeom>
            <a:noFill/>
            <a:ln w="9525">
              <a:solidFill>
                <a:srgbClr val="000000"/>
              </a:solidFill>
              <a:round/>
              <a:headEnd type="oval" w="med" len="med"/>
              <a:tailEnd type="oval" w="med" len="med"/>
            </a:ln>
          </p:spPr>
          <p:txBody>
            <a:bodyPr/>
            <a:lstStyle/>
            <a:p>
              <a:endParaRPr lang="tr-TR"/>
            </a:p>
          </p:txBody>
        </p:sp>
        <p:sp>
          <p:nvSpPr>
            <p:cNvPr id="111648" name="Line 32"/>
            <p:cNvSpPr>
              <a:spLocks noChangeShapeType="1"/>
            </p:cNvSpPr>
            <p:nvPr/>
          </p:nvSpPr>
          <p:spPr bwMode="auto">
            <a:xfrm>
              <a:off x="4366" y="2645"/>
              <a:ext cx="372" cy="0"/>
            </a:xfrm>
            <a:prstGeom prst="line">
              <a:avLst/>
            </a:prstGeom>
            <a:noFill/>
            <a:ln w="9525">
              <a:solidFill>
                <a:srgbClr val="000000"/>
              </a:solidFill>
              <a:round/>
              <a:headEnd type="oval" w="med" len="med"/>
              <a:tailEnd/>
            </a:ln>
          </p:spPr>
          <p:txBody>
            <a:bodyPr/>
            <a:lstStyle/>
            <a:p>
              <a:endParaRPr lang="tr-TR"/>
            </a:p>
          </p:txBody>
        </p:sp>
        <p:sp>
          <p:nvSpPr>
            <p:cNvPr id="111649" name="Text Box 33"/>
            <p:cNvSpPr txBox="1">
              <a:spLocks noChangeArrowheads="1"/>
            </p:cNvSpPr>
            <p:nvPr/>
          </p:nvSpPr>
          <p:spPr bwMode="auto">
            <a:xfrm>
              <a:off x="4654" y="2135"/>
              <a:ext cx="204" cy="186"/>
            </a:xfrm>
            <a:prstGeom prst="rect">
              <a:avLst/>
            </a:prstGeom>
            <a:noFill/>
            <a:ln w="9525">
              <a:noFill/>
              <a:miter lim="800000"/>
              <a:headEnd/>
              <a:tailEnd/>
            </a:ln>
          </p:spPr>
          <p:txBody>
            <a:bodyPr/>
            <a:lstStyle/>
            <a:p>
              <a:r>
                <a:rPr lang="tr-TR" sz="1200"/>
                <a:t>A</a:t>
              </a:r>
              <a:endParaRPr lang="tr-TR" sz="2400"/>
            </a:p>
          </p:txBody>
        </p:sp>
        <p:sp>
          <p:nvSpPr>
            <p:cNvPr id="111650" name="Text Box 34"/>
            <p:cNvSpPr txBox="1">
              <a:spLocks noChangeArrowheads="1"/>
            </p:cNvSpPr>
            <p:nvPr/>
          </p:nvSpPr>
          <p:spPr bwMode="auto">
            <a:xfrm>
              <a:off x="4186" y="2585"/>
              <a:ext cx="204" cy="186"/>
            </a:xfrm>
            <a:prstGeom prst="rect">
              <a:avLst/>
            </a:prstGeom>
            <a:noFill/>
            <a:ln w="9525">
              <a:noFill/>
              <a:miter lim="800000"/>
              <a:headEnd/>
              <a:tailEnd/>
            </a:ln>
          </p:spPr>
          <p:txBody>
            <a:bodyPr/>
            <a:lstStyle/>
            <a:p>
              <a:r>
                <a:rPr lang="tr-TR" sz="1200"/>
                <a:t>B</a:t>
              </a:r>
              <a:endParaRPr lang="tr-TR" sz="2400"/>
            </a:p>
          </p:txBody>
        </p:sp>
        <p:sp>
          <p:nvSpPr>
            <p:cNvPr id="111651" name="Text Box 35"/>
            <p:cNvSpPr txBox="1">
              <a:spLocks noChangeArrowheads="1"/>
            </p:cNvSpPr>
            <p:nvPr/>
          </p:nvSpPr>
          <p:spPr bwMode="auto">
            <a:xfrm>
              <a:off x="5086" y="2573"/>
              <a:ext cx="204" cy="186"/>
            </a:xfrm>
            <a:prstGeom prst="rect">
              <a:avLst/>
            </a:prstGeom>
            <a:noFill/>
            <a:ln w="9525">
              <a:noFill/>
              <a:miter lim="800000"/>
              <a:headEnd/>
              <a:tailEnd/>
            </a:ln>
          </p:spPr>
          <p:txBody>
            <a:bodyPr/>
            <a:lstStyle/>
            <a:p>
              <a:r>
                <a:rPr lang="tr-TR" sz="1200"/>
                <a:t>D</a:t>
              </a:r>
              <a:endParaRPr lang="tr-TR" sz="2400"/>
            </a:p>
          </p:txBody>
        </p:sp>
        <p:sp>
          <p:nvSpPr>
            <p:cNvPr id="111652" name="Text Box 36"/>
            <p:cNvSpPr txBox="1">
              <a:spLocks noChangeArrowheads="1"/>
            </p:cNvSpPr>
            <p:nvPr/>
          </p:nvSpPr>
          <p:spPr bwMode="auto">
            <a:xfrm>
              <a:off x="4654" y="3143"/>
              <a:ext cx="204" cy="186"/>
            </a:xfrm>
            <a:prstGeom prst="rect">
              <a:avLst/>
            </a:prstGeom>
            <a:noFill/>
            <a:ln w="9525">
              <a:noFill/>
              <a:miter lim="800000"/>
              <a:headEnd/>
              <a:tailEnd/>
            </a:ln>
          </p:spPr>
          <p:txBody>
            <a:bodyPr/>
            <a:lstStyle/>
            <a:p>
              <a:r>
                <a:rPr lang="tr-TR" sz="1200"/>
                <a:t>E</a:t>
              </a:r>
              <a:endParaRPr lang="tr-TR" sz="2400"/>
            </a:p>
          </p:txBody>
        </p:sp>
        <p:sp>
          <p:nvSpPr>
            <p:cNvPr id="111653" name="Text Box 37"/>
            <p:cNvSpPr txBox="1">
              <a:spLocks noChangeArrowheads="1"/>
            </p:cNvSpPr>
            <p:nvPr/>
          </p:nvSpPr>
          <p:spPr bwMode="auto">
            <a:xfrm>
              <a:off x="4630" y="2495"/>
              <a:ext cx="204" cy="186"/>
            </a:xfrm>
            <a:prstGeom prst="rect">
              <a:avLst/>
            </a:prstGeom>
            <a:noFill/>
            <a:ln w="9525">
              <a:noFill/>
              <a:miter lim="800000"/>
              <a:headEnd/>
              <a:tailEnd/>
            </a:ln>
          </p:spPr>
          <p:txBody>
            <a:bodyPr/>
            <a:lstStyle/>
            <a:p>
              <a:r>
                <a:rPr lang="tr-TR" sz="1200"/>
                <a:t>C</a:t>
              </a:r>
              <a:endParaRPr lang="tr-TR" sz="2400"/>
            </a:p>
          </p:txBody>
        </p:sp>
      </p:grpSp>
      <p:sp>
        <p:nvSpPr>
          <p:cNvPr id="111654"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165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7003A65-6678-4049-A3DC-3C39EAE21344}" type="slidenum">
              <a:rPr lang="tr-TR" sz="1400"/>
              <a:pPr algn="ctr" eaLnBrk="0" hangingPunct="0"/>
              <a:t>15</a:t>
            </a:fld>
            <a:r>
              <a:rPr lang="tr-TR" sz="1400"/>
              <a:t>. Sayfa</a:t>
            </a:r>
          </a:p>
        </p:txBody>
      </p:sp>
      <p:sp>
        <p:nvSpPr>
          <p:cNvPr id="11165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111643"/>
                                        </p:tgtEl>
                                        <p:attrNameLst>
                                          <p:attrName>style.visibility</p:attrName>
                                        </p:attrNameLst>
                                      </p:cBhvr>
                                      <p:to>
                                        <p:strVal val="visible"/>
                                      </p:to>
                                    </p:set>
                                    <p:animEffect transition="in" filter="plus(in)">
                                      <p:cBhvr>
                                        <p:cTn id="7" dur="2000"/>
                                        <p:tgtEl>
                                          <p:spTgt spid="111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12643" name="Rectangle 3"/>
          <p:cNvSpPr>
            <a:spLocks noChangeArrowheads="1"/>
          </p:cNvSpPr>
          <p:nvPr/>
        </p:nvSpPr>
        <p:spPr bwMode="auto">
          <a:xfrm>
            <a:off x="1619250" y="1700213"/>
            <a:ext cx="7704138" cy="3449637"/>
          </a:xfrm>
          <a:prstGeom prst="rect">
            <a:avLst/>
          </a:prstGeom>
          <a:noFill/>
          <a:ln w="9525">
            <a:noFill/>
            <a:miter lim="800000"/>
            <a:headEnd/>
            <a:tailEnd/>
          </a:ln>
          <a:effectLst/>
        </p:spPr>
        <p:txBody>
          <a:bodyPr bIns="0" anchor="ctr">
            <a:spAutoFit/>
          </a:bodyPr>
          <a:lstStyle/>
          <a:p>
            <a:pPr indent="449263">
              <a:tabLst>
                <a:tab pos="571500" algn="l"/>
              </a:tabLst>
            </a:pPr>
            <a:r>
              <a:rPr lang="tr-TR" sz="1400" b="1">
                <a:latin typeface="Comic Sans MS" pitchFamily="66" charset="0"/>
              </a:rPr>
              <a:t>Kruskal Algoritması</a:t>
            </a:r>
          </a:p>
          <a:p>
            <a:pPr indent="449263">
              <a:tabLst>
                <a:tab pos="571500" algn="l"/>
              </a:tabLst>
            </a:pPr>
            <a:r>
              <a:rPr lang="tr-TR" sz="1400">
                <a:latin typeface="Comic Sans MS" pitchFamily="66" charset="0"/>
              </a:rPr>
              <a:t>Algoritma bir G grafı için varsa minimal kapsama ağacını bulur. n düğüm sayısı olmak üzere  n</a:t>
            </a:r>
            <a:r>
              <a:rPr lang="tr-TR" sz="1400">
                <a:latin typeface="Comic Sans MS" pitchFamily="66" charset="0"/>
                <a:sym typeface="Symbol" pitchFamily="18" charset="2"/>
              </a:rPr>
              <a:t></a:t>
            </a:r>
            <a:r>
              <a:rPr lang="tr-TR" sz="1400">
                <a:latin typeface="Comic Sans MS" pitchFamily="66" charset="0"/>
              </a:rPr>
              <a:t>2 dir. Algoritmada S ve T kümeleri G nin</a:t>
            </a:r>
            <a:r>
              <a:rPr lang="tr-TR" sz="1400">
                <a:latin typeface="Comic Sans MS" pitchFamily="66" charset="0"/>
                <a:sym typeface="Symbol" pitchFamily="18" charset="2"/>
              </a:rPr>
              <a:t>  kenarlarının  kümeleridir.</a:t>
            </a:r>
          </a:p>
          <a:p>
            <a:pPr indent="449263">
              <a:tabLst>
                <a:tab pos="571500" algn="l"/>
              </a:tabLst>
            </a:pPr>
            <a:r>
              <a:rPr lang="tr-TR" sz="1400">
                <a:latin typeface="Comic Sans MS" pitchFamily="66" charset="0"/>
                <a:sym typeface="Symbol" pitchFamily="18" charset="2"/>
              </a:rPr>
              <a:t>Adım  1   (koşullama)</a:t>
            </a:r>
          </a:p>
          <a:p>
            <a:pPr indent="449263">
              <a:tabLst>
                <a:tab pos="571500" algn="l"/>
              </a:tabLst>
            </a:pPr>
            <a:r>
              <a:rPr lang="tr-TR" sz="1400">
                <a:latin typeface="Comic Sans MS" pitchFamily="66" charset="0"/>
                <a:sym typeface="Symbol" pitchFamily="18" charset="2"/>
              </a:rPr>
              <a:t>           (a) T</a:t>
            </a:r>
            <a:r>
              <a:rPr lang="tr-TR" sz="1400">
                <a:latin typeface="Comic Sans MS" pitchFamily="66" charset="0"/>
              </a:rPr>
              <a:t>={</a:t>
            </a:r>
            <a:r>
              <a:rPr lang="tr-TR" sz="1400">
                <a:latin typeface="Comic Sans MS" pitchFamily="66" charset="0"/>
                <a:sym typeface="Symbol" pitchFamily="18" charset="2"/>
              </a:rPr>
              <a:t></a:t>
            </a:r>
            <a:r>
              <a:rPr lang="tr-TR" sz="1400">
                <a:latin typeface="Comic Sans MS" pitchFamily="66" charset="0"/>
              </a:rPr>
              <a:t>}</a:t>
            </a:r>
            <a:r>
              <a:rPr lang="tr-TR" sz="1400">
                <a:latin typeface="Comic Sans MS" pitchFamily="66" charset="0"/>
                <a:sym typeface="Symbol" pitchFamily="18" charset="2"/>
              </a:rPr>
              <a:t>   (b)    S={G nin tüm kenarları kümesi}</a:t>
            </a:r>
          </a:p>
          <a:p>
            <a:pPr indent="449263">
              <a:tabLst>
                <a:tab pos="571500" algn="l"/>
              </a:tabLst>
            </a:pPr>
            <a:r>
              <a:rPr lang="tr-TR" sz="1400">
                <a:latin typeface="Comic Sans MS" pitchFamily="66" charset="0"/>
                <a:sym typeface="Symbol" pitchFamily="18" charset="2"/>
              </a:rPr>
              <a:t>Adım  2   (T’yi    genişlet)</a:t>
            </a:r>
          </a:p>
          <a:p>
            <a:pPr indent="449263">
              <a:tabLst>
                <a:tab pos="571500" algn="l"/>
              </a:tabLst>
            </a:pPr>
            <a:r>
              <a:rPr lang="tr-TR" sz="1400">
                <a:latin typeface="Comic Sans MS" pitchFamily="66" charset="0"/>
                <a:sym typeface="Symbol" pitchFamily="18" charset="2"/>
              </a:rPr>
              <a:t>           .while (</a:t>
            </a:r>
            <a:r>
              <a:rPr lang="tr-TR" sz="1400">
                <a:latin typeface="Comic Sans MS" pitchFamily="66" charset="0"/>
              </a:rPr>
              <a:t>T</a:t>
            </a:r>
            <a:r>
              <a:rPr lang="tr-TR" sz="1400">
                <a:latin typeface="Comic Sans MS" pitchFamily="66" charset="0"/>
                <a:sym typeface="Symbol" pitchFamily="18" charset="2"/>
              </a:rPr>
              <a:t></a:t>
            </a:r>
            <a:r>
              <a:rPr lang="tr-TR" sz="1400">
                <a:latin typeface="Comic Sans MS" pitchFamily="66" charset="0"/>
              </a:rPr>
              <a:t>&lt;n-1 ve</a:t>
            </a:r>
            <a:r>
              <a:rPr lang="tr-TR" sz="1400">
                <a:latin typeface="Comic Sans MS" pitchFamily="66" charset="0"/>
                <a:sym typeface="Symbol" pitchFamily="18" charset="2"/>
              </a:rPr>
              <a:t>  S boş küme değil)</a:t>
            </a:r>
          </a:p>
          <a:p>
            <a:pPr indent="449263">
              <a:tabLst>
                <a:tab pos="571500" algn="l"/>
              </a:tabLst>
            </a:pPr>
            <a:r>
              <a:rPr lang="tr-TR" sz="1400">
                <a:latin typeface="Comic Sans MS" pitchFamily="66" charset="0"/>
                <a:sym typeface="Symbol" pitchFamily="18" charset="2"/>
              </a:rPr>
              <a:t>	S den en küçük ağırlıklı kenarı  (e) seç</a:t>
            </a:r>
          </a:p>
          <a:p>
            <a:pPr indent="449263">
              <a:tabLst>
                <a:tab pos="571500" algn="l"/>
              </a:tabLst>
            </a:pPr>
            <a:r>
              <a:rPr lang="tr-TR" sz="1400">
                <a:latin typeface="Comic Sans MS" pitchFamily="66" charset="0"/>
                <a:sym typeface="Symbol" pitchFamily="18" charset="2"/>
              </a:rPr>
              <a:t>	T’deki diğer kenarlar ile e kenarı çevrim yapmıyorsa  T’ye e kenarını ekle</a:t>
            </a:r>
          </a:p>
          <a:p>
            <a:pPr indent="449263">
              <a:tabLst>
                <a:tab pos="571500" algn="l"/>
              </a:tabLst>
            </a:pPr>
            <a:r>
              <a:rPr lang="tr-TR" sz="1400">
                <a:latin typeface="Comic Sans MS" pitchFamily="66" charset="0"/>
                <a:sym typeface="Symbol" pitchFamily="18" charset="2"/>
              </a:rPr>
              <a:t>	e kenarını S den çıkar</a:t>
            </a:r>
          </a:p>
          <a:p>
            <a:pPr indent="449263">
              <a:tabLst>
                <a:tab pos="571500" algn="l"/>
              </a:tabLst>
            </a:pPr>
            <a:r>
              <a:rPr lang="tr-TR" sz="1400">
                <a:latin typeface="Comic Sans MS" pitchFamily="66" charset="0"/>
                <a:sym typeface="Symbol" pitchFamily="18" charset="2"/>
              </a:rPr>
              <a:t>          endwhile</a:t>
            </a:r>
          </a:p>
          <a:p>
            <a:pPr indent="449263">
              <a:tabLst>
                <a:tab pos="571500" algn="l"/>
              </a:tabLst>
            </a:pPr>
            <a:r>
              <a:rPr lang="tr-TR" sz="1400">
                <a:latin typeface="Comic Sans MS" pitchFamily="66" charset="0"/>
                <a:sym typeface="Symbol" pitchFamily="18" charset="2"/>
              </a:rPr>
              <a:t>Adım  3  if  </a:t>
            </a:r>
            <a:r>
              <a:rPr lang="tr-TR" sz="1400">
                <a:latin typeface="Comic Sans MS" pitchFamily="66" charset="0"/>
              </a:rPr>
              <a:t>T</a:t>
            </a:r>
            <a:r>
              <a:rPr lang="tr-TR" sz="1400">
                <a:latin typeface="Comic Sans MS" pitchFamily="66" charset="0"/>
                <a:sym typeface="Symbol" pitchFamily="18" charset="2"/>
              </a:rPr>
              <a:t></a:t>
            </a:r>
            <a:r>
              <a:rPr lang="tr-TR" sz="1400">
                <a:latin typeface="Comic Sans MS" pitchFamily="66" charset="0"/>
              </a:rPr>
              <a:t>&lt;n-1</a:t>
            </a:r>
            <a:endParaRPr lang="tr-TR" sz="1400">
              <a:latin typeface="Comic Sans MS" pitchFamily="66" charset="0"/>
              <a:sym typeface="Symbol" pitchFamily="18" charset="2"/>
            </a:endParaRPr>
          </a:p>
          <a:p>
            <a:pPr indent="449263">
              <a:tabLst>
                <a:tab pos="571500" algn="l"/>
              </a:tabLst>
            </a:pPr>
            <a:r>
              <a:rPr lang="tr-TR" sz="1400">
                <a:latin typeface="Comic Sans MS" pitchFamily="66" charset="0"/>
                <a:sym typeface="Symbol" pitchFamily="18" charset="2"/>
              </a:rPr>
              <a:t>           G bağlı değil , minimal kapsama ağacı yok</a:t>
            </a:r>
          </a:p>
          <a:p>
            <a:pPr indent="449263">
              <a:tabLst>
                <a:tab pos="571500" algn="l"/>
              </a:tabLst>
            </a:pPr>
            <a:r>
              <a:rPr lang="tr-TR" sz="1400">
                <a:latin typeface="Comic Sans MS" pitchFamily="66" charset="0"/>
                <a:sym typeface="Symbol" pitchFamily="18" charset="2"/>
              </a:rPr>
              <a:t>           otherwise </a:t>
            </a:r>
          </a:p>
          <a:p>
            <a:pPr indent="449263">
              <a:tabLst>
                <a:tab pos="571500" algn="l"/>
              </a:tabLst>
            </a:pPr>
            <a:r>
              <a:rPr lang="tr-TR" sz="1400">
                <a:latin typeface="Comic Sans MS" pitchFamily="66" charset="0"/>
                <a:sym typeface="Symbol" pitchFamily="18" charset="2"/>
              </a:rPr>
              <a:t>T’nin kenarları ve bağlı düğümleri minimal kapsama ağacıdır</a:t>
            </a:r>
          </a:p>
          <a:p>
            <a:pPr indent="449263">
              <a:tabLst>
                <a:tab pos="571500" algn="l"/>
              </a:tabLst>
            </a:pPr>
            <a:r>
              <a:rPr lang="tr-TR" sz="1400">
                <a:latin typeface="Comic Sans MS" pitchFamily="66" charset="0"/>
                <a:sym typeface="Symbol" pitchFamily="18" charset="2"/>
              </a:rPr>
              <a:t>endif.</a:t>
            </a:r>
          </a:p>
        </p:txBody>
      </p:sp>
      <p:sp>
        <p:nvSpPr>
          <p:cNvPr id="112644"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264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CCE3C83B-0191-4FB0-85FF-ECFA79E729AB}" type="slidenum">
              <a:rPr lang="tr-TR" sz="1400"/>
              <a:pPr algn="ctr" eaLnBrk="0" hangingPunct="0"/>
              <a:t>16</a:t>
            </a:fld>
            <a:r>
              <a:rPr lang="tr-TR" sz="1400"/>
              <a:t>. Sayfa</a:t>
            </a:r>
          </a:p>
        </p:txBody>
      </p:sp>
      <p:sp>
        <p:nvSpPr>
          <p:cNvPr id="11264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1439863" y="188913"/>
            <a:ext cx="7704137" cy="2493962"/>
          </a:xfrm>
          <a:prstGeom prst="rect">
            <a:avLst/>
          </a:prstGeom>
          <a:solidFill>
            <a:srgbClr val="FFCC99"/>
          </a:solidFill>
          <a:ln w="9525">
            <a:solidFill>
              <a:schemeClr val="tx1"/>
            </a:solidFill>
            <a:miter lim="800000"/>
            <a:headEnd/>
            <a:tailEnd/>
          </a:ln>
          <a:effectLst/>
        </p:spPr>
        <p:txBody>
          <a:bodyPr bIns="0" anchor="ctr">
            <a:spAutoFit/>
          </a:bodyPr>
          <a:lstStyle/>
          <a:p>
            <a:pPr indent="449263">
              <a:tabLst>
                <a:tab pos="571500" algn="l"/>
              </a:tabLst>
            </a:pPr>
            <a:r>
              <a:rPr lang="tr-TR" sz="1000" b="1">
                <a:latin typeface="Comic Sans MS" pitchFamily="66" charset="0"/>
              </a:rPr>
              <a:t>Kruskal Algoritması</a:t>
            </a:r>
          </a:p>
          <a:p>
            <a:pPr indent="449263">
              <a:tabLst>
                <a:tab pos="571500" algn="l"/>
              </a:tabLst>
            </a:pPr>
            <a:r>
              <a:rPr lang="tr-TR" sz="1000">
                <a:latin typeface="Comic Sans MS" pitchFamily="66" charset="0"/>
              </a:rPr>
              <a:t>Algoritma bir G grafı için varsa minimal kapsama ağacını bulur. n düğüm sayısı olmak üzere  n</a:t>
            </a:r>
            <a:r>
              <a:rPr lang="tr-TR" sz="1000">
                <a:latin typeface="Comic Sans MS" pitchFamily="66" charset="0"/>
                <a:sym typeface="Symbol" pitchFamily="18" charset="2"/>
              </a:rPr>
              <a:t></a:t>
            </a:r>
            <a:r>
              <a:rPr lang="tr-TR" sz="1000">
                <a:latin typeface="Comic Sans MS" pitchFamily="66" charset="0"/>
              </a:rPr>
              <a:t>2 dir. Algoritmada S ve T kümeleri G nin</a:t>
            </a:r>
            <a:r>
              <a:rPr lang="tr-TR" sz="1000">
                <a:latin typeface="Comic Sans MS" pitchFamily="66" charset="0"/>
                <a:sym typeface="Symbol" pitchFamily="18" charset="2"/>
              </a:rPr>
              <a:t>  kenarlarının  kümeleridir.</a:t>
            </a:r>
          </a:p>
          <a:p>
            <a:pPr indent="449263">
              <a:tabLst>
                <a:tab pos="571500" algn="l"/>
              </a:tabLst>
            </a:pPr>
            <a:r>
              <a:rPr lang="tr-TR" sz="1000">
                <a:latin typeface="Comic Sans MS" pitchFamily="66" charset="0"/>
                <a:sym typeface="Symbol" pitchFamily="18" charset="2"/>
              </a:rPr>
              <a:t>Adım  1   (koşullama)</a:t>
            </a:r>
          </a:p>
          <a:p>
            <a:pPr indent="449263">
              <a:tabLst>
                <a:tab pos="571500" algn="l"/>
              </a:tabLst>
            </a:pPr>
            <a:r>
              <a:rPr lang="tr-TR" sz="1000">
                <a:latin typeface="Comic Sans MS" pitchFamily="66" charset="0"/>
                <a:sym typeface="Symbol" pitchFamily="18" charset="2"/>
              </a:rPr>
              <a:t>           (a) T</a:t>
            </a:r>
            <a:r>
              <a:rPr lang="tr-TR" sz="1000">
                <a:latin typeface="Comic Sans MS" pitchFamily="66" charset="0"/>
              </a:rPr>
              <a:t>={</a:t>
            </a:r>
            <a:r>
              <a:rPr lang="tr-TR" sz="1000">
                <a:latin typeface="Comic Sans MS" pitchFamily="66" charset="0"/>
                <a:sym typeface="Symbol" pitchFamily="18" charset="2"/>
              </a:rPr>
              <a:t></a:t>
            </a:r>
            <a:r>
              <a:rPr lang="tr-TR" sz="1000">
                <a:latin typeface="Comic Sans MS" pitchFamily="66" charset="0"/>
              </a:rPr>
              <a:t>}</a:t>
            </a:r>
            <a:r>
              <a:rPr lang="tr-TR" sz="1000">
                <a:latin typeface="Comic Sans MS" pitchFamily="66" charset="0"/>
                <a:sym typeface="Symbol" pitchFamily="18" charset="2"/>
              </a:rPr>
              <a:t>   (b)    S={G nin tüm kenarları kümesi}</a:t>
            </a:r>
          </a:p>
          <a:p>
            <a:pPr indent="449263">
              <a:tabLst>
                <a:tab pos="571500" algn="l"/>
              </a:tabLst>
            </a:pPr>
            <a:r>
              <a:rPr lang="tr-TR" sz="1000">
                <a:latin typeface="Comic Sans MS" pitchFamily="66" charset="0"/>
                <a:sym typeface="Symbol" pitchFamily="18" charset="2"/>
              </a:rPr>
              <a:t>Adım  2   (T’yi    genişlet)</a:t>
            </a:r>
          </a:p>
          <a:p>
            <a:pPr indent="449263">
              <a:tabLst>
                <a:tab pos="571500" algn="l"/>
              </a:tabLst>
            </a:pPr>
            <a:r>
              <a:rPr lang="tr-TR" sz="1000">
                <a:latin typeface="Comic Sans MS" pitchFamily="66" charset="0"/>
                <a:sym typeface="Symbol" pitchFamily="18" charset="2"/>
              </a:rPr>
              <a:t>           .while (</a:t>
            </a:r>
            <a:r>
              <a:rPr lang="tr-TR" sz="1000">
                <a:latin typeface="Comic Sans MS" pitchFamily="66" charset="0"/>
              </a:rPr>
              <a:t>T</a:t>
            </a:r>
            <a:r>
              <a:rPr lang="tr-TR" sz="1000">
                <a:latin typeface="Comic Sans MS" pitchFamily="66" charset="0"/>
                <a:sym typeface="Symbol" pitchFamily="18" charset="2"/>
              </a:rPr>
              <a:t></a:t>
            </a:r>
            <a:r>
              <a:rPr lang="tr-TR" sz="1000">
                <a:latin typeface="Comic Sans MS" pitchFamily="66" charset="0"/>
              </a:rPr>
              <a:t>&lt;n-1 ve</a:t>
            </a:r>
            <a:r>
              <a:rPr lang="tr-TR" sz="1000">
                <a:latin typeface="Comic Sans MS" pitchFamily="66" charset="0"/>
                <a:sym typeface="Symbol" pitchFamily="18" charset="2"/>
              </a:rPr>
              <a:t>  S boş küme değil)</a:t>
            </a:r>
          </a:p>
          <a:p>
            <a:pPr indent="449263">
              <a:tabLst>
                <a:tab pos="571500" algn="l"/>
              </a:tabLst>
            </a:pPr>
            <a:r>
              <a:rPr lang="tr-TR" sz="1000">
                <a:latin typeface="Comic Sans MS" pitchFamily="66" charset="0"/>
                <a:sym typeface="Symbol" pitchFamily="18" charset="2"/>
              </a:rPr>
              <a:t>	S den en küçük ağırlıklı kenarı  (e) seç</a:t>
            </a:r>
          </a:p>
          <a:p>
            <a:pPr indent="449263">
              <a:tabLst>
                <a:tab pos="571500" algn="l"/>
              </a:tabLst>
            </a:pPr>
            <a:r>
              <a:rPr lang="tr-TR" sz="1000">
                <a:latin typeface="Comic Sans MS" pitchFamily="66" charset="0"/>
                <a:sym typeface="Symbol" pitchFamily="18" charset="2"/>
              </a:rPr>
              <a:t>	T’deki diğer kenarlar ile e kenarı çevrim yapmıyorsa  T’ye e kenarını ekle</a:t>
            </a:r>
          </a:p>
          <a:p>
            <a:pPr indent="449263">
              <a:tabLst>
                <a:tab pos="571500" algn="l"/>
              </a:tabLst>
            </a:pPr>
            <a:r>
              <a:rPr lang="tr-TR" sz="1000">
                <a:latin typeface="Comic Sans MS" pitchFamily="66" charset="0"/>
                <a:sym typeface="Symbol" pitchFamily="18" charset="2"/>
              </a:rPr>
              <a:t>	e kenarını S den çıkar</a:t>
            </a:r>
          </a:p>
          <a:p>
            <a:pPr indent="449263">
              <a:tabLst>
                <a:tab pos="571500" algn="l"/>
              </a:tabLst>
            </a:pPr>
            <a:r>
              <a:rPr lang="tr-TR" sz="1000">
                <a:latin typeface="Comic Sans MS" pitchFamily="66" charset="0"/>
                <a:sym typeface="Symbol" pitchFamily="18" charset="2"/>
              </a:rPr>
              <a:t>          endwhile</a:t>
            </a:r>
          </a:p>
          <a:p>
            <a:pPr indent="449263">
              <a:tabLst>
                <a:tab pos="571500" algn="l"/>
              </a:tabLst>
            </a:pPr>
            <a:r>
              <a:rPr lang="tr-TR" sz="1000">
                <a:latin typeface="Comic Sans MS" pitchFamily="66" charset="0"/>
                <a:sym typeface="Symbol" pitchFamily="18" charset="2"/>
              </a:rPr>
              <a:t>Adım  3  if  </a:t>
            </a:r>
            <a:r>
              <a:rPr lang="tr-TR" sz="1000">
                <a:latin typeface="Comic Sans MS" pitchFamily="66" charset="0"/>
              </a:rPr>
              <a:t>T</a:t>
            </a:r>
            <a:r>
              <a:rPr lang="tr-TR" sz="1000">
                <a:latin typeface="Comic Sans MS" pitchFamily="66" charset="0"/>
                <a:sym typeface="Symbol" pitchFamily="18" charset="2"/>
              </a:rPr>
              <a:t></a:t>
            </a:r>
            <a:r>
              <a:rPr lang="tr-TR" sz="1000">
                <a:latin typeface="Comic Sans MS" pitchFamily="66" charset="0"/>
              </a:rPr>
              <a:t>&lt;n-1</a:t>
            </a:r>
            <a:endParaRPr lang="tr-TR" sz="1000">
              <a:latin typeface="Comic Sans MS" pitchFamily="66" charset="0"/>
              <a:sym typeface="Symbol" pitchFamily="18" charset="2"/>
            </a:endParaRPr>
          </a:p>
          <a:p>
            <a:pPr indent="449263">
              <a:tabLst>
                <a:tab pos="571500" algn="l"/>
              </a:tabLst>
            </a:pPr>
            <a:r>
              <a:rPr lang="tr-TR" sz="1000">
                <a:latin typeface="Comic Sans MS" pitchFamily="66" charset="0"/>
                <a:sym typeface="Symbol" pitchFamily="18" charset="2"/>
              </a:rPr>
              <a:t>           G bağlı değil , minimal kapsama ağacı yok</a:t>
            </a:r>
          </a:p>
          <a:p>
            <a:pPr indent="449263">
              <a:tabLst>
                <a:tab pos="571500" algn="l"/>
              </a:tabLst>
            </a:pPr>
            <a:r>
              <a:rPr lang="tr-TR" sz="1000">
                <a:latin typeface="Comic Sans MS" pitchFamily="66" charset="0"/>
                <a:sym typeface="Symbol" pitchFamily="18" charset="2"/>
              </a:rPr>
              <a:t>           otherwise </a:t>
            </a:r>
          </a:p>
          <a:p>
            <a:pPr indent="449263">
              <a:tabLst>
                <a:tab pos="571500" algn="l"/>
              </a:tabLst>
            </a:pPr>
            <a:r>
              <a:rPr lang="tr-TR" sz="1000">
                <a:latin typeface="Comic Sans MS" pitchFamily="66" charset="0"/>
                <a:sym typeface="Symbol" pitchFamily="18" charset="2"/>
              </a:rPr>
              <a:t>T’nin kenarları ve bağlı düğümleri minimal kapsama ağacıdır</a:t>
            </a:r>
          </a:p>
          <a:p>
            <a:pPr indent="449263">
              <a:tabLst>
                <a:tab pos="571500" algn="l"/>
              </a:tabLst>
            </a:pPr>
            <a:r>
              <a:rPr lang="tr-TR" sz="1000">
                <a:latin typeface="Comic Sans MS" pitchFamily="66" charset="0"/>
                <a:sym typeface="Symbol" pitchFamily="18" charset="2"/>
              </a:rPr>
              <a:t>endif.</a:t>
            </a:r>
          </a:p>
        </p:txBody>
      </p:sp>
      <p:sp>
        <p:nvSpPr>
          <p:cNvPr id="113667" name="Rectangle 3"/>
          <p:cNvSpPr>
            <a:spLocks noChangeArrowheads="1"/>
          </p:cNvSpPr>
          <p:nvPr/>
        </p:nvSpPr>
        <p:spPr bwMode="auto">
          <a:xfrm>
            <a:off x="1476375" y="2781300"/>
            <a:ext cx="2078038" cy="822325"/>
          </a:xfrm>
          <a:prstGeom prst="rect">
            <a:avLst/>
          </a:prstGeom>
          <a:noFill/>
          <a:ln w="9525">
            <a:noFill/>
            <a:miter lim="800000"/>
            <a:headEnd/>
            <a:tailEnd/>
          </a:ln>
          <a:effectLst/>
        </p:spPr>
        <p:txBody>
          <a:bodyPr anchor="ctr">
            <a:spAutoFit/>
          </a:bodyPr>
          <a:lstStyle/>
          <a:p>
            <a:pPr algn="just"/>
            <a:r>
              <a:rPr lang="tr-TR" sz="1200">
                <a:latin typeface="Comic Sans MS" pitchFamily="66" charset="0"/>
              </a:rPr>
              <a:t>Şekilde verilen graf için Kruskal algoritmasını uygulayarak minimum kapsama ağacını bulunuz </a:t>
            </a:r>
          </a:p>
        </p:txBody>
      </p:sp>
      <p:grpSp>
        <p:nvGrpSpPr>
          <p:cNvPr id="113668" name="Group 4"/>
          <p:cNvGrpSpPr>
            <a:grpSpLocks/>
          </p:cNvGrpSpPr>
          <p:nvPr/>
        </p:nvGrpSpPr>
        <p:grpSpPr bwMode="auto">
          <a:xfrm>
            <a:off x="1204913" y="3644900"/>
            <a:ext cx="2430462" cy="2376488"/>
            <a:chOff x="2781" y="5224"/>
            <a:chExt cx="3600" cy="3420"/>
          </a:xfrm>
        </p:grpSpPr>
        <p:sp>
          <p:nvSpPr>
            <p:cNvPr id="113669" name="Rectangle 5"/>
            <p:cNvSpPr>
              <a:spLocks noChangeArrowheads="1"/>
            </p:cNvSpPr>
            <p:nvPr/>
          </p:nvSpPr>
          <p:spPr bwMode="auto">
            <a:xfrm>
              <a:off x="2781" y="5224"/>
              <a:ext cx="3600" cy="3420"/>
            </a:xfrm>
            <a:prstGeom prst="rect">
              <a:avLst/>
            </a:prstGeom>
            <a:solidFill>
              <a:srgbClr val="C0C0C0"/>
            </a:solidFill>
            <a:ln w="9525">
              <a:solidFill>
                <a:srgbClr val="000000"/>
              </a:solidFill>
              <a:miter lim="800000"/>
              <a:headEnd/>
              <a:tailEnd/>
            </a:ln>
          </p:spPr>
          <p:txBody>
            <a:bodyPr/>
            <a:lstStyle/>
            <a:p>
              <a:endParaRPr lang="tr-TR"/>
            </a:p>
          </p:txBody>
        </p:sp>
        <p:sp>
          <p:nvSpPr>
            <p:cNvPr id="113670" name="Line 6"/>
            <p:cNvSpPr>
              <a:spLocks noChangeShapeType="1"/>
            </p:cNvSpPr>
            <p:nvPr/>
          </p:nvSpPr>
          <p:spPr bwMode="auto">
            <a:xfrm>
              <a:off x="3321" y="5764"/>
              <a:ext cx="1080" cy="0"/>
            </a:xfrm>
            <a:prstGeom prst="line">
              <a:avLst/>
            </a:prstGeom>
            <a:noFill/>
            <a:ln w="9525">
              <a:solidFill>
                <a:srgbClr val="000000"/>
              </a:solidFill>
              <a:round/>
              <a:headEnd type="oval" w="med" len="med"/>
              <a:tailEnd type="oval" w="med" len="med"/>
            </a:ln>
          </p:spPr>
          <p:txBody>
            <a:bodyPr/>
            <a:lstStyle/>
            <a:p>
              <a:endParaRPr lang="tr-TR"/>
            </a:p>
          </p:txBody>
        </p:sp>
        <p:sp>
          <p:nvSpPr>
            <p:cNvPr id="113671" name="Line 7"/>
            <p:cNvSpPr>
              <a:spLocks noChangeShapeType="1"/>
            </p:cNvSpPr>
            <p:nvPr/>
          </p:nvSpPr>
          <p:spPr bwMode="auto">
            <a:xfrm>
              <a:off x="4401" y="576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13672" name="Line 8"/>
            <p:cNvSpPr>
              <a:spLocks noChangeShapeType="1"/>
            </p:cNvSpPr>
            <p:nvPr/>
          </p:nvSpPr>
          <p:spPr bwMode="auto">
            <a:xfrm>
              <a:off x="5661" y="576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673" name="Line 9"/>
            <p:cNvSpPr>
              <a:spLocks noChangeShapeType="1"/>
            </p:cNvSpPr>
            <p:nvPr/>
          </p:nvSpPr>
          <p:spPr bwMode="auto">
            <a:xfrm>
              <a:off x="5661" y="684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674" name="Line 10"/>
            <p:cNvSpPr>
              <a:spLocks noChangeShapeType="1"/>
            </p:cNvSpPr>
            <p:nvPr/>
          </p:nvSpPr>
          <p:spPr bwMode="auto">
            <a:xfrm>
              <a:off x="4401" y="576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675" name="Line 11"/>
            <p:cNvSpPr>
              <a:spLocks noChangeShapeType="1"/>
            </p:cNvSpPr>
            <p:nvPr/>
          </p:nvSpPr>
          <p:spPr bwMode="auto">
            <a:xfrm flipH="1">
              <a:off x="4401" y="684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13676" name="Line 12"/>
            <p:cNvSpPr>
              <a:spLocks noChangeShapeType="1"/>
            </p:cNvSpPr>
            <p:nvPr/>
          </p:nvSpPr>
          <p:spPr bwMode="auto">
            <a:xfrm flipH="1">
              <a:off x="4401" y="792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13677" name="Line 13"/>
            <p:cNvSpPr>
              <a:spLocks noChangeShapeType="1"/>
            </p:cNvSpPr>
            <p:nvPr/>
          </p:nvSpPr>
          <p:spPr bwMode="auto">
            <a:xfrm flipV="1">
              <a:off x="4401" y="684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678" name="Line 14"/>
            <p:cNvSpPr>
              <a:spLocks noChangeShapeType="1"/>
            </p:cNvSpPr>
            <p:nvPr/>
          </p:nvSpPr>
          <p:spPr bwMode="auto">
            <a:xfrm flipH="1">
              <a:off x="3321" y="6844"/>
              <a:ext cx="1080" cy="0"/>
            </a:xfrm>
            <a:prstGeom prst="line">
              <a:avLst/>
            </a:prstGeom>
            <a:noFill/>
            <a:ln w="9525">
              <a:solidFill>
                <a:srgbClr val="000000"/>
              </a:solidFill>
              <a:round/>
              <a:headEnd type="oval" w="med" len="med"/>
              <a:tailEnd type="oval" w="med" len="med"/>
            </a:ln>
          </p:spPr>
          <p:txBody>
            <a:bodyPr/>
            <a:lstStyle/>
            <a:p>
              <a:endParaRPr lang="tr-TR"/>
            </a:p>
          </p:txBody>
        </p:sp>
        <p:sp>
          <p:nvSpPr>
            <p:cNvPr id="113679" name="Line 15"/>
            <p:cNvSpPr>
              <a:spLocks noChangeShapeType="1"/>
            </p:cNvSpPr>
            <p:nvPr/>
          </p:nvSpPr>
          <p:spPr bwMode="auto">
            <a:xfrm flipV="1">
              <a:off x="3321" y="576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680" name="Line 16"/>
            <p:cNvSpPr>
              <a:spLocks noChangeShapeType="1"/>
            </p:cNvSpPr>
            <p:nvPr/>
          </p:nvSpPr>
          <p:spPr bwMode="auto">
            <a:xfrm flipH="1">
              <a:off x="3321" y="7924"/>
              <a:ext cx="1080" cy="0"/>
            </a:xfrm>
            <a:prstGeom prst="line">
              <a:avLst/>
            </a:prstGeom>
            <a:noFill/>
            <a:ln w="9525">
              <a:solidFill>
                <a:srgbClr val="000000"/>
              </a:solidFill>
              <a:round/>
              <a:headEnd type="oval" w="med" len="med"/>
              <a:tailEnd type="oval" w="med" len="med"/>
            </a:ln>
          </p:spPr>
          <p:txBody>
            <a:bodyPr/>
            <a:lstStyle/>
            <a:p>
              <a:endParaRPr lang="tr-TR"/>
            </a:p>
          </p:txBody>
        </p:sp>
        <p:sp>
          <p:nvSpPr>
            <p:cNvPr id="113681" name="Line 17"/>
            <p:cNvSpPr>
              <a:spLocks noChangeShapeType="1"/>
            </p:cNvSpPr>
            <p:nvPr/>
          </p:nvSpPr>
          <p:spPr bwMode="auto">
            <a:xfrm>
              <a:off x="3321" y="684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682" name="Line 18"/>
            <p:cNvSpPr>
              <a:spLocks noChangeShapeType="1"/>
            </p:cNvSpPr>
            <p:nvPr/>
          </p:nvSpPr>
          <p:spPr bwMode="auto">
            <a:xfrm>
              <a:off x="4401" y="5764"/>
              <a:ext cx="1260" cy="1080"/>
            </a:xfrm>
            <a:prstGeom prst="line">
              <a:avLst/>
            </a:prstGeom>
            <a:noFill/>
            <a:ln w="9525">
              <a:solidFill>
                <a:srgbClr val="000000"/>
              </a:solidFill>
              <a:round/>
              <a:headEnd type="oval" w="med" len="med"/>
              <a:tailEnd type="oval" w="med" len="med"/>
            </a:ln>
          </p:spPr>
          <p:txBody>
            <a:bodyPr/>
            <a:lstStyle/>
            <a:p>
              <a:endParaRPr lang="tr-TR"/>
            </a:p>
          </p:txBody>
        </p:sp>
        <p:sp>
          <p:nvSpPr>
            <p:cNvPr id="113683" name="Line 19"/>
            <p:cNvSpPr>
              <a:spLocks noChangeShapeType="1"/>
            </p:cNvSpPr>
            <p:nvPr/>
          </p:nvSpPr>
          <p:spPr bwMode="auto">
            <a:xfrm>
              <a:off x="3321" y="6844"/>
              <a:ext cx="1080" cy="1080"/>
            </a:xfrm>
            <a:prstGeom prst="line">
              <a:avLst/>
            </a:prstGeom>
            <a:noFill/>
            <a:ln w="9525">
              <a:solidFill>
                <a:srgbClr val="000000"/>
              </a:solidFill>
              <a:round/>
              <a:headEnd type="oval" w="med" len="med"/>
              <a:tailEnd type="oval" w="med" len="med"/>
            </a:ln>
          </p:spPr>
          <p:txBody>
            <a:bodyPr/>
            <a:lstStyle/>
            <a:p>
              <a:endParaRPr lang="tr-TR"/>
            </a:p>
          </p:txBody>
        </p:sp>
        <p:sp>
          <p:nvSpPr>
            <p:cNvPr id="113684" name="Text Box 20"/>
            <p:cNvSpPr txBox="1">
              <a:spLocks noChangeArrowheads="1"/>
            </p:cNvSpPr>
            <p:nvPr/>
          </p:nvSpPr>
          <p:spPr bwMode="auto">
            <a:xfrm>
              <a:off x="2961" y="7024"/>
              <a:ext cx="720" cy="720"/>
            </a:xfrm>
            <a:prstGeom prst="rect">
              <a:avLst/>
            </a:prstGeom>
            <a:noFill/>
            <a:ln w="9525">
              <a:noFill/>
              <a:miter lim="800000"/>
              <a:headEnd/>
              <a:tailEnd/>
            </a:ln>
          </p:spPr>
          <p:txBody>
            <a:bodyPr/>
            <a:lstStyle/>
            <a:p>
              <a:r>
                <a:rPr lang="tr-TR" sz="1200"/>
                <a:t>8   g</a:t>
              </a:r>
              <a:endParaRPr lang="tr-TR" sz="2400"/>
            </a:p>
          </p:txBody>
        </p:sp>
        <p:sp>
          <p:nvSpPr>
            <p:cNvPr id="113685" name="Text Box 21"/>
            <p:cNvSpPr txBox="1">
              <a:spLocks noChangeArrowheads="1"/>
            </p:cNvSpPr>
            <p:nvPr/>
          </p:nvSpPr>
          <p:spPr bwMode="auto">
            <a:xfrm>
              <a:off x="4041" y="5404"/>
              <a:ext cx="720" cy="720"/>
            </a:xfrm>
            <a:prstGeom prst="rect">
              <a:avLst/>
            </a:prstGeom>
            <a:noFill/>
            <a:ln w="9525">
              <a:noFill/>
              <a:miter lim="800000"/>
              <a:headEnd/>
              <a:tailEnd/>
            </a:ln>
          </p:spPr>
          <p:txBody>
            <a:bodyPr/>
            <a:lstStyle/>
            <a:p>
              <a:r>
                <a:rPr lang="tr-TR" sz="1200"/>
                <a:t>B</a:t>
              </a:r>
              <a:endParaRPr lang="tr-TR" sz="2400"/>
            </a:p>
          </p:txBody>
        </p:sp>
        <p:sp>
          <p:nvSpPr>
            <p:cNvPr id="113686" name="Text Box 22"/>
            <p:cNvSpPr txBox="1">
              <a:spLocks noChangeArrowheads="1"/>
            </p:cNvSpPr>
            <p:nvPr/>
          </p:nvSpPr>
          <p:spPr bwMode="auto">
            <a:xfrm>
              <a:off x="5481" y="5404"/>
              <a:ext cx="720" cy="720"/>
            </a:xfrm>
            <a:prstGeom prst="rect">
              <a:avLst/>
            </a:prstGeom>
            <a:noFill/>
            <a:ln w="9525">
              <a:noFill/>
              <a:miter lim="800000"/>
              <a:headEnd/>
              <a:tailEnd/>
            </a:ln>
          </p:spPr>
          <p:txBody>
            <a:bodyPr/>
            <a:lstStyle/>
            <a:p>
              <a:r>
                <a:rPr lang="tr-TR" sz="1200"/>
                <a:t>C</a:t>
              </a:r>
              <a:endParaRPr lang="tr-TR" sz="2400"/>
            </a:p>
          </p:txBody>
        </p:sp>
        <p:sp>
          <p:nvSpPr>
            <p:cNvPr id="113687" name="Text Box 23"/>
            <p:cNvSpPr txBox="1">
              <a:spLocks noChangeArrowheads="1"/>
            </p:cNvSpPr>
            <p:nvPr/>
          </p:nvSpPr>
          <p:spPr bwMode="auto">
            <a:xfrm>
              <a:off x="2961" y="6664"/>
              <a:ext cx="720" cy="720"/>
            </a:xfrm>
            <a:prstGeom prst="rect">
              <a:avLst/>
            </a:prstGeom>
            <a:noFill/>
            <a:ln w="9525">
              <a:noFill/>
              <a:miter lim="800000"/>
              <a:headEnd/>
              <a:tailEnd/>
            </a:ln>
          </p:spPr>
          <p:txBody>
            <a:bodyPr/>
            <a:lstStyle/>
            <a:p>
              <a:r>
                <a:rPr lang="tr-TR" sz="1200"/>
                <a:t>D</a:t>
              </a:r>
              <a:endParaRPr lang="tr-TR" sz="2400"/>
            </a:p>
          </p:txBody>
        </p:sp>
        <p:sp>
          <p:nvSpPr>
            <p:cNvPr id="113688" name="Text Box 24"/>
            <p:cNvSpPr txBox="1">
              <a:spLocks noChangeArrowheads="1"/>
            </p:cNvSpPr>
            <p:nvPr/>
          </p:nvSpPr>
          <p:spPr bwMode="auto">
            <a:xfrm>
              <a:off x="2961" y="7744"/>
              <a:ext cx="720" cy="720"/>
            </a:xfrm>
            <a:prstGeom prst="rect">
              <a:avLst/>
            </a:prstGeom>
            <a:noFill/>
            <a:ln w="9525">
              <a:noFill/>
              <a:miter lim="800000"/>
              <a:headEnd/>
              <a:tailEnd/>
            </a:ln>
          </p:spPr>
          <p:txBody>
            <a:bodyPr/>
            <a:lstStyle/>
            <a:p>
              <a:r>
                <a:rPr lang="tr-TR" sz="1200"/>
                <a:t>G</a:t>
              </a:r>
              <a:endParaRPr lang="tr-TR" sz="2400"/>
            </a:p>
          </p:txBody>
        </p:sp>
        <p:sp>
          <p:nvSpPr>
            <p:cNvPr id="113689" name="Text Box 25"/>
            <p:cNvSpPr txBox="1">
              <a:spLocks noChangeArrowheads="1"/>
            </p:cNvSpPr>
            <p:nvPr/>
          </p:nvSpPr>
          <p:spPr bwMode="auto">
            <a:xfrm>
              <a:off x="4041" y="6484"/>
              <a:ext cx="720" cy="720"/>
            </a:xfrm>
            <a:prstGeom prst="rect">
              <a:avLst/>
            </a:prstGeom>
            <a:noFill/>
            <a:ln w="9525">
              <a:noFill/>
              <a:miter lim="800000"/>
              <a:headEnd/>
              <a:tailEnd/>
            </a:ln>
          </p:spPr>
          <p:txBody>
            <a:bodyPr/>
            <a:lstStyle/>
            <a:p>
              <a:r>
                <a:rPr lang="tr-TR" sz="1200"/>
                <a:t>E</a:t>
              </a:r>
              <a:endParaRPr lang="tr-TR" sz="2400"/>
            </a:p>
          </p:txBody>
        </p:sp>
        <p:sp>
          <p:nvSpPr>
            <p:cNvPr id="113690" name="Text Box 26"/>
            <p:cNvSpPr txBox="1">
              <a:spLocks noChangeArrowheads="1"/>
            </p:cNvSpPr>
            <p:nvPr/>
          </p:nvSpPr>
          <p:spPr bwMode="auto">
            <a:xfrm>
              <a:off x="5661" y="6664"/>
              <a:ext cx="720" cy="720"/>
            </a:xfrm>
            <a:prstGeom prst="rect">
              <a:avLst/>
            </a:prstGeom>
            <a:noFill/>
            <a:ln w="9525">
              <a:noFill/>
              <a:miter lim="800000"/>
              <a:headEnd/>
              <a:tailEnd/>
            </a:ln>
          </p:spPr>
          <p:txBody>
            <a:bodyPr/>
            <a:lstStyle/>
            <a:p>
              <a:r>
                <a:rPr lang="tr-TR" sz="1200"/>
                <a:t>F</a:t>
              </a:r>
              <a:endParaRPr lang="tr-TR" sz="2400"/>
            </a:p>
          </p:txBody>
        </p:sp>
        <p:sp>
          <p:nvSpPr>
            <p:cNvPr id="113691" name="Text Box 27"/>
            <p:cNvSpPr txBox="1">
              <a:spLocks noChangeArrowheads="1"/>
            </p:cNvSpPr>
            <p:nvPr/>
          </p:nvSpPr>
          <p:spPr bwMode="auto">
            <a:xfrm>
              <a:off x="4221" y="7924"/>
              <a:ext cx="720" cy="720"/>
            </a:xfrm>
            <a:prstGeom prst="rect">
              <a:avLst/>
            </a:prstGeom>
            <a:noFill/>
            <a:ln w="9525">
              <a:noFill/>
              <a:miter lim="800000"/>
              <a:headEnd/>
              <a:tailEnd/>
            </a:ln>
          </p:spPr>
          <p:txBody>
            <a:bodyPr/>
            <a:lstStyle/>
            <a:p>
              <a:r>
                <a:rPr lang="tr-TR" sz="1200"/>
                <a:t>H</a:t>
              </a:r>
              <a:endParaRPr lang="tr-TR" sz="2400"/>
            </a:p>
          </p:txBody>
        </p:sp>
        <p:sp>
          <p:nvSpPr>
            <p:cNvPr id="113692" name="Text Box 28"/>
            <p:cNvSpPr txBox="1">
              <a:spLocks noChangeArrowheads="1"/>
            </p:cNvSpPr>
            <p:nvPr/>
          </p:nvSpPr>
          <p:spPr bwMode="auto">
            <a:xfrm>
              <a:off x="5661" y="7744"/>
              <a:ext cx="720" cy="720"/>
            </a:xfrm>
            <a:prstGeom prst="rect">
              <a:avLst/>
            </a:prstGeom>
            <a:noFill/>
            <a:ln w="9525">
              <a:noFill/>
              <a:miter lim="800000"/>
              <a:headEnd/>
              <a:tailEnd/>
            </a:ln>
          </p:spPr>
          <p:txBody>
            <a:bodyPr/>
            <a:lstStyle/>
            <a:p>
              <a:r>
                <a:rPr lang="tr-TR" sz="1200"/>
                <a:t>I</a:t>
              </a:r>
              <a:endParaRPr lang="tr-TR" sz="2400"/>
            </a:p>
          </p:txBody>
        </p:sp>
        <p:sp>
          <p:nvSpPr>
            <p:cNvPr id="113693" name="Text Box 29"/>
            <p:cNvSpPr txBox="1">
              <a:spLocks noChangeArrowheads="1"/>
            </p:cNvSpPr>
            <p:nvPr/>
          </p:nvSpPr>
          <p:spPr bwMode="auto">
            <a:xfrm>
              <a:off x="3501" y="5404"/>
              <a:ext cx="720" cy="720"/>
            </a:xfrm>
            <a:prstGeom prst="rect">
              <a:avLst/>
            </a:prstGeom>
            <a:noFill/>
            <a:ln w="9525">
              <a:noFill/>
              <a:miter lim="800000"/>
              <a:headEnd/>
              <a:tailEnd/>
            </a:ln>
          </p:spPr>
          <p:txBody>
            <a:bodyPr/>
            <a:lstStyle/>
            <a:p>
              <a:r>
                <a:rPr lang="tr-TR" sz="1200"/>
                <a:t>4  a</a:t>
              </a:r>
              <a:endParaRPr lang="tr-TR" sz="2400"/>
            </a:p>
          </p:txBody>
        </p:sp>
        <p:sp>
          <p:nvSpPr>
            <p:cNvPr id="113694" name="Text Box 30"/>
            <p:cNvSpPr txBox="1">
              <a:spLocks noChangeArrowheads="1"/>
            </p:cNvSpPr>
            <p:nvPr/>
          </p:nvSpPr>
          <p:spPr bwMode="auto">
            <a:xfrm>
              <a:off x="4581" y="5404"/>
              <a:ext cx="720" cy="720"/>
            </a:xfrm>
            <a:prstGeom prst="rect">
              <a:avLst/>
            </a:prstGeom>
            <a:noFill/>
            <a:ln w="9525">
              <a:noFill/>
              <a:miter lim="800000"/>
              <a:headEnd/>
              <a:tailEnd/>
            </a:ln>
          </p:spPr>
          <p:txBody>
            <a:bodyPr/>
            <a:lstStyle/>
            <a:p>
              <a:r>
                <a:rPr lang="tr-TR" sz="1200"/>
                <a:t>1  b</a:t>
              </a:r>
              <a:endParaRPr lang="tr-TR" sz="2400"/>
            </a:p>
          </p:txBody>
        </p:sp>
        <p:sp>
          <p:nvSpPr>
            <p:cNvPr id="113695" name="Text Box 31"/>
            <p:cNvSpPr txBox="1">
              <a:spLocks noChangeArrowheads="1"/>
            </p:cNvSpPr>
            <p:nvPr/>
          </p:nvSpPr>
          <p:spPr bwMode="auto">
            <a:xfrm>
              <a:off x="2781" y="6124"/>
              <a:ext cx="720" cy="720"/>
            </a:xfrm>
            <a:prstGeom prst="rect">
              <a:avLst/>
            </a:prstGeom>
            <a:noFill/>
            <a:ln w="9525">
              <a:noFill/>
              <a:miter lim="800000"/>
              <a:headEnd/>
              <a:tailEnd/>
            </a:ln>
          </p:spPr>
          <p:txBody>
            <a:bodyPr/>
            <a:lstStyle/>
            <a:p>
              <a:r>
                <a:rPr lang="tr-TR" sz="1200"/>
                <a:t>12 d</a:t>
              </a:r>
              <a:endParaRPr lang="tr-TR" sz="2400"/>
            </a:p>
          </p:txBody>
        </p:sp>
        <p:sp>
          <p:nvSpPr>
            <p:cNvPr id="113696" name="Text Box 32"/>
            <p:cNvSpPr txBox="1">
              <a:spLocks noChangeArrowheads="1"/>
            </p:cNvSpPr>
            <p:nvPr/>
          </p:nvSpPr>
          <p:spPr bwMode="auto">
            <a:xfrm>
              <a:off x="3861" y="5944"/>
              <a:ext cx="720" cy="720"/>
            </a:xfrm>
            <a:prstGeom prst="rect">
              <a:avLst/>
            </a:prstGeom>
            <a:noFill/>
            <a:ln w="9525">
              <a:noFill/>
              <a:miter lim="800000"/>
              <a:headEnd/>
              <a:tailEnd/>
            </a:ln>
          </p:spPr>
          <p:txBody>
            <a:bodyPr/>
            <a:lstStyle/>
            <a:p>
              <a:r>
                <a:rPr lang="tr-TR" sz="1200"/>
                <a:t>6 n</a:t>
              </a:r>
              <a:endParaRPr lang="tr-TR" sz="2400"/>
            </a:p>
          </p:txBody>
        </p:sp>
        <p:sp>
          <p:nvSpPr>
            <p:cNvPr id="113697" name="Text Box 33"/>
            <p:cNvSpPr txBox="1">
              <a:spLocks noChangeArrowheads="1"/>
            </p:cNvSpPr>
            <p:nvPr/>
          </p:nvSpPr>
          <p:spPr bwMode="auto">
            <a:xfrm>
              <a:off x="2961" y="5404"/>
              <a:ext cx="720" cy="720"/>
            </a:xfrm>
            <a:prstGeom prst="rect">
              <a:avLst/>
            </a:prstGeom>
            <a:noFill/>
            <a:ln w="9525">
              <a:noFill/>
              <a:miter lim="800000"/>
              <a:headEnd/>
              <a:tailEnd/>
            </a:ln>
          </p:spPr>
          <p:txBody>
            <a:bodyPr/>
            <a:lstStyle/>
            <a:p>
              <a:r>
                <a:rPr lang="tr-TR" sz="1200"/>
                <a:t>A</a:t>
              </a:r>
              <a:endParaRPr lang="tr-TR" sz="2400"/>
            </a:p>
          </p:txBody>
        </p:sp>
        <p:sp>
          <p:nvSpPr>
            <p:cNvPr id="113698" name="Text Box 34"/>
            <p:cNvSpPr txBox="1">
              <a:spLocks noChangeArrowheads="1"/>
            </p:cNvSpPr>
            <p:nvPr/>
          </p:nvSpPr>
          <p:spPr bwMode="auto">
            <a:xfrm>
              <a:off x="3501" y="7924"/>
              <a:ext cx="720" cy="720"/>
            </a:xfrm>
            <a:prstGeom prst="rect">
              <a:avLst/>
            </a:prstGeom>
            <a:noFill/>
            <a:ln w="9525">
              <a:noFill/>
              <a:miter lim="800000"/>
              <a:headEnd/>
              <a:tailEnd/>
            </a:ln>
          </p:spPr>
          <p:txBody>
            <a:bodyPr/>
            <a:lstStyle/>
            <a:p>
              <a:r>
                <a:rPr lang="tr-TR" sz="1200"/>
                <a:t>2  h</a:t>
              </a:r>
              <a:endParaRPr lang="tr-TR" sz="2400"/>
            </a:p>
          </p:txBody>
        </p:sp>
        <p:sp>
          <p:nvSpPr>
            <p:cNvPr id="113699" name="Text Box 35"/>
            <p:cNvSpPr txBox="1">
              <a:spLocks noChangeArrowheads="1"/>
            </p:cNvSpPr>
            <p:nvPr/>
          </p:nvSpPr>
          <p:spPr bwMode="auto">
            <a:xfrm>
              <a:off x="5661" y="5944"/>
              <a:ext cx="720" cy="720"/>
            </a:xfrm>
            <a:prstGeom prst="rect">
              <a:avLst/>
            </a:prstGeom>
            <a:noFill/>
            <a:ln w="9525">
              <a:noFill/>
              <a:miter lim="800000"/>
              <a:headEnd/>
              <a:tailEnd/>
            </a:ln>
          </p:spPr>
          <p:txBody>
            <a:bodyPr/>
            <a:lstStyle/>
            <a:p>
              <a:r>
                <a:rPr lang="tr-TR" sz="1200"/>
                <a:t>5  c</a:t>
              </a:r>
              <a:endParaRPr lang="tr-TR" sz="2400"/>
            </a:p>
          </p:txBody>
        </p:sp>
        <p:sp>
          <p:nvSpPr>
            <p:cNvPr id="113700" name="Text Box 36"/>
            <p:cNvSpPr txBox="1">
              <a:spLocks noChangeArrowheads="1"/>
            </p:cNvSpPr>
            <p:nvPr/>
          </p:nvSpPr>
          <p:spPr bwMode="auto">
            <a:xfrm>
              <a:off x="4761" y="5944"/>
              <a:ext cx="720" cy="720"/>
            </a:xfrm>
            <a:prstGeom prst="rect">
              <a:avLst/>
            </a:prstGeom>
            <a:noFill/>
            <a:ln w="9525">
              <a:noFill/>
              <a:miter lim="800000"/>
              <a:headEnd/>
              <a:tailEnd/>
            </a:ln>
          </p:spPr>
          <p:txBody>
            <a:bodyPr/>
            <a:lstStyle/>
            <a:p>
              <a:r>
                <a:rPr lang="tr-TR" sz="1200"/>
                <a:t>7  l</a:t>
              </a:r>
              <a:endParaRPr lang="tr-TR" sz="2400"/>
            </a:p>
          </p:txBody>
        </p:sp>
        <p:sp>
          <p:nvSpPr>
            <p:cNvPr id="113701" name="Text Box 37"/>
            <p:cNvSpPr txBox="1">
              <a:spLocks noChangeArrowheads="1"/>
            </p:cNvSpPr>
            <p:nvPr/>
          </p:nvSpPr>
          <p:spPr bwMode="auto">
            <a:xfrm>
              <a:off x="4581" y="6844"/>
              <a:ext cx="720" cy="720"/>
            </a:xfrm>
            <a:prstGeom prst="rect">
              <a:avLst/>
            </a:prstGeom>
            <a:noFill/>
            <a:ln w="9525">
              <a:noFill/>
              <a:miter lim="800000"/>
              <a:headEnd/>
              <a:tailEnd/>
            </a:ln>
          </p:spPr>
          <p:txBody>
            <a:bodyPr/>
            <a:lstStyle/>
            <a:p>
              <a:r>
                <a:rPr lang="tr-TR" sz="1200"/>
                <a:t>14  f</a:t>
              </a:r>
              <a:endParaRPr lang="tr-TR" sz="2400"/>
            </a:p>
          </p:txBody>
        </p:sp>
        <p:sp>
          <p:nvSpPr>
            <p:cNvPr id="113702" name="Text Box 38"/>
            <p:cNvSpPr txBox="1">
              <a:spLocks noChangeArrowheads="1"/>
            </p:cNvSpPr>
            <p:nvPr/>
          </p:nvSpPr>
          <p:spPr bwMode="auto">
            <a:xfrm>
              <a:off x="3681" y="6844"/>
              <a:ext cx="720" cy="720"/>
            </a:xfrm>
            <a:prstGeom prst="rect">
              <a:avLst/>
            </a:prstGeom>
            <a:noFill/>
            <a:ln w="9525">
              <a:noFill/>
              <a:miter lim="800000"/>
              <a:headEnd/>
              <a:tailEnd/>
            </a:ln>
          </p:spPr>
          <p:txBody>
            <a:bodyPr/>
            <a:lstStyle/>
            <a:p>
              <a:r>
                <a:rPr lang="tr-TR" sz="1200"/>
                <a:t>11  e</a:t>
              </a:r>
              <a:endParaRPr lang="tr-TR" sz="2400"/>
            </a:p>
          </p:txBody>
        </p:sp>
        <p:sp>
          <p:nvSpPr>
            <p:cNvPr id="113703" name="Text Box 39"/>
            <p:cNvSpPr txBox="1">
              <a:spLocks noChangeArrowheads="1"/>
            </p:cNvSpPr>
            <p:nvPr/>
          </p:nvSpPr>
          <p:spPr bwMode="auto">
            <a:xfrm>
              <a:off x="3501" y="7204"/>
              <a:ext cx="900" cy="720"/>
            </a:xfrm>
            <a:prstGeom prst="rect">
              <a:avLst/>
            </a:prstGeom>
            <a:noFill/>
            <a:ln w="9525">
              <a:noFill/>
              <a:miter lim="800000"/>
              <a:headEnd/>
              <a:tailEnd/>
            </a:ln>
          </p:spPr>
          <p:txBody>
            <a:bodyPr/>
            <a:lstStyle/>
            <a:p>
              <a:r>
                <a:rPr lang="tr-TR" sz="1200"/>
                <a:t>13  m</a:t>
              </a:r>
              <a:endParaRPr lang="tr-TR" sz="2400"/>
            </a:p>
          </p:txBody>
        </p:sp>
        <p:sp>
          <p:nvSpPr>
            <p:cNvPr id="113704" name="Text Box 40"/>
            <p:cNvSpPr txBox="1">
              <a:spLocks noChangeArrowheads="1"/>
            </p:cNvSpPr>
            <p:nvPr/>
          </p:nvSpPr>
          <p:spPr bwMode="auto">
            <a:xfrm>
              <a:off x="4761" y="7924"/>
              <a:ext cx="720" cy="720"/>
            </a:xfrm>
            <a:prstGeom prst="rect">
              <a:avLst/>
            </a:prstGeom>
            <a:noFill/>
            <a:ln w="9525">
              <a:noFill/>
              <a:miter lim="800000"/>
              <a:headEnd/>
              <a:tailEnd/>
            </a:ln>
          </p:spPr>
          <p:txBody>
            <a:bodyPr/>
            <a:lstStyle/>
            <a:p>
              <a:r>
                <a:rPr lang="tr-TR" sz="1200" dirty="0"/>
                <a:t>10  j</a:t>
              </a:r>
              <a:endParaRPr lang="tr-TR" sz="2400" dirty="0"/>
            </a:p>
          </p:txBody>
        </p:sp>
        <p:sp>
          <p:nvSpPr>
            <p:cNvPr id="113705" name="Text Box 41"/>
            <p:cNvSpPr txBox="1">
              <a:spLocks noChangeArrowheads="1"/>
            </p:cNvSpPr>
            <p:nvPr/>
          </p:nvSpPr>
          <p:spPr bwMode="auto">
            <a:xfrm>
              <a:off x="5661" y="7024"/>
              <a:ext cx="720" cy="720"/>
            </a:xfrm>
            <a:prstGeom prst="rect">
              <a:avLst/>
            </a:prstGeom>
            <a:noFill/>
            <a:ln w="9525">
              <a:noFill/>
              <a:miter lim="800000"/>
              <a:headEnd/>
              <a:tailEnd/>
            </a:ln>
          </p:spPr>
          <p:txBody>
            <a:bodyPr/>
            <a:lstStyle/>
            <a:p>
              <a:r>
                <a:rPr lang="tr-TR" sz="1200"/>
                <a:t>9  k</a:t>
              </a:r>
              <a:endParaRPr lang="tr-TR" sz="2400"/>
            </a:p>
          </p:txBody>
        </p:sp>
      </p:grpSp>
      <p:sp>
        <p:nvSpPr>
          <p:cNvPr id="113706" name="Rectangle 42"/>
          <p:cNvSpPr>
            <a:spLocks noChangeArrowheads="1"/>
          </p:cNvSpPr>
          <p:nvPr/>
        </p:nvSpPr>
        <p:spPr bwMode="auto">
          <a:xfrm>
            <a:off x="3635375" y="3068638"/>
            <a:ext cx="4872038" cy="3560762"/>
          </a:xfrm>
          <a:prstGeom prst="rect">
            <a:avLst/>
          </a:prstGeom>
          <a:noFill/>
          <a:ln w="9525">
            <a:noFill/>
            <a:miter lim="800000"/>
            <a:headEnd/>
            <a:tailEnd/>
          </a:ln>
          <a:effectLst/>
        </p:spPr>
        <p:txBody>
          <a:bodyPr wrap="none" anchor="ctr">
            <a:spAutoFit/>
          </a:bodyPr>
          <a:lstStyle/>
          <a:p>
            <a:r>
              <a:rPr lang="tr-TR" sz="1200">
                <a:latin typeface="Comic Sans MS" pitchFamily="66" charset="0"/>
              </a:rPr>
              <a:t>Adım 1 T={</a:t>
            </a:r>
            <a:r>
              <a:rPr lang="tr-TR" sz="1200">
                <a:latin typeface="Comic Sans MS" pitchFamily="66" charset="0"/>
                <a:sym typeface="Symbol" pitchFamily="18" charset="2"/>
              </a:rPr>
              <a:t></a:t>
            </a:r>
            <a:r>
              <a:rPr lang="tr-TR" sz="1200">
                <a:latin typeface="Comic Sans MS" pitchFamily="66" charset="0"/>
              </a:rPr>
              <a:t>}</a:t>
            </a:r>
            <a:r>
              <a:rPr lang="tr-TR" sz="1200">
                <a:latin typeface="Comic Sans MS" pitchFamily="66" charset="0"/>
                <a:sym typeface="Symbol" pitchFamily="18" charset="2"/>
              </a:rPr>
              <a:t>	n=9	S={a,b,c,d,e,f,g,h,i,j,k,l,m,n}</a:t>
            </a:r>
          </a:p>
          <a:p>
            <a:r>
              <a:rPr lang="tr-TR" sz="1200">
                <a:latin typeface="Comic Sans MS" pitchFamily="66" charset="0"/>
                <a:sym typeface="Symbol" pitchFamily="18" charset="2"/>
              </a:rPr>
              <a:t>Adım 2 while </a:t>
            </a:r>
            <a:r>
              <a:rPr lang="tr-TR" sz="1200">
                <a:latin typeface="Comic Sans MS" pitchFamily="66" charset="0"/>
              </a:rPr>
              <a:t>S</a:t>
            </a:r>
            <a:r>
              <a:rPr lang="tr-TR" sz="1200">
                <a:latin typeface="Comic Sans MS" pitchFamily="66" charset="0"/>
                <a:sym typeface="Symbol" pitchFamily="18" charset="2"/>
              </a:rPr>
              <a:t></a:t>
            </a:r>
            <a:r>
              <a:rPr lang="tr-TR" sz="1200">
                <a:latin typeface="Comic Sans MS" pitchFamily="66" charset="0"/>
              </a:rPr>
              <a:t>&lt;n-1</a:t>
            </a:r>
            <a:endParaRPr lang="tr-TR" sz="1200">
              <a:latin typeface="Comic Sans MS" pitchFamily="66" charset="0"/>
              <a:sym typeface="Symbol" pitchFamily="18" charset="2"/>
            </a:endParaRPr>
          </a:p>
          <a:p>
            <a:r>
              <a:rPr lang="tr-TR" sz="1200">
                <a:latin typeface="Comic Sans MS" pitchFamily="66" charset="0"/>
                <a:sym typeface="Symbol" pitchFamily="18" charset="2"/>
              </a:rPr>
              <a:t>1. a) en küçük b</a:t>
            </a:r>
          </a:p>
          <a:p>
            <a:r>
              <a:rPr lang="tr-TR" sz="1200">
                <a:latin typeface="Comic Sans MS" pitchFamily="66" charset="0"/>
                <a:sym typeface="Symbol" pitchFamily="18" charset="2"/>
              </a:rPr>
              <a:t>   b) T={b}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=1&lt;8</a:t>
            </a:r>
            <a:endParaRPr lang="tr-TR" sz="1200">
              <a:latin typeface="Comic Sans MS" pitchFamily="66" charset="0"/>
              <a:sym typeface="Symbol" pitchFamily="18" charset="2"/>
            </a:endParaRPr>
          </a:p>
          <a:p>
            <a:r>
              <a:rPr lang="tr-TR" sz="1200">
                <a:latin typeface="Comic Sans MS" pitchFamily="66" charset="0"/>
                <a:sym typeface="Symbol" pitchFamily="18" charset="2"/>
              </a:rPr>
              <a:t>2. a) en küçük h</a:t>
            </a:r>
          </a:p>
          <a:p>
            <a:r>
              <a:rPr lang="tr-TR" sz="1200">
                <a:latin typeface="Comic Sans MS" pitchFamily="66" charset="0"/>
                <a:sym typeface="Symbol" pitchFamily="18" charset="2"/>
              </a:rPr>
              <a:t>   b) T={b,h}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=2&lt;8</a:t>
            </a:r>
            <a:endParaRPr lang="tr-TR" sz="1200">
              <a:latin typeface="Comic Sans MS" pitchFamily="66" charset="0"/>
              <a:sym typeface="Symbol" pitchFamily="18" charset="2"/>
            </a:endParaRPr>
          </a:p>
          <a:p>
            <a:r>
              <a:rPr lang="tr-TR" sz="1200">
                <a:latin typeface="Comic Sans MS" pitchFamily="66" charset="0"/>
                <a:sym typeface="Symbol" pitchFamily="18" charset="2"/>
              </a:rPr>
              <a:t>3. a) en küçük i</a:t>
            </a:r>
          </a:p>
          <a:p>
            <a:r>
              <a:rPr lang="tr-TR" sz="1200">
                <a:latin typeface="Comic Sans MS" pitchFamily="66" charset="0"/>
                <a:sym typeface="Symbol" pitchFamily="18" charset="2"/>
              </a:rPr>
              <a:t>   b) T={b,h,i}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=3&lt;8</a:t>
            </a:r>
            <a:endParaRPr lang="tr-TR" sz="1200">
              <a:latin typeface="Comic Sans MS" pitchFamily="66" charset="0"/>
              <a:sym typeface="Symbol" pitchFamily="18" charset="2"/>
            </a:endParaRPr>
          </a:p>
          <a:p>
            <a:r>
              <a:rPr lang="tr-TR" sz="1200">
                <a:latin typeface="Comic Sans MS" pitchFamily="66" charset="0"/>
                <a:sym typeface="Symbol" pitchFamily="18" charset="2"/>
              </a:rPr>
              <a:t>4. a) en küçük a</a:t>
            </a:r>
          </a:p>
          <a:p>
            <a:r>
              <a:rPr lang="tr-TR" sz="1200">
                <a:latin typeface="Comic Sans MS" pitchFamily="66" charset="0"/>
                <a:sym typeface="Symbol" pitchFamily="18" charset="2"/>
              </a:rPr>
              <a:t>   b) T={b,h,i,a}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=4</a:t>
            </a:r>
            <a:r>
              <a:rPr lang="tr-TR" sz="1200">
                <a:latin typeface="Comic Sans MS" pitchFamily="66" charset="0"/>
                <a:sym typeface="Symbol" pitchFamily="18" charset="2"/>
              </a:rPr>
              <a:t>&lt;8 	</a:t>
            </a:r>
          </a:p>
          <a:p>
            <a:r>
              <a:rPr lang="tr-TR" sz="1200">
                <a:latin typeface="Comic Sans MS" pitchFamily="66" charset="0"/>
                <a:sym typeface="Symbol" pitchFamily="18" charset="2"/>
              </a:rPr>
              <a:t>5. a) en küçük c</a:t>
            </a:r>
          </a:p>
          <a:p>
            <a:r>
              <a:rPr lang="tr-TR" sz="1200">
                <a:latin typeface="Comic Sans MS" pitchFamily="66" charset="0"/>
                <a:sym typeface="Symbol" pitchFamily="18" charset="2"/>
              </a:rPr>
              <a:t>   b) T={b,h,i,a,c}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=5&lt;8 </a:t>
            </a:r>
            <a:r>
              <a:rPr lang="tr-TR" sz="1200">
                <a:latin typeface="Comic Sans MS" pitchFamily="66" charset="0"/>
                <a:sym typeface="Symbol" pitchFamily="18" charset="2"/>
              </a:rPr>
              <a:t>	</a:t>
            </a:r>
          </a:p>
          <a:p>
            <a:r>
              <a:rPr lang="tr-TR" sz="1200">
                <a:latin typeface="Comic Sans MS" pitchFamily="66" charset="0"/>
                <a:sym typeface="Symbol" pitchFamily="18" charset="2"/>
              </a:rPr>
              <a:t>6. a) en küçük n</a:t>
            </a:r>
          </a:p>
          <a:p>
            <a:r>
              <a:rPr lang="tr-TR" sz="1200">
                <a:latin typeface="Comic Sans MS" pitchFamily="66" charset="0"/>
                <a:sym typeface="Symbol" pitchFamily="18" charset="2"/>
              </a:rPr>
              <a:t>   b) T={b,h,i,a,c,n}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=6&lt;8</a:t>
            </a:r>
            <a:endParaRPr lang="tr-TR" sz="1200">
              <a:latin typeface="Comic Sans MS" pitchFamily="66" charset="0"/>
              <a:sym typeface="Symbol" pitchFamily="18" charset="2"/>
            </a:endParaRPr>
          </a:p>
          <a:p>
            <a:r>
              <a:rPr lang="tr-TR" sz="1200">
                <a:latin typeface="Comic Sans MS" pitchFamily="66" charset="0"/>
                <a:sym typeface="Symbol" pitchFamily="18" charset="2"/>
              </a:rPr>
              <a:t>7. a) l ve f döngü oluşturuyor. g seçilir.</a:t>
            </a:r>
          </a:p>
          <a:p>
            <a:r>
              <a:rPr lang="tr-TR" sz="1200">
                <a:latin typeface="Comic Sans MS" pitchFamily="66" charset="0"/>
                <a:sym typeface="Symbol" pitchFamily="18" charset="2"/>
              </a:rPr>
              <a:t>   b) T={b,h,i,a,c,n,g}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=7&lt;8</a:t>
            </a:r>
            <a:endParaRPr lang="tr-TR" sz="1200">
              <a:latin typeface="Comic Sans MS" pitchFamily="66" charset="0"/>
              <a:sym typeface="Symbol" pitchFamily="18" charset="2"/>
            </a:endParaRPr>
          </a:p>
          <a:p>
            <a:r>
              <a:rPr lang="tr-TR" sz="1200">
                <a:latin typeface="Comic Sans MS" pitchFamily="66" charset="0"/>
                <a:sym typeface="Symbol" pitchFamily="18" charset="2"/>
              </a:rPr>
              <a:t>8. a) m,e,d döngü oluşturuyor. k seçilir.</a:t>
            </a:r>
          </a:p>
          <a:p>
            <a:r>
              <a:rPr lang="tr-TR" sz="1200">
                <a:latin typeface="Comic Sans MS" pitchFamily="66" charset="0"/>
                <a:sym typeface="Symbol" pitchFamily="18" charset="2"/>
              </a:rPr>
              <a:t>   b) T={b,h,i,a,c,n,g,k} </a:t>
            </a:r>
            <a:r>
              <a:rPr lang="tr-TR" sz="1200">
                <a:latin typeface="Comic Sans MS" pitchFamily="66" charset="0"/>
              </a:rPr>
              <a:t>T</a:t>
            </a:r>
            <a:r>
              <a:rPr lang="tr-TR" sz="1200">
                <a:latin typeface="Comic Sans MS" pitchFamily="66" charset="0"/>
                <a:sym typeface="Symbol" pitchFamily="18" charset="2"/>
              </a:rPr>
              <a:t></a:t>
            </a:r>
            <a:r>
              <a:rPr lang="tr-TR" sz="1200">
                <a:latin typeface="Comic Sans MS" pitchFamily="66" charset="0"/>
              </a:rPr>
              <a:t>=8</a:t>
            </a:r>
            <a:r>
              <a:rPr lang="tr-TR" sz="1200">
                <a:latin typeface="Comic Sans MS" pitchFamily="66" charset="0"/>
                <a:sym typeface="Symbol" pitchFamily="18" charset="2"/>
              </a:rPr>
              <a:t>	bitti!</a:t>
            </a:r>
          </a:p>
          <a:p>
            <a:r>
              <a:rPr lang="tr-TR" sz="1200" b="1">
                <a:latin typeface="Comic Sans MS" pitchFamily="66" charset="0"/>
                <a:sym typeface="Symbol" pitchFamily="18" charset="2"/>
              </a:rPr>
              <a:t>bhiacngk</a:t>
            </a:r>
            <a:r>
              <a:rPr lang="tr-TR" sz="1200">
                <a:latin typeface="Comic Sans MS" pitchFamily="66" charset="0"/>
                <a:sym typeface="Symbol" pitchFamily="18" charset="2"/>
              </a:rPr>
              <a:t> minimal kapsama ağacıdır ve ağırlığı 38’dir </a:t>
            </a:r>
          </a:p>
        </p:txBody>
      </p:sp>
      <p:grpSp>
        <p:nvGrpSpPr>
          <p:cNvPr id="113707" name="Group 43"/>
          <p:cNvGrpSpPr>
            <a:grpSpLocks/>
          </p:cNvGrpSpPr>
          <p:nvPr/>
        </p:nvGrpSpPr>
        <p:grpSpPr bwMode="auto">
          <a:xfrm>
            <a:off x="6156325" y="3429000"/>
            <a:ext cx="2286000" cy="2171700"/>
            <a:chOff x="3861" y="1264"/>
            <a:chExt cx="3600" cy="3420"/>
          </a:xfrm>
        </p:grpSpPr>
        <p:sp>
          <p:nvSpPr>
            <p:cNvPr id="113708" name="Rectangle 44"/>
            <p:cNvSpPr>
              <a:spLocks noChangeArrowheads="1"/>
            </p:cNvSpPr>
            <p:nvPr/>
          </p:nvSpPr>
          <p:spPr bwMode="auto">
            <a:xfrm>
              <a:off x="3861" y="1264"/>
              <a:ext cx="3600" cy="3420"/>
            </a:xfrm>
            <a:prstGeom prst="rect">
              <a:avLst/>
            </a:prstGeom>
            <a:solidFill>
              <a:srgbClr val="C0C0C0"/>
            </a:solidFill>
            <a:ln w="9525">
              <a:solidFill>
                <a:srgbClr val="000000"/>
              </a:solidFill>
              <a:miter lim="800000"/>
              <a:headEnd/>
              <a:tailEnd/>
            </a:ln>
          </p:spPr>
          <p:txBody>
            <a:bodyPr/>
            <a:lstStyle/>
            <a:p>
              <a:endParaRPr lang="tr-TR"/>
            </a:p>
          </p:txBody>
        </p:sp>
        <p:sp>
          <p:nvSpPr>
            <p:cNvPr id="113709" name="Line 45"/>
            <p:cNvSpPr>
              <a:spLocks noChangeShapeType="1"/>
            </p:cNvSpPr>
            <p:nvPr/>
          </p:nvSpPr>
          <p:spPr bwMode="auto">
            <a:xfrm>
              <a:off x="4401" y="1804"/>
              <a:ext cx="1080" cy="0"/>
            </a:xfrm>
            <a:prstGeom prst="line">
              <a:avLst/>
            </a:prstGeom>
            <a:noFill/>
            <a:ln w="9525">
              <a:solidFill>
                <a:srgbClr val="000000"/>
              </a:solidFill>
              <a:round/>
              <a:headEnd type="oval" w="med" len="med"/>
              <a:tailEnd type="oval" w="med" len="med"/>
            </a:ln>
          </p:spPr>
          <p:txBody>
            <a:bodyPr/>
            <a:lstStyle/>
            <a:p>
              <a:endParaRPr lang="tr-TR"/>
            </a:p>
          </p:txBody>
        </p:sp>
        <p:sp>
          <p:nvSpPr>
            <p:cNvPr id="113710" name="Line 46"/>
            <p:cNvSpPr>
              <a:spLocks noChangeShapeType="1"/>
            </p:cNvSpPr>
            <p:nvPr/>
          </p:nvSpPr>
          <p:spPr bwMode="auto">
            <a:xfrm>
              <a:off x="5481" y="1804"/>
              <a:ext cx="1260" cy="0"/>
            </a:xfrm>
            <a:prstGeom prst="line">
              <a:avLst/>
            </a:prstGeom>
            <a:noFill/>
            <a:ln w="9525">
              <a:solidFill>
                <a:srgbClr val="000000"/>
              </a:solidFill>
              <a:round/>
              <a:headEnd/>
              <a:tailEnd/>
            </a:ln>
          </p:spPr>
          <p:txBody>
            <a:bodyPr/>
            <a:lstStyle/>
            <a:p>
              <a:endParaRPr lang="tr-TR"/>
            </a:p>
          </p:txBody>
        </p:sp>
        <p:sp>
          <p:nvSpPr>
            <p:cNvPr id="113711" name="Line 47"/>
            <p:cNvSpPr>
              <a:spLocks noChangeShapeType="1"/>
            </p:cNvSpPr>
            <p:nvPr/>
          </p:nvSpPr>
          <p:spPr bwMode="auto">
            <a:xfrm>
              <a:off x="6741" y="180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712" name="Line 48"/>
            <p:cNvSpPr>
              <a:spLocks noChangeShapeType="1"/>
            </p:cNvSpPr>
            <p:nvPr/>
          </p:nvSpPr>
          <p:spPr bwMode="auto">
            <a:xfrm>
              <a:off x="6741" y="2884"/>
              <a:ext cx="0" cy="1080"/>
            </a:xfrm>
            <a:prstGeom prst="line">
              <a:avLst/>
            </a:prstGeom>
            <a:noFill/>
            <a:ln w="9525">
              <a:solidFill>
                <a:srgbClr val="000000"/>
              </a:solidFill>
              <a:round/>
              <a:headEnd/>
              <a:tailEnd type="oval" w="med" len="med"/>
            </a:ln>
          </p:spPr>
          <p:txBody>
            <a:bodyPr/>
            <a:lstStyle/>
            <a:p>
              <a:endParaRPr lang="tr-TR"/>
            </a:p>
          </p:txBody>
        </p:sp>
        <p:sp>
          <p:nvSpPr>
            <p:cNvPr id="113713" name="Line 49"/>
            <p:cNvSpPr>
              <a:spLocks noChangeShapeType="1"/>
            </p:cNvSpPr>
            <p:nvPr/>
          </p:nvSpPr>
          <p:spPr bwMode="auto">
            <a:xfrm>
              <a:off x="5481" y="1804"/>
              <a:ext cx="0" cy="1080"/>
            </a:xfrm>
            <a:prstGeom prst="line">
              <a:avLst/>
            </a:prstGeom>
            <a:noFill/>
            <a:ln w="9525">
              <a:solidFill>
                <a:srgbClr val="000000"/>
              </a:solidFill>
              <a:round/>
              <a:headEnd/>
              <a:tailEnd/>
            </a:ln>
          </p:spPr>
          <p:txBody>
            <a:bodyPr/>
            <a:lstStyle/>
            <a:p>
              <a:endParaRPr lang="tr-TR"/>
            </a:p>
          </p:txBody>
        </p:sp>
        <p:sp>
          <p:nvSpPr>
            <p:cNvPr id="113714" name="Line 50"/>
            <p:cNvSpPr>
              <a:spLocks noChangeShapeType="1"/>
            </p:cNvSpPr>
            <p:nvPr/>
          </p:nvSpPr>
          <p:spPr bwMode="auto">
            <a:xfrm flipV="1">
              <a:off x="5481" y="288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715" name="Line 51"/>
            <p:cNvSpPr>
              <a:spLocks noChangeShapeType="1"/>
            </p:cNvSpPr>
            <p:nvPr/>
          </p:nvSpPr>
          <p:spPr bwMode="auto">
            <a:xfrm flipH="1">
              <a:off x="4401" y="3964"/>
              <a:ext cx="1080" cy="0"/>
            </a:xfrm>
            <a:prstGeom prst="line">
              <a:avLst/>
            </a:prstGeom>
            <a:noFill/>
            <a:ln w="9525">
              <a:solidFill>
                <a:srgbClr val="000000"/>
              </a:solidFill>
              <a:round/>
              <a:headEnd/>
              <a:tailEnd/>
            </a:ln>
          </p:spPr>
          <p:txBody>
            <a:bodyPr/>
            <a:lstStyle/>
            <a:p>
              <a:endParaRPr lang="tr-TR"/>
            </a:p>
          </p:txBody>
        </p:sp>
        <p:sp>
          <p:nvSpPr>
            <p:cNvPr id="113716" name="Line 52"/>
            <p:cNvSpPr>
              <a:spLocks noChangeShapeType="1"/>
            </p:cNvSpPr>
            <p:nvPr/>
          </p:nvSpPr>
          <p:spPr bwMode="auto">
            <a:xfrm>
              <a:off x="4401" y="288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3717" name="Text Box 53"/>
            <p:cNvSpPr txBox="1">
              <a:spLocks noChangeArrowheads="1"/>
            </p:cNvSpPr>
            <p:nvPr/>
          </p:nvSpPr>
          <p:spPr bwMode="auto">
            <a:xfrm>
              <a:off x="5121" y="1444"/>
              <a:ext cx="720" cy="720"/>
            </a:xfrm>
            <a:prstGeom prst="rect">
              <a:avLst/>
            </a:prstGeom>
            <a:noFill/>
            <a:ln w="9525">
              <a:noFill/>
              <a:miter lim="800000"/>
              <a:headEnd/>
              <a:tailEnd/>
            </a:ln>
          </p:spPr>
          <p:txBody>
            <a:bodyPr/>
            <a:lstStyle/>
            <a:p>
              <a:r>
                <a:rPr lang="tr-TR" sz="1200"/>
                <a:t>B</a:t>
              </a:r>
              <a:endParaRPr lang="tr-TR" sz="2400"/>
            </a:p>
          </p:txBody>
        </p:sp>
        <p:sp>
          <p:nvSpPr>
            <p:cNvPr id="113718" name="Text Box 54"/>
            <p:cNvSpPr txBox="1">
              <a:spLocks noChangeArrowheads="1"/>
            </p:cNvSpPr>
            <p:nvPr/>
          </p:nvSpPr>
          <p:spPr bwMode="auto">
            <a:xfrm>
              <a:off x="6561" y="1444"/>
              <a:ext cx="720" cy="720"/>
            </a:xfrm>
            <a:prstGeom prst="rect">
              <a:avLst/>
            </a:prstGeom>
            <a:noFill/>
            <a:ln w="9525">
              <a:noFill/>
              <a:miter lim="800000"/>
              <a:headEnd/>
              <a:tailEnd/>
            </a:ln>
          </p:spPr>
          <p:txBody>
            <a:bodyPr/>
            <a:lstStyle/>
            <a:p>
              <a:r>
                <a:rPr lang="tr-TR" sz="1200"/>
                <a:t>C</a:t>
              </a:r>
              <a:endParaRPr lang="tr-TR" sz="2400"/>
            </a:p>
          </p:txBody>
        </p:sp>
        <p:sp>
          <p:nvSpPr>
            <p:cNvPr id="113719" name="Text Box 55"/>
            <p:cNvSpPr txBox="1">
              <a:spLocks noChangeArrowheads="1"/>
            </p:cNvSpPr>
            <p:nvPr/>
          </p:nvSpPr>
          <p:spPr bwMode="auto">
            <a:xfrm>
              <a:off x="4041" y="2704"/>
              <a:ext cx="720" cy="720"/>
            </a:xfrm>
            <a:prstGeom prst="rect">
              <a:avLst/>
            </a:prstGeom>
            <a:noFill/>
            <a:ln w="9525">
              <a:noFill/>
              <a:miter lim="800000"/>
              <a:headEnd/>
              <a:tailEnd/>
            </a:ln>
          </p:spPr>
          <p:txBody>
            <a:bodyPr/>
            <a:lstStyle/>
            <a:p>
              <a:r>
                <a:rPr lang="tr-TR" sz="1200"/>
                <a:t>D</a:t>
              </a:r>
              <a:endParaRPr lang="tr-TR" sz="2400"/>
            </a:p>
          </p:txBody>
        </p:sp>
        <p:sp>
          <p:nvSpPr>
            <p:cNvPr id="113720" name="Text Box 56"/>
            <p:cNvSpPr txBox="1">
              <a:spLocks noChangeArrowheads="1"/>
            </p:cNvSpPr>
            <p:nvPr/>
          </p:nvSpPr>
          <p:spPr bwMode="auto">
            <a:xfrm>
              <a:off x="4041" y="3784"/>
              <a:ext cx="720" cy="720"/>
            </a:xfrm>
            <a:prstGeom prst="rect">
              <a:avLst/>
            </a:prstGeom>
            <a:noFill/>
            <a:ln w="9525">
              <a:noFill/>
              <a:miter lim="800000"/>
              <a:headEnd/>
              <a:tailEnd/>
            </a:ln>
          </p:spPr>
          <p:txBody>
            <a:bodyPr/>
            <a:lstStyle/>
            <a:p>
              <a:r>
                <a:rPr lang="tr-TR" sz="1200"/>
                <a:t>G</a:t>
              </a:r>
              <a:endParaRPr lang="tr-TR" sz="2400"/>
            </a:p>
          </p:txBody>
        </p:sp>
        <p:sp>
          <p:nvSpPr>
            <p:cNvPr id="113721" name="Text Box 57"/>
            <p:cNvSpPr txBox="1">
              <a:spLocks noChangeArrowheads="1"/>
            </p:cNvSpPr>
            <p:nvPr/>
          </p:nvSpPr>
          <p:spPr bwMode="auto">
            <a:xfrm>
              <a:off x="5121" y="2524"/>
              <a:ext cx="720" cy="720"/>
            </a:xfrm>
            <a:prstGeom prst="rect">
              <a:avLst/>
            </a:prstGeom>
            <a:noFill/>
            <a:ln w="9525">
              <a:noFill/>
              <a:miter lim="800000"/>
              <a:headEnd/>
              <a:tailEnd/>
            </a:ln>
          </p:spPr>
          <p:txBody>
            <a:bodyPr/>
            <a:lstStyle/>
            <a:p>
              <a:r>
                <a:rPr lang="tr-TR" sz="1200"/>
                <a:t>E</a:t>
              </a:r>
              <a:endParaRPr lang="tr-TR" sz="2400"/>
            </a:p>
          </p:txBody>
        </p:sp>
        <p:sp>
          <p:nvSpPr>
            <p:cNvPr id="113722" name="Text Box 58"/>
            <p:cNvSpPr txBox="1">
              <a:spLocks noChangeArrowheads="1"/>
            </p:cNvSpPr>
            <p:nvPr/>
          </p:nvSpPr>
          <p:spPr bwMode="auto">
            <a:xfrm>
              <a:off x="6741" y="2704"/>
              <a:ext cx="720" cy="720"/>
            </a:xfrm>
            <a:prstGeom prst="rect">
              <a:avLst/>
            </a:prstGeom>
            <a:noFill/>
            <a:ln w="9525">
              <a:noFill/>
              <a:miter lim="800000"/>
              <a:headEnd/>
              <a:tailEnd/>
            </a:ln>
          </p:spPr>
          <p:txBody>
            <a:bodyPr/>
            <a:lstStyle/>
            <a:p>
              <a:r>
                <a:rPr lang="tr-TR" sz="1200"/>
                <a:t>F</a:t>
              </a:r>
              <a:endParaRPr lang="tr-TR" sz="2400"/>
            </a:p>
          </p:txBody>
        </p:sp>
        <p:sp>
          <p:nvSpPr>
            <p:cNvPr id="113723" name="Text Box 59"/>
            <p:cNvSpPr txBox="1">
              <a:spLocks noChangeArrowheads="1"/>
            </p:cNvSpPr>
            <p:nvPr/>
          </p:nvSpPr>
          <p:spPr bwMode="auto">
            <a:xfrm>
              <a:off x="5301" y="3964"/>
              <a:ext cx="720" cy="720"/>
            </a:xfrm>
            <a:prstGeom prst="rect">
              <a:avLst/>
            </a:prstGeom>
            <a:noFill/>
            <a:ln w="9525">
              <a:noFill/>
              <a:miter lim="800000"/>
              <a:headEnd/>
              <a:tailEnd/>
            </a:ln>
          </p:spPr>
          <p:txBody>
            <a:bodyPr/>
            <a:lstStyle/>
            <a:p>
              <a:r>
                <a:rPr lang="tr-TR" sz="1200"/>
                <a:t>H</a:t>
              </a:r>
              <a:endParaRPr lang="tr-TR" sz="2400"/>
            </a:p>
          </p:txBody>
        </p:sp>
        <p:sp>
          <p:nvSpPr>
            <p:cNvPr id="113724" name="Text Box 60"/>
            <p:cNvSpPr txBox="1">
              <a:spLocks noChangeArrowheads="1"/>
            </p:cNvSpPr>
            <p:nvPr/>
          </p:nvSpPr>
          <p:spPr bwMode="auto">
            <a:xfrm>
              <a:off x="6741" y="3784"/>
              <a:ext cx="720" cy="720"/>
            </a:xfrm>
            <a:prstGeom prst="rect">
              <a:avLst/>
            </a:prstGeom>
            <a:noFill/>
            <a:ln w="9525">
              <a:noFill/>
              <a:miter lim="800000"/>
              <a:headEnd/>
              <a:tailEnd/>
            </a:ln>
          </p:spPr>
          <p:txBody>
            <a:bodyPr/>
            <a:lstStyle/>
            <a:p>
              <a:r>
                <a:rPr lang="tr-TR" sz="1200"/>
                <a:t>I</a:t>
              </a:r>
              <a:endParaRPr lang="tr-TR" sz="2400"/>
            </a:p>
          </p:txBody>
        </p:sp>
        <p:sp>
          <p:nvSpPr>
            <p:cNvPr id="113725" name="Text Box 61"/>
            <p:cNvSpPr txBox="1">
              <a:spLocks noChangeArrowheads="1"/>
            </p:cNvSpPr>
            <p:nvPr/>
          </p:nvSpPr>
          <p:spPr bwMode="auto">
            <a:xfrm>
              <a:off x="4041" y="1444"/>
              <a:ext cx="720" cy="720"/>
            </a:xfrm>
            <a:prstGeom prst="rect">
              <a:avLst/>
            </a:prstGeom>
            <a:noFill/>
            <a:ln w="9525">
              <a:noFill/>
              <a:miter lim="800000"/>
              <a:headEnd/>
              <a:tailEnd/>
            </a:ln>
          </p:spPr>
          <p:txBody>
            <a:bodyPr/>
            <a:lstStyle/>
            <a:p>
              <a:r>
                <a:rPr lang="tr-TR" sz="1200"/>
                <a:t>A</a:t>
              </a:r>
              <a:endParaRPr lang="tr-TR" sz="2400"/>
            </a:p>
          </p:txBody>
        </p:sp>
      </p:grpSp>
      <p:sp>
        <p:nvSpPr>
          <p:cNvPr id="113726"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3727"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A83F04B0-8307-4D80-9C37-B9A076801B70}" type="slidenum">
              <a:rPr lang="tr-TR" sz="1400"/>
              <a:pPr algn="ctr" eaLnBrk="0" hangingPunct="0"/>
              <a:t>17</a:t>
            </a:fld>
            <a:r>
              <a:rPr lang="tr-TR" sz="1400"/>
              <a:t>. Sayfa</a:t>
            </a:r>
          </a:p>
        </p:txBody>
      </p:sp>
      <p:sp>
        <p:nvSpPr>
          <p:cNvPr id="113728"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65" name="Text Box 40"/>
          <p:cNvSpPr txBox="1">
            <a:spLocks noChangeArrowheads="1"/>
          </p:cNvSpPr>
          <p:nvPr/>
        </p:nvSpPr>
        <p:spPr bwMode="auto">
          <a:xfrm>
            <a:off x="2237860" y="4923852"/>
            <a:ext cx="486092" cy="500313"/>
          </a:xfrm>
          <a:prstGeom prst="rect">
            <a:avLst/>
          </a:prstGeom>
          <a:noFill/>
          <a:ln w="9525">
            <a:noFill/>
            <a:miter lim="800000"/>
            <a:headEnd/>
            <a:tailEnd/>
          </a:ln>
        </p:spPr>
        <p:txBody>
          <a:bodyPr/>
          <a:lstStyle/>
          <a:p>
            <a:r>
              <a:rPr lang="tr-TR" sz="1200" dirty="0" smtClean="0"/>
              <a:t>3 i</a:t>
            </a:r>
            <a:endParaRPr lang="tr-T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3707"/>
                                        </p:tgtEl>
                                        <p:attrNameLst>
                                          <p:attrName>style.visibility</p:attrName>
                                        </p:attrNameLst>
                                      </p:cBhvr>
                                      <p:to>
                                        <p:strVal val="visible"/>
                                      </p:to>
                                    </p:set>
                                    <p:animEffect transition="in" filter="diamond(in)">
                                      <p:cBhvr>
                                        <p:cTn id="7" dur="2000"/>
                                        <p:tgtEl>
                                          <p:spTgt spid="113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524000" y="76200"/>
            <a:ext cx="7381875" cy="725488"/>
          </a:xfrm>
        </p:spPr>
        <p:txBody>
          <a:bodyPr/>
          <a:lstStyle/>
          <a:p>
            <a:r>
              <a:rPr lang="tr-TR" sz="2400" smtClean="0">
                <a:latin typeface="Comic Sans MS" pitchFamily="66" charset="0"/>
              </a:rPr>
              <a:t>Kapsama Ağa</a:t>
            </a:r>
            <a:r>
              <a:rPr lang="tr-TR" sz="2400" smtClean="0"/>
              <a:t>ç</a:t>
            </a:r>
            <a:r>
              <a:rPr lang="tr-TR" sz="2400" smtClean="0">
                <a:latin typeface="Comic Sans MS" pitchFamily="66" charset="0"/>
              </a:rPr>
              <a:t>ları-DFS Algoritması</a:t>
            </a:r>
          </a:p>
        </p:txBody>
      </p:sp>
      <p:sp>
        <p:nvSpPr>
          <p:cNvPr id="115715" name="Rectangle 3"/>
          <p:cNvSpPr>
            <a:spLocks noGrp="1" noChangeArrowheads="1"/>
          </p:cNvSpPr>
          <p:nvPr>
            <p:ph type="body" idx="1"/>
          </p:nvPr>
        </p:nvSpPr>
        <p:spPr/>
        <p:txBody>
          <a:bodyPr/>
          <a:lstStyle/>
          <a:p>
            <a:pPr>
              <a:lnSpc>
                <a:spcPct val="80000"/>
              </a:lnSpc>
              <a:buFont typeface="Wingdings" pitchFamily="2" charset="2"/>
              <a:buNone/>
            </a:pPr>
            <a:endParaRPr lang="tr-TR" sz="1400" smtClean="0">
              <a:latin typeface="Comic Sans MS" pitchFamily="66" charset="0"/>
            </a:endParaRPr>
          </a:p>
          <a:p>
            <a:pPr>
              <a:lnSpc>
                <a:spcPct val="80000"/>
              </a:lnSpc>
              <a:buFont typeface="Wingdings" pitchFamily="2" charset="2"/>
              <a:buNone/>
            </a:pPr>
            <a:r>
              <a:rPr lang="tr-TR" sz="1400" smtClean="0">
                <a:latin typeface="Comic Sans MS" pitchFamily="66" charset="0"/>
              </a:rPr>
              <a:t>Bir başka algoritma ise derinlik </a:t>
            </a:r>
            <a:r>
              <a:rPr lang="tr-TR" sz="1400" smtClean="0"/>
              <a:t>ö</a:t>
            </a:r>
            <a:r>
              <a:rPr lang="tr-TR" sz="1400" smtClean="0">
                <a:latin typeface="Comic Sans MS" pitchFamily="66" charset="0"/>
              </a:rPr>
              <a:t>ncelikli arama algoritması olup , bu algoritmada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mleri birbirini izleyen tamsayılarla  etiketleyeceğiz. Buradaki temel fikir ise, bir v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n</a:t>
            </a:r>
            <a:r>
              <a:rPr lang="tr-TR" sz="1400" smtClean="0"/>
              <a:t>ü</a:t>
            </a:r>
            <a:r>
              <a:rPr lang="tr-TR" sz="1400" smtClean="0">
                <a:latin typeface="Comic Sans MS" pitchFamily="66" charset="0"/>
              </a:rPr>
              <a:t> etiketledikten sonra hemen ona komşu olanların i</a:t>
            </a:r>
            <a:r>
              <a:rPr lang="tr-TR" sz="1400" smtClean="0"/>
              <a:t>ç</a:t>
            </a:r>
            <a:r>
              <a:rPr lang="tr-TR" sz="1400" smtClean="0">
                <a:latin typeface="Comic Sans MS" pitchFamily="66" charset="0"/>
              </a:rPr>
              <a:t>inden bir başka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etiketlemektir. Eğer w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v ye komşu ise ona bir sonraki etiketi verip, hemen w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ne komşu bir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aramaya ge</a:t>
            </a:r>
            <a:r>
              <a:rPr lang="tr-TR" sz="1400" smtClean="0"/>
              <a:t>ç</a:t>
            </a:r>
            <a:r>
              <a:rPr lang="tr-TR" sz="1400" smtClean="0">
                <a:latin typeface="Comic Sans MS" pitchFamily="66" charset="0"/>
              </a:rPr>
              <a:t>eceğiz. Eğer v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n</a:t>
            </a:r>
            <a:r>
              <a:rPr lang="tr-TR" sz="1400" smtClean="0"/>
              <a:t>ü</a:t>
            </a:r>
            <a:r>
              <a:rPr lang="tr-TR" sz="1400" smtClean="0">
                <a:latin typeface="Comic Sans MS" pitchFamily="66" charset="0"/>
              </a:rPr>
              <a:t> etiketlenmemiş komşu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yok ise, bu durum v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ne geldiğimiz yoldan geriye doğru adım adım ilerleyerek her geri gidişimizde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me komşu etiketlenmemiş bir u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bulursak bu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 arama işlemine u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nden başlayarak devam edeceğiz. Şekilde algoritmanın uygulanması g</a:t>
            </a:r>
            <a:r>
              <a:rPr lang="tr-TR" sz="1400" smtClean="0"/>
              <a:t>ö</a:t>
            </a:r>
            <a:r>
              <a:rPr lang="tr-TR" sz="1400" smtClean="0">
                <a:latin typeface="Comic Sans MS" pitchFamily="66" charset="0"/>
              </a:rPr>
              <a:t>r</a:t>
            </a:r>
            <a:r>
              <a:rPr lang="tr-TR" sz="1400" smtClean="0"/>
              <a:t>ü</a:t>
            </a:r>
            <a:r>
              <a:rPr lang="tr-TR" sz="1400" smtClean="0">
                <a:latin typeface="Comic Sans MS" pitchFamily="66" charset="0"/>
              </a:rPr>
              <a:t>lmektedir.</a:t>
            </a:r>
          </a:p>
          <a:p>
            <a:pPr>
              <a:lnSpc>
                <a:spcPct val="80000"/>
              </a:lnSpc>
              <a:buFont typeface="Wingdings" pitchFamily="2" charset="2"/>
              <a:buNone/>
            </a:pPr>
            <a:endParaRPr lang="tr-TR" sz="1400" smtClean="0">
              <a:latin typeface="Comic Sans MS" pitchFamily="66" charset="0"/>
            </a:endParaRPr>
          </a:p>
          <a:p>
            <a:pPr>
              <a:lnSpc>
                <a:spcPct val="80000"/>
              </a:lnSpc>
              <a:buFont typeface="Wingdings" pitchFamily="2" charset="2"/>
              <a:buNone/>
            </a:pPr>
            <a:r>
              <a:rPr lang="tr-TR" sz="1400" smtClean="0">
                <a:latin typeface="Comic Sans MS" pitchFamily="66" charset="0"/>
              </a:rPr>
              <a:t>Başlangı</a:t>
            </a:r>
            <a:r>
              <a:rPr lang="tr-TR" sz="1400" smtClean="0"/>
              <a:t>ç</a:t>
            </a:r>
            <a:r>
              <a:rPr lang="tr-TR" sz="1400" smtClean="0">
                <a:latin typeface="Comic Sans MS" pitchFamily="66" charset="0"/>
              </a:rPr>
              <a:t>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A, etiketi 1 olacaktır. A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n</a:t>
            </a:r>
            <a:r>
              <a:rPr lang="tr-TR" sz="1400" smtClean="0"/>
              <a:t>ü</a:t>
            </a:r>
            <a:r>
              <a:rPr lang="tr-TR" sz="1400" smtClean="0">
                <a:latin typeface="Comic Sans MS" pitchFamily="66" charset="0"/>
              </a:rPr>
              <a:t>n komşuları B ve C olup                                                  rasgele B yi se</a:t>
            </a:r>
            <a:r>
              <a:rPr lang="tr-TR" sz="1400" smtClean="0"/>
              <a:t>ç</a:t>
            </a:r>
            <a:r>
              <a:rPr lang="tr-TR" sz="1400" smtClean="0">
                <a:latin typeface="Comic Sans MS" pitchFamily="66" charset="0"/>
              </a:rPr>
              <a:t>elim. B nin etiketi 2 olacaktır. B nin komşuları C ve D , C yi                                                  se</a:t>
            </a:r>
            <a:r>
              <a:rPr lang="tr-TR" sz="1400" smtClean="0"/>
              <a:t>ç</a:t>
            </a:r>
            <a:r>
              <a:rPr lang="tr-TR" sz="1400" smtClean="0">
                <a:latin typeface="Comic Sans MS" pitchFamily="66" charset="0"/>
              </a:rPr>
              <a:t>elim. C nin başka komşusu yok , o halde geriye d</a:t>
            </a:r>
            <a:r>
              <a:rPr lang="tr-TR" sz="1400" smtClean="0"/>
              <a:t>ö</a:t>
            </a:r>
            <a:r>
              <a:rPr lang="tr-TR" sz="1400" smtClean="0">
                <a:latin typeface="Comic Sans MS" pitchFamily="66" charset="0"/>
              </a:rPr>
              <a:t>n</a:t>
            </a:r>
            <a:r>
              <a:rPr lang="tr-TR" sz="1400" smtClean="0"/>
              <a:t>ü</a:t>
            </a:r>
            <a:r>
              <a:rPr lang="tr-TR" sz="1400" smtClean="0">
                <a:latin typeface="Comic Sans MS" pitchFamily="66" charset="0"/>
              </a:rPr>
              <a:t>p , B nin komşularına  bakıyoruz. D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a:t>
            </a:r>
            <a:r>
              <a:rPr lang="tr-TR" sz="1400" smtClean="0"/>
              <a:t>ü</a:t>
            </a:r>
            <a:r>
              <a:rPr lang="tr-TR" sz="1400" smtClean="0">
                <a:latin typeface="Comic Sans MS" pitchFamily="66" charset="0"/>
              </a:rPr>
              <a:t> etiketlenmemiş olduğu i</a:t>
            </a:r>
            <a:r>
              <a:rPr lang="tr-TR" sz="1400" smtClean="0"/>
              <a:t>ç</a:t>
            </a:r>
            <a:r>
              <a:rPr lang="tr-TR" sz="1400" smtClean="0">
                <a:latin typeface="Comic Sans MS" pitchFamily="66" charset="0"/>
              </a:rPr>
              <a:t>in bir sonraki, yani 4 etiketini   alacaktır.</a:t>
            </a:r>
            <a:r>
              <a:rPr lang="tr-TR" sz="1400" smtClean="0"/>
              <a:t> </a:t>
            </a:r>
          </a:p>
        </p:txBody>
      </p:sp>
      <p:grpSp>
        <p:nvGrpSpPr>
          <p:cNvPr id="115716" name="Group 4"/>
          <p:cNvGrpSpPr>
            <a:grpSpLocks/>
          </p:cNvGrpSpPr>
          <p:nvPr/>
        </p:nvGrpSpPr>
        <p:grpSpPr bwMode="auto">
          <a:xfrm>
            <a:off x="3348038" y="4149725"/>
            <a:ext cx="3168650" cy="1943100"/>
            <a:chOff x="1341" y="724"/>
            <a:chExt cx="3420" cy="2880"/>
          </a:xfrm>
        </p:grpSpPr>
        <p:sp>
          <p:nvSpPr>
            <p:cNvPr id="115717" name="Rectangle 5"/>
            <p:cNvSpPr>
              <a:spLocks noChangeArrowheads="1"/>
            </p:cNvSpPr>
            <p:nvPr/>
          </p:nvSpPr>
          <p:spPr bwMode="auto">
            <a:xfrm>
              <a:off x="1341" y="724"/>
              <a:ext cx="3420" cy="2880"/>
            </a:xfrm>
            <a:prstGeom prst="rect">
              <a:avLst/>
            </a:prstGeom>
            <a:solidFill>
              <a:srgbClr val="C0C0C0"/>
            </a:solidFill>
            <a:ln w="9525">
              <a:solidFill>
                <a:srgbClr val="000000"/>
              </a:solidFill>
              <a:miter lim="800000"/>
              <a:headEnd/>
              <a:tailEnd/>
            </a:ln>
          </p:spPr>
          <p:txBody>
            <a:bodyPr/>
            <a:lstStyle/>
            <a:p>
              <a:endParaRPr lang="tr-TR"/>
            </a:p>
          </p:txBody>
        </p:sp>
        <p:sp>
          <p:nvSpPr>
            <p:cNvPr id="115718" name="Line 6"/>
            <p:cNvSpPr>
              <a:spLocks noChangeShapeType="1"/>
            </p:cNvSpPr>
            <p:nvPr/>
          </p:nvSpPr>
          <p:spPr bwMode="auto">
            <a:xfrm flipH="1">
              <a:off x="2241" y="144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15719" name="Line 7"/>
            <p:cNvSpPr>
              <a:spLocks noChangeShapeType="1"/>
            </p:cNvSpPr>
            <p:nvPr/>
          </p:nvSpPr>
          <p:spPr bwMode="auto">
            <a:xfrm>
              <a:off x="2241" y="2164"/>
              <a:ext cx="1440" cy="0"/>
            </a:xfrm>
            <a:prstGeom prst="line">
              <a:avLst/>
            </a:prstGeom>
            <a:noFill/>
            <a:ln w="9525">
              <a:solidFill>
                <a:srgbClr val="000000"/>
              </a:solidFill>
              <a:round/>
              <a:headEnd/>
              <a:tailEnd/>
            </a:ln>
          </p:spPr>
          <p:txBody>
            <a:bodyPr/>
            <a:lstStyle/>
            <a:p>
              <a:endParaRPr lang="tr-TR"/>
            </a:p>
          </p:txBody>
        </p:sp>
        <p:sp>
          <p:nvSpPr>
            <p:cNvPr id="115720" name="Line 8"/>
            <p:cNvSpPr>
              <a:spLocks noChangeShapeType="1"/>
            </p:cNvSpPr>
            <p:nvPr/>
          </p:nvSpPr>
          <p:spPr bwMode="auto">
            <a:xfrm flipH="1">
              <a:off x="2961" y="2164"/>
              <a:ext cx="720" cy="900"/>
            </a:xfrm>
            <a:prstGeom prst="line">
              <a:avLst/>
            </a:prstGeom>
            <a:noFill/>
            <a:ln w="9525">
              <a:solidFill>
                <a:srgbClr val="000000"/>
              </a:solidFill>
              <a:round/>
              <a:headEnd type="oval" w="med" len="med"/>
              <a:tailEnd type="oval" w="med" len="med"/>
            </a:ln>
          </p:spPr>
          <p:txBody>
            <a:bodyPr/>
            <a:lstStyle/>
            <a:p>
              <a:endParaRPr lang="tr-TR"/>
            </a:p>
          </p:txBody>
        </p:sp>
        <p:sp>
          <p:nvSpPr>
            <p:cNvPr id="115721" name="Line 9"/>
            <p:cNvSpPr>
              <a:spLocks noChangeShapeType="1"/>
            </p:cNvSpPr>
            <p:nvPr/>
          </p:nvSpPr>
          <p:spPr bwMode="auto">
            <a:xfrm flipH="1" flipV="1">
              <a:off x="2241" y="2164"/>
              <a:ext cx="720" cy="900"/>
            </a:xfrm>
            <a:prstGeom prst="line">
              <a:avLst/>
            </a:prstGeom>
            <a:noFill/>
            <a:ln w="9525">
              <a:solidFill>
                <a:srgbClr val="000000"/>
              </a:solidFill>
              <a:round/>
              <a:headEnd/>
              <a:tailEnd/>
            </a:ln>
          </p:spPr>
          <p:txBody>
            <a:bodyPr/>
            <a:lstStyle/>
            <a:p>
              <a:endParaRPr lang="tr-TR"/>
            </a:p>
          </p:txBody>
        </p:sp>
        <p:sp>
          <p:nvSpPr>
            <p:cNvPr id="115722" name="Text Box 10"/>
            <p:cNvSpPr txBox="1">
              <a:spLocks noChangeArrowheads="1"/>
            </p:cNvSpPr>
            <p:nvPr/>
          </p:nvSpPr>
          <p:spPr bwMode="auto">
            <a:xfrm>
              <a:off x="2781" y="1084"/>
              <a:ext cx="720" cy="540"/>
            </a:xfrm>
            <a:prstGeom prst="rect">
              <a:avLst/>
            </a:prstGeom>
            <a:noFill/>
            <a:ln w="9525">
              <a:noFill/>
              <a:miter lim="800000"/>
              <a:headEnd/>
              <a:tailEnd/>
            </a:ln>
          </p:spPr>
          <p:txBody>
            <a:bodyPr/>
            <a:lstStyle/>
            <a:p>
              <a:r>
                <a:rPr lang="tr-TR" sz="1200">
                  <a:latin typeface="Arial" charset="0"/>
                  <a:cs typeface="Arial" charset="0"/>
                </a:rPr>
                <a:t>C(3)</a:t>
              </a:r>
              <a:endParaRPr lang="tr-TR">
                <a:latin typeface="Arial" charset="0"/>
                <a:cs typeface="Arial" charset="0"/>
              </a:endParaRPr>
            </a:p>
          </p:txBody>
        </p:sp>
        <p:sp>
          <p:nvSpPr>
            <p:cNvPr id="115723" name="Text Box 11"/>
            <p:cNvSpPr txBox="1">
              <a:spLocks noChangeArrowheads="1"/>
            </p:cNvSpPr>
            <p:nvPr/>
          </p:nvSpPr>
          <p:spPr bwMode="auto">
            <a:xfrm>
              <a:off x="1701" y="1984"/>
              <a:ext cx="720" cy="540"/>
            </a:xfrm>
            <a:prstGeom prst="rect">
              <a:avLst/>
            </a:prstGeom>
            <a:noFill/>
            <a:ln w="9525">
              <a:noFill/>
              <a:miter lim="800000"/>
              <a:headEnd/>
              <a:tailEnd/>
            </a:ln>
          </p:spPr>
          <p:txBody>
            <a:bodyPr/>
            <a:lstStyle/>
            <a:p>
              <a:r>
                <a:rPr lang="tr-TR" sz="1200">
                  <a:latin typeface="Arial" charset="0"/>
                  <a:cs typeface="Arial" charset="0"/>
                </a:rPr>
                <a:t>B(2)</a:t>
              </a:r>
              <a:endParaRPr lang="tr-TR">
                <a:latin typeface="Arial" charset="0"/>
                <a:cs typeface="Arial" charset="0"/>
              </a:endParaRPr>
            </a:p>
          </p:txBody>
        </p:sp>
        <p:sp>
          <p:nvSpPr>
            <p:cNvPr id="115724" name="Text Box 12"/>
            <p:cNvSpPr txBox="1">
              <a:spLocks noChangeArrowheads="1"/>
            </p:cNvSpPr>
            <p:nvPr/>
          </p:nvSpPr>
          <p:spPr bwMode="auto">
            <a:xfrm>
              <a:off x="3681" y="1984"/>
              <a:ext cx="720" cy="540"/>
            </a:xfrm>
            <a:prstGeom prst="rect">
              <a:avLst/>
            </a:prstGeom>
            <a:noFill/>
            <a:ln w="9525">
              <a:noFill/>
              <a:miter lim="800000"/>
              <a:headEnd/>
              <a:tailEnd/>
            </a:ln>
          </p:spPr>
          <p:txBody>
            <a:bodyPr/>
            <a:lstStyle/>
            <a:p>
              <a:r>
                <a:rPr lang="tr-TR" sz="1200">
                  <a:latin typeface="Arial" charset="0"/>
                  <a:cs typeface="Arial" charset="0"/>
                </a:rPr>
                <a:t>A(1)</a:t>
              </a:r>
              <a:endParaRPr lang="tr-TR">
                <a:latin typeface="Arial" charset="0"/>
                <a:cs typeface="Arial" charset="0"/>
              </a:endParaRPr>
            </a:p>
          </p:txBody>
        </p:sp>
        <p:sp>
          <p:nvSpPr>
            <p:cNvPr id="115725" name="Text Box 13"/>
            <p:cNvSpPr txBox="1">
              <a:spLocks noChangeArrowheads="1"/>
            </p:cNvSpPr>
            <p:nvPr/>
          </p:nvSpPr>
          <p:spPr bwMode="auto">
            <a:xfrm>
              <a:off x="2601" y="3064"/>
              <a:ext cx="720" cy="540"/>
            </a:xfrm>
            <a:prstGeom prst="rect">
              <a:avLst/>
            </a:prstGeom>
            <a:noFill/>
            <a:ln w="9525">
              <a:noFill/>
              <a:miter lim="800000"/>
              <a:headEnd/>
              <a:tailEnd/>
            </a:ln>
          </p:spPr>
          <p:txBody>
            <a:bodyPr/>
            <a:lstStyle/>
            <a:p>
              <a:r>
                <a:rPr lang="tr-TR" sz="1200">
                  <a:latin typeface="Arial" charset="0"/>
                  <a:cs typeface="Arial" charset="0"/>
                </a:rPr>
                <a:t>D(4)</a:t>
              </a:r>
              <a:endParaRPr lang="tr-TR">
                <a:latin typeface="Arial" charset="0"/>
                <a:cs typeface="Arial" charset="0"/>
              </a:endParaRPr>
            </a:p>
          </p:txBody>
        </p:sp>
      </p:grpSp>
      <p:sp>
        <p:nvSpPr>
          <p:cNvPr id="115726"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5727"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F7019695-F5E1-4B2A-B654-3FE68C324C54}" type="slidenum">
              <a:rPr lang="tr-TR" sz="1400"/>
              <a:pPr algn="ctr" eaLnBrk="0" hangingPunct="0"/>
              <a:t>18</a:t>
            </a:fld>
            <a:r>
              <a:rPr lang="tr-TR" sz="1400"/>
              <a:t>. Sayfa</a:t>
            </a:r>
          </a:p>
        </p:txBody>
      </p:sp>
      <p:sp>
        <p:nvSpPr>
          <p:cNvPr id="115728"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115716"/>
                                        </p:tgtEl>
                                        <p:attrNameLst>
                                          <p:attrName>style.visibility</p:attrName>
                                        </p:attrNameLst>
                                      </p:cBhvr>
                                      <p:to>
                                        <p:strVal val="visible"/>
                                      </p:to>
                                    </p:set>
                                    <p:animEffect transition="in" filter="wheel(4)">
                                      <p:cBhvr>
                                        <p:cTn id="7" dur="2000"/>
                                        <p:tgtEl>
                                          <p:spTgt spid="11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tr-TR" sz="2800" smtClean="0">
                <a:latin typeface="Comic Sans MS" pitchFamily="66" charset="0"/>
              </a:rPr>
              <a:t>Kapsama Ağa</a:t>
            </a:r>
            <a:r>
              <a:rPr lang="tr-TR" sz="2800" smtClean="0"/>
              <a:t>ç</a:t>
            </a:r>
            <a:r>
              <a:rPr lang="tr-TR" sz="2800" smtClean="0">
                <a:latin typeface="Comic Sans MS" pitchFamily="66" charset="0"/>
              </a:rPr>
              <a:t>ları-DFS Algoritması</a:t>
            </a:r>
          </a:p>
        </p:txBody>
      </p:sp>
      <p:sp>
        <p:nvSpPr>
          <p:cNvPr id="116739" name="Rectangle 3"/>
          <p:cNvSpPr>
            <a:spLocks noGrp="1" noChangeArrowheads="1"/>
          </p:cNvSpPr>
          <p:nvPr>
            <p:ph type="body" idx="1"/>
          </p:nvPr>
        </p:nvSpPr>
        <p:spPr/>
        <p:txBody>
          <a:bodyPr/>
          <a:lstStyle/>
          <a:p>
            <a:pPr marL="609600" indent="-609600">
              <a:lnSpc>
                <a:spcPct val="80000"/>
              </a:lnSpc>
              <a:buFont typeface="Wingdings" pitchFamily="2" charset="2"/>
              <a:buNone/>
            </a:pPr>
            <a:r>
              <a:rPr lang="tr-TR" sz="1000" b="1" i="1" smtClean="0">
                <a:latin typeface="Comic Sans MS" pitchFamily="66" charset="0"/>
              </a:rPr>
              <a:t>Derinlik- </a:t>
            </a:r>
            <a:r>
              <a:rPr lang="tr-TR" sz="1000" b="1" i="1" smtClean="0"/>
              <a:t>Ö</a:t>
            </a:r>
            <a:r>
              <a:rPr lang="tr-TR" sz="1000" b="1" i="1" smtClean="0">
                <a:latin typeface="Comic Sans MS" pitchFamily="66" charset="0"/>
              </a:rPr>
              <a:t>ncelikli Arama Algoritması</a:t>
            </a:r>
          </a:p>
          <a:p>
            <a:pPr marL="609600" indent="-609600">
              <a:lnSpc>
                <a:spcPct val="80000"/>
              </a:lnSpc>
              <a:buFont typeface="Wingdings" pitchFamily="2" charset="2"/>
              <a:buNone/>
            </a:pPr>
            <a:endParaRPr lang="tr-TR" sz="1000" b="1" smtClean="0">
              <a:latin typeface="Comic Sans MS" pitchFamily="66" charset="0"/>
            </a:endParaRPr>
          </a:p>
          <a:p>
            <a:pPr marL="609600" indent="-609600">
              <a:lnSpc>
                <a:spcPct val="80000"/>
              </a:lnSpc>
              <a:buFont typeface="Wingdings" pitchFamily="2" charset="2"/>
              <a:buNone/>
            </a:pPr>
            <a:r>
              <a:rPr lang="tr-TR" sz="1000" i="1" smtClean="0">
                <a:latin typeface="Comic Sans MS" pitchFamily="66" charset="0"/>
              </a:rPr>
              <a:t>Algoritma , bir g grafı i</a:t>
            </a:r>
            <a:r>
              <a:rPr lang="tr-TR" sz="1000" i="1" smtClean="0"/>
              <a:t>ç</a:t>
            </a:r>
            <a:r>
              <a:rPr lang="tr-TR" sz="1000" i="1" smtClean="0">
                <a:latin typeface="Comic Sans MS" pitchFamily="66" charset="0"/>
              </a:rPr>
              <a:t>in eğer var ise kapsama ağacını bulur. Algoritmada L ,etiketli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mler k</a:t>
            </a:r>
            <a:r>
              <a:rPr lang="tr-TR" sz="1000" i="1" smtClean="0"/>
              <a:t>ü</a:t>
            </a:r>
            <a:r>
              <a:rPr lang="tr-TR" sz="1000" i="1" smtClean="0">
                <a:latin typeface="Comic Sans MS" pitchFamily="66" charset="0"/>
              </a:rPr>
              <a:t>mesi , T kenarlar k</a:t>
            </a:r>
            <a:r>
              <a:rPr lang="tr-TR" sz="1000" i="1" smtClean="0"/>
              <a:t>ü</a:t>
            </a:r>
            <a:r>
              <a:rPr lang="tr-TR" sz="1000" i="1" smtClean="0">
                <a:latin typeface="Comic Sans MS" pitchFamily="66" charset="0"/>
              </a:rPr>
              <a:t>mesi ve y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n</a:t>
            </a:r>
            <a:r>
              <a:rPr lang="tr-TR" sz="1000" i="1" smtClean="0"/>
              <a:t>ü</a:t>
            </a:r>
            <a:r>
              <a:rPr lang="tr-TR" sz="1000" i="1" smtClean="0">
                <a:latin typeface="Comic Sans MS" pitchFamily="66" charset="0"/>
              </a:rPr>
              <a:t>n </a:t>
            </a:r>
            <a:r>
              <a:rPr lang="tr-TR" sz="1000" i="1" smtClean="0"/>
              <a:t>ö</a:t>
            </a:r>
            <a:r>
              <a:rPr lang="tr-TR" sz="1000" i="1" smtClean="0">
                <a:latin typeface="Comic Sans MS" pitchFamily="66" charset="0"/>
              </a:rPr>
              <a:t>nceki , L de y yi etiketlemek  i</a:t>
            </a:r>
            <a:r>
              <a:rPr lang="tr-TR" sz="1000" i="1" smtClean="0"/>
              <a:t>ç</a:t>
            </a:r>
            <a:r>
              <a:rPr lang="tr-TR" sz="1000" i="1" smtClean="0">
                <a:latin typeface="Comic Sans MS" pitchFamily="66" charset="0"/>
              </a:rPr>
              <a:t>in kullanılan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md</a:t>
            </a:r>
            <a:r>
              <a:rPr lang="tr-TR" sz="1000" i="1" smtClean="0"/>
              <a:t>ü</a:t>
            </a:r>
            <a:r>
              <a:rPr lang="tr-TR" sz="1000" i="1" smtClean="0">
                <a:latin typeface="Comic Sans MS" pitchFamily="66" charset="0"/>
              </a:rPr>
              <a:t>r.</a:t>
            </a:r>
          </a:p>
          <a:p>
            <a:pPr marL="609600" indent="-609600">
              <a:lnSpc>
                <a:spcPct val="80000"/>
              </a:lnSpc>
              <a:buFont typeface="Wingdings" pitchFamily="2" charset="2"/>
              <a:buNone/>
            </a:pPr>
            <a:r>
              <a:rPr lang="tr-TR" sz="1000" i="1" smtClean="0">
                <a:latin typeface="Comic Sans MS" pitchFamily="66" charset="0"/>
              </a:rPr>
              <a:t>Adım  1   (başlangı</a:t>
            </a:r>
            <a:r>
              <a:rPr lang="tr-TR" sz="1000" i="1" smtClean="0"/>
              <a:t>ç</a:t>
            </a:r>
            <a:r>
              <a:rPr lang="tr-TR" sz="1000" i="1" smtClean="0">
                <a:latin typeface="Comic Sans MS" pitchFamily="66" charset="0"/>
              </a:rPr>
              <a:t>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n</a:t>
            </a:r>
            <a:r>
              <a:rPr lang="tr-TR" sz="1000" i="1" smtClean="0"/>
              <a:t>ü</a:t>
            </a:r>
            <a:r>
              <a:rPr lang="tr-TR" sz="1000" i="1" smtClean="0">
                <a:latin typeface="Comic Sans MS" pitchFamily="66" charset="0"/>
              </a:rPr>
              <a:t> etiketle)</a:t>
            </a:r>
          </a:p>
          <a:p>
            <a:pPr marL="609600" indent="-609600">
              <a:lnSpc>
                <a:spcPct val="80000"/>
              </a:lnSpc>
              <a:buFont typeface="Wingdings" pitchFamily="2" charset="2"/>
              <a:buNone/>
            </a:pPr>
            <a:r>
              <a:rPr lang="tr-TR" sz="1000" i="1" smtClean="0">
                <a:latin typeface="Comic Sans MS" pitchFamily="66" charset="0"/>
              </a:rPr>
              <a:t>bir U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n</a:t>
            </a:r>
            <a:r>
              <a:rPr lang="tr-TR" sz="1000" i="1" smtClean="0"/>
              <a:t>ü</a:t>
            </a:r>
            <a:r>
              <a:rPr lang="tr-TR" sz="1000" i="1" smtClean="0">
                <a:latin typeface="Comic Sans MS" pitchFamily="66" charset="0"/>
              </a:rPr>
              <a:t> se</a:t>
            </a:r>
            <a:r>
              <a:rPr lang="tr-TR" sz="1000" i="1" smtClean="0"/>
              <a:t>ç</a:t>
            </a:r>
            <a:endParaRPr lang="tr-TR" sz="1000" i="1" smtClean="0">
              <a:latin typeface="Comic Sans MS" pitchFamily="66" charset="0"/>
            </a:endParaRPr>
          </a:p>
          <a:p>
            <a:pPr marL="609600" indent="-609600">
              <a:lnSpc>
                <a:spcPct val="80000"/>
              </a:lnSpc>
              <a:buFont typeface="Wingdings" pitchFamily="2" charset="2"/>
              <a:buNone/>
            </a:pPr>
            <a:r>
              <a:rPr lang="tr-TR" sz="1000" i="1" smtClean="0">
                <a:latin typeface="Comic Sans MS" pitchFamily="66" charset="0"/>
              </a:rPr>
              <a:t> U ya 1 etiketini ver </a:t>
            </a:r>
            <a:r>
              <a:rPr lang="tr-TR" sz="1000" i="1" smtClean="0"/>
              <a:t>ö</a:t>
            </a:r>
            <a:r>
              <a:rPr lang="tr-TR" sz="1000" i="1" smtClean="0">
                <a:latin typeface="Comic Sans MS" pitchFamily="66" charset="0"/>
              </a:rPr>
              <a:t>nceli null</a:t>
            </a:r>
          </a:p>
          <a:p>
            <a:pPr marL="609600" indent="-609600">
              <a:lnSpc>
                <a:spcPct val="80000"/>
              </a:lnSpc>
              <a:buFont typeface="Wingdings" pitchFamily="2" charset="2"/>
              <a:buNone/>
            </a:pPr>
            <a:r>
              <a:rPr lang="tr-TR" sz="1000" i="1" smtClean="0">
                <a:latin typeface="Comic Sans MS" pitchFamily="66" charset="0"/>
              </a:rPr>
              <a:t>L={U}  ve  T=</a:t>
            </a:r>
            <a:r>
              <a:rPr lang="tr-TR" sz="1000" i="1" smtClean="0">
                <a:latin typeface="Comic Sans MS" pitchFamily="66" charset="0"/>
                <a:sym typeface="Symbol" pitchFamily="18" charset="2"/>
              </a:rPr>
              <a:t></a:t>
            </a:r>
            <a:endParaRPr lang="tr-TR" sz="1000" i="1" smtClean="0">
              <a:latin typeface="Comic Sans MS" pitchFamily="66" charset="0"/>
            </a:endParaRPr>
          </a:p>
          <a:p>
            <a:pPr marL="609600" indent="-609600">
              <a:lnSpc>
                <a:spcPct val="80000"/>
              </a:lnSpc>
              <a:buFont typeface="Wingdings" pitchFamily="2" charset="2"/>
              <a:buNone/>
            </a:pPr>
            <a:r>
              <a:rPr lang="tr-TR" sz="1000" i="1" smtClean="0">
                <a:latin typeface="Comic Sans MS" pitchFamily="66" charset="0"/>
              </a:rPr>
              <a:t>k=2  ve X=U</a:t>
            </a:r>
          </a:p>
          <a:p>
            <a:pPr marL="609600" indent="-609600">
              <a:lnSpc>
                <a:spcPct val="80000"/>
              </a:lnSpc>
              <a:buFont typeface="Wingdings" pitchFamily="2" charset="2"/>
              <a:buNone/>
            </a:pPr>
            <a:r>
              <a:rPr lang="tr-TR" sz="1000" i="1" smtClean="0">
                <a:latin typeface="Comic Sans MS" pitchFamily="66" charset="0"/>
              </a:rPr>
              <a:t>Adım   2 (diğer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mleri etiketle)</a:t>
            </a:r>
          </a:p>
          <a:p>
            <a:pPr marL="609600" indent="-609600">
              <a:lnSpc>
                <a:spcPct val="80000"/>
              </a:lnSpc>
              <a:buFont typeface="Wingdings" pitchFamily="2" charset="2"/>
              <a:buNone/>
            </a:pPr>
            <a:r>
              <a:rPr lang="tr-TR" sz="1000" i="1" smtClean="0">
                <a:latin typeface="Comic Sans MS" pitchFamily="66" charset="0"/>
              </a:rPr>
              <a:t>Repeat             </a:t>
            </a:r>
          </a:p>
          <a:p>
            <a:pPr marL="609600" indent="-609600">
              <a:lnSpc>
                <a:spcPct val="80000"/>
              </a:lnSpc>
              <a:buFont typeface="Wingdings" pitchFamily="2" charset="2"/>
              <a:buNone/>
            </a:pPr>
            <a:r>
              <a:rPr lang="tr-TR" sz="1000" i="1" smtClean="0">
                <a:latin typeface="Comic Sans MS" pitchFamily="66" charset="0"/>
              </a:rPr>
              <a:t>     Adım 2.1  (X  e  komşu bir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 etiketle)</a:t>
            </a:r>
          </a:p>
          <a:p>
            <a:pPr marL="609600" indent="-609600">
              <a:lnSpc>
                <a:spcPct val="80000"/>
              </a:lnSpc>
              <a:buFont typeface="Wingdings" pitchFamily="2" charset="2"/>
              <a:buNone/>
            </a:pPr>
            <a:r>
              <a:rPr lang="tr-TR" sz="1000" i="1" smtClean="0">
                <a:latin typeface="Comic Sans MS" pitchFamily="66" charset="0"/>
              </a:rPr>
              <a:t>     While (X  e komşu,  L</a:t>
            </a:r>
            <a:r>
              <a:rPr lang="tr-TR" sz="1000" i="1" smtClean="0"/>
              <a:t>’</a:t>
            </a:r>
            <a:r>
              <a:rPr lang="tr-TR" sz="1000" i="1" smtClean="0">
                <a:latin typeface="Comic Sans MS" pitchFamily="66" charset="0"/>
              </a:rPr>
              <a:t> de olmayan bir Y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 var)</a:t>
            </a:r>
          </a:p>
          <a:p>
            <a:pPr marL="609600" indent="-609600">
              <a:lnSpc>
                <a:spcPct val="80000"/>
              </a:lnSpc>
              <a:buFont typeface="Wingdings" pitchFamily="2" charset="2"/>
              <a:buNone/>
            </a:pPr>
            <a:r>
              <a:rPr lang="tr-TR" sz="1000" i="1" smtClean="0">
                <a:latin typeface="Comic Sans MS" pitchFamily="66" charset="0"/>
              </a:rPr>
              <a:t>     (a)  {X,Y}   kenarını   T</a:t>
            </a:r>
            <a:r>
              <a:rPr lang="tr-TR" sz="1000" i="1" smtClean="0"/>
              <a:t>’</a:t>
            </a:r>
            <a:r>
              <a:rPr lang="tr-TR" sz="1000" i="1" smtClean="0">
                <a:latin typeface="Comic Sans MS" pitchFamily="66" charset="0"/>
              </a:rPr>
              <a:t> ye ekle</a:t>
            </a:r>
          </a:p>
          <a:p>
            <a:pPr marL="609600" indent="-609600">
              <a:lnSpc>
                <a:spcPct val="80000"/>
              </a:lnSpc>
              <a:buFont typeface="Wingdings" pitchFamily="2" charset="2"/>
              <a:buNone/>
            </a:pPr>
            <a:r>
              <a:rPr lang="tr-TR" sz="1000" i="1" smtClean="0">
                <a:latin typeface="Comic Sans MS" pitchFamily="66" charset="0"/>
              </a:rPr>
              <a:t>Y</a:t>
            </a:r>
            <a:r>
              <a:rPr lang="tr-TR" sz="1000" i="1" smtClean="0"/>
              <a:t>’</a:t>
            </a:r>
            <a:r>
              <a:rPr lang="tr-TR" sz="1000" i="1" smtClean="0">
                <a:latin typeface="Comic Sans MS" pitchFamily="66" charset="0"/>
              </a:rPr>
              <a:t>  ye  k etiketini ver</a:t>
            </a:r>
          </a:p>
          <a:p>
            <a:pPr marL="609600" indent="-609600">
              <a:lnSpc>
                <a:spcPct val="80000"/>
              </a:lnSpc>
              <a:buFont typeface="Wingdings" pitchFamily="2" charset="2"/>
              <a:buNone/>
            </a:pPr>
            <a:r>
              <a:rPr lang="tr-TR" sz="1000" i="1" smtClean="0">
                <a:latin typeface="Comic Sans MS" pitchFamily="66" charset="0"/>
              </a:rPr>
              <a:t>Y</a:t>
            </a:r>
            <a:r>
              <a:rPr lang="tr-TR" sz="1000" i="1" smtClean="0"/>
              <a:t>’</a:t>
            </a:r>
            <a:r>
              <a:rPr lang="tr-TR" sz="1000" i="1" smtClean="0">
                <a:latin typeface="Comic Sans MS" pitchFamily="66" charset="0"/>
              </a:rPr>
              <a:t> nin </a:t>
            </a:r>
            <a:r>
              <a:rPr lang="tr-TR" sz="1000" i="1" smtClean="0"/>
              <a:t>ö</a:t>
            </a:r>
            <a:r>
              <a:rPr lang="tr-TR" sz="1000" i="1" smtClean="0">
                <a:latin typeface="Comic Sans MS" pitchFamily="66" charset="0"/>
              </a:rPr>
              <a:t>ncelini X yap.</a:t>
            </a:r>
          </a:p>
          <a:p>
            <a:pPr marL="609600" indent="-609600">
              <a:lnSpc>
                <a:spcPct val="80000"/>
              </a:lnSpc>
              <a:buFont typeface="Wingdings" pitchFamily="2" charset="2"/>
              <a:buNone/>
            </a:pPr>
            <a:r>
              <a:rPr lang="tr-TR" sz="1000" i="1" smtClean="0">
                <a:latin typeface="Comic Sans MS" pitchFamily="66" charset="0"/>
              </a:rPr>
              <a:t>Y  yi  L</a:t>
            </a:r>
            <a:r>
              <a:rPr lang="tr-TR" sz="1000" i="1" smtClean="0"/>
              <a:t>’</a:t>
            </a:r>
            <a:r>
              <a:rPr lang="tr-TR" sz="1000" i="1" smtClean="0">
                <a:latin typeface="Comic Sans MS" pitchFamily="66" charset="0"/>
              </a:rPr>
              <a:t>  ye ekle</a:t>
            </a:r>
          </a:p>
          <a:p>
            <a:pPr marL="609600" indent="-609600">
              <a:lnSpc>
                <a:spcPct val="80000"/>
              </a:lnSpc>
              <a:buFont typeface="Wingdings" pitchFamily="2" charset="2"/>
              <a:buNone/>
            </a:pPr>
            <a:r>
              <a:rPr lang="tr-TR" sz="1000" i="1" smtClean="0">
                <a:latin typeface="Comic Sans MS" pitchFamily="66" charset="0"/>
              </a:rPr>
              <a:t>k=k+1</a:t>
            </a:r>
          </a:p>
          <a:p>
            <a:pPr marL="609600" indent="-609600">
              <a:lnSpc>
                <a:spcPct val="80000"/>
              </a:lnSpc>
              <a:buFont typeface="Wingdings" pitchFamily="2" charset="2"/>
              <a:buNone/>
            </a:pPr>
            <a:r>
              <a:rPr lang="tr-TR" sz="1000" i="1" smtClean="0">
                <a:latin typeface="Comic Sans MS" pitchFamily="66" charset="0"/>
              </a:rPr>
              <a:t>X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 Y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a:t>
            </a:r>
            <a:r>
              <a:rPr lang="tr-TR" sz="1000" i="1" smtClean="0"/>
              <a:t>ü</a:t>
            </a:r>
            <a:r>
              <a:rPr lang="tr-TR" sz="1000" i="1" smtClean="0">
                <a:latin typeface="Comic Sans MS" pitchFamily="66" charset="0"/>
              </a:rPr>
              <a:t>n</a:t>
            </a:r>
            <a:r>
              <a:rPr lang="tr-TR" sz="1000" i="1" smtClean="0"/>
              <a:t>ü</a:t>
            </a:r>
            <a:r>
              <a:rPr lang="tr-TR" sz="1000" i="1" smtClean="0">
                <a:latin typeface="Comic Sans MS" pitchFamily="66" charset="0"/>
              </a:rPr>
              <a:t> işaret etsin.</a:t>
            </a:r>
          </a:p>
          <a:p>
            <a:pPr marL="609600" indent="-609600">
              <a:lnSpc>
                <a:spcPct val="80000"/>
              </a:lnSpc>
              <a:buFont typeface="Wingdings" pitchFamily="2" charset="2"/>
              <a:buNone/>
            </a:pPr>
            <a:r>
              <a:rPr lang="tr-TR" sz="1000" i="1" smtClean="0">
                <a:latin typeface="Comic Sans MS" pitchFamily="66" charset="0"/>
              </a:rPr>
              <a:t>   Endwhile    </a:t>
            </a:r>
          </a:p>
          <a:p>
            <a:pPr marL="609600" indent="-609600">
              <a:lnSpc>
                <a:spcPct val="80000"/>
              </a:lnSpc>
              <a:buFont typeface="Wingdings" pitchFamily="2" charset="2"/>
              <a:buNone/>
            </a:pPr>
            <a:r>
              <a:rPr lang="tr-TR" sz="1000" i="1" smtClean="0">
                <a:latin typeface="Comic Sans MS" pitchFamily="66" charset="0"/>
              </a:rPr>
              <a:t>   Adım 2.2  (geri adım)</a:t>
            </a:r>
          </a:p>
          <a:p>
            <a:pPr marL="609600" indent="-609600">
              <a:lnSpc>
                <a:spcPct val="80000"/>
              </a:lnSpc>
              <a:buFont typeface="Wingdings" pitchFamily="2" charset="2"/>
              <a:buNone/>
            </a:pPr>
            <a:r>
              <a:rPr lang="tr-TR" sz="1000" i="1" smtClean="0">
                <a:latin typeface="Comic Sans MS" pitchFamily="66" charset="0"/>
              </a:rPr>
              <a:t>               X yerine X</a:t>
            </a:r>
            <a:r>
              <a:rPr lang="tr-TR" sz="1000" i="1" smtClean="0"/>
              <a:t>’</a:t>
            </a:r>
            <a:r>
              <a:rPr lang="tr-TR" sz="1000" i="1" smtClean="0">
                <a:latin typeface="Comic Sans MS" pitchFamily="66" charset="0"/>
              </a:rPr>
              <a:t> in </a:t>
            </a:r>
            <a:r>
              <a:rPr lang="tr-TR" sz="1000" i="1" smtClean="0"/>
              <a:t>ö</a:t>
            </a:r>
            <a:r>
              <a:rPr lang="tr-TR" sz="1000" i="1" smtClean="0">
                <a:latin typeface="Comic Sans MS" pitchFamily="66" charset="0"/>
              </a:rPr>
              <a:t>ncelini yerleştir.</a:t>
            </a:r>
          </a:p>
          <a:p>
            <a:pPr marL="609600" indent="-609600">
              <a:lnSpc>
                <a:spcPct val="80000"/>
              </a:lnSpc>
              <a:buFont typeface="Wingdings" pitchFamily="2" charset="2"/>
              <a:buNone/>
            </a:pPr>
            <a:r>
              <a:rPr lang="tr-TR" sz="1000" i="1" smtClean="0">
                <a:latin typeface="Comic Sans MS" pitchFamily="66" charset="0"/>
              </a:rPr>
              <a:t> Until (G</a:t>
            </a:r>
            <a:r>
              <a:rPr lang="tr-TR" sz="1000" i="1" smtClean="0"/>
              <a:t>’</a:t>
            </a:r>
            <a:r>
              <a:rPr lang="tr-TR" sz="1000" i="1" smtClean="0">
                <a:latin typeface="Comic Sans MS" pitchFamily="66" charset="0"/>
              </a:rPr>
              <a:t> deki t</a:t>
            </a:r>
            <a:r>
              <a:rPr lang="tr-TR" sz="1000" i="1" smtClean="0"/>
              <a:t>ü</a:t>
            </a:r>
            <a:r>
              <a:rPr lang="tr-TR" sz="1000" i="1" smtClean="0">
                <a:latin typeface="Comic Sans MS" pitchFamily="66" charset="0"/>
              </a:rPr>
              <a:t>m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mler  L</a:t>
            </a:r>
            <a:r>
              <a:rPr lang="tr-TR" sz="1000" i="1" smtClean="0"/>
              <a:t>’</a:t>
            </a:r>
            <a:r>
              <a:rPr lang="tr-TR" sz="1000" i="1" smtClean="0">
                <a:latin typeface="Comic Sans MS" pitchFamily="66" charset="0"/>
              </a:rPr>
              <a:t> de  ya da X=null)</a:t>
            </a:r>
          </a:p>
          <a:p>
            <a:pPr marL="609600" indent="-609600">
              <a:lnSpc>
                <a:spcPct val="80000"/>
              </a:lnSpc>
              <a:buFont typeface="Wingdings" pitchFamily="2" charset="2"/>
              <a:buNone/>
            </a:pPr>
            <a:r>
              <a:rPr lang="tr-TR" sz="1000" i="1" smtClean="0">
                <a:latin typeface="Comic Sans MS" pitchFamily="66" charset="0"/>
              </a:rPr>
              <a:t>Adım  3</a:t>
            </a:r>
          </a:p>
          <a:p>
            <a:pPr marL="609600" indent="-609600">
              <a:lnSpc>
                <a:spcPct val="80000"/>
              </a:lnSpc>
              <a:buFont typeface="Wingdings" pitchFamily="2" charset="2"/>
              <a:buNone/>
            </a:pPr>
            <a:r>
              <a:rPr lang="tr-TR" sz="1000" i="1" smtClean="0">
                <a:latin typeface="Comic Sans MS" pitchFamily="66" charset="0"/>
              </a:rPr>
              <a:t>     İf  (G</a:t>
            </a:r>
            <a:r>
              <a:rPr lang="tr-TR" sz="1000" i="1" smtClean="0"/>
              <a:t>’</a:t>
            </a:r>
            <a:r>
              <a:rPr lang="tr-TR" sz="1000" i="1" smtClean="0">
                <a:latin typeface="Comic Sans MS" pitchFamily="66" charset="0"/>
              </a:rPr>
              <a:t> nin t</a:t>
            </a:r>
            <a:r>
              <a:rPr lang="tr-TR" sz="1000" i="1" smtClean="0"/>
              <a:t>ü</a:t>
            </a:r>
            <a:r>
              <a:rPr lang="tr-TR" sz="1000" i="1" smtClean="0">
                <a:latin typeface="Comic Sans MS" pitchFamily="66" charset="0"/>
              </a:rPr>
              <a:t>m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mleri  L</a:t>
            </a:r>
            <a:r>
              <a:rPr lang="tr-TR" sz="1000" i="1" smtClean="0"/>
              <a:t>’</a:t>
            </a:r>
            <a:r>
              <a:rPr lang="tr-TR" sz="1000" i="1" smtClean="0">
                <a:latin typeface="Comic Sans MS" pitchFamily="66" charset="0"/>
              </a:rPr>
              <a:t>  de)</a:t>
            </a:r>
          </a:p>
          <a:p>
            <a:pPr marL="609600" indent="-609600">
              <a:lnSpc>
                <a:spcPct val="80000"/>
              </a:lnSpc>
              <a:buFont typeface="Wingdings" pitchFamily="2" charset="2"/>
              <a:buNone/>
            </a:pPr>
            <a:r>
              <a:rPr lang="tr-TR" sz="1000" i="1" smtClean="0">
                <a:latin typeface="Comic Sans MS" pitchFamily="66" charset="0"/>
              </a:rPr>
              <a:t>T</a:t>
            </a:r>
            <a:r>
              <a:rPr lang="tr-TR" sz="1000" i="1" smtClean="0"/>
              <a:t>’</a:t>
            </a:r>
            <a:r>
              <a:rPr lang="tr-TR" sz="1000" i="1" smtClean="0">
                <a:latin typeface="Comic Sans MS" pitchFamily="66" charset="0"/>
              </a:rPr>
              <a:t>deki kenarlar ve ilişkin d</a:t>
            </a:r>
            <a:r>
              <a:rPr lang="tr-TR" sz="1000" i="1" smtClean="0"/>
              <a:t>ü</a:t>
            </a:r>
            <a:r>
              <a:rPr lang="tr-TR" sz="1000" i="1" smtClean="0">
                <a:latin typeface="Comic Sans MS" pitchFamily="66" charset="0"/>
              </a:rPr>
              <a:t>ğ</a:t>
            </a:r>
            <a:r>
              <a:rPr lang="tr-TR" sz="1000" i="1" smtClean="0"/>
              <a:t>ü</a:t>
            </a:r>
            <a:r>
              <a:rPr lang="tr-TR" sz="1000" i="1" smtClean="0">
                <a:latin typeface="Comic Sans MS" pitchFamily="66" charset="0"/>
              </a:rPr>
              <a:t>mler kapsama ağacıdır</a:t>
            </a:r>
          </a:p>
          <a:p>
            <a:pPr marL="609600" indent="-609600">
              <a:lnSpc>
                <a:spcPct val="80000"/>
              </a:lnSpc>
              <a:buFont typeface="Wingdings" pitchFamily="2" charset="2"/>
              <a:buNone/>
            </a:pPr>
            <a:r>
              <a:rPr lang="tr-TR" sz="1000" i="1" smtClean="0">
                <a:latin typeface="Comic Sans MS" pitchFamily="66" charset="0"/>
              </a:rPr>
              <a:t>     otherwise</a:t>
            </a:r>
          </a:p>
          <a:p>
            <a:pPr marL="609600" indent="-609600">
              <a:lnSpc>
                <a:spcPct val="80000"/>
              </a:lnSpc>
              <a:buFont typeface="Wingdings" pitchFamily="2" charset="2"/>
              <a:buNone/>
            </a:pPr>
            <a:r>
              <a:rPr lang="tr-TR" sz="1000" i="1" smtClean="0">
                <a:latin typeface="Comic Sans MS" pitchFamily="66" charset="0"/>
              </a:rPr>
              <a:t>          G  grafının kapsama ağacı yoktur, graf bağlı değildir</a:t>
            </a:r>
          </a:p>
          <a:p>
            <a:pPr marL="609600" indent="-609600">
              <a:lnSpc>
                <a:spcPct val="80000"/>
              </a:lnSpc>
              <a:buFont typeface="Wingdings" pitchFamily="2" charset="2"/>
              <a:buNone/>
            </a:pPr>
            <a:r>
              <a:rPr lang="tr-TR" sz="1000" i="1" smtClean="0">
                <a:latin typeface="Comic Sans MS" pitchFamily="66" charset="0"/>
              </a:rPr>
              <a:t>endif.</a:t>
            </a:r>
          </a:p>
        </p:txBody>
      </p:sp>
      <p:sp>
        <p:nvSpPr>
          <p:cNvPr id="116740"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674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5980DEBD-C953-4519-9CE7-D9803C5CB87A}" type="slidenum">
              <a:rPr lang="tr-TR" sz="1400"/>
              <a:pPr algn="ctr" eaLnBrk="0" hangingPunct="0"/>
              <a:t>19</a:t>
            </a:fld>
            <a:r>
              <a:rPr lang="tr-TR" sz="1400"/>
              <a:t>. Sayfa</a:t>
            </a:r>
          </a:p>
        </p:txBody>
      </p:sp>
      <p:sp>
        <p:nvSpPr>
          <p:cNvPr id="116742"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1371600" y="609600"/>
            <a:ext cx="6248400" cy="655638"/>
          </a:xfrm>
          <a:prstGeom prst="rect">
            <a:avLst/>
          </a:prstGeom>
          <a:noFill/>
          <a:ln w="9525">
            <a:noFill/>
            <a:miter lim="800000"/>
            <a:headEnd/>
            <a:tailEnd/>
          </a:ln>
          <a:effectLst/>
        </p:spPr>
        <p:txBody>
          <a:bodyPr bIns="0">
            <a:spAutoFit/>
          </a:bodyPr>
          <a:lstStyle/>
          <a:p>
            <a:pPr algn="ctr"/>
            <a:r>
              <a:rPr lang="tr-TR" sz="2000" b="1">
                <a:latin typeface="Comic Sans MS" pitchFamily="66" charset="0"/>
                <a:cs typeface="Times New Roman" pitchFamily="18" charset="0"/>
              </a:rPr>
              <a:t>AĞAÇLAR</a:t>
            </a:r>
          </a:p>
          <a:p>
            <a:pPr algn="ctr" eaLnBrk="0" hangingPunct="0"/>
            <a:endParaRPr lang="tr-TR" sz="2000" b="1">
              <a:latin typeface="Comic Sans MS" pitchFamily="66" charset="0"/>
            </a:endParaRPr>
          </a:p>
        </p:txBody>
      </p:sp>
      <p:sp>
        <p:nvSpPr>
          <p:cNvPr id="99332" name="Rectangle 4"/>
          <p:cNvSpPr>
            <a:spLocks noChangeArrowheads="1"/>
          </p:cNvSpPr>
          <p:nvPr/>
        </p:nvSpPr>
        <p:spPr bwMode="auto">
          <a:xfrm>
            <a:off x="1476375" y="1989138"/>
            <a:ext cx="7639050" cy="2006600"/>
          </a:xfrm>
          <a:prstGeom prst="rect">
            <a:avLst/>
          </a:prstGeom>
          <a:noFill/>
          <a:ln w="9525">
            <a:noFill/>
            <a:miter lim="800000"/>
            <a:headEnd/>
            <a:tailEnd/>
          </a:ln>
          <a:effectLst/>
        </p:spPr>
        <p:txBody>
          <a:bodyPr anchor="ctr">
            <a:spAutoFit/>
          </a:bodyPr>
          <a:lstStyle/>
          <a:p>
            <a:pPr algn="just"/>
            <a:r>
              <a:rPr lang="tr-TR" sz="1400">
                <a:latin typeface="Comic Sans MS" pitchFamily="66" charset="0"/>
              </a:rPr>
              <a:t>Varsayalım ki 5 ayrı şehir arasındaki  telefon şebekesi kurmak istiyoruz. Her hangi iki şehrin arasında hat olsun istiyoruz. Zaman ve maliyet açısından   mümkün olduğunca az hatla problemi çözmeliyiz. İki şehir arasında iletişim kurulması şart ancak  bu iletişim  kurulması şart ancak bu iletişim diğer şehirlere  olan  hatlar üzerinden de kurulabilir. Şehirleri düğümlerle , mevcut  hatları kenarlar olarak gösterirsek  elde  edeceğimiz graf mevcut telefon şebekesini modelleyecektir. Şekil 1 de 5 şehir arasındaki olan tüm hatlar vardır. Bizim istediğimiz ise bu kenarlar arasında öyle kenarları seçelim ki bunlarla herhangi iki şehir arasında bağlantı( yol ) olsun . Şekil  2 de a,b,c,d kenarları buna bir örnektir </a:t>
            </a:r>
          </a:p>
        </p:txBody>
      </p:sp>
      <p:grpSp>
        <p:nvGrpSpPr>
          <p:cNvPr id="99333" name="Group 5"/>
          <p:cNvGrpSpPr>
            <a:grpSpLocks/>
          </p:cNvGrpSpPr>
          <p:nvPr/>
        </p:nvGrpSpPr>
        <p:grpSpPr bwMode="auto">
          <a:xfrm>
            <a:off x="2124075" y="4221163"/>
            <a:ext cx="2519363" cy="1687512"/>
            <a:chOff x="1170" y="9585"/>
            <a:chExt cx="4350" cy="3000"/>
          </a:xfrm>
        </p:grpSpPr>
        <p:sp>
          <p:nvSpPr>
            <p:cNvPr id="99334" name="Rectangle 6"/>
            <p:cNvSpPr>
              <a:spLocks noChangeArrowheads="1"/>
            </p:cNvSpPr>
            <p:nvPr/>
          </p:nvSpPr>
          <p:spPr bwMode="auto">
            <a:xfrm>
              <a:off x="1170" y="9585"/>
              <a:ext cx="4350" cy="3000"/>
            </a:xfrm>
            <a:prstGeom prst="rect">
              <a:avLst/>
            </a:prstGeom>
            <a:solidFill>
              <a:srgbClr val="C0C0C0"/>
            </a:solidFill>
            <a:ln w="9525">
              <a:solidFill>
                <a:srgbClr val="000000"/>
              </a:solidFill>
              <a:miter lim="800000"/>
              <a:headEnd/>
              <a:tailEnd/>
            </a:ln>
          </p:spPr>
          <p:txBody>
            <a:bodyPr/>
            <a:lstStyle/>
            <a:p>
              <a:endParaRPr lang="tr-TR"/>
            </a:p>
          </p:txBody>
        </p:sp>
        <p:grpSp>
          <p:nvGrpSpPr>
            <p:cNvPr id="99335" name="Group 7"/>
            <p:cNvGrpSpPr>
              <a:grpSpLocks/>
            </p:cNvGrpSpPr>
            <p:nvPr/>
          </p:nvGrpSpPr>
          <p:grpSpPr bwMode="auto">
            <a:xfrm>
              <a:off x="1200" y="9735"/>
              <a:ext cx="4260" cy="2790"/>
              <a:chOff x="960" y="9315"/>
              <a:chExt cx="4260" cy="2790"/>
            </a:xfrm>
          </p:grpSpPr>
          <p:sp>
            <p:nvSpPr>
              <p:cNvPr id="99336" name="Line 8"/>
              <p:cNvSpPr>
                <a:spLocks noChangeShapeType="1"/>
              </p:cNvSpPr>
              <p:nvPr/>
            </p:nvSpPr>
            <p:spPr bwMode="auto">
              <a:xfrm>
                <a:off x="1380" y="10200"/>
                <a:ext cx="0" cy="1530"/>
              </a:xfrm>
              <a:prstGeom prst="line">
                <a:avLst/>
              </a:prstGeom>
              <a:noFill/>
              <a:ln w="9525">
                <a:solidFill>
                  <a:srgbClr val="000000"/>
                </a:solidFill>
                <a:round/>
                <a:headEnd/>
                <a:tailEnd/>
              </a:ln>
            </p:spPr>
            <p:txBody>
              <a:bodyPr/>
              <a:lstStyle/>
              <a:p>
                <a:endParaRPr lang="tr-TR"/>
              </a:p>
            </p:txBody>
          </p:sp>
          <p:sp>
            <p:nvSpPr>
              <p:cNvPr id="99337" name="Line 9"/>
              <p:cNvSpPr>
                <a:spLocks noChangeShapeType="1"/>
              </p:cNvSpPr>
              <p:nvPr/>
            </p:nvSpPr>
            <p:spPr bwMode="auto">
              <a:xfrm>
                <a:off x="1380" y="11730"/>
                <a:ext cx="3270" cy="0"/>
              </a:xfrm>
              <a:prstGeom prst="line">
                <a:avLst/>
              </a:prstGeom>
              <a:noFill/>
              <a:ln w="9525">
                <a:solidFill>
                  <a:srgbClr val="000000"/>
                </a:solidFill>
                <a:round/>
                <a:headEnd/>
                <a:tailEnd/>
              </a:ln>
            </p:spPr>
            <p:txBody>
              <a:bodyPr/>
              <a:lstStyle/>
              <a:p>
                <a:endParaRPr lang="tr-TR"/>
              </a:p>
            </p:txBody>
          </p:sp>
          <p:sp>
            <p:nvSpPr>
              <p:cNvPr id="99338" name="Line 10"/>
              <p:cNvSpPr>
                <a:spLocks noChangeShapeType="1"/>
              </p:cNvSpPr>
              <p:nvPr/>
            </p:nvSpPr>
            <p:spPr bwMode="auto">
              <a:xfrm flipV="1">
                <a:off x="4665" y="10185"/>
                <a:ext cx="0" cy="1545"/>
              </a:xfrm>
              <a:prstGeom prst="line">
                <a:avLst/>
              </a:prstGeom>
              <a:noFill/>
              <a:ln w="9525">
                <a:solidFill>
                  <a:srgbClr val="000000"/>
                </a:solidFill>
                <a:round/>
                <a:headEnd/>
                <a:tailEnd/>
              </a:ln>
            </p:spPr>
            <p:txBody>
              <a:bodyPr/>
              <a:lstStyle/>
              <a:p>
                <a:endParaRPr lang="tr-TR"/>
              </a:p>
            </p:txBody>
          </p:sp>
          <p:sp>
            <p:nvSpPr>
              <p:cNvPr id="99339" name="Line 11"/>
              <p:cNvSpPr>
                <a:spLocks noChangeShapeType="1"/>
              </p:cNvSpPr>
              <p:nvPr/>
            </p:nvSpPr>
            <p:spPr bwMode="auto">
              <a:xfrm flipH="1">
                <a:off x="1380" y="10185"/>
                <a:ext cx="3285" cy="0"/>
              </a:xfrm>
              <a:prstGeom prst="line">
                <a:avLst/>
              </a:prstGeom>
              <a:noFill/>
              <a:ln w="9525">
                <a:solidFill>
                  <a:srgbClr val="000000"/>
                </a:solidFill>
                <a:round/>
                <a:headEnd/>
                <a:tailEnd/>
              </a:ln>
            </p:spPr>
            <p:txBody>
              <a:bodyPr/>
              <a:lstStyle/>
              <a:p>
                <a:endParaRPr lang="tr-TR"/>
              </a:p>
            </p:txBody>
          </p:sp>
          <p:sp>
            <p:nvSpPr>
              <p:cNvPr id="99340" name="Line 12"/>
              <p:cNvSpPr>
                <a:spLocks noChangeShapeType="1"/>
              </p:cNvSpPr>
              <p:nvPr/>
            </p:nvSpPr>
            <p:spPr bwMode="auto">
              <a:xfrm>
                <a:off x="1380" y="10200"/>
                <a:ext cx="3285" cy="1515"/>
              </a:xfrm>
              <a:prstGeom prst="line">
                <a:avLst/>
              </a:prstGeom>
              <a:noFill/>
              <a:ln w="9525">
                <a:solidFill>
                  <a:srgbClr val="000000"/>
                </a:solidFill>
                <a:round/>
                <a:headEnd/>
                <a:tailEnd/>
              </a:ln>
            </p:spPr>
            <p:txBody>
              <a:bodyPr/>
              <a:lstStyle/>
              <a:p>
                <a:endParaRPr lang="tr-TR"/>
              </a:p>
            </p:txBody>
          </p:sp>
          <p:sp>
            <p:nvSpPr>
              <p:cNvPr id="99341" name="Line 13"/>
              <p:cNvSpPr>
                <a:spLocks noChangeShapeType="1"/>
              </p:cNvSpPr>
              <p:nvPr/>
            </p:nvSpPr>
            <p:spPr bwMode="auto">
              <a:xfrm flipV="1">
                <a:off x="1380" y="10215"/>
                <a:ext cx="3285" cy="1515"/>
              </a:xfrm>
              <a:prstGeom prst="line">
                <a:avLst/>
              </a:prstGeom>
              <a:noFill/>
              <a:ln w="9525">
                <a:solidFill>
                  <a:srgbClr val="000000"/>
                </a:solidFill>
                <a:round/>
                <a:headEnd/>
                <a:tailEnd/>
              </a:ln>
            </p:spPr>
            <p:txBody>
              <a:bodyPr/>
              <a:lstStyle/>
              <a:p>
                <a:endParaRPr lang="tr-TR"/>
              </a:p>
            </p:txBody>
          </p:sp>
          <p:sp>
            <p:nvSpPr>
              <p:cNvPr id="99342" name="Line 14"/>
              <p:cNvSpPr>
                <a:spLocks noChangeShapeType="1"/>
              </p:cNvSpPr>
              <p:nvPr/>
            </p:nvSpPr>
            <p:spPr bwMode="auto">
              <a:xfrm flipH="1">
                <a:off x="1380" y="9630"/>
                <a:ext cx="1530" cy="2130"/>
              </a:xfrm>
              <a:prstGeom prst="line">
                <a:avLst/>
              </a:prstGeom>
              <a:noFill/>
              <a:ln w="9525">
                <a:solidFill>
                  <a:srgbClr val="000000"/>
                </a:solidFill>
                <a:round/>
                <a:headEnd/>
                <a:tailEnd/>
              </a:ln>
            </p:spPr>
            <p:txBody>
              <a:bodyPr/>
              <a:lstStyle/>
              <a:p>
                <a:endParaRPr lang="tr-TR"/>
              </a:p>
            </p:txBody>
          </p:sp>
          <p:sp>
            <p:nvSpPr>
              <p:cNvPr id="99343" name="Line 15"/>
              <p:cNvSpPr>
                <a:spLocks noChangeShapeType="1"/>
              </p:cNvSpPr>
              <p:nvPr/>
            </p:nvSpPr>
            <p:spPr bwMode="auto">
              <a:xfrm>
                <a:off x="2910" y="9615"/>
                <a:ext cx="1755" cy="2115"/>
              </a:xfrm>
              <a:prstGeom prst="line">
                <a:avLst/>
              </a:prstGeom>
              <a:noFill/>
              <a:ln w="9525">
                <a:solidFill>
                  <a:srgbClr val="000000"/>
                </a:solidFill>
                <a:round/>
                <a:headEnd/>
                <a:tailEnd/>
              </a:ln>
            </p:spPr>
            <p:txBody>
              <a:bodyPr/>
              <a:lstStyle/>
              <a:p>
                <a:endParaRPr lang="tr-TR"/>
              </a:p>
            </p:txBody>
          </p:sp>
          <p:sp>
            <p:nvSpPr>
              <p:cNvPr id="99344" name="Line 16"/>
              <p:cNvSpPr>
                <a:spLocks noChangeShapeType="1"/>
              </p:cNvSpPr>
              <p:nvPr/>
            </p:nvSpPr>
            <p:spPr bwMode="auto">
              <a:xfrm flipH="1">
                <a:off x="1395" y="9600"/>
                <a:ext cx="1530" cy="585"/>
              </a:xfrm>
              <a:prstGeom prst="line">
                <a:avLst/>
              </a:prstGeom>
              <a:noFill/>
              <a:ln w="9525">
                <a:solidFill>
                  <a:srgbClr val="000000"/>
                </a:solidFill>
                <a:round/>
                <a:headEnd/>
                <a:tailEnd/>
              </a:ln>
            </p:spPr>
            <p:txBody>
              <a:bodyPr/>
              <a:lstStyle/>
              <a:p>
                <a:endParaRPr lang="tr-TR"/>
              </a:p>
            </p:txBody>
          </p:sp>
          <p:sp>
            <p:nvSpPr>
              <p:cNvPr id="99345" name="Line 17"/>
              <p:cNvSpPr>
                <a:spLocks noChangeShapeType="1"/>
              </p:cNvSpPr>
              <p:nvPr/>
            </p:nvSpPr>
            <p:spPr bwMode="auto">
              <a:xfrm>
                <a:off x="2925" y="9615"/>
                <a:ext cx="1740" cy="585"/>
              </a:xfrm>
              <a:prstGeom prst="line">
                <a:avLst/>
              </a:prstGeom>
              <a:noFill/>
              <a:ln w="9525">
                <a:solidFill>
                  <a:srgbClr val="000000"/>
                </a:solidFill>
                <a:round/>
                <a:headEnd/>
                <a:tailEnd/>
              </a:ln>
            </p:spPr>
            <p:txBody>
              <a:bodyPr/>
              <a:lstStyle/>
              <a:p>
                <a:endParaRPr lang="tr-TR"/>
              </a:p>
            </p:txBody>
          </p:sp>
          <p:sp>
            <p:nvSpPr>
              <p:cNvPr id="99346" name="Text Box 18"/>
              <p:cNvSpPr txBox="1">
                <a:spLocks noChangeArrowheads="1"/>
              </p:cNvSpPr>
              <p:nvPr/>
            </p:nvSpPr>
            <p:spPr bwMode="auto">
              <a:xfrm>
                <a:off x="4740" y="10035"/>
                <a:ext cx="480" cy="405"/>
              </a:xfrm>
              <a:prstGeom prst="rect">
                <a:avLst/>
              </a:prstGeom>
              <a:noFill/>
              <a:ln w="9525">
                <a:noFill/>
                <a:miter lim="800000"/>
                <a:headEnd/>
                <a:tailEnd/>
              </a:ln>
            </p:spPr>
            <p:txBody>
              <a:bodyPr/>
              <a:lstStyle/>
              <a:p>
                <a:r>
                  <a:rPr lang="tr-TR" sz="1200"/>
                  <a:t>W</a:t>
                </a:r>
                <a:endParaRPr lang="tr-TR" sz="2400"/>
              </a:p>
            </p:txBody>
          </p:sp>
          <p:sp>
            <p:nvSpPr>
              <p:cNvPr id="99347" name="Text Box 19"/>
              <p:cNvSpPr txBox="1">
                <a:spLocks noChangeArrowheads="1"/>
              </p:cNvSpPr>
              <p:nvPr/>
            </p:nvSpPr>
            <p:spPr bwMode="auto">
              <a:xfrm>
                <a:off x="1005" y="9945"/>
                <a:ext cx="480" cy="405"/>
              </a:xfrm>
              <a:prstGeom prst="rect">
                <a:avLst/>
              </a:prstGeom>
              <a:noFill/>
              <a:ln w="9525">
                <a:noFill/>
                <a:miter lim="800000"/>
                <a:headEnd/>
                <a:tailEnd/>
              </a:ln>
            </p:spPr>
            <p:txBody>
              <a:bodyPr/>
              <a:lstStyle/>
              <a:p>
                <a:r>
                  <a:rPr lang="tr-TR" sz="1200"/>
                  <a:t>V</a:t>
                </a:r>
                <a:endParaRPr lang="tr-TR" sz="2400"/>
              </a:p>
            </p:txBody>
          </p:sp>
          <p:sp>
            <p:nvSpPr>
              <p:cNvPr id="99348" name="Text Box 20"/>
              <p:cNvSpPr txBox="1">
                <a:spLocks noChangeArrowheads="1"/>
              </p:cNvSpPr>
              <p:nvPr/>
            </p:nvSpPr>
            <p:spPr bwMode="auto">
              <a:xfrm>
                <a:off x="2670" y="9315"/>
                <a:ext cx="480" cy="405"/>
              </a:xfrm>
              <a:prstGeom prst="rect">
                <a:avLst/>
              </a:prstGeom>
              <a:noFill/>
              <a:ln w="9525">
                <a:noFill/>
                <a:miter lim="800000"/>
                <a:headEnd/>
                <a:tailEnd/>
              </a:ln>
            </p:spPr>
            <p:txBody>
              <a:bodyPr/>
              <a:lstStyle/>
              <a:p>
                <a:r>
                  <a:rPr lang="tr-TR" sz="1200"/>
                  <a:t>U</a:t>
                </a:r>
                <a:endParaRPr lang="tr-TR" sz="2400"/>
              </a:p>
            </p:txBody>
          </p:sp>
          <p:sp>
            <p:nvSpPr>
              <p:cNvPr id="99349" name="Text Box 21"/>
              <p:cNvSpPr txBox="1">
                <a:spLocks noChangeArrowheads="1"/>
              </p:cNvSpPr>
              <p:nvPr/>
            </p:nvSpPr>
            <p:spPr bwMode="auto">
              <a:xfrm>
                <a:off x="1035" y="11700"/>
                <a:ext cx="480" cy="405"/>
              </a:xfrm>
              <a:prstGeom prst="rect">
                <a:avLst/>
              </a:prstGeom>
              <a:noFill/>
              <a:ln w="9525">
                <a:noFill/>
                <a:miter lim="800000"/>
                <a:headEnd/>
                <a:tailEnd/>
              </a:ln>
            </p:spPr>
            <p:txBody>
              <a:bodyPr/>
              <a:lstStyle/>
              <a:p>
                <a:r>
                  <a:rPr lang="tr-TR" sz="1200"/>
                  <a:t>X</a:t>
                </a:r>
                <a:endParaRPr lang="tr-TR" sz="2400"/>
              </a:p>
            </p:txBody>
          </p:sp>
          <p:sp>
            <p:nvSpPr>
              <p:cNvPr id="99350" name="Text Box 22"/>
              <p:cNvSpPr txBox="1">
                <a:spLocks noChangeArrowheads="1"/>
              </p:cNvSpPr>
              <p:nvPr/>
            </p:nvSpPr>
            <p:spPr bwMode="auto">
              <a:xfrm>
                <a:off x="4305" y="11685"/>
                <a:ext cx="480" cy="405"/>
              </a:xfrm>
              <a:prstGeom prst="rect">
                <a:avLst/>
              </a:prstGeom>
              <a:noFill/>
              <a:ln w="9525">
                <a:noFill/>
                <a:miter lim="800000"/>
                <a:headEnd/>
                <a:tailEnd/>
              </a:ln>
            </p:spPr>
            <p:txBody>
              <a:bodyPr/>
              <a:lstStyle/>
              <a:p>
                <a:r>
                  <a:rPr lang="tr-TR" sz="1200"/>
                  <a:t>Y</a:t>
                </a:r>
                <a:endParaRPr lang="tr-TR" sz="2400"/>
              </a:p>
            </p:txBody>
          </p:sp>
          <p:sp>
            <p:nvSpPr>
              <p:cNvPr id="99351" name="Text Box 23"/>
              <p:cNvSpPr txBox="1">
                <a:spLocks noChangeArrowheads="1"/>
              </p:cNvSpPr>
              <p:nvPr/>
            </p:nvSpPr>
            <p:spPr bwMode="auto">
              <a:xfrm>
                <a:off x="2685" y="11700"/>
                <a:ext cx="480" cy="405"/>
              </a:xfrm>
              <a:prstGeom prst="rect">
                <a:avLst/>
              </a:prstGeom>
              <a:noFill/>
              <a:ln w="9525">
                <a:noFill/>
                <a:miter lim="800000"/>
                <a:headEnd/>
                <a:tailEnd/>
              </a:ln>
            </p:spPr>
            <p:txBody>
              <a:bodyPr/>
              <a:lstStyle/>
              <a:p>
                <a:r>
                  <a:rPr lang="tr-TR" sz="1200"/>
                  <a:t>h</a:t>
                </a:r>
                <a:endParaRPr lang="tr-TR" sz="2400"/>
              </a:p>
            </p:txBody>
          </p:sp>
          <p:sp>
            <p:nvSpPr>
              <p:cNvPr id="99352" name="Text Box 24"/>
              <p:cNvSpPr txBox="1">
                <a:spLocks noChangeArrowheads="1"/>
              </p:cNvSpPr>
              <p:nvPr/>
            </p:nvSpPr>
            <p:spPr bwMode="auto">
              <a:xfrm>
                <a:off x="1830" y="9600"/>
                <a:ext cx="480" cy="405"/>
              </a:xfrm>
              <a:prstGeom prst="rect">
                <a:avLst/>
              </a:prstGeom>
              <a:noFill/>
              <a:ln w="9525">
                <a:noFill/>
                <a:miter lim="800000"/>
                <a:headEnd/>
                <a:tailEnd/>
              </a:ln>
            </p:spPr>
            <p:txBody>
              <a:bodyPr/>
              <a:lstStyle/>
              <a:p>
                <a:r>
                  <a:rPr lang="tr-TR" sz="1200"/>
                  <a:t>a</a:t>
                </a:r>
                <a:endParaRPr lang="tr-TR" sz="2400"/>
              </a:p>
            </p:txBody>
          </p:sp>
          <p:sp>
            <p:nvSpPr>
              <p:cNvPr id="99353" name="Text Box 25"/>
              <p:cNvSpPr txBox="1">
                <a:spLocks noChangeArrowheads="1"/>
              </p:cNvSpPr>
              <p:nvPr/>
            </p:nvSpPr>
            <p:spPr bwMode="auto">
              <a:xfrm>
                <a:off x="3600" y="9630"/>
                <a:ext cx="480" cy="405"/>
              </a:xfrm>
              <a:prstGeom prst="rect">
                <a:avLst/>
              </a:prstGeom>
              <a:noFill/>
              <a:ln w="9525">
                <a:noFill/>
                <a:miter lim="800000"/>
                <a:headEnd/>
                <a:tailEnd/>
              </a:ln>
            </p:spPr>
            <p:txBody>
              <a:bodyPr/>
              <a:lstStyle/>
              <a:p>
                <a:r>
                  <a:rPr lang="tr-TR" sz="1200"/>
                  <a:t>b</a:t>
                </a:r>
                <a:endParaRPr lang="tr-TR" sz="2400"/>
              </a:p>
            </p:txBody>
          </p:sp>
          <p:sp>
            <p:nvSpPr>
              <p:cNvPr id="99354" name="Text Box 26"/>
              <p:cNvSpPr txBox="1">
                <a:spLocks noChangeArrowheads="1"/>
              </p:cNvSpPr>
              <p:nvPr/>
            </p:nvSpPr>
            <p:spPr bwMode="auto">
              <a:xfrm>
                <a:off x="960" y="10740"/>
                <a:ext cx="480" cy="405"/>
              </a:xfrm>
              <a:prstGeom prst="rect">
                <a:avLst/>
              </a:prstGeom>
              <a:noFill/>
              <a:ln w="9525">
                <a:noFill/>
                <a:miter lim="800000"/>
                <a:headEnd/>
                <a:tailEnd/>
              </a:ln>
            </p:spPr>
            <p:txBody>
              <a:bodyPr/>
              <a:lstStyle/>
              <a:p>
                <a:r>
                  <a:rPr lang="tr-TR" sz="1200"/>
                  <a:t>c</a:t>
                </a:r>
                <a:endParaRPr lang="tr-TR" sz="2400"/>
              </a:p>
            </p:txBody>
          </p:sp>
          <p:sp>
            <p:nvSpPr>
              <p:cNvPr id="99355" name="Text Box 27"/>
              <p:cNvSpPr txBox="1">
                <a:spLocks noChangeArrowheads="1"/>
              </p:cNvSpPr>
              <p:nvPr/>
            </p:nvSpPr>
            <p:spPr bwMode="auto">
              <a:xfrm>
                <a:off x="4575" y="10665"/>
                <a:ext cx="480" cy="405"/>
              </a:xfrm>
              <a:prstGeom prst="rect">
                <a:avLst/>
              </a:prstGeom>
              <a:noFill/>
              <a:ln w="9525">
                <a:noFill/>
                <a:miter lim="800000"/>
                <a:headEnd/>
                <a:tailEnd/>
              </a:ln>
            </p:spPr>
            <p:txBody>
              <a:bodyPr/>
              <a:lstStyle/>
              <a:p>
                <a:r>
                  <a:rPr lang="tr-TR" sz="1200"/>
                  <a:t>d</a:t>
                </a:r>
                <a:endParaRPr lang="tr-TR" sz="2400"/>
              </a:p>
            </p:txBody>
          </p:sp>
          <p:sp>
            <p:nvSpPr>
              <p:cNvPr id="99356" name="Text Box 28"/>
              <p:cNvSpPr txBox="1">
                <a:spLocks noChangeArrowheads="1"/>
              </p:cNvSpPr>
              <p:nvPr/>
            </p:nvSpPr>
            <p:spPr bwMode="auto">
              <a:xfrm>
                <a:off x="3120" y="9810"/>
                <a:ext cx="480" cy="405"/>
              </a:xfrm>
              <a:prstGeom prst="rect">
                <a:avLst/>
              </a:prstGeom>
              <a:noFill/>
              <a:ln w="9525">
                <a:noFill/>
                <a:miter lim="800000"/>
                <a:headEnd/>
                <a:tailEnd/>
              </a:ln>
            </p:spPr>
            <p:txBody>
              <a:bodyPr/>
              <a:lstStyle/>
              <a:p>
                <a:r>
                  <a:rPr lang="tr-TR" sz="1200"/>
                  <a:t>k</a:t>
                </a:r>
                <a:endParaRPr lang="tr-TR" sz="2400"/>
              </a:p>
            </p:txBody>
          </p:sp>
          <p:sp>
            <p:nvSpPr>
              <p:cNvPr id="99357" name="Text Box 29"/>
              <p:cNvSpPr txBox="1">
                <a:spLocks noChangeArrowheads="1"/>
              </p:cNvSpPr>
              <p:nvPr/>
            </p:nvSpPr>
            <p:spPr bwMode="auto">
              <a:xfrm>
                <a:off x="2235" y="9840"/>
                <a:ext cx="480" cy="405"/>
              </a:xfrm>
              <a:prstGeom prst="rect">
                <a:avLst/>
              </a:prstGeom>
              <a:noFill/>
              <a:ln w="9525">
                <a:noFill/>
                <a:miter lim="800000"/>
                <a:headEnd/>
                <a:tailEnd/>
              </a:ln>
            </p:spPr>
            <p:txBody>
              <a:bodyPr/>
              <a:lstStyle/>
              <a:p>
                <a:r>
                  <a:rPr lang="tr-TR" sz="1200"/>
                  <a:t>l</a:t>
                </a:r>
                <a:endParaRPr lang="tr-TR" sz="2400"/>
              </a:p>
            </p:txBody>
          </p:sp>
          <p:sp>
            <p:nvSpPr>
              <p:cNvPr id="99358" name="Text Box 30"/>
              <p:cNvSpPr txBox="1">
                <a:spLocks noChangeArrowheads="1"/>
              </p:cNvSpPr>
              <p:nvPr/>
            </p:nvSpPr>
            <p:spPr bwMode="auto">
              <a:xfrm>
                <a:off x="3450" y="10935"/>
                <a:ext cx="480" cy="405"/>
              </a:xfrm>
              <a:prstGeom prst="rect">
                <a:avLst/>
              </a:prstGeom>
              <a:noFill/>
              <a:ln w="9525">
                <a:noFill/>
                <a:miter lim="800000"/>
                <a:headEnd/>
                <a:tailEnd/>
              </a:ln>
            </p:spPr>
            <p:txBody>
              <a:bodyPr/>
              <a:lstStyle/>
              <a:p>
                <a:r>
                  <a:rPr lang="tr-TR" sz="1200"/>
                  <a:t>f</a:t>
                </a:r>
                <a:endParaRPr lang="tr-TR" sz="2400"/>
              </a:p>
            </p:txBody>
          </p:sp>
          <p:sp>
            <p:nvSpPr>
              <p:cNvPr id="99359" name="Text Box 31"/>
              <p:cNvSpPr txBox="1">
                <a:spLocks noChangeArrowheads="1"/>
              </p:cNvSpPr>
              <p:nvPr/>
            </p:nvSpPr>
            <p:spPr bwMode="auto">
              <a:xfrm>
                <a:off x="2745" y="10200"/>
                <a:ext cx="480" cy="405"/>
              </a:xfrm>
              <a:prstGeom prst="rect">
                <a:avLst/>
              </a:prstGeom>
              <a:noFill/>
              <a:ln w="9525">
                <a:noFill/>
                <a:miter lim="800000"/>
                <a:headEnd/>
                <a:tailEnd/>
              </a:ln>
            </p:spPr>
            <p:txBody>
              <a:bodyPr/>
              <a:lstStyle/>
              <a:p>
                <a:r>
                  <a:rPr lang="tr-TR" sz="1200"/>
                  <a:t>e</a:t>
                </a:r>
                <a:endParaRPr lang="tr-TR" sz="2400"/>
              </a:p>
            </p:txBody>
          </p:sp>
          <p:sp>
            <p:nvSpPr>
              <p:cNvPr id="99360" name="Text Box 32"/>
              <p:cNvSpPr txBox="1">
                <a:spLocks noChangeArrowheads="1"/>
              </p:cNvSpPr>
              <p:nvPr/>
            </p:nvSpPr>
            <p:spPr bwMode="auto">
              <a:xfrm>
                <a:off x="2220" y="10890"/>
                <a:ext cx="480" cy="405"/>
              </a:xfrm>
              <a:prstGeom prst="rect">
                <a:avLst/>
              </a:prstGeom>
              <a:noFill/>
              <a:ln w="9525">
                <a:noFill/>
                <a:miter lim="800000"/>
                <a:headEnd/>
                <a:tailEnd/>
              </a:ln>
            </p:spPr>
            <p:txBody>
              <a:bodyPr/>
              <a:lstStyle/>
              <a:p>
                <a:r>
                  <a:rPr lang="tr-TR" sz="1200"/>
                  <a:t>m</a:t>
                </a:r>
                <a:endParaRPr lang="tr-TR" sz="2400"/>
              </a:p>
            </p:txBody>
          </p:sp>
        </p:grpSp>
      </p:grpSp>
      <p:grpSp>
        <p:nvGrpSpPr>
          <p:cNvPr id="99361" name="Group 33"/>
          <p:cNvGrpSpPr>
            <a:grpSpLocks/>
          </p:cNvGrpSpPr>
          <p:nvPr/>
        </p:nvGrpSpPr>
        <p:grpSpPr bwMode="auto">
          <a:xfrm>
            <a:off x="4859338" y="4221163"/>
            <a:ext cx="2449512" cy="1700212"/>
            <a:chOff x="6240" y="9645"/>
            <a:chExt cx="4350" cy="3000"/>
          </a:xfrm>
        </p:grpSpPr>
        <p:sp>
          <p:nvSpPr>
            <p:cNvPr id="99362" name="Rectangle 34"/>
            <p:cNvSpPr>
              <a:spLocks noChangeArrowheads="1"/>
            </p:cNvSpPr>
            <p:nvPr/>
          </p:nvSpPr>
          <p:spPr bwMode="auto">
            <a:xfrm>
              <a:off x="6240" y="9645"/>
              <a:ext cx="4350" cy="3000"/>
            </a:xfrm>
            <a:prstGeom prst="rect">
              <a:avLst/>
            </a:prstGeom>
            <a:solidFill>
              <a:srgbClr val="C0C0C0"/>
            </a:solidFill>
            <a:ln w="9525">
              <a:solidFill>
                <a:srgbClr val="000000"/>
              </a:solidFill>
              <a:miter lim="800000"/>
              <a:headEnd/>
              <a:tailEnd/>
            </a:ln>
          </p:spPr>
          <p:txBody>
            <a:bodyPr/>
            <a:lstStyle/>
            <a:p>
              <a:endParaRPr lang="tr-TR"/>
            </a:p>
          </p:txBody>
        </p:sp>
        <p:sp>
          <p:nvSpPr>
            <p:cNvPr id="99363" name="Line 35"/>
            <p:cNvSpPr>
              <a:spLocks noChangeShapeType="1"/>
            </p:cNvSpPr>
            <p:nvPr/>
          </p:nvSpPr>
          <p:spPr bwMode="auto">
            <a:xfrm>
              <a:off x="6690" y="10680"/>
              <a:ext cx="0" cy="1530"/>
            </a:xfrm>
            <a:prstGeom prst="line">
              <a:avLst/>
            </a:prstGeom>
            <a:noFill/>
            <a:ln w="9525">
              <a:solidFill>
                <a:srgbClr val="000000"/>
              </a:solidFill>
              <a:round/>
              <a:headEnd/>
              <a:tailEnd/>
            </a:ln>
          </p:spPr>
          <p:txBody>
            <a:bodyPr/>
            <a:lstStyle/>
            <a:p>
              <a:endParaRPr lang="tr-TR"/>
            </a:p>
          </p:txBody>
        </p:sp>
        <p:sp>
          <p:nvSpPr>
            <p:cNvPr id="99364" name="Line 36"/>
            <p:cNvSpPr>
              <a:spLocks noChangeShapeType="1"/>
            </p:cNvSpPr>
            <p:nvPr/>
          </p:nvSpPr>
          <p:spPr bwMode="auto">
            <a:xfrm flipV="1">
              <a:off x="9975" y="10665"/>
              <a:ext cx="0" cy="1545"/>
            </a:xfrm>
            <a:prstGeom prst="line">
              <a:avLst/>
            </a:prstGeom>
            <a:noFill/>
            <a:ln w="9525">
              <a:solidFill>
                <a:srgbClr val="000000"/>
              </a:solidFill>
              <a:round/>
              <a:headEnd/>
              <a:tailEnd/>
            </a:ln>
          </p:spPr>
          <p:txBody>
            <a:bodyPr/>
            <a:lstStyle/>
            <a:p>
              <a:endParaRPr lang="tr-TR"/>
            </a:p>
          </p:txBody>
        </p:sp>
        <p:sp>
          <p:nvSpPr>
            <p:cNvPr id="99365" name="Line 37"/>
            <p:cNvSpPr>
              <a:spLocks noChangeShapeType="1"/>
            </p:cNvSpPr>
            <p:nvPr/>
          </p:nvSpPr>
          <p:spPr bwMode="auto">
            <a:xfrm flipH="1">
              <a:off x="6705" y="10080"/>
              <a:ext cx="1530" cy="585"/>
            </a:xfrm>
            <a:prstGeom prst="line">
              <a:avLst/>
            </a:prstGeom>
            <a:noFill/>
            <a:ln w="9525">
              <a:solidFill>
                <a:srgbClr val="000000"/>
              </a:solidFill>
              <a:round/>
              <a:headEnd/>
              <a:tailEnd/>
            </a:ln>
          </p:spPr>
          <p:txBody>
            <a:bodyPr/>
            <a:lstStyle/>
            <a:p>
              <a:endParaRPr lang="tr-TR"/>
            </a:p>
          </p:txBody>
        </p:sp>
        <p:sp>
          <p:nvSpPr>
            <p:cNvPr id="99366" name="Line 38"/>
            <p:cNvSpPr>
              <a:spLocks noChangeShapeType="1"/>
            </p:cNvSpPr>
            <p:nvPr/>
          </p:nvSpPr>
          <p:spPr bwMode="auto">
            <a:xfrm>
              <a:off x="8235" y="10095"/>
              <a:ext cx="1740" cy="585"/>
            </a:xfrm>
            <a:prstGeom prst="line">
              <a:avLst/>
            </a:prstGeom>
            <a:noFill/>
            <a:ln w="9525">
              <a:solidFill>
                <a:srgbClr val="000000"/>
              </a:solidFill>
              <a:round/>
              <a:headEnd/>
              <a:tailEnd/>
            </a:ln>
          </p:spPr>
          <p:txBody>
            <a:bodyPr/>
            <a:lstStyle/>
            <a:p>
              <a:endParaRPr lang="tr-TR"/>
            </a:p>
          </p:txBody>
        </p:sp>
        <p:sp>
          <p:nvSpPr>
            <p:cNvPr id="99367" name="Text Box 39"/>
            <p:cNvSpPr txBox="1">
              <a:spLocks noChangeArrowheads="1"/>
            </p:cNvSpPr>
            <p:nvPr/>
          </p:nvSpPr>
          <p:spPr bwMode="auto">
            <a:xfrm>
              <a:off x="10050" y="10515"/>
              <a:ext cx="480" cy="405"/>
            </a:xfrm>
            <a:prstGeom prst="rect">
              <a:avLst/>
            </a:prstGeom>
            <a:noFill/>
            <a:ln w="9525">
              <a:noFill/>
              <a:miter lim="800000"/>
              <a:headEnd/>
              <a:tailEnd/>
            </a:ln>
          </p:spPr>
          <p:txBody>
            <a:bodyPr/>
            <a:lstStyle/>
            <a:p>
              <a:r>
                <a:rPr lang="tr-TR" sz="1200"/>
                <a:t>W</a:t>
              </a:r>
              <a:endParaRPr lang="tr-TR" sz="2400"/>
            </a:p>
          </p:txBody>
        </p:sp>
        <p:sp>
          <p:nvSpPr>
            <p:cNvPr id="99368" name="Text Box 40"/>
            <p:cNvSpPr txBox="1">
              <a:spLocks noChangeArrowheads="1"/>
            </p:cNvSpPr>
            <p:nvPr/>
          </p:nvSpPr>
          <p:spPr bwMode="auto">
            <a:xfrm>
              <a:off x="6315" y="10425"/>
              <a:ext cx="480" cy="405"/>
            </a:xfrm>
            <a:prstGeom prst="rect">
              <a:avLst/>
            </a:prstGeom>
            <a:noFill/>
            <a:ln w="9525">
              <a:noFill/>
              <a:miter lim="800000"/>
              <a:headEnd/>
              <a:tailEnd/>
            </a:ln>
          </p:spPr>
          <p:txBody>
            <a:bodyPr/>
            <a:lstStyle/>
            <a:p>
              <a:r>
                <a:rPr lang="tr-TR" sz="1200"/>
                <a:t>V</a:t>
              </a:r>
              <a:endParaRPr lang="tr-TR" sz="2400"/>
            </a:p>
          </p:txBody>
        </p:sp>
        <p:sp>
          <p:nvSpPr>
            <p:cNvPr id="99369" name="Text Box 41"/>
            <p:cNvSpPr txBox="1">
              <a:spLocks noChangeArrowheads="1"/>
            </p:cNvSpPr>
            <p:nvPr/>
          </p:nvSpPr>
          <p:spPr bwMode="auto">
            <a:xfrm>
              <a:off x="7980" y="9795"/>
              <a:ext cx="480" cy="405"/>
            </a:xfrm>
            <a:prstGeom prst="rect">
              <a:avLst/>
            </a:prstGeom>
            <a:noFill/>
            <a:ln w="9525">
              <a:noFill/>
              <a:miter lim="800000"/>
              <a:headEnd/>
              <a:tailEnd/>
            </a:ln>
          </p:spPr>
          <p:txBody>
            <a:bodyPr/>
            <a:lstStyle/>
            <a:p>
              <a:r>
                <a:rPr lang="tr-TR" sz="1200"/>
                <a:t>U</a:t>
              </a:r>
              <a:endParaRPr lang="tr-TR" sz="2400"/>
            </a:p>
          </p:txBody>
        </p:sp>
        <p:sp>
          <p:nvSpPr>
            <p:cNvPr id="99370" name="Text Box 42"/>
            <p:cNvSpPr txBox="1">
              <a:spLocks noChangeArrowheads="1"/>
            </p:cNvSpPr>
            <p:nvPr/>
          </p:nvSpPr>
          <p:spPr bwMode="auto">
            <a:xfrm>
              <a:off x="6345" y="12180"/>
              <a:ext cx="480" cy="405"/>
            </a:xfrm>
            <a:prstGeom prst="rect">
              <a:avLst/>
            </a:prstGeom>
            <a:noFill/>
            <a:ln w="9525">
              <a:noFill/>
              <a:miter lim="800000"/>
              <a:headEnd/>
              <a:tailEnd/>
            </a:ln>
          </p:spPr>
          <p:txBody>
            <a:bodyPr/>
            <a:lstStyle/>
            <a:p>
              <a:r>
                <a:rPr lang="tr-TR" sz="1200"/>
                <a:t>X</a:t>
              </a:r>
              <a:endParaRPr lang="tr-TR" sz="2400"/>
            </a:p>
          </p:txBody>
        </p:sp>
        <p:sp>
          <p:nvSpPr>
            <p:cNvPr id="99371" name="Text Box 43"/>
            <p:cNvSpPr txBox="1">
              <a:spLocks noChangeArrowheads="1"/>
            </p:cNvSpPr>
            <p:nvPr/>
          </p:nvSpPr>
          <p:spPr bwMode="auto">
            <a:xfrm>
              <a:off x="9615" y="12165"/>
              <a:ext cx="480" cy="405"/>
            </a:xfrm>
            <a:prstGeom prst="rect">
              <a:avLst/>
            </a:prstGeom>
            <a:noFill/>
            <a:ln w="9525">
              <a:noFill/>
              <a:miter lim="800000"/>
              <a:headEnd/>
              <a:tailEnd/>
            </a:ln>
          </p:spPr>
          <p:txBody>
            <a:bodyPr/>
            <a:lstStyle/>
            <a:p>
              <a:r>
                <a:rPr lang="tr-TR" sz="1200"/>
                <a:t>Y</a:t>
              </a:r>
              <a:endParaRPr lang="tr-TR" sz="2400"/>
            </a:p>
          </p:txBody>
        </p:sp>
        <p:sp>
          <p:nvSpPr>
            <p:cNvPr id="99372" name="Text Box 44"/>
            <p:cNvSpPr txBox="1">
              <a:spLocks noChangeArrowheads="1"/>
            </p:cNvSpPr>
            <p:nvPr/>
          </p:nvSpPr>
          <p:spPr bwMode="auto">
            <a:xfrm>
              <a:off x="7140" y="10080"/>
              <a:ext cx="480" cy="405"/>
            </a:xfrm>
            <a:prstGeom prst="rect">
              <a:avLst/>
            </a:prstGeom>
            <a:noFill/>
            <a:ln w="9525">
              <a:noFill/>
              <a:miter lim="800000"/>
              <a:headEnd/>
              <a:tailEnd/>
            </a:ln>
          </p:spPr>
          <p:txBody>
            <a:bodyPr/>
            <a:lstStyle/>
            <a:p>
              <a:r>
                <a:rPr lang="tr-TR" sz="1200"/>
                <a:t>a</a:t>
              </a:r>
              <a:endParaRPr lang="tr-TR" sz="2400"/>
            </a:p>
          </p:txBody>
        </p:sp>
        <p:sp>
          <p:nvSpPr>
            <p:cNvPr id="99373" name="Text Box 45"/>
            <p:cNvSpPr txBox="1">
              <a:spLocks noChangeArrowheads="1"/>
            </p:cNvSpPr>
            <p:nvPr/>
          </p:nvSpPr>
          <p:spPr bwMode="auto">
            <a:xfrm>
              <a:off x="8910" y="10110"/>
              <a:ext cx="480" cy="405"/>
            </a:xfrm>
            <a:prstGeom prst="rect">
              <a:avLst/>
            </a:prstGeom>
            <a:noFill/>
            <a:ln w="9525">
              <a:noFill/>
              <a:miter lim="800000"/>
              <a:headEnd/>
              <a:tailEnd/>
            </a:ln>
          </p:spPr>
          <p:txBody>
            <a:bodyPr/>
            <a:lstStyle/>
            <a:p>
              <a:r>
                <a:rPr lang="tr-TR" sz="1200"/>
                <a:t>b</a:t>
              </a:r>
              <a:endParaRPr lang="tr-TR" sz="2400"/>
            </a:p>
          </p:txBody>
        </p:sp>
        <p:sp>
          <p:nvSpPr>
            <p:cNvPr id="99374" name="Text Box 46"/>
            <p:cNvSpPr txBox="1">
              <a:spLocks noChangeArrowheads="1"/>
            </p:cNvSpPr>
            <p:nvPr/>
          </p:nvSpPr>
          <p:spPr bwMode="auto">
            <a:xfrm>
              <a:off x="6270" y="11220"/>
              <a:ext cx="480" cy="405"/>
            </a:xfrm>
            <a:prstGeom prst="rect">
              <a:avLst/>
            </a:prstGeom>
            <a:noFill/>
            <a:ln w="9525">
              <a:noFill/>
              <a:miter lim="800000"/>
              <a:headEnd/>
              <a:tailEnd/>
            </a:ln>
          </p:spPr>
          <p:txBody>
            <a:bodyPr/>
            <a:lstStyle/>
            <a:p>
              <a:r>
                <a:rPr lang="tr-TR" sz="1200"/>
                <a:t>c</a:t>
              </a:r>
              <a:endParaRPr lang="tr-TR" sz="2400"/>
            </a:p>
          </p:txBody>
        </p:sp>
        <p:sp>
          <p:nvSpPr>
            <p:cNvPr id="99375" name="Text Box 47"/>
            <p:cNvSpPr txBox="1">
              <a:spLocks noChangeArrowheads="1"/>
            </p:cNvSpPr>
            <p:nvPr/>
          </p:nvSpPr>
          <p:spPr bwMode="auto">
            <a:xfrm>
              <a:off x="9885" y="11145"/>
              <a:ext cx="480" cy="405"/>
            </a:xfrm>
            <a:prstGeom prst="rect">
              <a:avLst/>
            </a:prstGeom>
            <a:noFill/>
            <a:ln w="9525">
              <a:noFill/>
              <a:miter lim="800000"/>
              <a:headEnd/>
              <a:tailEnd/>
            </a:ln>
          </p:spPr>
          <p:txBody>
            <a:bodyPr/>
            <a:lstStyle/>
            <a:p>
              <a:r>
                <a:rPr lang="tr-TR" sz="1200"/>
                <a:t>d</a:t>
              </a:r>
              <a:endParaRPr lang="tr-TR" sz="2400"/>
            </a:p>
          </p:txBody>
        </p:sp>
      </p:grpSp>
      <p:sp>
        <p:nvSpPr>
          <p:cNvPr id="99376" name="AutoShape 48"/>
          <p:cNvSpPr>
            <a:spLocks noChangeArrowheads="1"/>
          </p:cNvSpPr>
          <p:nvPr/>
        </p:nvSpPr>
        <p:spPr bwMode="auto">
          <a:xfrm>
            <a:off x="5472113" y="476250"/>
            <a:ext cx="3671887" cy="1439863"/>
          </a:xfrm>
          <a:prstGeom prst="wedgeRectCallout">
            <a:avLst>
              <a:gd name="adj1" fmla="val -29333"/>
              <a:gd name="adj2" fmla="val 265875"/>
            </a:avLst>
          </a:prstGeom>
          <a:solidFill>
            <a:schemeClr val="accent1"/>
          </a:solidFill>
          <a:ln w="9525">
            <a:solidFill>
              <a:schemeClr val="tx1"/>
            </a:solidFill>
            <a:miter lim="800000"/>
            <a:headEnd/>
            <a:tailEnd/>
          </a:ln>
          <a:effectLst/>
        </p:spPr>
        <p:txBody>
          <a:bodyPr/>
          <a:lstStyle/>
          <a:p>
            <a:pPr algn="just"/>
            <a:r>
              <a:rPr lang="tr-TR" sz="1400">
                <a:latin typeface="Comic Sans MS" pitchFamily="66" charset="0"/>
              </a:rPr>
              <a:t>Şekildeki grafı incelersek , graf bağlı (connected ) dır ve döngü yoktur. Bağlı ve döngü  içermeyen bir grafa ağaç (tree) adı verilir.</a:t>
            </a:r>
          </a:p>
        </p:txBody>
      </p:sp>
      <p:sp>
        <p:nvSpPr>
          <p:cNvPr id="99380" name="9 Veri Yer Tutucusu"/>
          <p:cNvSpPr txBox="1">
            <a:spLocks noGrp="1"/>
          </p:cNvSpPr>
          <p:nvPr/>
        </p:nvSpPr>
        <p:spPr bwMode="auto">
          <a:xfrm>
            <a:off x="357188" y="5024438"/>
            <a:ext cx="714375" cy="642937"/>
          </a:xfrm>
          <a:prstGeom prst="rect">
            <a:avLst/>
          </a:prstGeom>
          <a:noFill/>
          <a:ln w="9525">
            <a:noFill/>
            <a:miter lim="800000"/>
            <a:headEnd/>
            <a:tailEnd/>
          </a:ln>
        </p:spPr>
        <p:txBody>
          <a:bodyPr/>
          <a:lstStyle/>
          <a:p>
            <a:pPr algn="ctr" eaLnBrk="0" hangingPunct="0"/>
            <a:r>
              <a:rPr lang="tr-TR" sz="1400"/>
              <a:t>12.  Hafta</a:t>
            </a:r>
          </a:p>
        </p:txBody>
      </p:sp>
      <p:sp>
        <p:nvSpPr>
          <p:cNvPr id="99381" name="4 Slayt Numarası Yer Tutucusu"/>
          <p:cNvSpPr txBox="1">
            <a:spLocks noGrp="1"/>
          </p:cNvSpPr>
          <p:nvPr/>
        </p:nvSpPr>
        <p:spPr bwMode="auto">
          <a:xfrm>
            <a:off x="357188" y="5953125"/>
            <a:ext cx="714375" cy="571500"/>
          </a:xfrm>
          <a:prstGeom prst="rect">
            <a:avLst/>
          </a:prstGeom>
          <a:noFill/>
          <a:ln w="9525">
            <a:noFill/>
            <a:miter lim="800000"/>
            <a:headEnd/>
            <a:tailEnd/>
          </a:ln>
        </p:spPr>
        <p:txBody>
          <a:bodyPr/>
          <a:lstStyle/>
          <a:p>
            <a:pPr algn="ctr" eaLnBrk="0" hangingPunct="0"/>
            <a:fld id="{760C5C9F-74AB-4078-9CE6-5B27E9331E4F}" type="slidenum">
              <a:rPr lang="tr-TR" sz="1400"/>
              <a:pPr algn="ctr" eaLnBrk="0" hangingPunct="0"/>
              <a:t>2</a:t>
            </a:fld>
            <a:r>
              <a:rPr lang="tr-TR" sz="1400"/>
              <a:t>. Sayfa</a:t>
            </a:r>
          </a:p>
        </p:txBody>
      </p:sp>
      <p:sp>
        <p:nvSpPr>
          <p:cNvPr id="99382" name="8 Metin kutusu"/>
          <p:cNvSpPr txBox="1">
            <a:spLocks noChangeArrowheads="1"/>
          </p:cNvSpPr>
          <p:nvPr/>
        </p:nvSpPr>
        <p:spPr bwMode="auto">
          <a:xfrm>
            <a:off x="500063" y="4238625"/>
            <a:ext cx="571500" cy="304800"/>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376"/>
                                        </p:tgtEl>
                                        <p:attrNameLst>
                                          <p:attrName>style.visibility</p:attrName>
                                        </p:attrNameLst>
                                      </p:cBhvr>
                                      <p:to>
                                        <p:strVal val="visible"/>
                                      </p:to>
                                    </p:set>
                                    <p:anim calcmode="lin" valueType="num">
                                      <p:cBhvr additive="base">
                                        <p:cTn id="7" dur="500" fill="hold"/>
                                        <p:tgtEl>
                                          <p:spTgt spid="99376"/>
                                        </p:tgtEl>
                                        <p:attrNameLst>
                                          <p:attrName>ppt_x</p:attrName>
                                        </p:attrNameLst>
                                      </p:cBhvr>
                                      <p:tavLst>
                                        <p:tav tm="0">
                                          <p:val>
                                            <p:strVal val="#ppt_x"/>
                                          </p:val>
                                        </p:tav>
                                        <p:tav tm="100000">
                                          <p:val>
                                            <p:strVal val="#ppt_x"/>
                                          </p:val>
                                        </p:tav>
                                      </p:tavLst>
                                    </p:anim>
                                    <p:anim calcmode="lin" valueType="num">
                                      <p:cBhvr additive="base">
                                        <p:cTn id="8" dur="500" fill="hold"/>
                                        <p:tgtEl>
                                          <p:spTgt spid="993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7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tr-TR" sz="2800" smtClean="0">
                <a:latin typeface="Comic Sans MS" pitchFamily="66" charset="0"/>
              </a:rPr>
              <a:t>Kapsama Ağa</a:t>
            </a:r>
            <a:r>
              <a:rPr lang="tr-TR" sz="2800" smtClean="0"/>
              <a:t>ç</a:t>
            </a:r>
            <a:r>
              <a:rPr lang="tr-TR" sz="2800" smtClean="0">
                <a:latin typeface="Comic Sans MS" pitchFamily="66" charset="0"/>
              </a:rPr>
              <a:t>ları-DFS Algoritması</a:t>
            </a:r>
          </a:p>
        </p:txBody>
      </p:sp>
      <p:sp>
        <p:nvSpPr>
          <p:cNvPr id="117763" name="Rectangle 3"/>
          <p:cNvSpPr>
            <a:spLocks noGrp="1" noChangeArrowheads="1"/>
          </p:cNvSpPr>
          <p:nvPr>
            <p:ph type="body" idx="1"/>
          </p:nvPr>
        </p:nvSpPr>
        <p:spPr>
          <a:xfrm>
            <a:off x="1814513" y="1279525"/>
            <a:ext cx="8229600" cy="4525963"/>
          </a:xfrm>
        </p:spPr>
        <p:txBody>
          <a:bodyPr/>
          <a:lstStyle/>
          <a:p>
            <a:pPr>
              <a:lnSpc>
                <a:spcPct val="80000"/>
              </a:lnSpc>
              <a:buFont typeface="Wingdings" pitchFamily="2" charset="2"/>
              <a:buNone/>
            </a:pPr>
            <a:r>
              <a:rPr lang="tr-TR" sz="800" smtClean="0">
                <a:latin typeface="Comic Sans MS" pitchFamily="66" charset="0"/>
              </a:rPr>
              <a:t>Adım 1 Başlangı</a:t>
            </a:r>
            <a:r>
              <a:rPr lang="tr-TR" sz="800" smtClean="0"/>
              <a:t>ç</a:t>
            </a:r>
            <a:r>
              <a:rPr lang="tr-TR" sz="800" smtClean="0">
                <a:latin typeface="Comic Sans MS" pitchFamily="66" charset="0"/>
              </a:rPr>
              <a:t> d</a:t>
            </a:r>
            <a:r>
              <a:rPr lang="tr-TR" sz="800" smtClean="0"/>
              <a:t>ü</a:t>
            </a:r>
            <a:r>
              <a:rPr lang="tr-TR" sz="800" smtClean="0">
                <a:latin typeface="Comic Sans MS" pitchFamily="66" charset="0"/>
              </a:rPr>
              <a:t>ğ</a:t>
            </a:r>
            <a:r>
              <a:rPr lang="tr-TR" sz="800" smtClean="0"/>
              <a:t>ü</a:t>
            </a:r>
            <a:r>
              <a:rPr lang="tr-TR" sz="800" smtClean="0">
                <a:latin typeface="Comic Sans MS" pitchFamily="66" charset="0"/>
              </a:rPr>
              <a:t>m</a:t>
            </a:r>
            <a:r>
              <a:rPr lang="tr-TR" sz="800" smtClean="0"/>
              <a:t>ü</a:t>
            </a:r>
            <a:r>
              <a:rPr lang="tr-TR" sz="800" smtClean="0">
                <a:latin typeface="Comic Sans MS" pitchFamily="66" charset="0"/>
              </a:rPr>
              <a:t> A,	L={A}	T={</a:t>
            </a:r>
            <a:r>
              <a:rPr lang="tr-TR" sz="800" smtClean="0">
                <a:latin typeface="Comic Sans MS" pitchFamily="66" charset="0"/>
                <a:sym typeface="Symbol" pitchFamily="18" charset="2"/>
              </a:rPr>
              <a:t></a:t>
            </a:r>
            <a:r>
              <a:rPr lang="tr-TR" sz="800" smtClean="0">
                <a:latin typeface="Comic Sans MS" pitchFamily="66" charset="0"/>
              </a:rPr>
              <a:t>}	k=2	X=A</a:t>
            </a:r>
          </a:p>
          <a:p>
            <a:pPr>
              <a:lnSpc>
                <a:spcPct val="80000"/>
              </a:lnSpc>
              <a:buFont typeface="Wingdings" pitchFamily="2" charset="2"/>
              <a:buNone/>
            </a:pPr>
            <a:r>
              <a:rPr lang="tr-TR" sz="800" smtClean="0">
                <a:latin typeface="Comic Sans MS" pitchFamily="66" charset="0"/>
              </a:rPr>
              <a:t>Adım 2</a:t>
            </a:r>
          </a:p>
          <a:p>
            <a:pPr>
              <a:lnSpc>
                <a:spcPct val="80000"/>
              </a:lnSpc>
              <a:buFont typeface="Wingdings" pitchFamily="2" charset="2"/>
              <a:buNone/>
            </a:pPr>
            <a:r>
              <a:rPr lang="tr-TR" sz="800" smtClean="0">
                <a:latin typeface="Comic Sans MS" pitchFamily="66" charset="0"/>
              </a:rPr>
              <a:t>Repeat</a:t>
            </a:r>
          </a:p>
          <a:p>
            <a:pPr>
              <a:lnSpc>
                <a:spcPct val="80000"/>
              </a:lnSpc>
              <a:buFont typeface="Wingdings" pitchFamily="2" charset="2"/>
              <a:buNone/>
            </a:pPr>
            <a:r>
              <a:rPr lang="tr-TR" sz="800" smtClean="0">
                <a:latin typeface="Comic Sans MS" pitchFamily="66" charset="0"/>
              </a:rPr>
              <a:t>Adım 2.1 while</a:t>
            </a:r>
          </a:p>
          <a:p>
            <a:pPr>
              <a:lnSpc>
                <a:spcPct val="80000"/>
              </a:lnSpc>
              <a:buFont typeface="Wingdings" pitchFamily="2" charset="2"/>
              <a:buNone/>
            </a:pPr>
            <a:r>
              <a:rPr lang="tr-TR" sz="800" smtClean="0">
                <a:latin typeface="Comic Sans MS" pitchFamily="66" charset="0"/>
              </a:rPr>
              <a:t>1.A</a:t>
            </a:r>
            <a:r>
              <a:rPr lang="tr-TR" sz="800" smtClean="0"/>
              <a:t>’</a:t>
            </a:r>
            <a:r>
              <a:rPr lang="tr-TR" sz="800" smtClean="0">
                <a:latin typeface="Comic Sans MS" pitchFamily="66" charset="0"/>
              </a:rPr>
              <a:t>ya komşu B,G var.B</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	L={A,B} B</a:t>
            </a:r>
            <a:r>
              <a:rPr lang="tr-TR" sz="800" smtClean="0">
                <a:latin typeface="Comic Sans MS" pitchFamily="66" charset="0"/>
                <a:sym typeface="Symbol" pitchFamily="18" charset="2"/>
              </a:rPr>
              <a:t></a:t>
            </a:r>
            <a:r>
              <a:rPr lang="tr-TR" sz="800" smtClean="0">
                <a:latin typeface="Comic Sans MS" pitchFamily="66" charset="0"/>
              </a:rPr>
              <a:t>B(2),	B</a:t>
            </a:r>
            <a:r>
              <a:rPr lang="tr-TR" sz="800" smtClean="0">
                <a:latin typeface="Comic Sans MS" pitchFamily="66" charset="0"/>
                <a:sym typeface="Symbol" pitchFamily="18" charset="2"/>
              </a:rPr>
              <a:t></a:t>
            </a:r>
            <a:r>
              <a:rPr lang="tr-TR" sz="800" smtClean="0">
                <a:latin typeface="Comic Sans MS" pitchFamily="66" charset="0"/>
              </a:rPr>
              <a:t>A,	k=3,	X</a:t>
            </a:r>
            <a:r>
              <a:rPr lang="tr-TR" sz="800" smtClean="0">
                <a:latin typeface="Comic Sans MS" pitchFamily="66" charset="0"/>
                <a:sym typeface="Symbol" pitchFamily="18" charset="2"/>
              </a:rPr>
              <a:t></a:t>
            </a:r>
            <a:r>
              <a:rPr lang="tr-TR" sz="800" smtClean="0">
                <a:latin typeface="Comic Sans MS" pitchFamily="66" charset="0"/>
              </a:rPr>
              <a:t>B</a:t>
            </a:r>
          </a:p>
          <a:p>
            <a:pPr>
              <a:lnSpc>
                <a:spcPct val="80000"/>
              </a:lnSpc>
              <a:buFont typeface="Wingdings" pitchFamily="2" charset="2"/>
              <a:buNone/>
            </a:pPr>
            <a:r>
              <a:rPr lang="tr-TR" sz="800" smtClean="0">
                <a:latin typeface="Comic Sans MS" pitchFamily="66" charset="0"/>
              </a:rPr>
              <a:t>2.B</a:t>
            </a:r>
            <a:r>
              <a:rPr lang="tr-TR" sz="800" smtClean="0"/>
              <a:t>’</a:t>
            </a:r>
            <a:r>
              <a:rPr lang="tr-TR" sz="800" smtClean="0">
                <a:latin typeface="Comic Sans MS" pitchFamily="66" charset="0"/>
              </a:rPr>
              <a:t>ya komşu F,J var.F</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	L={A,B,F} F</a:t>
            </a:r>
            <a:r>
              <a:rPr lang="tr-TR" sz="800" smtClean="0">
                <a:latin typeface="Comic Sans MS" pitchFamily="66" charset="0"/>
                <a:sym typeface="Symbol" pitchFamily="18" charset="2"/>
              </a:rPr>
              <a:t></a:t>
            </a:r>
            <a:r>
              <a:rPr lang="tr-TR" sz="800" smtClean="0">
                <a:latin typeface="Comic Sans MS" pitchFamily="66" charset="0"/>
              </a:rPr>
              <a:t>F(3),	F</a:t>
            </a:r>
            <a:r>
              <a:rPr lang="tr-TR" sz="800" smtClean="0">
                <a:latin typeface="Comic Sans MS" pitchFamily="66" charset="0"/>
                <a:sym typeface="Symbol" pitchFamily="18" charset="2"/>
              </a:rPr>
              <a:t></a:t>
            </a:r>
            <a:r>
              <a:rPr lang="tr-TR" sz="800" smtClean="0">
                <a:latin typeface="Comic Sans MS" pitchFamily="66" charset="0"/>
              </a:rPr>
              <a:t>B,	k=4,	X</a:t>
            </a:r>
            <a:r>
              <a:rPr lang="tr-TR" sz="800" smtClean="0">
                <a:latin typeface="Comic Sans MS" pitchFamily="66" charset="0"/>
                <a:sym typeface="Symbol" pitchFamily="18" charset="2"/>
              </a:rPr>
              <a:t></a:t>
            </a:r>
            <a:r>
              <a:rPr lang="tr-TR" sz="800" smtClean="0">
                <a:latin typeface="Comic Sans MS" pitchFamily="66" charset="0"/>
              </a:rPr>
              <a:t>F</a:t>
            </a:r>
          </a:p>
          <a:p>
            <a:pPr>
              <a:lnSpc>
                <a:spcPct val="80000"/>
              </a:lnSpc>
              <a:buFont typeface="Wingdings" pitchFamily="2" charset="2"/>
              <a:buNone/>
            </a:pPr>
            <a:r>
              <a:rPr lang="tr-TR" sz="800" smtClean="0">
                <a:latin typeface="Comic Sans MS" pitchFamily="66" charset="0"/>
              </a:rPr>
              <a:t>3.F</a:t>
            </a:r>
            <a:r>
              <a:rPr lang="tr-TR" sz="800" smtClean="0"/>
              <a:t>’</a:t>
            </a:r>
            <a:r>
              <a:rPr lang="tr-TR" sz="800" smtClean="0">
                <a:latin typeface="Comic Sans MS" pitchFamily="66" charset="0"/>
              </a:rPr>
              <a:t>ya komşu C,G,I,H var.C</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	L={A,B,F,C} C</a:t>
            </a:r>
            <a:r>
              <a:rPr lang="tr-TR" sz="800" smtClean="0">
                <a:latin typeface="Comic Sans MS" pitchFamily="66" charset="0"/>
                <a:sym typeface="Symbol" pitchFamily="18" charset="2"/>
              </a:rPr>
              <a:t></a:t>
            </a:r>
            <a:r>
              <a:rPr lang="tr-TR" sz="800" smtClean="0">
                <a:latin typeface="Comic Sans MS" pitchFamily="66" charset="0"/>
              </a:rPr>
              <a:t>C(4),	C</a:t>
            </a:r>
            <a:r>
              <a:rPr lang="tr-TR" sz="800" smtClean="0">
                <a:latin typeface="Comic Sans MS" pitchFamily="66" charset="0"/>
                <a:sym typeface="Symbol" pitchFamily="18" charset="2"/>
              </a:rPr>
              <a:t></a:t>
            </a:r>
            <a:r>
              <a:rPr lang="tr-TR" sz="800" smtClean="0">
                <a:latin typeface="Comic Sans MS" pitchFamily="66" charset="0"/>
              </a:rPr>
              <a:t>F,	k=5,	X</a:t>
            </a:r>
            <a:r>
              <a:rPr lang="tr-TR" sz="800" smtClean="0">
                <a:latin typeface="Comic Sans MS" pitchFamily="66" charset="0"/>
                <a:sym typeface="Symbol" pitchFamily="18" charset="2"/>
              </a:rPr>
              <a:t></a:t>
            </a:r>
            <a:r>
              <a:rPr lang="tr-TR" sz="800" smtClean="0">
                <a:latin typeface="Comic Sans MS" pitchFamily="66" charset="0"/>
              </a:rPr>
              <a:t>C</a:t>
            </a:r>
          </a:p>
          <a:p>
            <a:pPr>
              <a:lnSpc>
                <a:spcPct val="80000"/>
              </a:lnSpc>
              <a:buFont typeface="Wingdings" pitchFamily="2" charset="2"/>
              <a:buNone/>
            </a:pPr>
            <a:r>
              <a:rPr lang="tr-TR" sz="800" smtClean="0">
                <a:latin typeface="Comic Sans MS" pitchFamily="66" charset="0"/>
              </a:rPr>
              <a:t>4.C</a:t>
            </a:r>
            <a:r>
              <a:rPr lang="tr-TR" sz="800" smtClean="0"/>
              <a:t>’</a:t>
            </a:r>
            <a:r>
              <a:rPr lang="tr-TR" sz="800" smtClean="0">
                <a:latin typeface="Comic Sans MS" pitchFamily="66" charset="0"/>
              </a:rPr>
              <a:t>ya komşu D,E var.D</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T={(A,B),(B,F),(F,C),(C,D)}	L={A,B,F,C,D} D</a:t>
            </a:r>
            <a:r>
              <a:rPr lang="tr-TR" sz="800" smtClean="0">
                <a:latin typeface="Comic Sans MS" pitchFamily="66" charset="0"/>
                <a:sym typeface="Symbol" pitchFamily="18" charset="2"/>
              </a:rPr>
              <a:t></a:t>
            </a:r>
            <a:r>
              <a:rPr lang="tr-TR" sz="800" smtClean="0">
                <a:latin typeface="Comic Sans MS" pitchFamily="66" charset="0"/>
              </a:rPr>
              <a:t>D(5),	D</a:t>
            </a:r>
            <a:r>
              <a:rPr lang="tr-TR" sz="800" smtClean="0">
                <a:latin typeface="Comic Sans MS" pitchFamily="66" charset="0"/>
                <a:sym typeface="Symbol" pitchFamily="18" charset="2"/>
              </a:rPr>
              <a:t></a:t>
            </a:r>
            <a:r>
              <a:rPr lang="tr-TR" sz="800" smtClean="0">
                <a:latin typeface="Comic Sans MS" pitchFamily="66" charset="0"/>
              </a:rPr>
              <a:t>C,	k=6,	X</a:t>
            </a:r>
            <a:r>
              <a:rPr lang="tr-TR" sz="800" smtClean="0">
                <a:latin typeface="Comic Sans MS" pitchFamily="66" charset="0"/>
                <a:sym typeface="Symbol" pitchFamily="18" charset="2"/>
              </a:rPr>
              <a:t></a:t>
            </a:r>
            <a:r>
              <a:rPr lang="tr-TR" sz="800" smtClean="0">
                <a:latin typeface="Comic Sans MS" pitchFamily="66" charset="0"/>
              </a:rPr>
              <a:t>D</a:t>
            </a:r>
          </a:p>
          <a:p>
            <a:pPr>
              <a:lnSpc>
                <a:spcPct val="80000"/>
              </a:lnSpc>
              <a:buFont typeface="Wingdings" pitchFamily="2" charset="2"/>
              <a:buNone/>
            </a:pPr>
            <a:r>
              <a:rPr lang="tr-TR" sz="800" smtClean="0">
                <a:latin typeface="Comic Sans MS" pitchFamily="66" charset="0"/>
              </a:rPr>
              <a:t>5.D</a:t>
            </a:r>
            <a:r>
              <a:rPr lang="tr-TR" sz="800" smtClean="0"/>
              <a:t>’</a:t>
            </a:r>
            <a:r>
              <a:rPr lang="tr-TR" sz="800" smtClean="0">
                <a:latin typeface="Comic Sans MS" pitchFamily="66" charset="0"/>
              </a:rPr>
              <a:t>ye komşu yok.</a:t>
            </a:r>
          </a:p>
          <a:p>
            <a:pPr>
              <a:lnSpc>
                <a:spcPct val="80000"/>
              </a:lnSpc>
              <a:buFont typeface="Wingdings" pitchFamily="2" charset="2"/>
              <a:buNone/>
            </a:pPr>
            <a:r>
              <a:rPr lang="tr-TR" sz="800" smtClean="0">
                <a:latin typeface="Comic Sans MS" pitchFamily="66" charset="0"/>
              </a:rPr>
              <a:t>Endwhile</a:t>
            </a:r>
          </a:p>
          <a:p>
            <a:pPr>
              <a:lnSpc>
                <a:spcPct val="80000"/>
              </a:lnSpc>
              <a:buFont typeface="Wingdings" pitchFamily="2" charset="2"/>
              <a:buNone/>
            </a:pPr>
            <a:r>
              <a:rPr lang="tr-TR" sz="800" smtClean="0">
                <a:latin typeface="Comic Sans MS" pitchFamily="66" charset="0"/>
              </a:rPr>
              <a:t>Adım 2.2 X=C</a:t>
            </a:r>
          </a:p>
          <a:p>
            <a:pPr>
              <a:lnSpc>
                <a:spcPct val="80000"/>
              </a:lnSpc>
              <a:buFont typeface="Wingdings" pitchFamily="2" charset="2"/>
              <a:buNone/>
            </a:pPr>
            <a:r>
              <a:rPr lang="tr-TR" sz="800" smtClean="0">
                <a:latin typeface="Comic Sans MS" pitchFamily="66" charset="0"/>
              </a:rPr>
              <a:t>Adım 2.1 while </a:t>
            </a:r>
          </a:p>
          <a:p>
            <a:pPr>
              <a:lnSpc>
                <a:spcPct val="80000"/>
              </a:lnSpc>
              <a:buFont typeface="Wingdings" pitchFamily="2" charset="2"/>
              <a:buNone/>
            </a:pPr>
            <a:r>
              <a:rPr lang="tr-TR" sz="800" smtClean="0">
                <a:latin typeface="Comic Sans MS" pitchFamily="66" charset="0"/>
              </a:rPr>
              <a:t>1.C</a:t>
            </a:r>
            <a:r>
              <a:rPr lang="tr-TR" sz="800" smtClean="0"/>
              <a:t>’</a:t>
            </a:r>
            <a:r>
              <a:rPr lang="tr-TR" sz="800" smtClean="0">
                <a:latin typeface="Comic Sans MS" pitchFamily="66" charset="0"/>
              </a:rPr>
              <a:t>ya komşu E,G var.E</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T={(A,B),(B,F),(F,C),(C,D),(C,E)}	L={A,B,F,C,D,E} E</a:t>
            </a:r>
            <a:r>
              <a:rPr lang="tr-TR" sz="800" smtClean="0">
                <a:latin typeface="Comic Sans MS" pitchFamily="66" charset="0"/>
                <a:sym typeface="Symbol" pitchFamily="18" charset="2"/>
              </a:rPr>
              <a:t></a:t>
            </a:r>
            <a:r>
              <a:rPr lang="tr-TR" sz="800" smtClean="0">
                <a:latin typeface="Comic Sans MS" pitchFamily="66" charset="0"/>
              </a:rPr>
              <a:t>E(6),E</a:t>
            </a:r>
            <a:r>
              <a:rPr lang="tr-TR" sz="800" smtClean="0">
                <a:latin typeface="Comic Sans MS" pitchFamily="66" charset="0"/>
                <a:sym typeface="Symbol" pitchFamily="18" charset="2"/>
              </a:rPr>
              <a:t></a:t>
            </a:r>
            <a:r>
              <a:rPr lang="tr-TR" sz="800" smtClean="0">
                <a:latin typeface="Comic Sans MS" pitchFamily="66" charset="0"/>
              </a:rPr>
              <a:t>C,	k=7,	X</a:t>
            </a:r>
            <a:r>
              <a:rPr lang="tr-TR" sz="800" smtClean="0">
                <a:latin typeface="Comic Sans MS" pitchFamily="66" charset="0"/>
                <a:sym typeface="Symbol" pitchFamily="18" charset="2"/>
              </a:rPr>
              <a:t></a:t>
            </a:r>
            <a:r>
              <a:rPr lang="tr-TR" sz="800" smtClean="0">
                <a:latin typeface="Comic Sans MS" pitchFamily="66" charset="0"/>
              </a:rPr>
              <a:t>E</a:t>
            </a:r>
          </a:p>
          <a:p>
            <a:pPr>
              <a:lnSpc>
                <a:spcPct val="80000"/>
              </a:lnSpc>
              <a:buFont typeface="Wingdings" pitchFamily="2" charset="2"/>
              <a:buNone/>
            </a:pPr>
            <a:r>
              <a:rPr lang="tr-TR" sz="800" smtClean="0">
                <a:latin typeface="Comic Sans MS" pitchFamily="66" charset="0"/>
              </a:rPr>
              <a:t>2. E</a:t>
            </a:r>
            <a:r>
              <a:rPr lang="tr-TR" sz="800" smtClean="0"/>
              <a:t>’</a:t>
            </a:r>
            <a:r>
              <a:rPr lang="tr-TR" sz="800" smtClean="0">
                <a:latin typeface="Comic Sans MS" pitchFamily="66" charset="0"/>
              </a:rPr>
              <a:t>ye komşu yok.</a:t>
            </a:r>
          </a:p>
          <a:p>
            <a:pPr>
              <a:lnSpc>
                <a:spcPct val="80000"/>
              </a:lnSpc>
              <a:buFont typeface="Wingdings" pitchFamily="2" charset="2"/>
              <a:buNone/>
            </a:pPr>
            <a:r>
              <a:rPr lang="tr-TR" sz="800" smtClean="0">
                <a:latin typeface="Comic Sans MS" pitchFamily="66" charset="0"/>
              </a:rPr>
              <a:t>Adım 2.2 X=C</a:t>
            </a:r>
          </a:p>
          <a:p>
            <a:pPr>
              <a:lnSpc>
                <a:spcPct val="80000"/>
              </a:lnSpc>
              <a:buFont typeface="Wingdings" pitchFamily="2" charset="2"/>
              <a:buNone/>
            </a:pPr>
            <a:r>
              <a:rPr lang="tr-TR" sz="800" smtClean="0">
                <a:latin typeface="Comic Sans MS" pitchFamily="66" charset="0"/>
              </a:rPr>
              <a:t>Adım 2.1 while </a:t>
            </a:r>
          </a:p>
          <a:p>
            <a:pPr>
              <a:lnSpc>
                <a:spcPct val="80000"/>
              </a:lnSpc>
              <a:buFont typeface="Wingdings" pitchFamily="2" charset="2"/>
              <a:buNone/>
            </a:pPr>
            <a:r>
              <a:rPr lang="tr-TR" sz="800" smtClean="0">
                <a:latin typeface="Comic Sans MS" pitchFamily="66" charset="0"/>
              </a:rPr>
              <a:t>1.C</a:t>
            </a:r>
            <a:r>
              <a:rPr lang="tr-TR" sz="800" smtClean="0"/>
              <a:t>’</a:t>
            </a:r>
            <a:r>
              <a:rPr lang="tr-TR" sz="800" smtClean="0">
                <a:latin typeface="Comic Sans MS" pitchFamily="66" charset="0"/>
              </a:rPr>
              <a:t>ya komşu G var.G</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T={(A,B),(B,F),(F,C),(C,D),(C,E),(C,G)}	L={A,B,F,C,D,E,G} G</a:t>
            </a:r>
            <a:r>
              <a:rPr lang="tr-TR" sz="800" smtClean="0">
                <a:latin typeface="Comic Sans MS" pitchFamily="66" charset="0"/>
                <a:sym typeface="Symbol" pitchFamily="18" charset="2"/>
              </a:rPr>
              <a:t></a:t>
            </a:r>
            <a:r>
              <a:rPr lang="tr-TR" sz="800" smtClean="0">
                <a:latin typeface="Comic Sans MS" pitchFamily="66" charset="0"/>
              </a:rPr>
              <a:t>G(7),G</a:t>
            </a:r>
            <a:r>
              <a:rPr lang="tr-TR" sz="800" smtClean="0">
                <a:latin typeface="Comic Sans MS" pitchFamily="66" charset="0"/>
                <a:sym typeface="Symbol" pitchFamily="18" charset="2"/>
              </a:rPr>
              <a:t></a:t>
            </a:r>
            <a:r>
              <a:rPr lang="tr-TR" sz="800" smtClean="0">
                <a:latin typeface="Comic Sans MS" pitchFamily="66" charset="0"/>
              </a:rPr>
              <a:t>C,	k=8,	X</a:t>
            </a:r>
            <a:r>
              <a:rPr lang="tr-TR" sz="800" smtClean="0">
                <a:latin typeface="Comic Sans MS" pitchFamily="66" charset="0"/>
                <a:sym typeface="Symbol" pitchFamily="18" charset="2"/>
              </a:rPr>
              <a:t></a:t>
            </a:r>
            <a:r>
              <a:rPr lang="tr-TR" sz="800" smtClean="0">
                <a:latin typeface="Comic Sans MS" pitchFamily="66" charset="0"/>
              </a:rPr>
              <a:t>G</a:t>
            </a:r>
          </a:p>
          <a:p>
            <a:pPr>
              <a:lnSpc>
                <a:spcPct val="80000"/>
              </a:lnSpc>
              <a:buFont typeface="Wingdings" pitchFamily="2" charset="2"/>
              <a:buNone/>
            </a:pPr>
            <a:r>
              <a:rPr lang="tr-TR" sz="800" smtClean="0">
                <a:latin typeface="Comic Sans MS" pitchFamily="66" charset="0"/>
              </a:rPr>
              <a:t>2. G</a:t>
            </a:r>
            <a:r>
              <a:rPr lang="tr-TR" sz="800" smtClean="0"/>
              <a:t>’</a:t>
            </a:r>
            <a:r>
              <a:rPr lang="tr-TR" sz="800" smtClean="0">
                <a:latin typeface="Comic Sans MS" pitchFamily="66" charset="0"/>
              </a:rPr>
              <a:t>ye komşu yok.</a:t>
            </a:r>
          </a:p>
          <a:p>
            <a:pPr>
              <a:lnSpc>
                <a:spcPct val="80000"/>
              </a:lnSpc>
              <a:buFont typeface="Wingdings" pitchFamily="2" charset="2"/>
              <a:buNone/>
            </a:pPr>
            <a:r>
              <a:rPr lang="tr-TR" sz="800" smtClean="0">
                <a:latin typeface="Comic Sans MS" pitchFamily="66" charset="0"/>
              </a:rPr>
              <a:t>Adım 2.2 X=C</a:t>
            </a:r>
          </a:p>
          <a:p>
            <a:pPr>
              <a:lnSpc>
                <a:spcPct val="80000"/>
              </a:lnSpc>
              <a:buFont typeface="Wingdings" pitchFamily="2" charset="2"/>
              <a:buNone/>
            </a:pPr>
            <a:r>
              <a:rPr lang="tr-TR" sz="800" smtClean="0">
                <a:latin typeface="Comic Sans MS" pitchFamily="66" charset="0"/>
              </a:rPr>
              <a:t>Adım 2.1 while </a:t>
            </a:r>
          </a:p>
          <a:p>
            <a:pPr>
              <a:lnSpc>
                <a:spcPct val="80000"/>
              </a:lnSpc>
              <a:buFont typeface="Wingdings" pitchFamily="2" charset="2"/>
              <a:buNone/>
            </a:pPr>
            <a:r>
              <a:rPr lang="tr-TR" sz="800" smtClean="0">
                <a:latin typeface="Comic Sans MS" pitchFamily="66" charset="0"/>
              </a:rPr>
              <a:t>C</a:t>
            </a:r>
            <a:r>
              <a:rPr lang="tr-TR" sz="800" smtClean="0"/>
              <a:t>’</a:t>
            </a:r>
            <a:r>
              <a:rPr lang="tr-TR" sz="800" smtClean="0">
                <a:latin typeface="Comic Sans MS" pitchFamily="66" charset="0"/>
              </a:rPr>
              <a:t>ye komşu yok (end while)</a:t>
            </a:r>
          </a:p>
          <a:p>
            <a:pPr>
              <a:lnSpc>
                <a:spcPct val="80000"/>
              </a:lnSpc>
              <a:buFont typeface="Wingdings" pitchFamily="2" charset="2"/>
              <a:buNone/>
            </a:pPr>
            <a:r>
              <a:rPr lang="tr-TR" sz="800" smtClean="0">
                <a:latin typeface="Comic Sans MS" pitchFamily="66" charset="0"/>
              </a:rPr>
              <a:t>Adım 2.2 X=F</a:t>
            </a:r>
          </a:p>
          <a:p>
            <a:pPr>
              <a:lnSpc>
                <a:spcPct val="80000"/>
              </a:lnSpc>
              <a:buFont typeface="Wingdings" pitchFamily="2" charset="2"/>
              <a:buNone/>
            </a:pPr>
            <a:r>
              <a:rPr lang="tr-TR" sz="800" smtClean="0">
                <a:latin typeface="Comic Sans MS" pitchFamily="66" charset="0"/>
              </a:rPr>
              <a:t>Adım 2.1 while </a:t>
            </a:r>
          </a:p>
          <a:p>
            <a:pPr>
              <a:lnSpc>
                <a:spcPct val="80000"/>
              </a:lnSpc>
              <a:buFont typeface="Wingdings" pitchFamily="2" charset="2"/>
              <a:buNone/>
            </a:pPr>
            <a:r>
              <a:rPr lang="tr-TR" sz="800" smtClean="0">
                <a:latin typeface="Comic Sans MS" pitchFamily="66" charset="0"/>
              </a:rPr>
              <a:t>1.F</a:t>
            </a:r>
            <a:r>
              <a:rPr lang="tr-TR" sz="800" smtClean="0"/>
              <a:t>’</a:t>
            </a:r>
            <a:r>
              <a:rPr lang="tr-TR" sz="800" smtClean="0">
                <a:latin typeface="Comic Sans MS" pitchFamily="66" charset="0"/>
              </a:rPr>
              <a:t>ya komşu H,I var.H</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T={(A,B),(B,F),(F,C),(C,D),(C,E),(C,G),(F,H)}	L={A,B,F,C,D,E,G,H} H</a:t>
            </a:r>
            <a:r>
              <a:rPr lang="tr-TR" sz="800" smtClean="0">
                <a:latin typeface="Comic Sans MS" pitchFamily="66" charset="0"/>
                <a:sym typeface="Symbol" pitchFamily="18" charset="2"/>
              </a:rPr>
              <a:t></a:t>
            </a:r>
            <a:r>
              <a:rPr lang="tr-TR" sz="800" smtClean="0">
                <a:latin typeface="Comic Sans MS" pitchFamily="66" charset="0"/>
              </a:rPr>
              <a:t>H(8),H</a:t>
            </a:r>
            <a:r>
              <a:rPr lang="tr-TR" sz="800" smtClean="0">
                <a:latin typeface="Comic Sans MS" pitchFamily="66" charset="0"/>
                <a:sym typeface="Symbol" pitchFamily="18" charset="2"/>
              </a:rPr>
              <a:t></a:t>
            </a:r>
            <a:r>
              <a:rPr lang="tr-TR" sz="800" smtClean="0">
                <a:latin typeface="Comic Sans MS" pitchFamily="66" charset="0"/>
              </a:rPr>
              <a:t>F,	k=9,	X</a:t>
            </a:r>
            <a:r>
              <a:rPr lang="tr-TR" sz="800" smtClean="0">
                <a:latin typeface="Comic Sans MS" pitchFamily="66" charset="0"/>
                <a:sym typeface="Symbol" pitchFamily="18" charset="2"/>
              </a:rPr>
              <a:t></a:t>
            </a:r>
            <a:r>
              <a:rPr lang="tr-TR" sz="800" smtClean="0">
                <a:latin typeface="Comic Sans MS" pitchFamily="66" charset="0"/>
              </a:rPr>
              <a:t>H</a:t>
            </a:r>
          </a:p>
          <a:p>
            <a:pPr>
              <a:lnSpc>
                <a:spcPct val="80000"/>
              </a:lnSpc>
              <a:buFont typeface="Wingdings" pitchFamily="2" charset="2"/>
              <a:buNone/>
            </a:pPr>
            <a:r>
              <a:rPr lang="tr-TR" sz="800" smtClean="0">
                <a:latin typeface="Comic Sans MS" pitchFamily="66" charset="0"/>
              </a:rPr>
              <a:t>2.H</a:t>
            </a:r>
            <a:r>
              <a:rPr lang="tr-TR" sz="800" smtClean="0"/>
              <a:t>’</a:t>
            </a:r>
            <a:r>
              <a:rPr lang="tr-TR" sz="800" smtClean="0">
                <a:latin typeface="Comic Sans MS" pitchFamily="66" charset="0"/>
              </a:rPr>
              <a:t>ya komşu I,J var.I</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T={(A,B),(B,F),(F,C),(C,D),(C,E),(C,G),(F,H),(H,I)}	L={A,B,F,C,D,E,G,H,I} I</a:t>
            </a:r>
            <a:r>
              <a:rPr lang="tr-TR" sz="800" smtClean="0">
                <a:latin typeface="Comic Sans MS" pitchFamily="66" charset="0"/>
                <a:sym typeface="Symbol" pitchFamily="18" charset="2"/>
              </a:rPr>
              <a:t></a:t>
            </a:r>
            <a:r>
              <a:rPr lang="tr-TR" sz="800" smtClean="0">
                <a:latin typeface="Comic Sans MS" pitchFamily="66" charset="0"/>
              </a:rPr>
              <a:t>I(9),I</a:t>
            </a:r>
            <a:r>
              <a:rPr lang="tr-TR" sz="800" smtClean="0">
                <a:latin typeface="Comic Sans MS" pitchFamily="66" charset="0"/>
                <a:sym typeface="Symbol" pitchFamily="18" charset="2"/>
              </a:rPr>
              <a:t></a:t>
            </a:r>
            <a:r>
              <a:rPr lang="tr-TR" sz="800" smtClean="0">
                <a:latin typeface="Comic Sans MS" pitchFamily="66" charset="0"/>
              </a:rPr>
              <a:t>H,	k=10,	X</a:t>
            </a:r>
            <a:r>
              <a:rPr lang="tr-TR" sz="800" smtClean="0">
                <a:latin typeface="Comic Sans MS" pitchFamily="66" charset="0"/>
                <a:sym typeface="Symbol" pitchFamily="18" charset="2"/>
              </a:rPr>
              <a:t></a:t>
            </a:r>
            <a:r>
              <a:rPr lang="tr-TR" sz="800" smtClean="0">
                <a:latin typeface="Comic Sans MS" pitchFamily="66" charset="0"/>
              </a:rPr>
              <a:t>I</a:t>
            </a:r>
          </a:p>
          <a:p>
            <a:pPr>
              <a:lnSpc>
                <a:spcPct val="80000"/>
              </a:lnSpc>
              <a:buFont typeface="Wingdings" pitchFamily="2" charset="2"/>
              <a:buNone/>
            </a:pPr>
            <a:r>
              <a:rPr lang="tr-TR" sz="800" smtClean="0">
                <a:latin typeface="Comic Sans MS" pitchFamily="66" charset="0"/>
              </a:rPr>
              <a:t>3. I</a:t>
            </a:r>
            <a:r>
              <a:rPr lang="tr-TR" sz="800" smtClean="0"/>
              <a:t>’</a:t>
            </a:r>
            <a:r>
              <a:rPr lang="tr-TR" sz="800" smtClean="0">
                <a:latin typeface="Comic Sans MS" pitchFamily="66" charset="0"/>
              </a:rPr>
              <a:t>ye komşu yok (endwhile).</a:t>
            </a:r>
          </a:p>
          <a:p>
            <a:pPr>
              <a:lnSpc>
                <a:spcPct val="80000"/>
              </a:lnSpc>
              <a:buFont typeface="Wingdings" pitchFamily="2" charset="2"/>
              <a:buNone/>
            </a:pPr>
            <a:r>
              <a:rPr lang="tr-TR" sz="800" smtClean="0">
                <a:latin typeface="Comic Sans MS" pitchFamily="66" charset="0"/>
              </a:rPr>
              <a:t>Adım 2.2 X=H</a:t>
            </a:r>
          </a:p>
          <a:p>
            <a:pPr>
              <a:lnSpc>
                <a:spcPct val="80000"/>
              </a:lnSpc>
              <a:buFont typeface="Wingdings" pitchFamily="2" charset="2"/>
              <a:buNone/>
            </a:pPr>
            <a:r>
              <a:rPr lang="tr-TR" sz="800" smtClean="0">
                <a:latin typeface="Comic Sans MS" pitchFamily="66" charset="0"/>
              </a:rPr>
              <a:t>Adım 2.1 while </a:t>
            </a:r>
          </a:p>
          <a:p>
            <a:pPr>
              <a:lnSpc>
                <a:spcPct val="80000"/>
              </a:lnSpc>
              <a:buFont typeface="Wingdings" pitchFamily="2" charset="2"/>
              <a:buNone/>
            </a:pPr>
            <a:r>
              <a:rPr lang="tr-TR" sz="800" smtClean="0">
                <a:latin typeface="Comic Sans MS" pitchFamily="66" charset="0"/>
              </a:rPr>
              <a:t>1.H</a:t>
            </a:r>
            <a:r>
              <a:rPr lang="tr-TR" sz="800" smtClean="0"/>
              <a:t>’</a:t>
            </a:r>
            <a:r>
              <a:rPr lang="tr-TR" sz="800" smtClean="0">
                <a:latin typeface="Comic Sans MS" pitchFamily="66" charset="0"/>
              </a:rPr>
              <a:t>ya komşu J var.J</a:t>
            </a:r>
            <a:r>
              <a:rPr lang="tr-TR" sz="800" smtClean="0"/>
              <a:t>’</a:t>
            </a:r>
            <a:r>
              <a:rPr lang="tr-TR" sz="800" smtClean="0">
                <a:latin typeface="Comic Sans MS" pitchFamily="66" charset="0"/>
              </a:rPr>
              <a:t>yi se</a:t>
            </a:r>
            <a:r>
              <a:rPr lang="tr-TR" sz="800" smtClean="0"/>
              <a:t>ç</a:t>
            </a:r>
            <a:r>
              <a:rPr lang="tr-TR" sz="800" smtClean="0">
                <a:latin typeface="Comic Sans MS" pitchFamily="66" charset="0"/>
              </a:rPr>
              <a:t>elim. </a:t>
            </a:r>
          </a:p>
          <a:p>
            <a:pPr>
              <a:lnSpc>
                <a:spcPct val="80000"/>
              </a:lnSpc>
              <a:buFont typeface="Wingdings" pitchFamily="2" charset="2"/>
              <a:buNone/>
            </a:pPr>
            <a:r>
              <a:rPr lang="tr-TR" sz="800" smtClean="0">
                <a:latin typeface="Comic Sans MS" pitchFamily="66" charset="0"/>
              </a:rPr>
              <a:t>T={(A,B),(B,F),(F,C),(C,D),(C,E),(C,G),(F,H),(H,I),(H,J)}	L={A,B,F,C,D,E,G,H,I,J} J</a:t>
            </a:r>
            <a:r>
              <a:rPr lang="tr-TR" sz="800" smtClean="0">
                <a:latin typeface="Comic Sans MS" pitchFamily="66" charset="0"/>
                <a:sym typeface="Symbol" pitchFamily="18" charset="2"/>
              </a:rPr>
              <a:t></a:t>
            </a:r>
            <a:r>
              <a:rPr lang="tr-TR" sz="800" smtClean="0">
                <a:latin typeface="Comic Sans MS" pitchFamily="66" charset="0"/>
              </a:rPr>
              <a:t>J(10),J</a:t>
            </a:r>
            <a:r>
              <a:rPr lang="tr-TR" sz="800" smtClean="0">
                <a:latin typeface="Comic Sans MS" pitchFamily="66" charset="0"/>
                <a:sym typeface="Symbol" pitchFamily="18" charset="2"/>
              </a:rPr>
              <a:t></a:t>
            </a:r>
            <a:r>
              <a:rPr lang="tr-TR" sz="800" smtClean="0">
                <a:latin typeface="Comic Sans MS" pitchFamily="66" charset="0"/>
              </a:rPr>
              <a:t>H,	k=11,	X</a:t>
            </a:r>
            <a:r>
              <a:rPr lang="tr-TR" sz="800" smtClean="0">
                <a:latin typeface="Comic Sans MS" pitchFamily="66" charset="0"/>
                <a:sym typeface="Symbol" pitchFamily="18" charset="2"/>
              </a:rPr>
              <a:t></a:t>
            </a:r>
            <a:r>
              <a:rPr lang="tr-TR" sz="800" smtClean="0">
                <a:latin typeface="Comic Sans MS" pitchFamily="66" charset="0"/>
              </a:rPr>
              <a:t>J</a:t>
            </a:r>
          </a:p>
          <a:p>
            <a:pPr>
              <a:lnSpc>
                <a:spcPct val="80000"/>
              </a:lnSpc>
              <a:buFont typeface="Wingdings" pitchFamily="2" charset="2"/>
              <a:buNone/>
            </a:pPr>
            <a:r>
              <a:rPr lang="tr-TR" sz="800" smtClean="0">
                <a:latin typeface="Comic Sans MS" pitchFamily="66" charset="0"/>
              </a:rPr>
              <a:t>2. J</a:t>
            </a:r>
            <a:r>
              <a:rPr lang="tr-TR" sz="800" smtClean="0"/>
              <a:t>’</a:t>
            </a:r>
            <a:r>
              <a:rPr lang="tr-TR" sz="800" smtClean="0">
                <a:latin typeface="Comic Sans MS" pitchFamily="66" charset="0"/>
              </a:rPr>
              <a:t>ye komşu yok (endwhile).</a:t>
            </a:r>
          </a:p>
          <a:p>
            <a:pPr>
              <a:lnSpc>
                <a:spcPct val="80000"/>
              </a:lnSpc>
              <a:buFont typeface="Wingdings" pitchFamily="2" charset="2"/>
              <a:buNone/>
            </a:pPr>
            <a:r>
              <a:rPr lang="tr-TR" sz="800" smtClean="0">
                <a:latin typeface="Comic Sans MS" pitchFamily="66" charset="0"/>
              </a:rPr>
              <a:t>Adım 2.2 X=H</a:t>
            </a:r>
          </a:p>
          <a:p>
            <a:pPr>
              <a:lnSpc>
                <a:spcPct val="80000"/>
              </a:lnSpc>
              <a:buFont typeface="Wingdings" pitchFamily="2" charset="2"/>
              <a:buNone/>
            </a:pPr>
            <a:r>
              <a:rPr lang="tr-TR" sz="800" smtClean="0">
                <a:latin typeface="Comic Sans MS" pitchFamily="66" charset="0"/>
              </a:rPr>
              <a:t>Until {t</a:t>
            </a:r>
            <a:r>
              <a:rPr lang="tr-TR" sz="800" smtClean="0"/>
              <a:t>ü</a:t>
            </a:r>
            <a:r>
              <a:rPr lang="tr-TR" sz="800" smtClean="0">
                <a:latin typeface="Comic Sans MS" pitchFamily="66" charset="0"/>
              </a:rPr>
              <a:t>m d</a:t>
            </a:r>
            <a:r>
              <a:rPr lang="tr-TR" sz="800" smtClean="0"/>
              <a:t>ü</a:t>
            </a:r>
            <a:r>
              <a:rPr lang="tr-TR" sz="800" smtClean="0">
                <a:latin typeface="Comic Sans MS" pitchFamily="66" charset="0"/>
              </a:rPr>
              <a:t>ğ</a:t>
            </a:r>
            <a:r>
              <a:rPr lang="tr-TR" sz="800" smtClean="0"/>
              <a:t>ü</a:t>
            </a:r>
            <a:r>
              <a:rPr lang="tr-TR" sz="800" smtClean="0">
                <a:latin typeface="Comic Sans MS" pitchFamily="66" charset="0"/>
              </a:rPr>
              <a:t>mler L</a:t>
            </a:r>
            <a:r>
              <a:rPr lang="tr-TR" sz="800" smtClean="0"/>
              <a:t>’</a:t>
            </a:r>
            <a:r>
              <a:rPr lang="tr-TR" sz="800" smtClean="0">
                <a:latin typeface="Comic Sans MS" pitchFamily="66" charset="0"/>
              </a:rPr>
              <a:t>de} bitti!</a:t>
            </a:r>
          </a:p>
          <a:p>
            <a:pPr>
              <a:lnSpc>
                <a:spcPct val="80000"/>
              </a:lnSpc>
              <a:buFont typeface="Wingdings" pitchFamily="2" charset="2"/>
              <a:buNone/>
            </a:pPr>
            <a:r>
              <a:rPr lang="tr-TR" sz="800" smtClean="0">
                <a:latin typeface="Comic Sans MS" pitchFamily="66" charset="0"/>
              </a:rPr>
              <a:t>Adım 3 L</a:t>
            </a:r>
            <a:r>
              <a:rPr lang="tr-TR" sz="800" smtClean="0"/>
              <a:t>’</a:t>
            </a:r>
            <a:r>
              <a:rPr lang="tr-TR" sz="800" smtClean="0">
                <a:latin typeface="Comic Sans MS" pitchFamily="66" charset="0"/>
              </a:rPr>
              <a:t>de t</a:t>
            </a:r>
            <a:r>
              <a:rPr lang="tr-TR" sz="800" smtClean="0"/>
              <a:t>ü</a:t>
            </a:r>
            <a:r>
              <a:rPr lang="tr-TR" sz="800" smtClean="0">
                <a:latin typeface="Comic Sans MS" pitchFamily="66" charset="0"/>
              </a:rPr>
              <a:t>m d</a:t>
            </a:r>
            <a:r>
              <a:rPr lang="tr-TR" sz="800" smtClean="0"/>
              <a:t>ü</a:t>
            </a:r>
            <a:r>
              <a:rPr lang="tr-TR" sz="800" smtClean="0">
                <a:latin typeface="Comic Sans MS" pitchFamily="66" charset="0"/>
              </a:rPr>
              <a:t>ğ</a:t>
            </a:r>
            <a:r>
              <a:rPr lang="tr-TR" sz="800" smtClean="0"/>
              <a:t>ü</a:t>
            </a:r>
            <a:r>
              <a:rPr lang="tr-TR" sz="800" smtClean="0">
                <a:latin typeface="Comic Sans MS" pitchFamily="66" charset="0"/>
              </a:rPr>
              <a:t>mler var</a:t>
            </a:r>
          </a:p>
          <a:p>
            <a:pPr>
              <a:lnSpc>
                <a:spcPct val="80000"/>
              </a:lnSpc>
              <a:buFont typeface="Wingdings" pitchFamily="2" charset="2"/>
              <a:buNone/>
            </a:pPr>
            <a:r>
              <a:rPr lang="tr-TR" sz="800" smtClean="0">
                <a:latin typeface="Comic Sans MS" pitchFamily="66" charset="0"/>
              </a:rPr>
              <a:t>T={(A,B),(B,F),(F,C),(C,D),(C,E),(C,G),(F,H),(H,I),(H,J)} kapsama ağacıdır.</a:t>
            </a:r>
          </a:p>
        </p:txBody>
      </p:sp>
      <p:grpSp>
        <p:nvGrpSpPr>
          <p:cNvPr id="117764" name="Group 4"/>
          <p:cNvGrpSpPr>
            <a:grpSpLocks/>
          </p:cNvGrpSpPr>
          <p:nvPr/>
        </p:nvGrpSpPr>
        <p:grpSpPr bwMode="auto">
          <a:xfrm>
            <a:off x="179388" y="260350"/>
            <a:ext cx="3657600" cy="1944688"/>
            <a:chOff x="801" y="3964"/>
            <a:chExt cx="5760" cy="3240"/>
          </a:xfrm>
        </p:grpSpPr>
        <p:sp>
          <p:nvSpPr>
            <p:cNvPr id="117765" name="Rectangle 5"/>
            <p:cNvSpPr>
              <a:spLocks noChangeArrowheads="1"/>
            </p:cNvSpPr>
            <p:nvPr/>
          </p:nvSpPr>
          <p:spPr bwMode="auto">
            <a:xfrm>
              <a:off x="801" y="3964"/>
              <a:ext cx="5760" cy="3240"/>
            </a:xfrm>
            <a:prstGeom prst="rect">
              <a:avLst/>
            </a:prstGeom>
            <a:solidFill>
              <a:srgbClr val="C0C0C0"/>
            </a:solidFill>
            <a:ln w="9525">
              <a:solidFill>
                <a:srgbClr val="000000"/>
              </a:solidFill>
              <a:miter lim="800000"/>
              <a:headEnd/>
              <a:tailEnd/>
            </a:ln>
          </p:spPr>
          <p:txBody>
            <a:bodyPr/>
            <a:lstStyle/>
            <a:p>
              <a:endParaRPr lang="tr-TR"/>
            </a:p>
          </p:txBody>
        </p:sp>
        <p:sp>
          <p:nvSpPr>
            <p:cNvPr id="117766" name="Line 6"/>
            <p:cNvSpPr>
              <a:spLocks noChangeShapeType="1"/>
            </p:cNvSpPr>
            <p:nvPr/>
          </p:nvSpPr>
          <p:spPr bwMode="auto">
            <a:xfrm>
              <a:off x="1701" y="4504"/>
              <a:ext cx="1440" cy="0"/>
            </a:xfrm>
            <a:prstGeom prst="line">
              <a:avLst/>
            </a:prstGeom>
            <a:noFill/>
            <a:ln w="9525">
              <a:solidFill>
                <a:srgbClr val="000000"/>
              </a:solidFill>
              <a:round/>
              <a:headEnd type="oval" w="med" len="med"/>
              <a:tailEnd type="oval" w="med" len="med"/>
            </a:ln>
          </p:spPr>
          <p:txBody>
            <a:bodyPr/>
            <a:lstStyle/>
            <a:p>
              <a:endParaRPr lang="tr-TR"/>
            </a:p>
          </p:txBody>
        </p:sp>
        <p:sp>
          <p:nvSpPr>
            <p:cNvPr id="117767" name="Line 7"/>
            <p:cNvSpPr>
              <a:spLocks noChangeShapeType="1"/>
            </p:cNvSpPr>
            <p:nvPr/>
          </p:nvSpPr>
          <p:spPr bwMode="auto">
            <a:xfrm>
              <a:off x="3141" y="4504"/>
              <a:ext cx="1440" cy="0"/>
            </a:xfrm>
            <a:prstGeom prst="line">
              <a:avLst/>
            </a:prstGeom>
            <a:noFill/>
            <a:ln w="9525">
              <a:solidFill>
                <a:srgbClr val="000000"/>
              </a:solidFill>
              <a:round/>
              <a:headEnd/>
              <a:tailEnd/>
            </a:ln>
          </p:spPr>
          <p:txBody>
            <a:bodyPr/>
            <a:lstStyle/>
            <a:p>
              <a:endParaRPr lang="tr-TR"/>
            </a:p>
          </p:txBody>
        </p:sp>
        <p:sp>
          <p:nvSpPr>
            <p:cNvPr id="117768" name="Line 8"/>
            <p:cNvSpPr>
              <a:spLocks noChangeShapeType="1"/>
            </p:cNvSpPr>
            <p:nvPr/>
          </p:nvSpPr>
          <p:spPr bwMode="auto">
            <a:xfrm>
              <a:off x="3141" y="4504"/>
              <a:ext cx="0" cy="1080"/>
            </a:xfrm>
            <a:prstGeom prst="line">
              <a:avLst/>
            </a:prstGeom>
            <a:noFill/>
            <a:ln w="9525">
              <a:solidFill>
                <a:srgbClr val="000000"/>
              </a:solidFill>
              <a:round/>
              <a:headEnd/>
              <a:tailEnd/>
            </a:ln>
          </p:spPr>
          <p:txBody>
            <a:bodyPr/>
            <a:lstStyle/>
            <a:p>
              <a:endParaRPr lang="tr-TR"/>
            </a:p>
          </p:txBody>
        </p:sp>
        <p:sp>
          <p:nvSpPr>
            <p:cNvPr id="117769" name="Line 9"/>
            <p:cNvSpPr>
              <a:spLocks noChangeShapeType="1"/>
            </p:cNvSpPr>
            <p:nvPr/>
          </p:nvSpPr>
          <p:spPr bwMode="auto">
            <a:xfrm flipH="1">
              <a:off x="1701" y="5584"/>
              <a:ext cx="1440" cy="0"/>
            </a:xfrm>
            <a:prstGeom prst="line">
              <a:avLst/>
            </a:prstGeom>
            <a:noFill/>
            <a:ln w="9525">
              <a:solidFill>
                <a:srgbClr val="000000"/>
              </a:solidFill>
              <a:round/>
              <a:headEnd type="oval" w="med" len="med"/>
              <a:tailEnd type="oval" w="med" len="med"/>
            </a:ln>
          </p:spPr>
          <p:txBody>
            <a:bodyPr/>
            <a:lstStyle/>
            <a:p>
              <a:endParaRPr lang="tr-TR"/>
            </a:p>
          </p:txBody>
        </p:sp>
        <p:sp>
          <p:nvSpPr>
            <p:cNvPr id="117770" name="Line 10"/>
            <p:cNvSpPr>
              <a:spLocks noChangeShapeType="1"/>
            </p:cNvSpPr>
            <p:nvPr/>
          </p:nvSpPr>
          <p:spPr bwMode="auto">
            <a:xfrm flipV="1">
              <a:off x="1701" y="4504"/>
              <a:ext cx="0" cy="1080"/>
            </a:xfrm>
            <a:prstGeom prst="line">
              <a:avLst/>
            </a:prstGeom>
            <a:noFill/>
            <a:ln w="9525">
              <a:solidFill>
                <a:srgbClr val="000000"/>
              </a:solidFill>
              <a:round/>
              <a:headEnd/>
              <a:tailEnd/>
            </a:ln>
          </p:spPr>
          <p:txBody>
            <a:bodyPr/>
            <a:lstStyle/>
            <a:p>
              <a:endParaRPr lang="tr-TR"/>
            </a:p>
          </p:txBody>
        </p:sp>
        <p:sp>
          <p:nvSpPr>
            <p:cNvPr id="117771" name="Line 11"/>
            <p:cNvSpPr>
              <a:spLocks noChangeShapeType="1"/>
            </p:cNvSpPr>
            <p:nvPr/>
          </p:nvSpPr>
          <p:spPr bwMode="auto">
            <a:xfrm>
              <a:off x="3141" y="5584"/>
              <a:ext cx="0" cy="1080"/>
            </a:xfrm>
            <a:prstGeom prst="line">
              <a:avLst/>
            </a:prstGeom>
            <a:noFill/>
            <a:ln w="9525">
              <a:solidFill>
                <a:srgbClr val="000000"/>
              </a:solidFill>
              <a:round/>
              <a:headEnd/>
              <a:tailEnd/>
            </a:ln>
          </p:spPr>
          <p:txBody>
            <a:bodyPr/>
            <a:lstStyle/>
            <a:p>
              <a:endParaRPr lang="tr-TR"/>
            </a:p>
          </p:txBody>
        </p:sp>
        <p:sp>
          <p:nvSpPr>
            <p:cNvPr id="117772" name="Line 12"/>
            <p:cNvSpPr>
              <a:spLocks noChangeShapeType="1"/>
            </p:cNvSpPr>
            <p:nvPr/>
          </p:nvSpPr>
          <p:spPr bwMode="auto">
            <a:xfrm flipH="1">
              <a:off x="1701" y="6664"/>
              <a:ext cx="1440" cy="0"/>
            </a:xfrm>
            <a:prstGeom prst="line">
              <a:avLst/>
            </a:prstGeom>
            <a:noFill/>
            <a:ln w="9525">
              <a:solidFill>
                <a:srgbClr val="000000"/>
              </a:solidFill>
              <a:round/>
              <a:headEnd type="oval" w="med" len="med"/>
              <a:tailEnd type="oval" w="med" len="med"/>
            </a:ln>
          </p:spPr>
          <p:txBody>
            <a:bodyPr/>
            <a:lstStyle/>
            <a:p>
              <a:endParaRPr lang="tr-TR"/>
            </a:p>
          </p:txBody>
        </p:sp>
        <p:sp>
          <p:nvSpPr>
            <p:cNvPr id="117773" name="Line 13"/>
            <p:cNvSpPr>
              <a:spLocks noChangeShapeType="1"/>
            </p:cNvSpPr>
            <p:nvPr/>
          </p:nvSpPr>
          <p:spPr bwMode="auto">
            <a:xfrm flipV="1">
              <a:off x="1701" y="5584"/>
              <a:ext cx="0" cy="1080"/>
            </a:xfrm>
            <a:prstGeom prst="line">
              <a:avLst/>
            </a:prstGeom>
            <a:noFill/>
            <a:ln w="9525">
              <a:solidFill>
                <a:srgbClr val="000000"/>
              </a:solidFill>
              <a:round/>
              <a:headEnd/>
              <a:tailEnd/>
            </a:ln>
          </p:spPr>
          <p:txBody>
            <a:bodyPr/>
            <a:lstStyle/>
            <a:p>
              <a:endParaRPr lang="tr-TR"/>
            </a:p>
          </p:txBody>
        </p:sp>
        <p:sp>
          <p:nvSpPr>
            <p:cNvPr id="117774" name="Line 14"/>
            <p:cNvSpPr>
              <a:spLocks noChangeShapeType="1"/>
            </p:cNvSpPr>
            <p:nvPr/>
          </p:nvSpPr>
          <p:spPr bwMode="auto">
            <a:xfrm>
              <a:off x="3141" y="6664"/>
              <a:ext cx="1440" cy="0"/>
            </a:xfrm>
            <a:prstGeom prst="line">
              <a:avLst/>
            </a:prstGeom>
            <a:noFill/>
            <a:ln w="9525">
              <a:solidFill>
                <a:srgbClr val="000000"/>
              </a:solidFill>
              <a:round/>
              <a:headEnd/>
              <a:tailEnd type="oval" w="med" len="med"/>
            </a:ln>
          </p:spPr>
          <p:txBody>
            <a:bodyPr/>
            <a:lstStyle/>
            <a:p>
              <a:endParaRPr lang="tr-TR"/>
            </a:p>
          </p:txBody>
        </p:sp>
        <p:sp>
          <p:nvSpPr>
            <p:cNvPr id="117775" name="Line 15"/>
            <p:cNvSpPr>
              <a:spLocks noChangeShapeType="1"/>
            </p:cNvSpPr>
            <p:nvPr/>
          </p:nvSpPr>
          <p:spPr bwMode="auto">
            <a:xfrm flipH="1" flipV="1">
              <a:off x="3141" y="5584"/>
              <a:ext cx="1440" cy="1080"/>
            </a:xfrm>
            <a:prstGeom prst="line">
              <a:avLst/>
            </a:prstGeom>
            <a:noFill/>
            <a:ln w="9525">
              <a:solidFill>
                <a:srgbClr val="000000"/>
              </a:solidFill>
              <a:round/>
              <a:headEnd/>
              <a:tailEnd/>
            </a:ln>
          </p:spPr>
          <p:txBody>
            <a:bodyPr/>
            <a:lstStyle/>
            <a:p>
              <a:endParaRPr lang="tr-TR"/>
            </a:p>
          </p:txBody>
        </p:sp>
        <p:sp>
          <p:nvSpPr>
            <p:cNvPr id="117776" name="Line 16"/>
            <p:cNvSpPr>
              <a:spLocks noChangeShapeType="1"/>
            </p:cNvSpPr>
            <p:nvPr/>
          </p:nvSpPr>
          <p:spPr bwMode="auto">
            <a:xfrm flipV="1">
              <a:off x="3141" y="4504"/>
              <a:ext cx="1440" cy="1080"/>
            </a:xfrm>
            <a:prstGeom prst="line">
              <a:avLst/>
            </a:prstGeom>
            <a:noFill/>
            <a:ln w="9525">
              <a:solidFill>
                <a:srgbClr val="000000"/>
              </a:solidFill>
              <a:round/>
              <a:headEnd/>
              <a:tailEnd/>
            </a:ln>
          </p:spPr>
          <p:txBody>
            <a:bodyPr/>
            <a:lstStyle/>
            <a:p>
              <a:endParaRPr lang="tr-TR"/>
            </a:p>
          </p:txBody>
        </p:sp>
        <p:sp>
          <p:nvSpPr>
            <p:cNvPr id="117777" name="Line 17"/>
            <p:cNvSpPr>
              <a:spLocks noChangeShapeType="1"/>
            </p:cNvSpPr>
            <p:nvPr/>
          </p:nvSpPr>
          <p:spPr bwMode="auto">
            <a:xfrm>
              <a:off x="4581" y="4504"/>
              <a:ext cx="0" cy="1080"/>
            </a:xfrm>
            <a:prstGeom prst="line">
              <a:avLst/>
            </a:prstGeom>
            <a:noFill/>
            <a:ln w="9525">
              <a:solidFill>
                <a:srgbClr val="000000"/>
              </a:solidFill>
              <a:round/>
              <a:headEnd type="oval" w="med" len="med"/>
              <a:tailEnd type="oval" w="med" len="med"/>
            </a:ln>
          </p:spPr>
          <p:txBody>
            <a:bodyPr/>
            <a:lstStyle/>
            <a:p>
              <a:endParaRPr lang="tr-TR"/>
            </a:p>
          </p:txBody>
        </p:sp>
        <p:sp>
          <p:nvSpPr>
            <p:cNvPr id="117778" name="Line 18"/>
            <p:cNvSpPr>
              <a:spLocks noChangeShapeType="1"/>
            </p:cNvSpPr>
            <p:nvPr/>
          </p:nvSpPr>
          <p:spPr bwMode="auto">
            <a:xfrm>
              <a:off x="4581" y="4504"/>
              <a:ext cx="1260" cy="0"/>
            </a:xfrm>
            <a:prstGeom prst="line">
              <a:avLst/>
            </a:prstGeom>
            <a:noFill/>
            <a:ln w="9525">
              <a:solidFill>
                <a:srgbClr val="000000"/>
              </a:solidFill>
              <a:round/>
              <a:headEnd/>
              <a:tailEnd type="oval" w="med" len="med"/>
            </a:ln>
          </p:spPr>
          <p:txBody>
            <a:bodyPr/>
            <a:lstStyle/>
            <a:p>
              <a:endParaRPr lang="tr-TR"/>
            </a:p>
          </p:txBody>
        </p:sp>
        <p:sp>
          <p:nvSpPr>
            <p:cNvPr id="117779" name="Text Box 19"/>
            <p:cNvSpPr txBox="1">
              <a:spLocks noChangeArrowheads="1"/>
            </p:cNvSpPr>
            <p:nvPr/>
          </p:nvSpPr>
          <p:spPr bwMode="auto">
            <a:xfrm>
              <a:off x="1341" y="4144"/>
              <a:ext cx="900" cy="540"/>
            </a:xfrm>
            <a:prstGeom prst="rect">
              <a:avLst/>
            </a:prstGeom>
            <a:noFill/>
            <a:ln w="9525">
              <a:noFill/>
              <a:miter lim="800000"/>
              <a:headEnd/>
              <a:tailEnd/>
            </a:ln>
          </p:spPr>
          <p:txBody>
            <a:bodyPr/>
            <a:lstStyle/>
            <a:p>
              <a:r>
                <a:rPr lang="tr-TR" sz="1200">
                  <a:latin typeface="Arial" charset="0"/>
                  <a:cs typeface="Arial" charset="0"/>
                </a:rPr>
                <a:t>A(1)</a:t>
              </a:r>
              <a:endParaRPr lang="tr-TR">
                <a:latin typeface="Arial" charset="0"/>
                <a:cs typeface="Arial" charset="0"/>
              </a:endParaRPr>
            </a:p>
          </p:txBody>
        </p:sp>
        <p:sp>
          <p:nvSpPr>
            <p:cNvPr id="117780" name="Text Box 20"/>
            <p:cNvSpPr txBox="1">
              <a:spLocks noChangeArrowheads="1"/>
            </p:cNvSpPr>
            <p:nvPr/>
          </p:nvSpPr>
          <p:spPr bwMode="auto">
            <a:xfrm>
              <a:off x="2781" y="4144"/>
              <a:ext cx="900" cy="540"/>
            </a:xfrm>
            <a:prstGeom prst="rect">
              <a:avLst/>
            </a:prstGeom>
            <a:noFill/>
            <a:ln w="9525">
              <a:noFill/>
              <a:miter lim="800000"/>
              <a:headEnd/>
              <a:tailEnd/>
            </a:ln>
          </p:spPr>
          <p:txBody>
            <a:bodyPr/>
            <a:lstStyle/>
            <a:p>
              <a:r>
                <a:rPr lang="tr-TR" sz="1200">
                  <a:latin typeface="Arial" charset="0"/>
                  <a:cs typeface="Arial" charset="0"/>
                </a:rPr>
                <a:t>G(7)</a:t>
              </a:r>
              <a:endParaRPr lang="tr-TR">
                <a:latin typeface="Arial" charset="0"/>
                <a:cs typeface="Arial" charset="0"/>
              </a:endParaRPr>
            </a:p>
          </p:txBody>
        </p:sp>
        <p:sp>
          <p:nvSpPr>
            <p:cNvPr id="117781" name="Text Box 21"/>
            <p:cNvSpPr txBox="1">
              <a:spLocks noChangeArrowheads="1"/>
            </p:cNvSpPr>
            <p:nvPr/>
          </p:nvSpPr>
          <p:spPr bwMode="auto">
            <a:xfrm>
              <a:off x="981" y="5404"/>
              <a:ext cx="900" cy="540"/>
            </a:xfrm>
            <a:prstGeom prst="rect">
              <a:avLst/>
            </a:prstGeom>
            <a:noFill/>
            <a:ln w="9525">
              <a:noFill/>
              <a:miter lim="800000"/>
              <a:headEnd/>
              <a:tailEnd/>
            </a:ln>
          </p:spPr>
          <p:txBody>
            <a:bodyPr/>
            <a:lstStyle/>
            <a:p>
              <a:r>
                <a:rPr lang="tr-TR" sz="1200">
                  <a:latin typeface="Arial" charset="0"/>
                  <a:cs typeface="Arial" charset="0"/>
                </a:rPr>
                <a:t>B(2)</a:t>
              </a:r>
              <a:endParaRPr lang="tr-TR">
                <a:latin typeface="Arial" charset="0"/>
                <a:cs typeface="Arial" charset="0"/>
              </a:endParaRPr>
            </a:p>
          </p:txBody>
        </p:sp>
        <p:sp>
          <p:nvSpPr>
            <p:cNvPr id="117782" name="Text Box 22"/>
            <p:cNvSpPr txBox="1">
              <a:spLocks noChangeArrowheads="1"/>
            </p:cNvSpPr>
            <p:nvPr/>
          </p:nvSpPr>
          <p:spPr bwMode="auto">
            <a:xfrm>
              <a:off x="1341" y="6664"/>
              <a:ext cx="900" cy="540"/>
            </a:xfrm>
            <a:prstGeom prst="rect">
              <a:avLst/>
            </a:prstGeom>
            <a:noFill/>
            <a:ln w="9525">
              <a:noFill/>
              <a:miter lim="800000"/>
              <a:headEnd/>
              <a:tailEnd/>
            </a:ln>
          </p:spPr>
          <p:txBody>
            <a:bodyPr/>
            <a:lstStyle/>
            <a:p>
              <a:r>
                <a:rPr lang="tr-TR" sz="1200">
                  <a:latin typeface="Arial" charset="0"/>
                  <a:cs typeface="Arial" charset="0"/>
                </a:rPr>
                <a:t>J(10)</a:t>
              </a:r>
              <a:endParaRPr lang="tr-TR">
                <a:latin typeface="Arial" charset="0"/>
                <a:cs typeface="Arial" charset="0"/>
              </a:endParaRPr>
            </a:p>
          </p:txBody>
        </p:sp>
        <p:sp>
          <p:nvSpPr>
            <p:cNvPr id="117783" name="Text Box 23"/>
            <p:cNvSpPr txBox="1">
              <a:spLocks noChangeArrowheads="1"/>
            </p:cNvSpPr>
            <p:nvPr/>
          </p:nvSpPr>
          <p:spPr bwMode="auto">
            <a:xfrm>
              <a:off x="2601" y="5584"/>
              <a:ext cx="900" cy="540"/>
            </a:xfrm>
            <a:prstGeom prst="rect">
              <a:avLst/>
            </a:prstGeom>
            <a:noFill/>
            <a:ln w="9525">
              <a:noFill/>
              <a:miter lim="800000"/>
              <a:headEnd/>
              <a:tailEnd/>
            </a:ln>
          </p:spPr>
          <p:txBody>
            <a:bodyPr/>
            <a:lstStyle/>
            <a:p>
              <a:r>
                <a:rPr lang="tr-TR" sz="1200">
                  <a:latin typeface="Arial" charset="0"/>
                  <a:cs typeface="Arial" charset="0"/>
                </a:rPr>
                <a:t>F(3)</a:t>
              </a:r>
              <a:endParaRPr lang="tr-TR">
                <a:latin typeface="Arial" charset="0"/>
                <a:cs typeface="Arial" charset="0"/>
              </a:endParaRPr>
            </a:p>
          </p:txBody>
        </p:sp>
        <p:sp>
          <p:nvSpPr>
            <p:cNvPr id="117784" name="Text Box 24"/>
            <p:cNvSpPr txBox="1">
              <a:spLocks noChangeArrowheads="1"/>
            </p:cNvSpPr>
            <p:nvPr/>
          </p:nvSpPr>
          <p:spPr bwMode="auto">
            <a:xfrm>
              <a:off x="4221" y="4144"/>
              <a:ext cx="900" cy="540"/>
            </a:xfrm>
            <a:prstGeom prst="rect">
              <a:avLst/>
            </a:prstGeom>
            <a:noFill/>
            <a:ln w="9525">
              <a:noFill/>
              <a:miter lim="800000"/>
              <a:headEnd/>
              <a:tailEnd/>
            </a:ln>
          </p:spPr>
          <p:txBody>
            <a:bodyPr/>
            <a:lstStyle/>
            <a:p>
              <a:r>
                <a:rPr lang="tr-TR" sz="1200">
                  <a:latin typeface="Arial" charset="0"/>
                  <a:cs typeface="Arial" charset="0"/>
                </a:rPr>
                <a:t>C(4)</a:t>
              </a:r>
              <a:endParaRPr lang="tr-TR">
                <a:latin typeface="Arial" charset="0"/>
                <a:cs typeface="Arial" charset="0"/>
              </a:endParaRPr>
            </a:p>
          </p:txBody>
        </p:sp>
        <p:sp>
          <p:nvSpPr>
            <p:cNvPr id="117785" name="Text Box 25"/>
            <p:cNvSpPr txBox="1">
              <a:spLocks noChangeArrowheads="1"/>
            </p:cNvSpPr>
            <p:nvPr/>
          </p:nvSpPr>
          <p:spPr bwMode="auto">
            <a:xfrm>
              <a:off x="5481" y="4144"/>
              <a:ext cx="900" cy="540"/>
            </a:xfrm>
            <a:prstGeom prst="rect">
              <a:avLst/>
            </a:prstGeom>
            <a:noFill/>
            <a:ln w="9525">
              <a:noFill/>
              <a:miter lim="800000"/>
              <a:headEnd/>
              <a:tailEnd/>
            </a:ln>
          </p:spPr>
          <p:txBody>
            <a:bodyPr/>
            <a:lstStyle/>
            <a:p>
              <a:r>
                <a:rPr lang="tr-TR" sz="1200">
                  <a:latin typeface="Arial" charset="0"/>
                  <a:cs typeface="Arial" charset="0"/>
                </a:rPr>
                <a:t>D(5)</a:t>
              </a:r>
              <a:endParaRPr lang="tr-TR">
                <a:latin typeface="Arial" charset="0"/>
                <a:cs typeface="Arial" charset="0"/>
              </a:endParaRPr>
            </a:p>
          </p:txBody>
        </p:sp>
        <p:sp>
          <p:nvSpPr>
            <p:cNvPr id="117786" name="Text Box 26"/>
            <p:cNvSpPr txBox="1">
              <a:spLocks noChangeArrowheads="1"/>
            </p:cNvSpPr>
            <p:nvPr/>
          </p:nvSpPr>
          <p:spPr bwMode="auto">
            <a:xfrm>
              <a:off x="4221" y="5584"/>
              <a:ext cx="900" cy="540"/>
            </a:xfrm>
            <a:prstGeom prst="rect">
              <a:avLst/>
            </a:prstGeom>
            <a:noFill/>
            <a:ln w="9525">
              <a:noFill/>
              <a:miter lim="800000"/>
              <a:headEnd/>
              <a:tailEnd/>
            </a:ln>
          </p:spPr>
          <p:txBody>
            <a:bodyPr/>
            <a:lstStyle/>
            <a:p>
              <a:r>
                <a:rPr lang="tr-TR" sz="1200">
                  <a:latin typeface="Arial" charset="0"/>
                  <a:cs typeface="Arial" charset="0"/>
                </a:rPr>
                <a:t>E(6)</a:t>
              </a:r>
              <a:endParaRPr lang="tr-TR">
                <a:latin typeface="Arial" charset="0"/>
                <a:cs typeface="Arial" charset="0"/>
              </a:endParaRPr>
            </a:p>
          </p:txBody>
        </p:sp>
        <p:sp>
          <p:nvSpPr>
            <p:cNvPr id="117787" name="Text Box 27"/>
            <p:cNvSpPr txBox="1">
              <a:spLocks noChangeArrowheads="1"/>
            </p:cNvSpPr>
            <p:nvPr/>
          </p:nvSpPr>
          <p:spPr bwMode="auto">
            <a:xfrm>
              <a:off x="2781" y="6664"/>
              <a:ext cx="900" cy="540"/>
            </a:xfrm>
            <a:prstGeom prst="rect">
              <a:avLst/>
            </a:prstGeom>
            <a:noFill/>
            <a:ln w="9525">
              <a:noFill/>
              <a:miter lim="800000"/>
              <a:headEnd/>
              <a:tailEnd/>
            </a:ln>
          </p:spPr>
          <p:txBody>
            <a:bodyPr/>
            <a:lstStyle/>
            <a:p>
              <a:r>
                <a:rPr lang="tr-TR" sz="1200">
                  <a:latin typeface="Arial" charset="0"/>
                  <a:cs typeface="Arial" charset="0"/>
                </a:rPr>
                <a:t>H(8)</a:t>
              </a:r>
              <a:endParaRPr lang="tr-TR">
                <a:latin typeface="Arial" charset="0"/>
                <a:cs typeface="Arial" charset="0"/>
              </a:endParaRPr>
            </a:p>
          </p:txBody>
        </p:sp>
        <p:sp>
          <p:nvSpPr>
            <p:cNvPr id="117788" name="Text Box 28"/>
            <p:cNvSpPr txBox="1">
              <a:spLocks noChangeArrowheads="1"/>
            </p:cNvSpPr>
            <p:nvPr/>
          </p:nvSpPr>
          <p:spPr bwMode="auto">
            <a:xfrm>
              <a:off x="4221" y="6664"/>
              <a:ext cx="900" cy="540"/>
            </a:xfrm>
            <a:prstGeom prst="rect">
              <a:avLst/>
            </a:prstGeom>
            <a:noFill/>
            <a:ln w="9525">
              <a:noFill/>
              <a:miter lim="800000"/>
              <a:headEnd/>
              <a:tailEnd/>
            </a:ln>
          </p:spPr>
          <p:txBody>
            <a:bodyPr/>
            <a:lstStyle/>
            <a:p>
              <a:r>
                <a:rPr lang="tr-TR" sz="1200">
                  <a:latin typeface="Arial" charset="0"/>
                  <a:cs typeface="Arial" charset="0"/>
                </a:rPr>
                <a:t>I(9)</a:t>
              </a:r>
              <a:endParaRPr lang="tr-TR">
                <a:latin typeface="Arial" charset="0"/>
                <a:cs typeface="Arial" charset="0"/>
              </a:endParaRPr>
            </a:p>
          </p:txBody>
        </p:sp>
      </p:grpSp>
      <p:sp>
        <p:nvSpPr>
          <p:cNvPr id="117789"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7790"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C99B21D8-E1B1-471B-8824-47D52FA7DE6D}" type="slidenum">
              <a:rPr lang="tr-TR" sz="1400"/>
              <a:pPr algn="ctr" eaLnBrk="0" hangingPunct="0"/>
              <a:t>20</a:t>
            </a:fld>
            <a:r>
              <a:rPr lang="tr-TR" sz="1400"/>
              <a:t>. Sayfa</a:t>
            </a:r>
          </a:p>
        </p:txBody>
      </p:sp>
      <p:sp>
        <p:nvSpPr>
          <p:cNvPr id="117791"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tr-TR" sz="2800" smtClean="0">
                <a:latin typeface="Comic Sans MS" pitchFamily="66" charset="0"/>
              </a:rPr>
              <a:t>K</a:t>
            </a:r>
            <a:r>
              <a:rPr lang="tr-TR" sz="2800" smtClean="0"/>
              <a:t>ö</a:t>
            </a:r>
            <a:r>
              <a:rPr lang="tr-TR" sz="2800" smtClean="0">
                <a:latin typeface="Comic Sans MS" pitchFamily="66" charset="0"/>
              </a:rPr>
              <a:t>kl</a:t>
            </a:r>
            <a:r>
              <a:rPr lang="tr-TR" sz="2800" smtClean="0"/>
              <a:t>ü</a:t>
            </a:r>
            <a:r>
              <a:rPr lang="tr-TR" sz="2800" smtClean="0">
                <a:latin typeface="Comic Sans MS" pitchFamily="66" charset="0"/>
              </a:rPr>
              <a:t> Ağa</a:t>
            </a:r>
            <a:r>
              <a:rPr lang="tr-TR" sz="2800" smtClean="0"/>
              <a:t>ç</a:t>
            </a:r>
            <a:r>
              <a:rPr lang="tr-TR" sz="2800" smtClean="0">
                <a:latin typeface="Comic Sans MS" pitchFamily="66" charset="0"/>
              </a:rPr>
              <a:t>lar</a:t>
            </a:r>
          </a:p>
        </p:txBody>
      </p:sp>
      <p:sp>
        <p:nvSpPr>
          <p:cNvPr id="118787" name="Rectangle 3"/>
          <p:cNvSpPr>
            <a:spLocks noGrp="1" noChangeArrowheads="1"/>
          </p:cNvSpPr>
          <p:nvPr>
            <p:ph type="body" idx="1"/>
          </p:nvPr>
        </p:nvSpPr>
        <p:spPr/>
        <p:txBody>
          <a:bodyPr/>
          <a:lstStyle/>
          <a:p>
            <a:pPr>
              <a:buFont typeface="Wingdings" pitchFamily="2" charset="2"/>
              <a:buNone/>
            </a:pPr>
            <a:r>
              <a:rPr lang="tr-TR" sz="1600" smtClean="0">
                <a:latin typeface="Comic Sans MS" pitchFamily="66" charset="0"/>
              </a:rPr>
              <a:t>Şekilde bir soy ağacı g</a:t>
            </a:r>
            <a:r>
              <a:rPr lang="tr-TR" sz="1600" smtClean="0"/>
              <a:t>ö</a:t>
            </a:r>
            <a:r>
              <a:rPr lang="tr-TR" sz="1600" smtClean="0">
                <a:latin typeface="Comic Sans MS" pitchFamily="66" charset="0"/>
              </a:rPr>
              <a:t>r</a:t>
            </a:r>
            <a:r>
              <a:rPr lang="tr-TR" sz="1600" smtClean="0"/>
              <a:t>ü</a:t>
            </a:r>
            <a:r>
              <a:rPr lang="tr-TR" sz="1600" smtClean="0">
                <a:latin typeface="Comic Sans MS" pitchFamily="66" charset="0"/>
              </a:rPr>
              <a:t>lmektedir .Yukarıdan aşağıya doğru izlendiğinde ....  nin ebebeynidir. (Ali, Mehmet in ebebeyni) bi</a:t>
            </a:r>
            <a:r>
              <a:rPr lang="tr-TR" sz="1600" smtClean="0"/>
              <a:t>ç</a:t>
            </a:r>
            <a:r>
              <a:rPr lang="tr-TR" sz="1600" smtClean="0">
                <a:latin typeface="Comic Sans MS" pitchFamily="66" charset="0"/>
              </a:rPr>
              <a:t>iminde bir ilişki kurulmuştur. Bu soyağacı aynı   zamanda bu ilişkiyi g</a:t>
            </a:r>
            <a:r>
              <a:rPr lang="tr-TR" sz="1600" smtClean="0"/>
              <a:t>ö</a:t>
            </a:r>
            <a:r>
              <a:rPr lang="tr-TR" sz="1600" smtClean="0">
                <a:latin typeface="Comic Sans MS" pitchFamily="66" charset="0"/>
              </a:rPr>
              <a:t>sterecek bir y</a:t>
            </a:r>
            <a:r>
              <a:rPr lang="tr-TR" sz="1600" smtClean="0"/>
              <a:t>ö</a:t>
            </a:r>
            <a:r>
              <a:rPr lang="tr-TR" sz="1600" smtClean="0">
                <a:latin typeface="Comic Sans MS" pitchFamily="66" charset="0"/>
              </a:rPr>
              <a:t>nl</a:t>
            </a:r>
            <a:r>
              <a:rPr lang="tr-TR" sz="1600" smtClean="0"/>
              <a:t>ü</a:t>
            </a:r>
            <a:r>
              <a:rPr lang="tr-TR" sz="1600" smtClean="0">
                <a:latin typeface="Comic Sans MS" pitchFamily="66" charset="0"/>
              </a:rPr>
              <a:t> graf olarak da g</a:t>
            </a:r>
            <a:r>
              <a:rPr lang="tr-TR" sz="1600" smtClean="0"/>
              <a:t>ö</a:t>
            </a:r>
            <a:r>
              <a:rPr lang="tr-TR" sz="1600" smtClean="0">
                <a:latin typeface="Comic Sans MS" pitchFamily="66" charset="0"/>
              </a:rPr>
              <a:t>sterilebilir. </a:t>
            </a:r>
          </a:p>
        </p:txBody>
      </p:sp>
      <p:grpSp>
        <p:nvGrpSpPr>
          <p:cNvPr id="118811" name="Group 27"/>
          <p:cNvGrpSpPr>
            <a:grpSpLocks/>
          </p:cNvGrpSpPr>
          <p:nvPr/>
        </p:nvGrpSpPr>
        <p:grpSpPr bwMode="auto">
          <a:xfrm>
            <a:off x="1692275" y="2349500"/>
            <a:ext cx="4608513" cy="2971800"/>
            <a:chOff x="2421" y="10624"/>
            <a:chExt cx="6480" cy="4680"/>
          </a:xfrm>
        </p:grpSpPr>
        <p:sp>
          <p:nvSpPr>
            <p:cNvPr id="118812" name="Rectangle 28"/>
            <p:cNvSpPr>
              <a:spLocks noChangeArrowheads="1"/>
            </p:cNvSpPr>
            <p:nvPr/>
          </p:nvSpPr>
          <p:spPr bwMode="auto">
            <a:xfrm>
              <a:off x="2421" y="10624"/>
              <a:ext cx="6480" cy="4680"/>
            </a:xfrm>
            <a:prstGeom prst="rect">
              <a:avLst/>
            </a:prstGeom>
            <a:solidFill>
              <a:srgbClr val="C0C0C0"/>
            </a:solidFill>
            <a:ln w="9525">
              <a:solidFill>
                <a:srgbClr val="000000"/>
              </a:solidFill>
              <a:miter lim="800000"/>
              <a:headEnd/>
              <a:tailEnd/>
            </a:ln>
          </p:spPr>
          <p:txBody>
            <a:bodyPr/>
            <a:lstStyle/>
            <a:p>
              <a:endParaRPr lang="tr-TR"/>
            </a:p>
          </p:txBody>
        </p:sp>
        <p:sp>
          <p:nvSpPr>
            <p:cNvPr id="118813" name="Line 29"/>
            <p:cNvSpPr>
              <a:spLocks noChangeShapeType="1"/>
            </p:cNvSpPr>
            <p:nvPr/>
          </p:nvSpPr>
          <p:spPr bwMode="auto">
            <a:xfrm flipH="1">
              <a:off x="4761" y="11164"/>
              <a:ext cx="720" cy="540"/>
            </a:xfrm>
            <a:prstGeom prst="line">
              <a:avLst/>
            </a:prstGeom>
            <a:noFill/>
            <a:ln w="9525">
              <a:solidFill>
                <a:srgbClr val="000000"/>
              </a:solidFill>
              <a:round/>
              <a:headEnd type="oval" w="med" len="med"/>
              <a:tailEnd type="stealth" w="med" len="med"/>
            </a:ln>
          </p:spPr>
          <p:txBody>
            <a:bodyPr/>
            <a:lstStyle/>
            <a:p>
              <a:endParaRPr lang="tr-TR"/>
            </a:p>
          </p:txBody>
        </p:sp>
        <p:sp>
          <p:nvSpPr>
            <p:cNvPr id="118814" name="Line 30"/>
            <p:cNvSpPr>
              <a:spLocks noChangeShapeType="1"/>
            </p:cNvSpPr>
            <p:nvPr/>
          </p:nvSpPr>
          <p:spPr bwMode="auto">
            <a:xfrm>
              <a:off x="5481" y="11164"/>
              <a:ext cx="720" cy="540"/>
            </a:xfrm>
            <a:prstGeom prst="line">
              <a:avLst/>
            </a:prstGeom>
            <a:noFill/>
            <a:ln w="9525">
              <a:solidFill>
                <a:srgbClr val="000000"/>
              </a:solidFill>
              <a:round/>
              <a:headEnd type="oval" w="med" len="med"/>
              <a:tailEnd type="stealth" w="med" len="med"/>
            </a:ln>
          </p:spPr>
          <p:txBody>
            <a:bodyPr/>
            <a:lstStyle/>
            <a:p>
              <a:endParaRPr lang="tr-TR"/>
            </a:p>
          </p:txBody>
        </p:sp>
        <p:sp>
          <p:nvSpPr>
            <p:cNvPr id="118815" name="Line 31"/>
            <p:cNvSpPr>
              <a:spLocks noChangeShapeType="1"/>
            </p:cNvSpPr>
            <p:nvPr/>
          </p:nvSpPr>
          <p:spPr bwMode="auto">
            <a:xfrm>
              <a:off x="5481" y="11164"/>
              <a:ext cx="0" cy="720"/>
            </a:xfrm>
            <a:prstGeom prst="line">
              <a:avLst/>
            </a:prstGeom>
            <a:noFill/>
            <a:ln w="9525">
              <a:solidFill>
                <a:srgbClr val="000000"/>
              </a:solidFill>
              <a:round/>
              <a:headEnd type="oval" w="med" len="med"/>
              <a:tailEnd type="stealth" w="med" len="med"/>
            </a:ln>
          </p:spPr>
          <p:txBody>
            <a:bodyPr/>
            <a:lstStyle/>
            <a:p>
              <a:endParaRPr lang="tr-TR"/>
            </a:p>
          </p:txBody>
        </p:sp>
        <p:sp>
          <p:nvSpPr>
            <p:cNvPr id="118816" name="Line 32"/>
            <p:cNvSpPr>
              <a:spLocks noChangeShapeType="1"/>
            </p:cNvSpPr>
            <p:nvPr/>
          </p:nvSpPr>
          <p:spPr bwMode="auto">
            <a:xfrm flipH="1">
              <a:off x="3681" y="12247"/>
              <a:ext cx="540" cy="720"/>
            </a:xfrm>
            <a:prstGeom prst="line">
              <a:avLst/>
            </a:prstGeom>
            <a:noFill/>
            <a:ln w="9525">
              <a:solidFill>
                <a:srgbClr val="000000"/>
              </a:solidFill>
              <a:round/>
              <a:headEnd type="oval" w="med" len="med"/>
              <a:tailEnd type="stealth" w="med" len="med"/>
            </a:ln>
          </p:spPr>
          <p:txBody>
            <a:bodyPr/>
            <a:lstStyle/>
            <a:p>
              <a:endParaRPr lang="tr-TR"/>
            </a:p>
          </p:txBody>
        </p:sp>
        <p:sp>
          <p:nvSpPr>
            <p:cNvPr id="118817" name="Line 33"/>
            <p:cNvSpPr>
              <a:spLocks noChangeShapeType="1"/>
            </p:cNvSpPr>
            <p:nvPr/>
          </p:nvSpPr>
          <p:spPr bwMode="auto">
            <a:xfrm>
              <a:off x="4221" y="12247"/>
              <a:ext cx="540" cy="720"/>
            </a:xfrm>
            <a:prstGeom prst="line">
              <a:avLst/>
            </a:prstGeom>
            <a:noFill/>
            <a:ln w="9525">
              <a:solidFill>
                <a:srgbClr val="000000"/>
              </a:solidFill>
              <a:round/>
              <a:headEnd type="oval" w="med" len="med"/>
              <a:tailEnd type="stealth" w="med" len="med"/>
            </a:ln>
          </p:spPr>
          <p:txBody>
            <a:bodyPr/>
            <a:lstStyle/>
            <a:p>
              <a:endParaRPr lang="tr-TR"/>
            </a:p>
          </p:txBody>
        </p:sp>
        <p:sp>
          <p:nvSpPr>
            <p:cNvPr id="118818" name="Line 34"/>
            <p:cNvSpPr>
              <a:spLocks noChangeShapeType="1"/>
            </p:cNvSpPr>
            <p:nvPr/>
          </p:nvSpPr>
          <p:spPr bwMode="auto">
            <a:xfrm flipH="1">
              <a:off x="6201" y="12247"/>
              <a:ext cx="360" cy="720"/>
            </a:xfrm>
            <a:prstGeom prst="line">
              <a:avLst/>
            </a:prstGeom>
            <a:noFill/>
            <a:ln w="9525">
              <a:solidFill>
                <a:srgbClr val="000000"/>
              </a:solidFill>
              <a:round/>
              <a:headEnd type="oval" w="med" len="med"/>
              <a:tailEnd type="stealth" w="med" len="med"/>
            </a:ln>
          </p:spPr>
          <p:txBody>
            <a:bodyPr/>
            <a:lstStyle/>
            <a:p>
              <a:endParaRPr lang="tr-TR"/>
            </a:p>
          </p:txBody>
        </p:sp>
        <p:sp>
          <p:nvSpPr>
            <p:cNvPr id="118819" name="Line 35"/>
            <p:cNvSpPr>
              <a:spLocks noChangeShapeType="1"/>
            </p:cNvSpPr>
            <p:nvPr/>
          </p:nvSpPr>
          <p:spPr bwMode="auto">
            <a:xfrm>
              <a:off x="6561" y="12247"/>
              <a:ext cx="720" cy="720"/>
            </a:xfrm>
            <a:prstGeom prst="line">
              <a:avLst/>
            </a:prstGeom>
            <a:noFill/>
            <a:ln w="9525">
              <a:solidFill>
                <a:srgbClr val="000000"/>
              </a:solidFill>
              <a:round/>
              <a:headEnd type="oval" w="med" len="med"/>
              <a:tailEnd type="stealth" w="med" len="med"/>
            </a:ln>
          </p:spPr>
          <p:txBody>
            <a:bodyPr/>
            <a:lstStyle/>
            <a:p>
              <a:endParaRPr lang="tr-TR"/>
            </a:p>
          </p:txBody>
        </p:sp>
        <p:sp>
          <p:nvSpPr>
            <p:cNvPr id="118820" name="Line 36"/>
            <p:cNvSpPr>
              <a:spLocks noChangeShapeType="1"/>
            </p:cNvSpPr>
            <p:nvPr/>
          </p:nvSpPr>
          <p:spPr bwMode="auto">
            <a:xfrm>
              <a:off x="5481" y="12604"/>
              <a:ext cx="0" cy="900"/>
            </a:xfrm>
            <a:prstGeom prst="line">
              <a:avLst/>
            </a:prstGeom>
            <a:noFill/>
            <a:ln w="9525">
              <a:solidFill>
                <a:srgbClr val="000000"/>
              </a:solidFill>
              <a:round/>
              <a:headEnd type="oval" w="med" len="med"/>
              <a:tailEnd type="stealth" w="med" len="med"/>
            </a:ln>
          </p:spPr>
          <p:txBody>
            <a:bodyPr/>
            <a:lstStyle/>
            <a:p>
              <a:endParaRPr lang="tr-TR"/>
            </a:p>
          </p:txBody>
        </p:sp>
        <p:sp>
          <p:nvSpPr>
            <p:cNvPr id="118821" name="Line 37"/>
            <p:cNvSpPr>
              <a:spLocks noChangeShapeType="1"/>
            </p:cNvSpPr>
            <p:nvPr/>
          </p:nvSpPr>
          <p:spPr bwMode="auto">
            <a:xfrm flipH="1">
              <a:off x="4941" y="14044"/>
              <a:ext cx="540" cy="720"/>
            </a:xfrm>
            <a:prstGeom prst="line">
              <a:avLst/>
            </a:prstGeom>
            <a:noFill/>
            <a:ln w="9525">
              <a:solidFill>
                <a:srgbClr val="000000"/>
              </a:solidFill>
              <a:round/>
              <a:headEnd type="oval" w="med" len="med"/>
              <a:tailEnd type="stealth" w="med" len="med"/>
            </a:ln>
          </p:spPr>
          <p:txBody>
            <a:bodyPr/>
            <a:lstStyle/>
            <a:p>
              <a:endParaRPr lang="tr-TR"/>
            </a:p>
          </p:txBody>
        </p:sp>
        <p:sp>
          <p:nvSpPr>
            <p:cNvPr id="118822" name="Line 38"/>
            <p:cNvSpPr>
              <a:spLocks noChangeShapeType="1"/>
            </p:cNvSpPr>
            <p:nvPr/>
          </p:nvSpPr>
          <p:spPr bwMode="auto">
            <a:xfrm>
              <a:off x="5481" y="14044"/>
              <a:ext cx="720" cy="720"/>
            </a:xfrm>
            <a:prstGeom prst="line">
              <a:avLst/>
            </a:prstGeom>
            <a:noFill/>
            <a:ln w="9525">
              <a:solidFill>
                <a:srgbClr val="000000"/>
              </a:solidFill>
              <a:round/>
              <a:headEnd type="oval" w="med" len="med"/>
              <a:tailEnd type="stealth" w="med" len="med"/>
            </a:ln>
          </p:spPr>
          <p:txBody>
            <a:bodyPr/>
            <a:lstStyle/>
            <a:p>
              <a:endParaRPr lang="tr-TR"/>
            </a:p>
          </p:txBody>
        </p:sp>
        <p:sp>
          <p:nvSpPr>
            <p:cNvPr id="118823" name="Text Box 39"/>
            <p:cNvSpPr txBox="1">
              <a:spLocks noChangeArrowheads="1"/>
            </p:cNvSpPr>
            <p:nvPr/>
          </p:nvSpPr>
          <p:spPr bwMode="auto">
            <a:xfrm>
              <a:off x="5301" y="10804"/>
              <a:ext cx="1080" cy="540"/>
            </a:xfrm>
            <a:prstGeom prst="rect">
              <a:avLst/>
            </a:prstGeom>
            <a:noFill/>
            <a:ln w="9525">
              <a:noFill/>
              <a:miter lim="800000"/>
              <a:headEnd/>
              <a:tailEnd/>
            </a:ln>
          </p:spPr>
          <p:txBody>
            <a:bodyPr/>
            <a:lstStyle/>
            <a:p>
              <a:r>
                <a:rPr lang="tr-TR" sz="1200">
                  <a:latin typeface="Arial" charset="0"/>
                  <a:cs typeface="Arial" charset="0"/>
                </a:rPr>
                <a:t>Ali </a:t>
              </a:r>
              <a:endParaRPr lang="tr-TR">
                <a:latin typeface="Arial" charset="0"/>
                <a:cs typeface="Arial" charset="0"/>
              </a:endParaRPr>
            </a:p>
          </p:txBody>
        </p:sp>
        <p:sp>
          <p:nvSpPr>
            <p:cNvPr id="118824" name="Text Box 40"/>
            <p:cNvSpPr txBox="1">
              <a:spLocks noChangeArrowheads="1"/>
            </p:cNvSpPr>
            <p:nvPr/>
          </p:nvSpPr>
          <p:spPr bwMode="auto">
            <a:xfrm>
              <a:off x="3861" y="11704"/>
              <a:ext cx="1080" cy="540"/>
            </a:xfrm>
            <a:prstGeom prst="rect">
              <a:avLst/>
            </a:prstGeom>
            <a:noFill/>
            <a:ln w="9525">
              <a:noFill/>
              <a:miter lim="800000"/>
              <a:headEnd/>
              <a:tailEnd/>
            </a:ln>
          </p:spPr>
          <p:txBody>
            <a:bodyPr/>
            <a:lstStyle/>
            <a:p>
              <a:r>
                <a:rPr lang="tr-TR" sz="1200">
                  <a:latin typeface="Arial" charset="0"/>
                  <a:cs typeface="Arial" charset="0"/>
                </a:rPr>
                <a:t>Aynur </a:t>
              </a:r>
              <a:endParaRPr lang="tr-TR">
                <a:latin typeface="Arial" charset="0"/>
                <a:cs typeface="Arial" charset="0"/>
              </a:endParaRPr>
            </a:p>
          </p:txBody>
        </p:sp>
        <p:sp>
          <p:nvSpPr>
            <p:cNvPr id="118825" name="Text Box 41"/>
            <p:cNvSpPr txBox="1">
              <a:spLocks noChangeArrowheads="1"/>
            </p:cNvSpPr>
            <p:nvPr/>
          </p:nvSpPr>
          <p:spPr bwMode="auto">
            <a:xfrm>
              <a:off x="5121" y="12064"/>
              <a:ext cx="1080" cy="540"/>
            </a:xfrm>
            <a:prstGeom prst="rect">
              <a:avLst/>
            </a:prstGeom>
            <a:noFill/>
            <a:ln w="9525">
              <a:noFill/>
              <a:miter lim="800000"/>
              <a:headEnd/>
              <a:tailEnd/>
            </a:ln>
          </p:spPr>
          <p:txBody>
            <a:bodyPr/>
            <a:lstStyle/>
            <a:p>
              <a:r>
                <a:rPr lang="tr-TR" sz="1200">
                  <a:latin typeface="Arial" charset="0"/>
                  <a:cs typeface="Arial" charset="0"/>
                </a:rPr>
                <a:t>Ahmet </a:t>
              </a:r>
              <a:endParaRPr lang="tr-TR">
                <a:latin typeface="Arial" charset="0"/>
                <a:cs typeface="Arial" charset="0"/>
              </a:endParaRPr>
            </a:p>
          </p:txBody>
        </p:sp>
        <p:sp>
          <p:nvSpPr>
            <p:cNvPr id="118826" name="Text Box 42"/>
            <p:cNvSpPr txBox="1">
              <a:spLocks noChangeArrowheads="1"/>
            </p:cNvSpPr>
            <p:nvPr/>
          </p:nvSpPr>
          <p:spPr bwMode="auto">
            <a:xfrm>
              <a:off x="6021" y="11704"/>
              <a:ext cx="1080" cy="540"/>
            </a:xfrm>
            <a:prstGeom prst="rect">
              <a:avLst/>
            </a:prstGeom>
            <a:noFill/>
            <a:ln w="9525">
              <a:noFill/>
              <a:miter lim="800000"/>
              <a:headEnd/>
              <a:tailEnd/>
            </a:ln>
          </p:spPr>
          <p:txBody>
            <a:bodyPr/>
            <a:lstStyle/>
            <a:p>
              <a:r>
                <a:rPr lang="tr-TR" sz="1200">
                  <a:latin typeface="Arial" charset="0"/>
                  <a:cs typeface="Arial" charset="0"/>
                </a:rPr>
                <a:t>Mehmet </a:t>
              </a:r>
              <a:endParaRPr lang="tr-TR">
                <a:latin typeface="Arial" charset="0"/>
                <a:cs typeface="Arial" charset="0"/>
              </a:endParaRPr>
            </a:p>
          </p:txBody>
        </p:sp>
        <p:sp>
          <p:nvSpPr>
            <p:cNvPr id="118827" name="Text Box 43"/>
            <p:cNvSpPr txBox="1">
              <a:spLocks noChangeArrowheads="1"/>
            </p:cNvSpPr>
            <p:nvPr/>
          </p:nvSpPr>
          <p:spPr bwMode="auto">
            <a:xfrm>
              <a:off x="3141" y="13144"/>
              <a:ext cx="1080" cy="540"/>
            </a:xfrm>
            <a:prstGeom prst="rect">
              <a:avLst/>
            </a:prstGeom>
            <a:noFill/>
            <a:ln w="9525">
              <a:noFill/>
              <a:miter lim="800000"/>
              <a:headEnd/>
              <a:tailEnd/>
            </a:ln>
          </p:spPr>
          <p:txBody>
            <a:bodyPr/>
            <a:lstStyle/>
            <a:p>
              <a:r>
                <a:rPr lang="tr-TR" sz="1200">
                  <a:latin typeface="Arial" charset="0"/>
                  <a:cs typeface="Arial" charset="0"/>
                </a:rPr>
                <a:t>Ayşe </a:t>
              </a:r>
              <a:endParaRPr lang="tr-TR">
                <a:latin typeface="Arial" charset="0"/>
                <a:cs typeface="Arial" charset="0"/>
              </a:endParaRPr>
            </a:p>
          </p:txBody>
        </p:sp>
        <p:sp>
          <p:nvSpPr>
            <p:cNvPr id="118828" name="Text Box 44"/>
            <p:cNvSpPr txBox="1">
              <a:spLocks noChangeArrowheads="1"/>
            </p:cNvSpPr>
            <p:nvPr/>
          </p:nvSpPr>
          <p:spPr bwMode="auto">
            <a:xfrm>
              <a:off x="4401" y="13144"/>
              <a:ext cx="1080" cy="540"/>
            </a:xfrm>
            <a:prstGeom prst="rect">
              <a:avLst/>
            </a:prstGeom>
            <a:noFill/>
            <a:ln w="9525">
              <a:noFill/>
              <a:miter lim="800000"/>
              <a:headEnd/>
              <a:tailEnd/>
            </a:ln>
          </p:spPr>
          <p:txBody>
            <a:bodyPr/>
            <a:lstStyle/>
            <a:p>
              <a:r>
                <a:rPr lang="tr-TR" sz="1200">
                  <a:latin typeface="Arial" charset="0"/>
                  <a:cs typeface="Arial" charset="0"/>
                </a:rPr>
                <a:t>Semra </a:t>
              </a:r>
              <a:endParaRPr lang="tr-TR">
                <a:latin typeface="Arial" charset="0"/>
                <a:cs typeface="Arial" charset="0"/>
              </a:endParaRPr>
            </a:p>
          </p:txBody>
        </p:sp>
        <p:sp>
          <p:nvSpPr>
            <p:cNvPr id="118829" name="Text Box 45"/>
            <p:cNvSpPr txBox="1">
              <a:spLocks noChangeArrowheads="1"/>
            </p:cNvSpPr>
            <p:nvPr/>
          </p:nvSpPr>
          <p:spPr bwMode="auto">
            <a:xfrm>
              <a:off x="5841" y="13144"/>
              <a:ext cx="1080" cy="540"/>
            </a:xfrm>
            <a:prstGeom prst="rect">
              <a:avLst/>
            </a:prstGeom>
            <a:noFill/>
            <a:ln w="9525">
              <a:noFill/>
              <a:miter lim="800000"/>
              <a:headEnd/>
              <a:tailEnd/>
            </a:ln>
          </p:spPr>
          <p:txBody>
            <a:bodyPr/>
            <a:lstStyle/>
            <a:p>
              <a:r>
                <a:rPr lang="tr-TR" sz="1200">
                  <a:latin typeface="Arial" charset="0"/>
                  <a:cs typeface="Arial" charset="0"/>
                </a:rPr>
                <a:t>Arzu </a:t>
              </a:r>
              <a:endParaRPr lang="tr-TR">
                <a:latin typeface="Arial" charset="0"/>
                <a:cs typeface="Arial" charset="0"/>
              </a:endParaRPr>
            </a:p>
          </p:txBody>
        </p:sp>
        <p:sp>
          <p:nvSpPr>
            <p:cNvPr id="118830" name="Text Box 46"/>
            <p:cNvSpPr txBox="1">
              <a:spLocks noChangeArrowheads="1"/>
            </p:cNvSpPr>
            <p:nvPr/>
          </p:nvSpPr>
          <p:spPr bwMode="auto">
            <a:xfrm>
              <a:off x="6921" y="13144"/>
              <a:ext cx="1080" cy="540"/>
            </a:xfrm>
            <a:prstGeom prst="rect">
              <a:avLst/>
            </a:prstGeom>
            <a:noFill/>
            <a:ln w="9525">
              <a:noFill/>
              <a:miter lim="800000"/>
              <a:headEnd/>
              <a:tailEnd/>
            </a:ln>
          </p:spPr>
          <p:txBody>
            <a:bodyPr/>
            <a:lstStyle/>
            <a:p>
              <a:r>
                <a:rPr lang="tr-TR" sz="1200">
                  <a:latin typeface="Arial" charset="0"/>
                  <a:cs typeface="Arial" charset="0"/>
                </a:rPr>
                <a:t>Akın </a:t>
              </a:r>
              <a:endParaRPr lang="tr-TR">
                <a:latin typeface="Arial" charset="0"/>
                <a:cs typeface="Arial" charset="0"/>
              </a:endParaRPr>
            </a:p>
          </p:txBody>
        </p:sp>
        <p:sp>
          <p:nvSpPr>
            <p:cNvPr id="118831" name="Text Box 47"/>
            <p:cNvSpPr txBox="1">
              <a:spLocks noChangeArrowheads="1"/>
            </p:cNvSpPr>
            <p:nvPr/>
          </p:nvSpPr>
          <p:spPr bwMode="auto">
            <a:xfrm>
              <a:off x="5121" y="13684"/>
              <a:ext cx="1080" cy="540"/>
            </a:xfrm>
            <a:prstGeom prst="rect">
              <a:avLst/>
            </a:prstGeom>
            <a:noFill/>
            <a:ln w="9525">
              <a:noFill/>
              <a:miter lim="800000"/>
              <a:headEnd/>
              <a:tailEnd/>
            </a:ln>
          </p:spPr>
          <p:txBody>
            <a:bodyPr/>
            <a:lstStyle/>
            <a:p>
              <a:r>
                <a:rPr lang="tr-TR" sz="1200">
                  <a:latin typeface="Arial" charset="0"/>
                  <a:cs typeface="Arial" charset="0"/>
                </a:rPr>
                <a:t>Kemal </a:t>
              </a:r>
              <a:endParaRPr lang="tr-TR">
                <a:latin typeface="Arial" charset="0"/>
                <a:cs typeface="Arial" charset="0"/>
              </a:endParaRPr>
            </a:p>
          </p:txBody>
        </p:sp>
        <p:sp>
          <p:nvSpPr>
            <p:cNvPr id="118832" name="Text Box 48"/>
            <p:cNvSpPr txBox="1">
              <a:spLocks noChangeArrowheads="1"/>
            </p:cNvSpPr>
            <p:nvPr/>
          </p:nvSpPr>
          <p:spPr bwMode="auto">
            <a:xfrm>
              <a:off x="4401" y="14764"/>
              <a:ext cx="1080" cy="540"/>
            </a:xfrm>
            <a:prstGeom prst="rect">
              <a:avLst/>
            </a:prstGeom>
            <a:noFill/>
            <a:ln w="9525">
              <a:noFill/>
              <a:miter lim="800000"/>
              <a:headEnd/>
              <a:tailEnd/>
            </a:ln>
          </p:spPr>
          <p:txBody>
            <a:bodyPr/>
            <a:lstStyle/>
            <a:p>
              <a:r>
                <a:rPr lang="tr-TR" sz="1200">
                  <a:latin typeface="Arial" charset="0"/>
                  <a:cs typeface="Arial" charset="0"/>
                </a:rPr>
                <a:t>Figen </a:t>
              </a:r>
              <a:endParaRPr lang="tr-TR">
                <a:latin typeface="Arial" charset="0"/>
                <a:cs typeface="Arial" charset="0"/>
              </a:endParaRPr>
            </a:p>
          </p:txBody>
        </p:sp>
        <p:sp>
          <p:nvSpPr>
            <p:cNvPr id="118833" name="Text Box 49"/>
            <p:cNvSpPr txBox="1">
              <a:spLocks noChangeArrowheads="1"/>
            </p:cNvSpPr>
            <p:nvPr/>
          </p:nvSpPr>
          <p:spPr bwMode="auto">
            <a:xfrm>
              <a:off x="5841" y="14764"/>
              <a:ext cx="1080" cy="540"/>
            </a:xfrm>
            <a:prstGeom prst="rect">
              <a:avLst/>
            </a:prstGeom>
            <a:noFill/>
            <a:ln w="9525">
              <a:noFill/>
              <a:miter lim="800000"/>
              <a:headEnd/>
              <a:tailEnd/>
            </a:ln>
          </p:spPr>
          <p:txBody>
            <a:bodyPr/>
            <a:lstStyle/>
            <a:p>
              <a:r>
                <a:rPr lang="tr-TR" sz="1200">
                  <a:latin typeface="Arial" charset="0"/>
                  <a:cs typeface="Arial" charset="0"/>
                </a:rPr>
                <a:t>Eren </a:t>
              </a:r>
              <a:endParaRPr lang="tr-TR">
                <a:latin typeface="Arial" charset="0"/>
                <a:cs typeface="Arial" charset="0"/>
              </a:endParaRPr>
            </a:p>
          </p:txBody>
        </p:sp>
      </p:grpSp>
      <p:sp>
        <p:nvSpPr>
          <p:cNvPr id="118834" name="Rectangle 50"/>
          <p:cNvSpPr>
            <a:spLocks noChangeArrowheads="1"/>
          </p:cNvSpPr>
          <p:nvPr/>
        </p:nvSpPr>
        <p:spPr bwMode="auto">
          <a:xfrm>
            <a:off x="1547813" y="5516563"/>
            <a:ext cx="8353425" cy="1155700"/>
          </a:xfrm>
          <a:prstGeom prst="rect">
            <a:avLst/>
          </a:prstGeom>
          <a:noFill/>
          <a:ln w="9525">
            <a:noFill/>
            <a:miter lim="800000"/>
            <a:headEnd/>
            <a:tailEnd/>
          </a:ln>
          <a:effectLst/>
        </p:spPr>
        <p:txBody>
          <a:bodyPr anchor="ctr">
            <a:spAutoFit/>
          </a:bodyPr>
          <a:lstStyle/>
          <a:p>
            <a:r>
              <a:rPr lang="tr-TR" sz="1400">
                <a:latin typeface="Comic Sans MS" pitchFamily="66" charset="0"/>
                <a:cs typeface="Arial" charset="0"/>
              </a:rPr>
              <a:t>Buna göre bir T köklü ağacı iki özelliği sağlar;</a:t>
            </a:r>
          </a:p>
          <a:p>
            <a:endParaRPr lang="tr-TR" sz="1400">
              <a:latin typeface="Comic Sans MS" pitchFamily="66" charset="0"/>
              <a:cs typeface="Arial" charset="0"/>
            </a:endParaRPr>
          </a:p>
          <a:p>
            <a:pPr>
              <a:buFontTx/>
              <a:buChar char="•"/>
            </a:pPr>
            <a:r>
              <a:rPr lang="tr-TR" sz="1400">
                <a:latin typeface="Comic Sans MS" pitchFamily="66" charset="0"/>
                <a:cs typeface="Arial" charset="0"/>
              </a:rPr>
              <a:t>Yönler göz önüne alınmadığı zaman, sonuçta  elde edilen yönsüz graf ağaçtır.</a:t>
            </a:r>
          </a:p>
          <a:p>
            <a:pPr>
              <a:buFontTx/>
              <a:buChar char="•"/>
            </a:pPr>
            <a:r>
              <a:rPr lang="tr-TR" sz="1400">
                <a:latin typeface="Comic Sans MS" pitchFamily="66" charset="0"/>
                <a:cs typeface="Arial" charset="0"/>
              </a:rPr>
              <a:t>Giriş derecesi sıfır olan bir tek R(kök) düğümü vardır ve diğer tüm düğümlerin giriş </a:t>
            </a:r>
          </a:p>
          <a:p>
            <a:r>
              <a:rPr lang="tr-TR" sz="1400">
                <a:latin typeface="Comic Sans MS" pitchFamily="66" charset="0"/>
                <a:cs typeface="Arial" charset="0"/>
              </a:rPr>
              <a:t>dereceleri  1 dir.</a:t>
            </a:r>
          </a:p>
        </p:txBody>
      </p:sp>
      <p:sp>
        <p:nvSpPr>
          <p:cNvPr id="118835"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8836"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7E770D33-72C9-440D-A616-183A9D3C5116}" type="slidenum">
              <a:rPr lang="tr-TR" sz="1400"/>
              <a:pPr algn="ctr" eaLnBrk="0" hangingPunct="0"/>
              <a:t>21</a:t>
            </a:fld>
            <a:r>
              <a:rPr lang="tr-TR" sz="1400"/>
              <a:t>. Sayfa</a:t>
            </a:r>
          </a:p>
        </p:txBody>
      </p:sp>
      <p:sp>
        <p:nvSpPr>
          <p:cNvPr id="118837"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grpSp>
        <p:nvGrpSpPr>
          <p:cNvPr id="118788" name="Group 4"/>
          <p:cNvGrpSpPr>
            <a:grpSpLocks/>
          </p:cNvGrpSpPr>
          <p:nvPr/>
        </p:nvGrpSpPr>
        <p:grpSpPr bwMode="auto">
          <a:xfrm>
            <a:off x="4356100" y="2997200"/>
            <a:ext cx="4608513" cy="2468563"/>
            <a:chOff x="2061" y="3604"/>
            <a:chExt cx="6480" cy="4680"/>
          </a:xfrm>
        </p:grpSpPr>
        <p:sp>
          <p:nvSpPr>
            <p:cNvPr id="118789" name="Rectangle 5"/>
            <p:cNvSpPr>
              <a:spLocks noChangeArrowheads="1"/>
            </p:cNvSpPr>
            <p:nvPr/>
          </p:nvSpPr>
          <p:spPr bwMode="auto">
            <a:xfrm>
              <a:off x="2061" y="3604"/>
              <a:ext cx="6480" cy="4680"/>
            </a:xfrm>
            <a:prstGeom prst="rect">
              <a:avLst/>
            </a:prstGeom>
            <a:solidFill>
              <a:srgbClr val="C0C0C0"/>
            </a:solidFill>
            <a:ln w="9525">
              <a:solidFill>
                <a:srgbClr val="000000"/>
              </a:solidFill>
              <a:miter lim="800000"/>
              <a:headEnd/>
              <a:tailEnd/>
            </a:ln>
          </p:spPr>
          <p:txBody>
            <a:bodyPr/>
            <a:lstStyle/>
            <a:p>
              <a:endParaRPr lang="tr-TR"/>
            </a:p>
          </p:txBody>
        </p:sp>
        <p:sp>
          <p:nvSpPr>
            <p:cNvPr id="118790" name="Line 6"/>
            <p:cNvSpPr>
              <a:spLocks noChangeShapeType="1"/>
            </p:cNvSpPr>
            <p:nvPr/>
          </p:nvSpPr>
          <p:spPr bwMode="auto">
            <a:xfrm flipH="1">
              <a:off x="4401" y="4144"/>
              <a:ext cx="720" cy="540"/>
            </a:xfrm>
            <a:prstGeom prst="line">
              <a:avLst/>
            </a:prstGeom>
            <a:noFill/>
            <a:ln w="9525">
              <a:solidFill>
                <a:srgbClr val="000000"/>
              </a:solidFill>
              <a:round/>
              <a:headEnd type="oval" w="med" len="med"/>
              <a:tailEnd type="oval" w="med" len="med"/>
            </a:ln>
          </p:spPr>
          <p:txBody>
            <a:bodyPr/>
            <a:lstStyle/>
            <a:p>
              <a:endParaRPr lang="tr-TR"/>
            </a:p>
          </p:txBody>
        </p:sp>
        <p:sp>
          <p:nvSpPr>
            <p:cNvPr id="118791" name="Line 7"/>
            <p:cNvSpPr>
              <a:spLocks noChangeShapeType="1"/>
            </p:cNvSpPr>
            <p:nvPr/>
          </p:nvSpPr>
          <p:spPr bwMode="auto">
            <a:xfrm>
              <a:off x="5121" y="4144"/>
              <a:ext cx="720" cy="540"/>
            </a:xfrm>
            <a:prstGeom prst="line">
              <a:avLst/>
            </a:prstGeom>
            <a:noFill/>
            <a:ln w="9525">
              <a:solidFill>
                <a:srgbClr val="000000"/>
              </a:solidFill>
              <a:round/>
              <a:headEnd type="oval" w="med" len="med"/>
              <a:tailEnd type="oval" w="med" len="med"/>
            </a:ln>
          </p:spPr>
          <p:txBody>
            <a:bodyPr/>
            <a:lstStyle/>
            <a:p>
              <a:endParaRPr lang="tr-TR"/>
            </a:p>
          </p:txBody>
        </p:sp>
        <p:sp>
          <p:nvSpPr>
            <p:cNvPr id="118792" name="Line 8"/>
            <p:cNvSpPr>
              <a:spLocks noChangeShapeType="1"/>
            </p:cNvSpPr>
            <p:nvPr/>
          </p:nvSpPr>
          <p:spPr bwMode="auto">
            <a:xfrm>
              <a:off x="5121" y="4144"/>
              <a:ext cx="0" cy="720"/>
            </a:xfrm>
            <a:prstGeom prst="line">
              <a:avLst/>
            </a:prstGeom>
            <a:noFill/>
            <a:ln w="9525">
              <a:solidFill>
                <a:srgbClr val="000000"/>
              </a:solidFill>
              <a:round/>
              <a:headEnd type="oval" w="med" len="med"/>
              <a:tailEnd type="oval" w="med" len="med"/>
            </a:ln>
          </p:spPr>
          <p:txBody>
            <a:bodyPr/>
            <a:lstStyle/>
            <a:p>
              <a:endParaRPr lang="tr-TR"/>
            </a:p>
          </p:txBody>
        </p:sp>
        <p:sp>
          <p:nvSpPr>
            <p:cNvPr id="118793" name="Line 9"/>
            <p:cNvSpPr>
              <a:spLocks noChangeShapeType="1"/>
            </p:cNvSpPr>
            <p:nvPr/>
          </p:nvSpPr>
          <p:spPr bwMode="auto">
            <a:xfrm flipH="1">
              <a:off x="3321" y="5224"/>
              <a:ext cx="540" cy="720"/>
            </a:xfrm>
            <a:prstGeom prst="line">
              <a:avLst/>
            </a:prstGeom>
            <a:noFill/>
            <a:ln w="9525">
              <a:solidFill>
                <a:srgbClr val="000000"/>
              </a:solidFill>
              <a:round/>
              <a:headEnd type="oval" w="med" len="med"/>
              <a:tailEnd type="oval" w="med" len="med"/>
            </a:ln>
          </p:spPr>
          <p:txBody>
            <a:bodyPr/>
            <a:lstStyle/>
            <a:p>
              <a:endParaRPr lang="tr-TR"/>
            </a:p>
          </p:txBody>
        </p:sp>
        <p:sp>
          <p:nvSpPr>
            <p:cNvPr id="118794" name="Line 10"/>
            <p:cNvSpPr>
              <a:spLocks noChangeShapeType="1"/>
            </p:cNvSpPr>
            <p:nvPr/>
          </p:nvSpPr>
          <p:spPr bwMode="auto">
            <a:xfrm>
              <a:off x="3861" y="5224"/>
              <a:ext cx="540" cy="720"/>
            </a:xfrm>
            <a:prstGeom prst="line">
              <a:avLst/>
            </a:prstGeom>
            <a:noFill/>
            <a:ln w="9525">
              <a:solidFill>
                <a:srgbClr val="000000"/>
              </a:solidFill>
              <a:round/>
              <a:headEnd type="oval" w="med" len="med"/>
              <a:tailEnd type="oval" w="med" len="med"/>
            </a:ln>
          </p:spPr>
          <p:txBody>
            <a:bodyPr/>
            <a:lstStyle/>
            <a:p>
              <a:endParaRPr lang="tr-TR"/>
            </a:p>
          </p:txBody>
        </p:sp>
        <p:sp>
          <p:nvSpPr>
            <p:cNvPr id="118795" name="Line 11"/>
            <p:cNvSpPr>
              <a:spLocks noChangeShapeType="1"/>
            </p:cNvSpPr>
            <p:nvPr/>
          </p:nvSpPr>
          <p:spPr bwMode="auto">
            <a:xfrm flipH="1">
              <a:off x="5841" y="5224"/>
              <a:ext cx="360" cy="720"/>
            </a:xfrm>
            <a:prstGeom prst="line">
              <a:avLst/>
            </a:prstGeom>
            <a:noFill/>
            <a:ln w="9525">
              <a:solidFill>
                <a:srgbClr val="000000"/>
              </a:solidFill>
              <a:round/>
              <a:headEnd type="oval" w="med" len="med"/>
              <a:tailEnd type="oval" w="med" len="med"/>
            </a:ln>
          </p:spPr>
          <p:txBody>
            <a:bodyPr/>
            <a:lstStyle/>
            <a:p>
              <a:endParaRPr lang="tr-TR"/>
            </a:p>
          </p:txBody>
        </p:sp>
        <p:sp>
          <p:nvSpPr>
            <p:cNvPr id="118796" name="Line 12"/>
            <p:cNvSpPr>
              <a:spLocks noChangeShapeType="1"/>
            </p:cNvSpPr>
            <p:nvPr/>
          </p:nvSpPr>
          <p:spPr bwMode="auto">
            <a:xfrm>
              <a:off x="6201" y="522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18797" name="Line 13"/>
            <p:cNvSpPr>
              <a:spLocks noChangeShapeType="1"/>
            </p:cNvSpPr>
            <p:nvPr/>
          </p:nvSpPr>
          <p:spPr bwMode="auto">
            <a:xfrm>
              <a:off x="5121" y="5584"/>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18798" name="Line 14"/>
            <p:cNvSpPr>
              <a:spLocks noChangeShapeType="1"/>
            </p:cNvSpPr>
            <p:nvPr/>
          </p:nvSpPr>
          <p:spPr bwMode="auto">
            <a:xfrm flipH="1">
              <a:off x="4581" y="7024"/>
              <a:ext cx="540" cy="720"/>
            </a:xfrm>
            <a:prstGeom prst="line">
              <a:avLst/>
            </a:prstGeom>
            <a:noFill/>
            <a:ln w="9525">
              <a:solidFill>
                <a:srgbClr val="000000"/>
              </a:solidFill>
              <a:round/>
              <a:headEnd type="oval" w="med" len="med"/>
              <a:tailEnd type="oval" w="med" len="med"/>
            </a:ln>
          </p:spPr>
          <p:txBody>
            <a:bodyPr/>
            <a:lstStyle/>
            <a:p>
              <a:endParaRPr lang="tr-TR"/>
            </a:p>
          </p:txBody>
        </p:sp>
        <p:sp>
          <p:nvSpPr>
            <p:cNvPr id="118799" name="Line 15"/>
            <p:cNvSpPr>
              <a:spLocks noChangeShapeType="1"/>
            </p:cNvSpPr>
            <p:nvPr/>
          </p:nvSpPr>
          <p:spPr bwMode="auto">
            <a:xfrm>
              <a:off x="5121" y="702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18800" name="Text Box 16"/>
            <p:cNvSpPr txBox="1">
              <a:spLocks noChangeArrowheads="1"/>
            </p:cNvSpPr>
            <p:nvPr/>
          </p:nvSpPr>
          <p:spPr bwMode="auto">
            <a:xfrm>
              <a:off x="4941" y="3784"/>
              <a:ext cx="1080" cy="540"/>
            </a:xfrm>
            <a:prstGeom prst="rect">
              <a:avLst/>
            </a:prstGeom>
            <a:noFill/>
            <a:ln w="9525">
              <a:noFill/>
              <a:miter lim="800000"/>
              <a:headEnd/>
              <a:tailEnd/>
            </a:ln>
          </p:spPr>
          <p:txBody>
            <a:bodyPr/>
            <a:lstStyle/>
            <a:p>
              <a:r>
                <a:rPr lang="tr-TR" sz="1200">
                  <a:latin typeface="Arial" charset="0"/>
                  <a:cs typeface="Arial" charset="0"/>
                </a:rPr>
                <a:t>Ali </a:t>
              </a:r>
              <a:endParaRPr lang="tr-TR">
                <a:latin typeface="Arial" charset="0"/>
                <a:cs typeface="Arial" charset="0"/>
              </a:endParaRPr>
            </a:p>
          </p:txBody>
        </p:sp>
        <p:sp>
          <p:nvSpPr>
            <p:cNvPr id="118801" name="Text Box 17"/>
            <p:cNvSpPr txBox="1">
              <a:spLocks noChangeArrowheads="1"/>
            </p:cNvSpPr>
            <p:nvPr/>
          </p:nvSpPr>
          <p:spPr bwMode="auto">
            <a:xfrm>
              <a:off x="3501" y="4684"/>
              <a:ext cx="1080" cy="540"/>
            </a:xfrm>
            <a:prstGeom prst="rect">
              <a:avLst/>
            </a:prstGeom>
            <a:noFill/>
            <a:ln w="9525">
              <a:noFill/>
              <a:miter lim="800000"/>
              <a:headEnd/>
              <a:tailEnd/>
            </a:ln>
          </p:spPr>
          <p:txBody>
            <a:bodyPr/>
            <a:lstStyle/>
            <a:p>
              <a:r>
                <a:rPr lang="tr-TR" sz="1200">
                  <a:latin typeface="Arial" charset="0"/>
                  <a:cs typeface="Arial" charset="0"/>
                </a:rPr>
                <a:t>Aynur </a:t>
              </a:r>
              <a:endParaRPr lang="tr-TR">
                <a:latin typeface="Arial" charset="0"/>
                <a:cs typeface="Arial" charset="0"/>
              </a:endParaRPr>
            </a:p>
          </p:txBody>
        </p:sp>
        <p:sp>
          <p:nvSpPr>
            <p:cNvPr id="118802" name="Text Box 18"/>
            <p:cNvSpPr txBox="1">
              <a:spLocks noChangeArrowheads="1"/>
            </p:cNvSpPr>
            <p:nvPr/>
          </p:nvSpPr>
          <p:spPr bwMode="auto">
            <a:xfrm>
              <a:off x="4761" y="5044"/>
              <a:ext cx="1080" cy="540"/>
            </a:xfrm>
            <a:prstGeom prst="rect">
              <a:avLst/>
            </a:prstGeom>
            <a:noFill/>
            <a:ln w="9525">
              <a:noFill/>
              <a:miter lim="800000"/>
              <a:headEnd/>
              <a:tailEnd/>
            </a:ln>
          </p:spPr>
          <p:txBody>
            <a:bodyPr/>
            <a:lstStyle/>
            <a:p>
              <a:r>
                <a:rPr lang="tr-TR" sz="1200">
                  <a:latin typeface="Arial" charset="0"/>
                  <a:cs typeface="Arial" charset="0"/>
                </a:rPr>
                <a:t>Ahmet </a:t>
              </a:r>
              <a:endParaRPr lang="tr-TR">
                <a:latin typeface="Arial" charset="0"/>
                <a:cs typeface="Arial" charset="0"/>
              </a:endParaRPr>
            </a:p>
          </p:txBody>
        </p:sp>
        <p:sp>
          <p:nvSpPr>
            <p:cNvPr id="118803" name="Text Box 19"/>
            <p:cNvSpPr txBox="1">
              <a:spLocks noChangeArrowheads="1"/>
            </p:cNvSpPr>
            <p:nvPr/>
          </p:nvSpPr>
          <p:spPr bwMode="auto">
            <a:xfrm>
              <a:off x="5661" y="4684"/>
              <a:ext cx="1080" cy="540"/>
            </a:xfrm>
            <a:prstGeom prst="rect">
              <a:avLst/>
            </a:prstGeom>
            <a:noFill/>
            <a:ln w="9525">
              <a:noFill/>
              <a:miter lim="800000"/>
              <a:headEnd/>
              <a:tailEnd/>
            </a:ln>
          </p:spPr>
          <p:txBody>
            <a:bodyPr/>
            <a:lstStyle/>
            <a:p>
              <a:r>
                <a:rPr lang="tr-TR" sz="1200">
                  <a:latin typeface="Arial" charset="0"/>
                  <a:cs typeface="Arial" charset="0"/>
                </a:rPr>
                <a:t>Mehmet </a:t>
              </a:r>
              <a:endParaRPr lang="tr-TR">
                <a:latin typeface="Arial" charset="0"/>
                <a:cs typeface="Arial" charset="0"/>
              </a:endParaRPr>
            </a:p>
          </p:txBody>
        </p:sp>
        <p:sp>
          <p:nvSpPr>
            <p:cNvPr id="118804" name="Text Box 20"/>
            <p:cNvSpPr txBox="1">
              <a:spLocks noChangeArrowheads="1"/>
            </p:cNvSpPr>
            <p:nvPr/>
          </p:nvSpPr>
          <p:spPr bwMode="auto">
            <a:xfrm>
              <a:off x="2781" y="6124"/>
              <a:ext cx="1080" cy="540"/>
            </a:xfrm>
            <a:prstGeom prst="rect">
              <a:avLst/>
            </a:prstGeom>
            <a:noFill/>
            <a:ln w="9525">
              <a:noFill/>
              <a:miter lim="800000"/>
              <a:headEnd/>
              <a:tailEnd/>
            </a:ln>
          </p:spPr>
          <p:txBody>
            <a:bodyPr/>
            <a:lstStyle/>
            <a:p>
              <a:r>
                <a:rPr lang="tr-TR" sz="1200">
                  <a:latin typeface="Arial" charset="0"/>
                  <a:cs typeface="Arial" charset="0"/>
                </a:rPr>
                <a:t>Ayşe </a:t>
              </a:r>
              <a:endParaRPr lang="tr-TR">
                <a:latin typeface="Arial" charset="0"/>
                <a:cs typeface="Arial" charset="0"/>
              </a:endParaRPr>
            </a:p>
          </p:txBody>
        </p:sp>
        <p:sp>
          <p:nvSpPr>
            <p:cNvPr id="118805" name="Text Box 21"/>
            <p:cNvSpPr txBox="1">
              <a:spLocks noChangeArrowheads="1"/>
            </p:cNvSpPr>
            <p:nvPr/>
          </p:nvSpPr>
          <p:spPr bwMode="auto">
            <a:xfrm>
              <a:off x="4041" y="6124"/>
              <a:ext cx="1080" cy="540"/>
            </a:xfrm>
            <a:prstGeom prst="rect">
              <a:avLst/>
            </a:prstGeom>
            <a:noFill/>
            <a:ln w="9525">
              <a:noFill/>
              <a:miter lim="800000"/>
              <a:headEnd/>
              <a:tailEnd/>
            </a:ln>
          </p:spPr>
          <p:txBody>
            <a:bodyPr/>
            <a:lstStyle/>
            <a:p>
              <a:r>
                <a:rPr lang="tr-TR" sz="1200">
                  <a:latin typeface="Arial" charset="0"/>
                  <a:cs typeface="Arial" charset="0"/>
                </a:rPr>
                <a:t>Semra </a:t>
              </a:r>
              <a:endParaRPr lang="tr-TR">
                <a:latin typeface="Arial" charset="0"/>
                <a:cs typeface="Arial" charset="0"/>
              </a:endParaRPr>
            </a:p>
          </p:txBody>
        </p:sp>
        <p:sp>
          <p:nvSpPr>
            <p:cNvPr id="118806" name="Text Box 22"/>
            <p:cNvSpPr txBox="1">
              <a:spLocks noChangeArrowheads="1"/>
            </p:cNvSpPr>
            <p:nvPr/>
          </p:nvSpPr>
          <p:spPr bwMode="auto">
            <a:xfrm>
              <a:off x="5481" y="6124"/>
              <a:ext cx="1080" cy="540"/>
            </a:xfrm>
            <a:prstGeom prst="rect">
              <a:avLst/>
            </a:prstGeom>
            <a:noFill/>
            <a:ln w="9525">
              <a:noFill/>
              <a:miter lim="800000"/>
              <a:headEnd/>
              <a:tailEnd/>
            </a:ln>
          </p:spPr>
          <p:txBody>
            <a:bodyPr/>
            <a:lstStyle/>
            <a:p>
              <a:r>
                <a:rPr lang="tr-TR" sz="1200">
                  <a:latin typeface="Arial" charset="0"/>
                  <a:cs typeface="Arial" charset="0"/>
                </a:rPr>
                <a:t>Arzu </a:t>
              </a:r>
              <a:endParaRPr lang="tr-TR">
                <a:latin typeface="Arial" charset="0"/>
                <a:cs typeface="Arial" charset="0"/>
              </a:endParaRPr>
            </a:p>
          </p:txBody>
        </p:sp>
        <p:sp>
          <p:nvSpPr>
            <p:cNvPr id="118807" name="Text Box 23"/>
            <p:cNvSpPr txBox="1">
              <a:spLocks noChangeArrowheads="1"/>
            </p:cNvSpPr>
            <p:nvPr/>
          </p:nvSpPr>
          <p:spPr bwMode="auto">
            <a:xfrm>
              <a:off x="6561" y="6124"/>
              <a:ext cx="1080" cy="540"/>
            </a:xfrm>
            <a:prstGeom prst="rect">
              <a:avLst/>
            </a:prstGeom>
            <a:noFill/>
            <a:ln w="9525">
              <a:noFill/>
              <a:miter lim="800000"/>
              <a:headEnd/>
              <a:tailEnd/>
            </a:ln>
          </p:spPr>
          <p:txBody>
            <a:bodyPr/>
            <a:lstStyle/>
            <a:p>
              <a:r>
                <a:rPr lang="tr-TR" sz="1200">
                  <a:latin typeface="Arial" charset="0"/>
                  <a:cs typeface="Arial" charset="0"/>
                </a:rPr>
                <a:t>Akın </a:t>
              </a:r>
              <a:endParaRPr lang="tr-TR">
                <a:latin typeface="Arial" charset="0"/>
                <a:cs typeface="Arial" charset="0"/>
              </a:endParaRPr>
            </a:p>
          </p:txBody>
        </p:sp>
        <p:sp>
          <p:nvSpPr>
            <p:cNvPr id="118808" name="Text Box 24"/>
            <p:cNvSpPr txBox="1">
              <a:spLocks noChangeArrowheads="1"/>
            </p:cNvSpPr>
            <p:nvPr/>
          </p:nvSpPr>
          <p:spPr bwMode="auto">
            <a:xfrm>
              <a:off x="4761" y="6664"/>
              <a:ext cx="1080" cy="540"/>
            </a:xfrm>
            <a:prstGeom prst="rect">
              <a:avLst/>
            </a:prstGeom>
            <a:noFill/>
            <a:ln w="9525">
              <a:noFill/>
              <a:miter lim="800000"/>
              <a:headEnd/>
              <a:tailEnd/>
            </a:ln>
          </p:spPr>
          <p:txBody>
            <a:bodyPr/>
            <a:lstStyle/>
            <a:p>
              <a:r>
                <a:rPr lang="tr-TR" sz="1200">
                  <a:latin typeface="Arial" charset="0"/>
                  <a:cs typeface="Arial" charset="0"/>
                </a:rPr>
                <a:t>Kemal </a:t>
              </a:r>
              <a:endParaRPr lang="tr-TR">
                <a:latin typeface="Arial" charset="0"/>
                <a:cs typeface="Arial" charset="0"/>
              </a:endParaRPr>
            </a:p>
          </p:txBody>
        </p:sp>
        <p:sp>
          <p:nvSpPr>
            <p:cNvPr id="118809" name="Text Box 25"/>
            <p:cNvSpPr txBox="1">
              <a:spLocks noChangeArrowheads="1"/>
            </p:cNvSpPr>
            <p:nvPr/>
          </p:nvSpPr>
          <p:spPr bwMode="auto">
            <a:xfrm>
              <a:off x="4041" y="7744"/>
              <a:ext cx="1080" cy="540"/>
            </a:xfrm>
            <a:prstGeom prst="rect">
              <a:avLst/>
            </a:prstGeom>
            <a:noFill/>
            <a:ln w="9525">
              <a:noFill/>
              <a:miter lim="800000"/>
              <a:headEnd/>
              <a:tailEnd/>
            </a:ln>
          </p:spPr>
          <p:txBody>
            <a:bodyPr/>
            <a:lstStyle/>
            <a:p>
              <a:r>
                <a:rPr lang="tr-TR" sz="1200">
                  <a:latin typeface="Arial" charset="0"/>
                  <a:cs typeface="Arial" charset="0"/>
                </a:rPr>
                <a:t>Figen </a:t>
              </a:r>
              <a:endParaRPr lang="tr-TR">
                <a:latin typeface="Arial" charset="0"/>
                <a:cs typeface="Arial" charset="0"/>
              </a:endParaRPr>
            </a:p>
          </p:txBody>
        </p:sp>
        <p:sp>
          <p:nvSpPr>
            <p:cNvPr id="118810" name="Text Box 26"/>
            <p:cNvSpPr txBox="1">
              <a:spLocks noChangeArrowheads="1"/>
            </p:cNvSpPr>
            <p:nvPr/>
          </p:nvSpPr>
          <p:spPr bwMode="auto">
            <a:xfrm>
              <a:off x="5481" y="7744"/>
              <a:ext cx="1080" cy="540"/>
            </a:xfrm>
            <a:prstGeom prst="rect">
              <a:avLst/>
            </a:prstGeom>
            <a:noFill/>
            <a:ln w="9525">
              <a:noFill/>
              <a:miter lim="800000"/>
              <a:headEnd/>
              <a:tailEnd/>
            </a:ln>
          </p:spPr>
          <p:txBody>
            <a:bodyPr/>
            <a:lstStyle/>
            <a:p>
              <a:r>
                <a:rPr lang="tr-TR" sz="1200">
                  <a:latin typeface="Arial" charset="0"/>
                  <a:cs typeface="Arial" charset="0"/>
                </a:rPr>
                <a:t>Eren </a:t>
              </a:r>
              <a:endParaRPr lang="tr-TR">
                <a:latin typeface="Arial" charset="0"/>
                <a:cs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checkerboard(across)">
                                      <p:cBhvr>
                                        <p:cTn id="7" dur="5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tr-TR" sz="3200" smtClean="0">
                <a:latin typeface="Comic Sans MS" pitchFamily="66" charset="0"/>
              </a:rPr>
              <a:t>K</a:t>
            </a:r>
            <a:r>
              <a:rPr lang="tr-TR" sz="3200" smtClean="0"/>
              <a:t>ö</a:t>
            </a:r>
            <a:r>
              <a:rPr lang="tr-TR" sz="3200" smtClean="0">
                <a:latin typeface="Comic Sans MS" pitchFamily="66" charset="0"/>
              </a:rPr>
              <a:t>kl</a:t>
            </a:r>
            <a:r>
              <a:rPr lang="tr-TR" sz="3200" smtClean="0"/>
              <a:t>ü</a:t>
            </a:r>
            <a:r>
              <a:rPr lang="tr-TR" sz="3200" smtClean="0">
                <a:latin typeface="Comic Sans MS" pitchFamily="66" charset="0"/>
              </a:rPr>
              <a:t> Ağa</a:t>
            </a:r>
            <a:r>
              <a:rPr lang="tr-TR" sz="3200" smtClean="0"/>
              <a:t>ç</a:t>
            </a:r>
            <a:r>
              <a:rPr lang="tr-TR" sz="3200" smtClean="0">
                <a:latin typeface="Comic Sans MS" pitchFamily="66" charset="0"/>
              </a:rPr>
              <a:t>lar</a:t>
            </a:r>
          </a:p>
        </p:txBody>
      </p:sp>
      <p:sp>
        <p:nvSpPr>
          <p:cNvPr id="119811" name="Rectangle 3"/>
          <p:cNvSpPr>
            <a:spLocks noGrp="1" noChangeArrowheads="1"/>
          </p:cNvSpPr>
          <p:nvPr>
            <p:ph type="body" idx="1"/>
          </p:nvPr>
        </p:nvSpPr>
        <p:spPr/>
        <p:txBody>
          <a:bodyPr/>
          <a:lstStyle/>
          <a:p>
            <a:pPr marL="609600" indent="-609600">
              <a:buFont typeface="Wingdings" pitchFamily="2" charset="2"/>
              <a:buNone/>
            </a:pPr>
            <a:r>
              <a:rPr lang="tr-TR" sz="1800" b="1" smtClean="0">
                <a:latin typeface="Comic Sans MS" pitchFamily="66" charset="0"/>
              </a:rPr>
              <a:t>Teorem  </a:t>
            </a:r>
          </a:p>
          <a:p>
            <a:pPr marL="609600" indent="-609600">
              <a:buFont typeface="Wingdings" pitchFamily="2" charset="2"/>
              <a:buNone/>
            </a:pPr>
            <a:endParaRPr lang="tr-TR" sz="1800" b="1" smtClean="0">
              <a:latin typeface="Comic Sans MS" pitchFamily="66" charset="0"/>
            </a:endParaRPr>
          </a:p>
          <a:p>
            <a:pPr marL="609600" indent="-609600">
              <a:buFont typeface="Wingdings" pitchFamily="2" charset="2"/>
              <a:buNone/>
            </a:pPr>
            <a:r>
              <a:rPr lang="tr-TR" sz="1800" b="1" smtClean="0">
                <a:latin typeface="Comic Sans MS" pitchFamily="66" charset="0"/>
              </a:rPr>
              <a:t>Bir k</a:t>
            </a:r>
            <a:r>
              <a:rPr lang="tr-TR" sz="1800" b="1" smtClean="0"/>
              <a:t>ö</a:t>
            </a:r>
            <a:r>
              <a:rPr lang="tr-TR" sz="1800" b="1" smtClean="0">
                <a:latin typeface="Comic Sans MS" pitchFamily="66" charset="0"/>
              </a:rPr>
              <a:t>kl</a:t>
            </a:r>
            <a:r>
              <a:rPr lang="tr-TR" sz="1800" b="1" smtClean="0"/>
              <a:t>ü</a:t>
            </a:r>
            <a:r>
              <a:rPr lang="tr-TR" sz="1800" b="1" smtClean="0">
                <a:latin typeface="Comic Sans MS" pitchFamily="66" charset="0"/>
              </a:rPr>
              <a:t> ağa</a:t>
            </a:r>
            <a:r>
              <a:rPr lang="tr-TR" sz="1800" b="1" smtClean="0"/>
              <a:t>ç</a:t>
            </a:r>
            <a:r>
              <a:rPr lang="tr-TR" sz="1800" b="1" smtClean="0">
                <a:latin typeface="Comic Sans MS" pitchFamily="66" charset="0"/>
              </a:rPr>
              <a:t>ta; </a:t>
            </a:r>
          </a:p>
          <a:p>
            <a:pPr marL="609600" indent="-609600"/>
            <a:r>
              <a:rPr lang="tr-TR" sz="1800" b="1" smtClean="0">
                <a:latin typeface="Comic Sans MS" pitchFamily="66" charset="0"/>
              </a:rPr>
              <a:t>D</a:t>
            </a:r>
            <a:r>
              <a:rPr lang="tr-TR" sz="1800" b="1" smtClean="0"/>
              <a:t>ü</a:t>
            </a:r>
            <a:r>
              <a:rPr lang="tr-TR" sz="1800" b="1" smtClean="0">
                <a:latin typeface="Comic Sans MS" pitchFamily="66" charset="0"/>
              </a:rPr>
              <a:t>ğ</a:t>
            </a:r>
            <a:r>
              <a:rPr lang="tr-TR" sz="1800" b="1" smtClean="0"/>
              <a:t>ü</a:t>
            </a:r>
            <a:r>
              <a:rPr lang="tr-TR" sz="1800" b="1" smtClean="0">
                <a:latin typeface="Comic Sans MS" pitchFamily="66" charset="0"/>
              </a:rPr>
              <a:t>m sayısı,y</a:t>
            </a:r>
            <a:r>
              <a:rPr lang="tr-TR" sz="1800" b="1" smtClean="0"/>
              <a:t>ö</a:t>
            </a:r>
            <a:r>
              <a:rPr lang="tr-TR" sz="1800" b="1" smtClean="0">
                <a:latin typeface="Comic Sans MS" pitchFamily="66" charset="0"/>
              </a:rPr>
              <a:t>nl</a:t>
            </a:r>
            <a:r>
              <a:rPr lang="tr-TR" sz="1800" b="1" smtClean="0"/>
              <a:t>ü</a:t>
            </a:r>
            <a:r>
              <a:rPr lang="tr-TR" sz="1800" b="1" smtClean="0">
                <a:latin typeface="Comic Sans MS" pitchFamily="66" charset="0"/>
              </a:rPr>
              <a:t> kenar sayısından bir fazladır.</a:t>
            </a:r>
          </a:p>
          <a:p>
            <a:pPr marL="609600" indent="-609600"/>
            <a:r>
              <a:rPr lang="tr-TR" sz="1800" b="1" smtClean="0">
                <a:latin typeface="Comic Sans MS" pitchFamily="66" charset="0"/>
              </a:rPr>
              <a:t>Ağa</a:t>
            </a:r>
            <a:r>
              <a:rPr lang="tr-TR" sz="1800" b="1" smtClean="0"/>
              <a:t>ç</a:t>
            </a:r>
            <a:r>
              <a:rPr lang="tr-TR" sz="1800" b="1" smtClean="0">
                <a:latin typeface="Comic Sans MS" pitchFamily="66" charset="0"/>
              </a:rPr>
              <a:t>ta y</a:t>
            </a:r>
            <a:r>
              <a:rPr lang="tr-TR" sz="1800" b="1" smtClean="0"/>
              <a:t>ö</a:t>
            </a:r>
            <a:r>
              <a:rPr lang="tr-TR" sz="1800" b="1" smtClean="0">
                <a:latin typeface="Comic Sans MS" pitchFamily="66" charset="0"/>
              </a:rPr>
              <a:t>nl</a:t>
            </a:r>
            <a:r>
              <a:rPr lang="tr-TR" sz="1800" b="1" smtClean="0"/>
              <a:t>ü</a:t>
            </a:r>
            <a:r>
              <a:rPr lang="tr-TR" sz="1800" b="1" smtClean="0">
                <a:latin typeface="Comic Sans MS" pitchFamily="66" charset="0"/>
              </a:rPr>
              <a:t> d</a:t>
            </a:r>
            <a:r>
              <a:rPr lang="tr-TR" sz="1800" b="1" smtClean="0"/>
              <a:t>ö</a:t>
            </a:r>
            <a:r>
              <a:rPr lang="tr-TR" sz="1800" b="1" smtClean="0">
                <a:latin typeface="Comic Sans MS" pitchFamily="66" charset="0"/>
              </a:rPr>
              <a:t>ng</a:t>
            </a:r>
            <a:r>
              <a:rPr lang="tr-TR" sz="1800" b="1" smtClean="0"/>
              <a:t>ü</a:t>
            </a:r>
            <a:r>
              <a:rPr lang="tr-TR" sz="1800" b="1" smtClean="0">
                <a:latin typeface="Comic Sans MS" pitchFamily="66" charset="0"/>
              </a:rPr>
              <a:t> yoktur.</a:t>
            </a:r>
          </a:p>
          <a:p>
            <a:pPr marL="609600" indent="-609600"/>
            <a:r>
              <a:rPr lang="tr-TR" sz="1800" b="1" smtClean="0">
                <a:latin typeface="Comic Sans MS" pitchFamily="66" charset="0"/>
              </a:rPr>
              <a:t>K</a:t>
            </a:r>
            <a:r>
              <a:rPr lang="tr-TR" sz="1800" b="1" smtClean="0"/>
              <a:t>ö</a:t>
            </a:r>
            <a:r>
              <a:rPr lang="tr-TR" sz="1800" b="1" smtClean="0">
                <a:latin typeface="Comic Sans MS" pitchFamily="66" charset="0"/>
              </a:rPr>
              <a:t>kten, diğer b</a:t>
            </a:r>
            <a:r>
              <a:rPr lang="tr-TR" sz="1800" b="1" smtClean="0"/>
              <a:t>ü</a:t>
            </a:r>
            <a:r>
              <a:rPr lang="tr-TR" sz="1800" b="1" smtClean="0">
                <a:latin typeface="Comic Sans MS" pitchFamily="66" charset="0"/>
              </a:rPr>
              <a:t>t</a:t>
            </a:r>
            <a:r>
              <a:rPr lang="tr-TR" sz="1800" b="1" smtClean="0"/>
              <a:t>ü</a:t>
            </a:r>
            <a:r>
              <a:rPr lang="tr-TR" sz="1800" b="1" smtClean="0">
                <a:latin typeface="Comic Sans MS" pitchFamily="66" charset="0"/>
              </a:rPr>
              <a:t>n d</a:t>
            </a:r>
            <a:r>
              <a:rPr lang="tr-TR" sz="1800" b="1" smtClean="0"/>
              <a:t>ü</a:t>
            </a:r>
            <a:r>
              <a:rPr lang="tr-TR" sz="1800" b="1" smtClean="0">
                <a:latin typeface="Comic Sans MS" pitchFamily="66" charset="0"/>
              </a:rPr>
              <a:t>ğ</a:t>
            </a:r>
            <a:r>
              <a:rPr lang="tr-TR" sz="1800" b="1" smtClean="0"/>
              <a:t>ü</a:t>
            </a:r>
            <a:r>
              <a:rPr lang="tr-TR" sz="1800" b="1" smtClean="0">
                <a:latin typeface="Comic Sans MS" pitchFamily="66" charset="0"/>
              </a:rPr>
              <a:t>mlere sadece bir tek y</a:t>
            </a:r>
            <a:r>
              <a:rPr lang="tr-TR" sz="1800" b="1" smtClean="0"/>
              <a:t>ö</a:t>
            </a:r>
            <a:r>
              <a:rPr lang="tr-TR" sz="1800" b="1" smtClean="0">
                <a:latin typeface="Comic Sans MS" pitchFamily="66" charset="0"/>
              </a:rPr>
              <a:t>nl</a:t>
            </a:r>
            <a:r>
              <a:rPr lang="tr-TR" sz="1800" b="1" smtClean="0"/>
              <a:t>ü</a:t>
            </a:r>
            <a:r>
              <a:rPr lang="tr-TR" sz="1800" b="1" smtClean="0">
                <a:latin typeface="Comic Sans MS" pitchFamily="66" charset="0"/>
              </a:rPr>
              <a:t> basit yol vardır</a:t>
            </a:r>
          </a:p>
        </p:txBody>
      </p:sp>
      <p:sp>
        <p:nvSpPr>
          <p:cNvPr id="119812" name="Rectangle 4"/>
          <p:cNvSpPr>
            <a:spLocks noChangeArrowheads="1"/>
          </p:cNvSpPr>
          <p:nvPr/>
        </p:nvSpPr>
        <p:spPr bwMode="auto">
          <a:xfrm>
            <a:off x="1619250" y="4581525"/>
            <a:ext cx="7524750" cy="1465263"/>
          </a:xfrm>
          <a:prstGeom prst="rect">
            <a:avLst/>
          </a:prstGeom>
          <a:noFill/>
          <a:ln w="9525">
            <a:noFill/>
            <a:miter lim="800000"/>
            <a:headEnd/>
            <a:tailEnd/>
          </a:ln>
          <a:effectLst/>
        </p:spPr>
        <p:txBody>
          <a:bodyPr anchor="ctr">
            <a:spAutoFit/>
          </a:bodyPr>
          <a:lstStyle/>
          <a:p>
            <a:pPr algn="just"/>
            <a:r>
              <a:rPr lang="tr-TR">
                <a:latin typeface="Comic Sans MS" pitchFamily="66" charset="0"/>
                <a:cs typeface="Arial" charset="0"/>
              </a:rPr>
              <a:t>Bir köklü ağaçta, Bir U düğümünden V düğümüne doğru bir kenar var ise, U, V nin ebeveyni  (parent), ya da V, U nun çocuğu (child)  dur denir. Bir V düğümüne giden yönlü yolun  üzerindeki diğer düğümlere  V nin ataları(descendant) denir. Bir uç düğüm (terminal) çocuğu olmayan  düğümdür. İç düğüm ise çocukları olan düğümdür.</a:t>
            </a:r>
          </a:p>
        </p:txBody>
      </p:sp>
      <p:grpSp>
        <p:nvGrpSpPr>
          <p:cNvPr id="119813" name="Group 5"/>
          <p:cNvGrpSpPr>
            <a:grpSpLocks/>
          </p:cNvGrpSpPr>
          <p:nvPr/>
        </p:nvGrpSpPr>
        <p:grpSpPr bwMode="auto">
          <a:xfrm>
            <a:off x="5508625" y="1916113"/>
            <a:ext cx="2514600" cy="2286000"/>
            <a:chOff x="2421" y="10264"/>
            <a:chExt cx="3960" cy="3600"/>
          </a:xfrm>
        </p:grpSpPr>
        <p:sp>
          <p:nvSpPr>
            <p:cNvPr id="119814" name="Rectangle 6"/>
            <p:cNvSpPr>
              <a:spLocks noChangeArrowheads="1"/>
            </p:cNvSpPr>
            <p:nvPr/>
          </p:nvSpPr>
          <p:spPr bwMode="auto">
            <a:xfrm>
              <a:off x="2421" y="10264"/>
              <a:ext cx="3960" cy="3600"/>
            </a:xfrm>
            <a:prstGeom prst="rect">
              <a:avLst/>
            </a:prstGeom>
            <a:solidFill>
              <a:srgbClr val="C0C0C0"/>
            </a:solidFill>
            <a:ln w="9525">
              <a:solidFill>
                <a:srgbClr val="000000"/>
              </a:solidFill>
              <a:miter lim="800000"/>
              <a:headEnd/>
              <a:tailEnd/>
            </a:ln>
          </p:spPr>
          <p:txBody>
            <a:bodyPr/>
            <a:lstStyle/>
            <a:p>
              <a:endParaRPr lang="tr-TR"/>
            </a:p>
          </p:txBody>
        </p:sp>
        <p:sp>
          <p:nvSpPr>
            <p:cNvPr id="119815" name="Line 7"/>
            <p:cNvSpPr>
              <a:spLocks noChangeShapeType="1"/>
            </p:cNvSpPr>
            <p:nvPr/>
          </p:nvSpPr>
          <p:spPr bwMode="auto">
            <a:xfrm flipH="1">
              <a:off x="3681" y="10804"/>
              <a:ext cx="720" cy="720"/>
            </a:xfrm>
            <a:prstGeom prst="line">
              <a:avLst/>
            </a:prstGeom>
            <a:noFill/>
            <a:ln w="9525">
              <a:solidFill>
                <a:srgbClr val="000000"/>
              </a:solidFill>
              <a:round/>
              <a:headEnd type="oval" w="med" len="med"/>
              <a:tailEnd/>
            </a:ln>
          </p:spPr>
          <p:txBody>
            <a:bodyPr/>
            <a:lstStyle/>
            <a:p>
              <a:endParaRPr lang="tr-TR"/>
            </a:p>
          </p:txBody>
        </p:sp>
        <p:sp>
          <p:nvSpPr>
            <p:cNvPr id="119816" name="Line 8"/>
            <p:cNvSpPr>
              <a:spLocks noChangeShapeType="1"/>
            </p:cNvSpPr>
            <p:nvPr/>
          </p:nvSpPr>
          <p:spPr bwMode="auto">
            <a:xfrm flipH="1">
              <a:off x="2961" y="1152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19817" name="Line 9"/>
            <p:cNvSpPr>
              <a:spLocks noChangeShapeType="1"/>
            </p:cNvSpPr>
            <p:nvPr/>
          </p:nvSpPr>
          <p:spPr bwMode="auto">
            <a:xfrm>
              <a:off x="4401" y="10804"/>
              <a:ext cx="1080" cy="360"/>
            </a:xfrm>
            <a:prstGeom prst="line">
              <a:avLst/>
            </a:prstGeom>
            <a:noFill/>
            <a:ln w="9525">
              <a:solidFill>
                <a:srgbClr val="000000"/>
              </a:solidFill>
              <a:round/>
              <a:headEnd type="oval" w="med" len="med"/>
              <a:tailEnd type="oval" w="med" len="med"/>
            </a:ln>
          </p:spPr>
          <p:txBody>
            <a:bodyPr/>
            <a:lstStyle/>
            <a:p>
              <a:endParaRPr lang="tr-TR"/>
            </a:p>
          </p:txBody>
        </p:sp>
        <p:sp>
          <p:nvSpPr>
            <p:cNvPr id="119818" name="Line 10"/>
            <p:cNvSpPr>
              <a:spLocks noChangeShapeType="1"/>
            </p:cNvSpPr>
            <p:nvPr/>
          </p:nvSpPr>
          <p:spPr bwMode="auto">
            <a:xfrm>
              <a:off x="4401" y="10804"/>
              <a:ext cx="0" cy="900"/>
            </a:xfrm>
            <a:prstGeom prst="line">
              <a:avLst/>
            </a:prstGeom>
            <a:noFill/>
            <a:ln w="9525">
              <a:solidFill>
                <a:srgbClr val="000000"/>
              </a:solidFill>
              <a:round/>
              <a:headEnd type="oval" w="med" len="med"/>
              <a:tailEnd/>
            </a:ln>
          </p:spPr>
          <p:txBody>
            <a:bodyPr/>
            <a:lstStyle/>
            <a:p>
              <a:endParaRPr lang="tr-TR"/>
            </a:p>
          </p:txBody>
        </p:sp>
        <p:sp>
          <p:nvSpPr>
            <p:cNvPr id="119819" name="Line 11"/>
            <p:cNvSpPr>
              <a:spLocks noChangeShapeType="1"/>
            </p:cNvSpPr>
            <p:nvPr/>
          </p:nvSpPr>
          <p:spPr bwMode="auto">
            <a:xfrm flipH="1">
              <a:off x="3861" y="11704"/>
              <a:ext cx="540" cy="720"/>
            </a:xfrm>
            <a:prstGeom prst="line">
              <a:avLst/>
            </a:prstGeom>
            <a:noFill/>
            <a:ln w="9525">
              <a:solidFill>
                <a:srgbClr val="000000"/>
              </a:solidFill>
              <a:round/>
              <a:headEnd type="oval" w="med" len="med"/>
              <a:tailEnd type="oval" w="med" len="med"/>
            </a:ln>
          </p:spPr>
          <p:txBody>
            <a:bodyPr/>
            <a:lstStyle/>
            <a:p>
              <a:endParaRPr lang="tr-TR"/>
            </a:p>
          </p:txBody>
        </p:sp>
        <p:sp>
          <p:nvSpPr>
            <p:cNvPr id="119820" name="Line 12"/>
            <p:cNvSpPr>
              <a:spLocks noChangeShapeType="1"/>
            </p:cNvSpPr>
            <p:nvPr/>
          </p:nvSpPr>
          <p:spPr bwMode="auto">
            <a:xfrm>
              <a:off x="4401" y="11704"/>
              <a:ext cx="540" cy="720"/>
            </a:xfrm>
            <a:prstGeom prst="line">
              <a:avLst/>
            </a:prstGeom>
            <a:noFill/>
            <a:ln w="9525">
              <a:solidFill>
                <a:srgbClr val="000000"/>
              </a:solidFill>
              <a:round/>
              <a:headEnd type="oval" w="med" len="med"/>
              <a:tailEnd/>
            </a:ln>
          </p:spPr>
          <p:txBody>
            <a:bodyPr/>
            <a:lstStyle/>
            <a:p>
              <a:endParaRPr lang="tr-TR"/>
            </a:p>
          </p:txBody>
        </p:sp>
        <p:sp>
          <p:nvSpPr>
            <p:cNvPr id="119821" name="Line 13"/>
            <p:cNvSpPr>
              <a:spLocks noChangeShapeType="1"/>
            </p:cNvSpPr>
            <p:nvPr/>
          </p:nvSpPr>
          <p:spPr bwMode="auto">
            <a:xfrm flipH="1">
              <a:off x="4401" y="12424"/>
              <a:ext cx="540" cy="900"/>
            </a:xfrm>
            <a:prstGeom prst="line">
              <a:avLst/>
            </a:prstGeom>
            <a:noFill/>
            <a:ln w="9525">
              <a:solidFill>
                <a:srgbClr val="000000"/>
              </a:solidFill>
              <a:round/>
              <a:headEnd type="oval" w="med" len="med"/>
              <a:tailEnd type="oval" w="med" len="med"/>
            </a:ln>
          </p:spPr>
          <p:txBody>
            <a:bodyPr/>
            <a:lstStyle/>
            <a:p>
              <a:endParaRPr lang="tr-TR"/>
            </a:p>
          </p:txBody>
        </p:sp>
        <p:sp>
          <p:nvSpPr>
            <p:cNvPr id="119822" name="Text Box 14"/>
            <p:cNvSpPr txBox="1">
              <a:spLocks noChangeArrowheads="1"/>
            </p:cNvSpPr>
            <p:nvPr/>
          </p:nvSpPr>
          <p:spPr bwMode="auto">
            <a:xfrm>
              <a:off x="4221" y="10444"/>
              <a:ext cx="72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19823" name="Text Box 15"/>
            <p:cNvSpPr txBox="1">
              <a:spLocks noChangeArrowheads="1"/>
            </p:cNvSpPr>
            <p:nvPr/>
          </p:nvSpPr>
          <p:spPr bwMode="auto">
            <a:xfrm>
              <a:off x="5301" y="10804"/>
              <a:ext cx="72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19824" name="Text Box 16"/>
            <p:cNvSpPr txBox="1">
              <a:spLocks noChangeArrowheads="1"/>
            </p:cNvSpPr>
            <p:nvPr/>
          </p:nvSpPr>
          <p:spPr bwMode="auto">
            <a:xfrm>
              <a:off x="3321" y="11164"/>
              <a:ext cx="720" cy="540"/>
            </a:xfrm>
            <a:prstGeom prst="rect">
              <a:avLst/>
            </a:prstGeom>
            <a:noFill/>
            <a:ln w="9525">
              <a:noFill/>
              <a:miter lim="800000"/>
              <a:headEnd/>
              <a:tailEnd/>
            </a:ln>
          </p:spPr>
          <p:txBody>
            <a:bodyPr/>
            <a:lstStyle/>
            <a:p>
              <a:r>
                <a:rPr lang="tr-TR" sz="1200">
                  <a:latin typeface="Arial" charset="0"/>
                  <a:cs typeface="Arial" charset="0"/>
                </a:rPr>
                <a:t>C</a:t>
              </a:r>
              <a:endParaRPr lang="tr-TR">
                <a:latin typeface="Arial" charset="0"/>
                <a:cs typeface="Arial" charset="0"/>
              </a:endParaRPr>
            </a:p>
          </p:txBody>
        </p:sp>
        <p:sp>
          <p:nvSpPr>
            <p:cNvPr id="119825" name="Text Box 17"/>
            <p:cNvSpPr txBox="1">
              <a:spLocks noChangeArrowheads="1"/>
            </p:cNvSpPr>
            <p:nvPr/>
          </p:nvSpPr>
          <p:spPr bwMode="auto">
            <a:xfrm>
              <a:off x="2601" y="11884"/>
              <a:ext cx="720" cy="540"/>
            </a:xfrm>
            <a:prstGeom prst="rect">
              <a:avLst/>
            </a:prstGeom>
            <a:noFill/>
            <a:ln w="9525">
              <a:noFill/>
              <a:miter lim="800000"/>
              <a:headEnd/>
              <a:tailEnd/>
            </a:ln>
          </p:spPr>
          <p:txBody>
            <a:bodyPr/>
            <a:lstStyle/>
            <a:p>
              <a:r>
                <a:rPr lang="tr-TR" sz="1200">
                  <a:latin typeface="Arial" charset="0"/>
                  <a:cs typeface="Arial" charset="0"/>
                </a:rPr>
                <a:t>D</a:t>
              </a:r>
              <a:endParaRPr lang="tr-TR">
                <a:latin typeface="Arial" charset="0"/>
                <a:cs typeface="Arial" charset="0"/>
              </a:endParaRPr>
            </a:p>
          </p:txBody>
        </p:sp>
        <p:sp>
          <p:nvSpPr>
            <p:cNvPr id="119826" name="Text Box 18"/>
            <p:cNvSpPr txBox="1">
              <a:spLocks noChangeArrowheads="1"/>
            </p:cNvSpPr>
            <p:nvPr/>
          </p:nvSpPr>
          <p:spPr bwMode="auto">
            <a:xfrm>
              <a:off x="4401" y="11524"/>
              <a:ext cx="720" cy="540"/>
            </a:xfrm>
            <a:prstGeom prst="rect">
              <a:avLst/>
            </a:prstGeom>
            <a:noFill/>
            <a:ln w="9525">
              <a:noFill/>
              <a:miter lim="800000"/>
              <a:headEnd/>
              <a:tailEnd/>
            </a:ln>
          </p:spPr>
          <p:txBody>
            <a:bodyPr/>
            <a:lstStyle/>
            <a:p>
              <a:r>
                <a:rPr lang="tr-TR" sz="1200">
                  <a:latin typeface="Arial" charset="0"/>
                  <a:cs typeface="Arial" charset="0"/>
                </a:rPr>
                <a:t>F</a:t>
              </a:r>
              <a:endParaRPr lang="tr-TR">
                <a:latin typeface="Arial" charset="0"/>
                <a:cs typeface="Arial" charset="0"/>
              </a:endParaRPr>
            </a:p>
          </p:txBody>
        </p:sp>
        <p:sp>
          <p:nvSpPr>
            <p:cNvPr id="119827" name="Text Box 19"/>
            <p:cNvSpPr txBox="1">
              <a:spLocks noChangeArrowheads="1"/>
            </p:cNvSpPr>
            <p:nvPr/>
          </p:nvSpPr>
          <p:spPr bwMode="auto">
            <a:xfrm>
              <a:off x="3501" y="12424"/>
              <a:ext cx="720" cy="540"/>
            </a:xfrm>
            <a:prstGeom prst="rect">
              <a:avLst/>
            </a:prstGeom>
            <a:noFill/>
            <a:ln w="9525">
              <a:noFill/>
              <a:miter lim="800000"/>
              <a:headEnd/>
              <a:tailEnd/>
            </a:ln>
          </p:spPr>
          <p:txBody>
            <a:bodyPr/>
            <a:lstStyle/>
            <a:p>
              <a:r>
                <a:rPr lang="tr-TR" sz="1200">
                  <a:latin typeface="Arial" charset="0"/>
                  <a:cs typeface="Arial" charset="0"/>
                </a:rPr>
                <a:t>H</a:t>
              </a:r>
              <a:endParaRPr lang="tr-TR">
                <a:latin typeface="Arial" charset="0"/>
                <a:cs typeface="Arial" charset="0"/>
              </a:endParaRPr>
            </a:p>
          </p:txBody>
        </p:sp>
        <p:sp>
          <p:nvSpPr>
            <p:cNvPr id="119828" name="Text Box 20"/>
            <p:cNvSpPr txBox="1">
              <a:spLocks noChangeArrowheads="1"/>
            </p:cNvSpPr>
            <p:nvPr/>
          </p:nvSpPr>
          <p:spPr bwMode="auto">
            <a:xfrm>
              <a:off x="4941" y="12244"/>
              <a:ext cx="720" cy="540"/>
            </a:xfrm>
            <a:prstGeom prst="rect">
              <a:avLst/>
            </a:prstGeom>
            <a:noFill/>
            <a:ln w="9525">
              <a:noFill/>
              <a:miter lim="800000"/>
              <a:headEnd/>
              <a:tailEnd/>
            </a:ln>
          </p:spPr>
          <p:txBody>
            <a:bodyPr/>
            <a:lstStyle/>
            <a:p>
              <a:r>
                <a:rPr lang="tr-TR" sz="1200">
                  <a:latin typeface="Arial" charset="0"/>
                  <a:cs typeface="Arial" charset="0"/>
                </a:rPr>
                <a:t>G</a:t>
              </a:r>
              <a:endParaRPr lang="tr-TR">
                <a:latin typeface="Arial" charset="0"/>
                <a:cs typeface="Arial" charset="0"/>
              </a:endParaRPr>
            </a:p>
          </p:txBody>
        </p:sp>
        <p:sp>
          <p:nvSpPr>
            <p:cNvPr id="119829" name="Text Box 21"/>
            <p:cNvSpPr txBox="1">
              <a:spLocks noChangeArrowheads="1"/>
            </p:cNvSpPr>
            <p:nvPr/>
          </p:nvSpPr>
          <p:spPr bwMode="auto">
            <a:xfrm>
              <a:off x="4221" y="13324"/>
              <a:ext cx="720" cy="540"/>
            </a:xfrm>
            <a:prstGeom prst="rect">
              <a:avLst/>
            </a:prstGeom>
            <a:noFill/>
            <a:ln w="9525">
              <a:noFill/>
              <a:miter lim="800000"/>
              <a:headEnd/>
              <a:tailEnd/>
            </a:ln>
          </p:spPr>
          <p:txBody>
            <a:bodyPr/>
            <a:lstStyle/>
            <a:p>
              <a:r>
                <a:rPr lang="tr-TR" sz="1200">
                  <a:latin typeface="Arial" charset="0"/>
                  <a:cs typeface="Arial" charset="0"/>
                </a:rPr>
                <a:t>E</a:t>
              </a:r>
              <a:endParaRPr lang="tr-TR">
                <a:latin typeface="Arial" charset="0"/>
                <a:cs typeface="Arial" charset="0"/>
              </a:endParaRPr>
            </a:p>
          </p:txBody>
        </p:sp>
      </p:grpSp>
      <p:sp>
        <p:nvSpPr>
          <p:cNvPr id="119830" name="AutoShape 22"/>
          <p:cNvSpPr>
            <a:spLocks noChangeArrowheads="1"/>
          </p:cNvSpPr>
          <p:nvPr/>
        </p:nvSpPr>
        <p:spPr bwMode="auto">
          <a:xfrm>
            <a:off x="1547813" y="981075"/>
            <a:ext cx="6840537" cy="935038"/>
          </a:xfrm>
          <a:prstGeom prst="wedgeRectCallout">
            <a:avLst>
              <a:gd name="adj1" fmla="val 27306"/>
              <a:gd name="adj2" fmla="val 120287"/>
            </a:avLst>
          </a:prstGeom>
          <a:solidFill>
            <a:schemeClr val="accent1"/>
          </a:solidFill>
          <a:ln w="9525">
            <a:solidFill>
              <a:schemeClr val="tx1"/>
            </a:solidFill>
            <a:miter lim="800000"/>
            <a:headEnd/>
            <a:tailEnd/>
          </a:ln>
          <a:effectLst/>
        </p:spPr>
        <p:txBody>
          <a:bodyPr/>
          <a:lstStyle/>
          <a:p>
            <a:r>
              <a:rPr lang="tr-TR">
                <a:latin typeface="Comic Sans MS" pitchFamily="66" charset="0"/>
                <a:cs typeface="Arial" charset="0"/>
              </a:rPr>
              <a:t>A kök; F, B ve C nin ebeveyni, B,D,H,E uç ve C,F,G iç düğümlerdir. A,F,G düğümleri E nin atalarıdır. H düğümü  A ve   (F nin) torunudur. </a:t>
            </a:r>
          </a:p>
        </p:txBody>
      </p:sp>
      <p:sp>
        <p:nvSpPr>
          <p:cNvPr id="119831"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983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D1621173-078A-43D8-8AC2-75058E5CC6C0}" type="slidenum">
              <a:rPr lang="tr-TR" sz="1400"/>
              <a:pPr algn="ctr" eaLnBrk="0" hangingPunct="0"/>
              <a:t>22</a:t>
            </a:fld>
            <a:r>
              <a:rPr lang="tr-TR" sz="1400"/>
              <a:t>. Sayfa</a:t>
            </a:r>
          </a:p>
        </p:txBody>
      </p:sp>
      <p:sp>
        <p:nvSpPr>
          <p:cNvPr id="119833"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119813"/>
                                        </p:tgtEl>
                                        <p:attrNameLst>
                                          <p:attrName>style.visibility</p:attrName>
                                        </p:attrNameLst>
                                      </p:cBhvr>
                                      <p:to>
                                        <p:strVal val="visible"/>
                                      </p:to>
                                    </p:set>
                                    <p:animEffect transition="in" filter="wheel(4)">
                                      <p:cBhvr>
                                        <p:cTn id="7" dur="2000"/>
                                        <p:tgtEl>
                                          <p:spTgt spid="1198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9830"/>
                                        </p:tgtEl>
                                        <p:attrNameLst>
                                          <p:attrName>style.visibility</p:attrName>
                                        </p:attrNameLst>
                                      </p:cBhvr>
                                      <p:to>
                                        <p:strVal val="visible"/>
                                      </p:to>
                                    </p:set>
                                    <p:animEffect transition="in" filter="diamond(in)">
                                      <p:cBhvr>
                                        <p:cTn id="12" dur="2000"/>
                                        <p:tgtEl>
                                          <p:spTgt spid="119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tr-TR" sz="3600" smtClean="0">
                <a:latin typeface="Comic Sans MS" pitchFamily="66" charset="0"/>
              </a:rPr>
              <a:t>K</a:t>
            </a:r>
            <a:r>
              <a:rPr lang="tr-TR" sz="3600" smtClean="0"/>
              <a:t>ö</a:t>
            </a:r>
            <a:r>
              <a:rPr lang="tr-TR" sz="3600" smtClean="0">
                <a:latin typeface="Comic Sans MS" pitchFamily="66" charset="0"/>
              </a:rPr>
              <a:t>kl</a:t>
            </a:r>
            <a:r>
              <a:rPr lang="tr-TR" sz="3600" smtClean="0"/>
              <a:t>ü</a:t>
            </a:r>
            <a:r>
              <a:rPr lang="tr-TR" sz="3600" smtClean="0">
                <a:latin typeface="Comic Sans MS" pitchFamily="66" charset="0"/>
              </a:rPr>
              <a:t> Ağa</a:t>
            </a:r>
            <a:r>
              <a:rPr lang="tr-TR" sz="3600" smtClean="0"/>
              <a:t>ç</a:t>
            </a:r>
            <a:r>
              <a:rPr lang="tr-TR" sz="3600" smtClean="0">
                <a:latin typeface="Comic Sans MS" pitchFamily="66" charset="0"/>
              </a:rPr>
              <a:t>lar</a:t>
            </a:r>
          </a:p>
        </p:txBody>
      </p:sp>
      <p:sp>
        <p:nvSpPr>
          <p:cNvPr id="120835" name="Rectangle 3"/>
          <p:cNvSpPr>
            <a:spLocks noGrp="1" noChangeArrowheads="1"/>
          </p:cNvSpPr>
          <p:nvPr>
            <p:ph type="body" idx="1"/>
          </p:nvPr>
        </p:nvSpPr>
        <p:spPr>
          <a:xfrm>
            <a:off x="1547813" y="2492375"/>
            <a:ext cx="7391400" cy="3700463"/>
          </a:xfrm>
        </p:spPr>
        <p:txBody>
          <a:bodyPr/>
          <a:lstStyle/>
          <a:p>
            <a:pPr marL="609600" indent="-609600">
              <a:buFont typeface="Wingdings" pitchFamily="2" charset="2"/>
              <a:buNone/>
            </a:pPr>
            <a:r>
              <a:rPr lang="tr-TR" sz="1800" b="1" smtClean="0">
                <a:latin typeface="Comic Sans MS" pitchFamily="66" charset="0"/>
              </a:rPr>
              <a:t>Teorem </a:t>
            </a:r>
          </a:p>
          <a:p>
            <a:pPr marL="609600" indent="-609600">
              <a:buFont typeface="Wingdings" pitchFamily="2" charset="2"/>
              <a:buNone/>
            </a:pPr>
            <a:r>
              <a:rPr lang="tr-TR" sz="1800" b="1" smtClean="0">
                <a:latin typeface="Comic Sans MS" pitchFamily="66" charset="0"/>
              </a:rPr>
              <a:t>Bir  G grafına DFS algoritması uygulansa, elde edilen T ağacı d</a:t>
            </a:r>
            <a:r>
              <a:rPr lang="tr-TR" sz="1800" b="1" smtClean="0"/>
              <a:t>ü</a:t>
            </a:r>
            <a:r>
              <a:rPr lang="tr-TR" sz="1800" b="1" smtClean="0">
                <a:latin typeface="Comic Sans MS" pitchFamily="66" charset="0"/>
              </a:rPr>
              <a:t>ş</a:t>
            </a:r>
            <a:r>
              <a:rPr lang="tr-TR" sz="1800" b="1" smtClean="0"/>
              <a:t>ü</a:t>
            </a:r>
            <a:r>
              <a:rPr lang="tr-TR" sz="1800" b="1" smtClean="0">
                <a:latin typeface="Comic Sans MS" pitchFamily="66" charset="0"/>
              </a:rPr>
              <a:t>k numaradan y</a:t>
            </a:r>
            <a:r>
              <a:rPr lang="tr-TR" sz="1800" b="1" smtClean="0"/>
              <a:t>ü</a:t>
            </a:r>
            <a:r>
              <a:rPr lang="tr-TR" sz="1800" b="1" smtClean="0">
                <a:latin typeface="Comic Sans MS" pitchFamily="66" charset="0"/>
              </a:rPr>
              <a:t>ksek numaraya doğru d</a:t>
            </a:r>
            <a:r>
              <a:rPr lang="tr-TR" sz="1800" b="1" smtClean="0"/>
              <a:t>ü</a:t>
            </a:r>
            <a:r>
              <a:rPr lang="tr-TR" sz="1800" b="1" smtClean="0">
                <a:latin typeface="Comic Sans MS" pitchFamily="66" charset="0"/>
              </a:rPr>
              <a:t>zenlendiğinde 1 numaralı d</a:t>
            </a:r>
            <a:r>
              <a:rPr lang="tr-TR" sz="1800" b="1" smtClean="0"/>
              <a:t>ü</a:t>
            </a:r>
            <a:r>
              <a:rPr lang="tr-TR" sz="1800" b="1" smtClean="0">
                <a:latin typeface="Comic Sans MS" pitchFamily="66" charset="0"/>
              </a:rPr>
              <a:t>ğ</a:t>
            </a:r>
            <a:r>
              <a:rPr lang="tr-TR" sz="1800" b="1" smtClean="0"/>
              <a:t>ü</a:t>
            </a:r>
            <a:r>
              <a:rPr lang="tr-TR" sz="1800" b="1" smtClean="0">
                <a:latin typeface="Comic Sans MS" pitchFamily="66" charset="0"/>
              </a:rPr>
              <a:t>m k</a:t>
            </a:r>
            <a:r>
              <a:rPr lang="tr-TR" sz="1800" b="1" smtClean="0"/>
              <a:t>ö</a:t>
            </a:r>
            <a:r>
              <a:rPr lang="tr-TR" sz="1800" b="1" smtClean="0">
                <a:latin typeface="Comic Sans MS" pitchFamily="66" charset="0"/>
              </a:rPr>
              <a:t>k olmak </a:t>
            </a:r>
            <a:r>
              <a:rPr lang="tr-TR" sz="1800" b="1" smtClean="0"/>
              <a:t>ü</a:t>
            </a:r>
            <a:r>
              <a:rPr lang="tr-TR" sz="1800" b="1" smtClean="0">
                <a:latin typeface="Comic Sans MS" pitchFamily="66" charset="0"/>
              </a:rPr>
              <a:t>zere k</a:t>
            </a:r>
            <a:r>
              <a:rPr lang="tr-TR" sz="1800" b="1" smtClean="0"/>
              <a:t>ö</a:t>
            </a:r>
            <a:r>
              <a:rPr lang="tr-TR" sz="1800" b="1" smtClean="0">
                <a:latin typeface="Comic Sans MS" pitchFamily="66" charset="0"/>
              </a:rPr>
              <a:t>kl</a:t>
            </a:r>
            <a:r>
              <a:rPr lang="tr-TR" sz="1800" b="1" smtClean="0"/>
              <a:t>ü</a:t>
            </a:r>
            <a:r>
              <a:rPr lang="tr-TR" sz="1800" b="1" smtClean="0">
                <a:latin typeface="Comic Sans MS" pitchFamily="66" charset="0"/>
              </a:rPr>
              <a:t> ağa</a:t>
            </a:r>
            <a:r>
              <a:rPr lang="tr-TR" sz="1800" b="1" smtClean="0"/>
              <a:t>ç</a:t>
            </a:r>
            <a:r>
              <a:rPr lang="tr-TR" sz="1800" b="1" smtClean="0">
                <a:latin typeface="Comic Sans MS" pitchFamily="66" charset="0"/>
              </a:rPr>
              <a:t> oluşur.</a:t>
            </a:r>
          </a:p>
        </p:txBody>
      </p:sp>
      <p:grpSp>
        <p:nvGrpSpPr>
          <p:cNvPr id="120836" name="Group 4"/>
          <p:cNvGrpSpPr>
            <a:grpSpLocks/>
          </p:cNvGrpSpPr>
          <p:nvPr/>
        </p:nvGrpSpPr>
        <p:grpSpPr bwMode="auto">
          <a:xfrm>
            <a:off x="5435600" y="188913"/>
            <a:ext cx="3200400" cy="2286000"/>
            <a:chOff x="3141" y="1804"/>
            <a:chExt cx="5040" cy="3600"/>
          </a:xfrm>
        </p:grpSpPr>
        <p:sp>
          <p:nvSpPr>
            <p:cNvPr id="120837" name="Rectangle 5"/>
            <p:cNvSpPr>
              <a:spLocks noChangeArrowheads="1"/>
            </p:cNvSpPr>
            <p:nvPr/>
          </p:nvSpPr>
          <p:spPr bwMode="auto">
            <a:xfrm>
              <a:off x="3141" y="1804"/>
              <a:ext cx="5040" cy="3600"/>
            </a:xfrm>
            <a:prstGeom prst="rect">
              <a:avLst/>
            </a:prstGeom>
            <a:solidFill>
              <a:srgbClr val="C0C0C0"/>
            </a:solidFill>
            <a:ln w="9525">
              <a:solidFill>
                <a:srgbClr val="000000"/>
              </a:solidFill>
              <a:miter lim="800000"/>
              <a:headEnd/>
              <a:tailEnd/>
            </a:ln>
          </p:spPr>
          <p:txBody>
            <a:bodyPr/>
            <a:lstStyle/>
            <a:p>
              <a:endParaRPr lang="tr-TR"/>
            </a:p>
          </p:txBody>
        </p:sp>
        <p:grpSp>
          <p:nvGrpSpPr>
            <p:cNvPr id="120838" name="Group 6"/>
            <p:cNvGrpSpPr>
              <a:grpSpLocks/>
            </p:cNvGrpSpPr>
            <p:nvPr/>
          </p:nvGrpSpPr>
          <p:grpSpPr bwMode="auto">
            <a:xfrm>
              <a:off x="3861" y="2164"/>
              <a:ext cx="3780" cy="2700"/>
              <a:chOff x="3861" y="2164"/>
              <a:chExt cx="3780" cy="2700"/>
            </a:xfrm>
          </p:grpSpPr>
          <p:sp>
            <p:nvSpPr>
              <p:cNvPr id="120839" name="Line 7"/>
              <p:cNvSpPr>
                <a:spLocks noChangeShapeType="1"/>
              </p:cNvSpPr>
              <p:nvPr/>
            </p:nvSpPr>
            <p:spPr bwMode="auto">
              <a:xfrm>
                <a:off x="5481" y="2164"/>
                <a:ext cx="0" cy="720"/>
              </a:xfrm>
              <a:prstGeom prst="line">
                <a:avLst/>
              </a:prstGeom>
              <a:noFill/>
              <a:ln w="9525">
                <a:solidFill>
                  <a:srgbClr val="000000"/>
                </a:solidFill>
                <a:round/>
                <a:headEnd type="oval" w="med" len="med"/>
                <a:tailEnd type="oval" w="med" len="med"/>
              </a:ln>
            </p:spPr>
            <p:txBody>
              <a:bodyPr/>
              <a:lstStyle/>
              <a:p>
                <a:endParaRPr lang="tr-TR"/>
              </a:p>
            </p:txBody>
          </p:sp>
          <p:sp>
            <p:nvSpPr>
              <p:cNvPr id="120840" name="Line 8"/>
              <p:cNvSpPr>
                <a:spLocks noChangeShapeType="1"/>
              </p:cNvSpPr>
              <p:nvPr/>
            </p:nvSpPr>
            <p:spPr bwMode="auto">
              <a:xfrm flipH="1">
                <a:off x="4041" y="2884"/>
                <a:ext cx="1440" cy="0"/>
              </a:xfrm>
              <a:prstGeom prst="line">
                <a:avLst/>
              </a:prstGeom>
              <a:noFill/>
              <a:ln w="9525">
                <a:solidFill>
                  <a:srgbClr val="000000"/>
                </a:solidFill>
                <a:round/>
                <a:headEnd type="oval" w="med" len="med"/>
                <a:tailEnd type="oval" w="med" len="med"/>
              </a:ln>
            </p:spPr>
            <p:txBody>
              <a:bodyPr/>
              <a:lstStyle/>
              <a:p>
                <a:endParaRPr lang="tr-TR"/>
              </a:p>
            </p:txBody>
          </p:sp>
          <p:sp>
            <p:nvSpPr>
              <p:cNvPr id="120841" name="Line 9"/>
              <p:cNvSpPr>
                <a:spLocks noChangeShapeType="1"/>
              </p:cNvSpPr>
              <p:nvPr/>
            </p:nvSpPr>
            <p:spPr bwMode="auto">
              <a:xfrm>
                <a:off x="4041" y="2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0842" name="Line 10"/>
              <p:cNvSpPr>
                <a:spLocks noChangeShapeType="1"/>
              </p:cNvSpPr>
              <p:nvPr/>
            </p:nvSpPr>
            <p:spPr bwMode="auto">
              <a:xfrm flipV="1">
                <a:off x="4761" y="2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0843" name="Line 11"/>
              <p:cNvSpPr>
                <a:spLocks noChangeShapeType="1"/>
              </p:cNvSpPr>
              <p:nvPr/>
            </p:nvSpPr>
            <p:spPr bwMode="auto">
              <a:xfrm>
                <a:off x="4761" y="3604"/>
                <a:ext cx="0" cy="1260"/>
              </a:xfrm>
              <a:prstGeom prst="line">
                <a:avLst/>
              </a:prstGeom>
              <a:noFill/>
              <a:ln w="9525">
                <a:solidFill>
                  <a:srgbClr val="000000"/>
                </a:solidFill>
                <a:round/>
                <a:headEnd type="oval" w="med" len="med"/>
                <a:tailEnd type="oval" w="med" len="med"/>
              </a:ln>
            </p:spPr>
            <p:txBody>
              <a:bodyPr/>
              <a:lstStyle/>
              <a:p>
                <a:endParaRPr lang="tr-TR"/>
              </a:p>
            </p:txBody>
          </p:sp>
          <p:sp>
            <p:nvSpPr>
              <p:cNvPr id="120844" name="Line 12"/>
              <p:cNvSpPr>
                <a:spLocks noChangeShapeType="1"/>
              </p:cNvSpPr>
              <p:nvPr/>
            </p:nvSpPr>
            <p:spPr bwMode="auto">
              <a:xfrm flipH="1" flipV="1">
                <a:off x="3861" y="4324"/>
                <a:ext cx="900" cy="540"/>
              </a:xfrm>
              <a:prstGeom prst="line">
                <a:avLst/>
              </a:prstGeom>
              <a:noFill/>
              <a:ln w="9525">
                <a:solidFill>
                  <a:srgbClr val="000000"/>
                </a:solidFill>
                <a:round/>
                <a:headEnd type="oval" w="med" len="med"/>
                <a:tailEnd type="oval" w="med" len="med"/>
              </a:ln>
            </p:spPr>
            <p:txBody>
              <a:bodyPr/>
              <a:lstStyle/>
              <a:p>
                <a:endParaRPr lang="tr-TR"/>
              </a:p>
            </p:txBody>
          </p:sp>
          <p:sp>
            <p:nvSpPr>
              <p:cNvPr id="120845" name="Line 13"/>
              <p:cNvSpPr>
                <a:spLocks noChangeShapeType="1"/>
              </p:cNvSpPr>
              <p:nvPr/>
            </p:nvSpPr>
            <p:spPr bwMode="auto">
              <a:xfrm flipV="1">
                <a:off x="3861" y="3604"/>
                <a:ext cx="900" cy="720"/>
              </a:xfrm>
              <a:prstGeom prst="line">
                <a:avLst/>
              </a:prstGeom>
              <a:noFill/>
              <a:ln w="9525">
                <a:solidFill>
                  <a:srgbClr val="000000"/>
                </a:solidFill>
                <a:round/>
                <a:headEnd type="oval" w="med" len="med"/>
                <a:tailEnd type="oval" w="med" len="med"/>
              </a:ln>
            </p:spPr>
            <p:txBody>
              <a:bodyPr/>
              <a:lstStyle/>
              <a:p>
                <a:endParaRPr lang="tr-TR"/>
              </a:p>
            </p:txBody>
          </p:sp>
          <p:sp>
            <p:nvSpPr>
              <p:cNvPr id="120846" name="Line 14"/>
              <p:cNvSpPr>
                <a:spLocks noChangeShapeType="1"/>
              </p:cNvSpPr>
              <p:nvPr/>
            </p:nvSpPr>
            <p:spPr bwMode="auto">
              <a:xfrm>
                <a:off x="4761" y="4864"/>
                <a:ext cx="720" cy="0"/>
              </a:xfrm>
              <a:prstGeom prst="line">
                <a:avLst/>
              </a:prstGeom>
              <a:noFill/>
              <a:ln w="9525">
                <a:solidFill>
                  <a:srgbClr val="000000"/>
                </a:solidFill>
                <a:round/>
                <a:headEnd type="oval" w="med" len="med"/>
                <a:tailEnd type="oval" w="med" len="med"/>
              </a:ln>
            </p:spPr>
            <p:txBody>
              <a:bodyPr/>
              <a:lstStyle/>
              <a:p>
                <a:endParaRPr lang="tr-TR"/>
              </a:p>
            </p:txBody>
          </p:sp>
          <p:sp>
            <p:nvSpPr>
              <p:cNvPr id="120847" name="Line 15"/>
              <p:cNvSpPr>
                <a:spLocks noChangeShapeType="1"/>
              </p:cNvSpPr>
              <p:nvPr/>
            </p:nvSpPr>
            <p:spPr bwMode="auto">
              <a:xfrm>
                <a:off x="4761" y="3604"/>
                <a:ext cx="1620" cy="0"/>
              </a:xfrm>
              <a:prstGeom prst="line">
                <a:avLst/>
              </a:prstGeom>
              <a:noFill/>
              <a:ln w="9525">
                <a:solidFill>
                  <a:srgbClr val="000000"/>
                </a:solidFill>
                <a:round/>
                <a:headEnd type="oval" w="med" len="med"/>
                <a:tailEnd type="oval" w="med" len="med"/>
              </a:ln>
            </p:spPr>
            <p:txBody>
              <a:bodyPr/>
              <a:lstStyle/>
              <a:p>
                <a:endParaRPr lang="tr-TR"/>
              </a:p>
            </p:txBody>
          </p:sp>
          <p:sp>
            <p:nvSpPr>
              <p:cNvPr id="120848" name="Line 16"/>
              <p:cNvSpPr>
                <a:spLocks noChangeShapeType="1"/>
              </p:cNvSpPr>
              <p:nvPr/>
            </p:nvSpPr>
            <p:spPr bwMode="auto">
              <a:xfrm flipV="1">
                <a:off x="6381" y="2704"/>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20849" name="Line 17"/>
              <p:cNvSpPr>
                <a:spLocks noChangeShapeType="1"/>
              </p:cNvSpPr>
              <p:nvPr/>
            </p:nvSpPr>
            <p:spPr bwMode="auto">
              <a:xfrm>
                <a:off x="6381" y="2704"/>
                <a:ext cx="1260" cy="900"/>
              </a:xfrm>
              <a:prstGeom prst="line">
                <a:avLst/>
              </a:prstGeom>
              <a:noFill/>
              <a:ln w="9525">
                <a:solidFill>
                  <a:srgbClr val="000000"/>
                </a:solidFill>
                <a:round/>
                <a:headEnd type="oval" w="med" len="med"/>
                <a:tailEnd type="oval" w="med" len="med"/>
              </a:ln>
            </p:spPr>
            <p:txBody>
              <a:bodyPr/>
              <a:lstStyle/>
              <a:p>
                <a:endParaRPr lang="tr-TR"/>
              </a:p>
            </p:txBody>
          </p:sp>
          <p:sp>
            <p:nvSpPr>
              <p:cNvPr id="120850" name="Line 18"/>
              <p:cNvSpPr>
                <a:spLocks noChangeShapeType="1"/>
              </p:cNvSpPr>
              <p:nvPr/>
            </p:nvSpPr>
            <p:spPr bwMode="auto">
              <a:xfrm flipH="1">
                <a:off x="6381" y="360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20851" name="Line 19"/>
              <p:cNvSpPr>
                <a:spLocks noChangeShapeType="1"/>
              </p:cNvSpPr>
              <p:nvPr/>
            </p:nvSpPr>
            <p:spPr bwMode="auto">
              <a:xfrm>
                <a:off x="6381" y="3604"/>
                <a:ext cx="0" cy="720"/>
              </a:xfrm>
              <a:prstGeom prst="line">
                <a:avLst/>
              </a:prstGeom>
              <a:noFill/>
              <a:ln w="9525">
                <a:solidFill>
                  <a:srgbClr val="000000"/>
                </a:solidFill>
                <a:round/>
                <a:headEnd type="oval" w="med" len="med"/>
                <a:tailEnd type="oval" w="med" len="med"/>
              </a:ln>
            </p:spPr>
            <p:txBody>
              <a:bodyPr/>
              <a:lstStyle/>
              <a:p>
                <a:endParaRPr lang="tr-TR"/>
              </a:p>
            </p:txBody>
          </p:sp>
          <p:sp>
            <p:nvSpPr>
              <p:cNvPr id="120852" name="Line 20"/>
              <p:cNvSpPr>
                <a:spLocks noChangeShapeType="1"/>
              </p:cNvSpPr>
              <p:nvPr/>
            </p:nvSpPr>
            <p:spPr bwMode="auto">
              <a:xfrm flipV="1">
                <a:off x="6381" y="3604"/>
                <a:ext cx="1260" cy="720"/>
              </a:xfrm>
              <a:prstGeom prst="line">
                <a:avLst/>
              </a:prstGeom>
              <a:noFill/>
              <a:ln w="9525">
                <a:solidFill>
                  <a:srgbClr val="000000"/>
                </a:solidFill>
                <a:round/>
                <a:headEnd type="oval" w="med" len="med"/>
                <a:tailEnd type="oval" w="med" len="med"/>
              </a:ln>
            </p:spPr>
            <p:txBody>
              <a:bodyPr/>
              <a:lstStyle/>
              <a:p>
                <a:endParaRPr lang="tr-TR"/>
              </a:p>
            </p:txBody>
          </p:sp>
        </p:grpSp>
        <p:sp>
          <p:nvSpPr>
            <p:cNvPr id="120853" name="Text Box 21"/>
            <p:cNvSpPr txBox="1">
              <a:spLocks noChangeArrowheads="1"/>
            </p:cNvSpPr>
            <p:nvPr/>
          </p:nvSpPr>
          <p:spPr bwMode="auto">
            <a:xfrm>
              <a:off x="5301" y="1804"/>
              <a:ext cx="540" cy="540"/>
            </a:xfrm>
            <a:prstGeom prst="rect">
              <a:avLst/>
            </a:prstGeom>
            <a:noFill/>
            <a:ln w="9525">
              <a:noFill/>
              <a:miter lim="800000"/>
              <a:headEnd/>
              <a:tailEnd/>
            </a:ln>
          </p:spPr>
          <p:txBody>
            <a:bodyPr/>
            <a:lstStyle/>
            <a:p>
              <a:r>
                <a:rPr lang="tr-TR" sz="1200">
                  <a:latin typeface="Arial" charset="0"/>
                  <a:cs typeface="Arial" charset="0"/>
                </a:rPr>
                <a:t>6</a:t>
              </a:r>
              <a:endParaRPr lang="tr-TR">
                <a:latin typeface="Arial" charset="0"/>
                <a:cs typeface="Arial" charset="0"/>
              </a:endParaRPr>
            </a:p>
          </p:txBody>
        </p:sp>
        <p:sp>
          <p:nvSpPr>
            <p:cNvPr id="120854" name="Text Box 22"/>
            <p:cNvSpPr txBox="1">
              <a:spLocks noChangeArrowheads="1"/>
            </p:cNvSpPr>
            <p:nvPr/>
          </p:nvSpPr>
          <p:spPr bwMode="auto">
            <a:xfrm>
              <a:off x="3681" y="2524"/>
              <a:ext cx="540" cy="540"/>
            </a:xfrm>
            <a:prstGeom prst="rect">
              <a:avLst/>
            </a:prstGeom>
            <a:noFill/>
            <a:ln w="9525">
              <a:noFill/>
              <a:miter lim="800000"/>
              <a:headEnd/>
              <a:tailEnd/>
            </a:ln>
          </p:spPr>
          <p:txBody>
            <a:bodyPr/>
            <a:lstStyle/>
            <a:p>
              <a:r>
                <a:rPr lang="tr-TR" sz="1200">
                  <a:latin typeface="Arial" charset="0"/>
                  <a:cs typeface="Arial" charset="0"/>
                </a:rPr>
                <a:t>7</a:t>
              </a:r>
              <a:endParaRPr lang="tr-TR">
                <a:latin typeface="Arial" charset="0"/>
                <a:cs typeface="Arial" charset="0"/>
              </a:endParaRPr>
            </a:p>
          </p:txBody>
        </p:sp>
        <p:sp>
          <p:nvSpPr>
            <p:cNvPr id="120855" name="Text Box 23"/>
            <p:cNvSpPr txBox="1">
              <a:spLocks noChangeArrowheads="1"/>
            </p:cNvSpPr>
            <p:nvPr/>
          </p:nvSpPr>
          <p:spPr bwMode="auto">
            <a:xfrm>
              <a:off x="4581" y="3244"/>
              <a:ext cx="540" cy="540"/>
            </a:xfrm>
            <a:prstGeom prst="rect">
              <a:avLst/>
            </a:prstGeom>
            <a:noFill/>
            <a:ln w="9525">
              <a:noFill/>
              <a:miter lim="800000"/>
              <a:headEnd/>
              <a:tailEnd/>
            </a:ln>
          </p:spPr>
          <p:txBody>
            <a:bodyPr/>
            <a:lstStyle/>
            <a:p>
              <a:r>
                <a:rPr lang="tr-TR" sz="1200">
                  <a:latin typeface="Arial" charset="0"/>
                  <a:cs typeface="Arial" charset="0"/>
                </a:rPr>
                <a:t>4</a:t>
              </a:r>
              <a:endParaRPr lang="tr-TR">
                <a:latin typeface="Arial" charset="0"/>
                <a:cs typeface="Arial" charset="0"/>
              </a:endParaRPr>
            </a:p>
          </p:txBody>
        </p:sp>
        <p:sp>
          <p:nvSpPr>
            <p:cNvPr id="120856" name="Text Box 24"/>
            <p:cNvSpPr txBox="1">
              <a:spLocks noChangeArrowheads="1"/>
            </p:cNvSpPr>
            <p:nvPr/>
          </p:nvSpPr>
          <p:spPr bwMode="auto">
            <a:xfrm>
              <a:off x="6201" y="2344"/>
              <a:ext cx="540" cy="540"/>
            </a:xfrm>
            <a:prstGeom prst="rect">
              <a:avLst/>
            </a:prstGeom>
            <a:noFill/>
            <a:ln w="9525">
              <a:noFill/>
              <a:miter lim="800000"/>
              <a:headEnd/>
              <a:tailEnd/>
            </a:ln>
          </p:spPr>
          <p:txBody>
            <a:bodyPr/>
            <a:lstStyle/>
            <a:p>
              <a:r>
                <a:rPr lang="tr-TR" sz="1200">
                  <a:latin typeface="Arial" charset="0"/>
                  <a:cs typeface="Arial" charset="0"/>
                </a:rPr>
                <a:t>9</a:t>
              </a:r>
              <a:endParaRPr lang="tr-TR">
                <a:latin typeface="Arial" charset="0"/>
                <a:cs typeface="Arial" charset="0"/>
              </a:endParaRPr>
            </a:p>
          </p:txBody>
        </p:sp>
        <p:sp>
          <p:nvSpPr>
            <p:cNvPr id="120857" name="Text Box 25"/>
            <p:cNvSpPr txBox="1">
              <a:spLocks noChangeArrowheads="1"/>
            </p:cNvSpPr>
            <p:nvPr/>
          </p:nvSpPr>
          <p:spPr bwMode="auto">
            <a:xfrm>
              <a:off x="7641" y="3424"/>
              <a:ext cx="540" cy="540"/>
            </a:xfrm>
            <a:prstGeom prst="rect">
              <a:avLst/>
            </a:prstGeom>
            <a:noFill/>
            <a:ln w="9525">
              <a:noFill/>
              <a:miter lim="800000"/>
              <a:headEnd/>
              <a:tailEnd/>
            </a:ln>
          </p:spPr>
          <p:txBody>
            <a:bodyPr/>
            <a:lstStyle/>
            <a:p>
              <a:r>
                <a:rPr lang="tr-TR" sz="1000">
                  <a:latin typeface="Arial" charset="0"/>
                  <a:cs typeface="Arial" charset="0"/>
                </a:rPr>
                <a:t>10</a:t>
              </a:r>
            </a:p>
          </p:txBody>
        </p:sp>
        <p:sp>
          <p:nvSpPr>
            <p:cNvPr id="120858" name="Text Box 26"/>
            <p:cNvSpPr txBox="1">
              <a:spLocks noChangeArrowheads="1"/>
            </p:cNvSpPr>
            <p:nvPr/>
          </p:nvSpPr>
          <p:spPr bwMode="auto">
            <a:xfrm>
              <a:off x="6381" y="3244"/>
              <a:ext cx="540" cy="540"/>
            </a:xfrm>
            <a:prstGeom prst="rect">
              <a:avLst/>
            </a:prstGeom>
            <a:noFill/>
            <a:ln w="9525">
              <a:noFill/>
              <a:miter lim="800000"/>
              <a:headEnd/>
              <a:tailEnd/>
            </a:ln>
          </p:spPr>
          <p:txBody>
            <a:bodyPr/>
            <a:lstStyle/>
            <a:p>
              <a:r>
                <a:rPr lang="tr-TR" sz="1200">
                  <a:latin typeface="Arial" charset="0"/>
                  <a:cs typeface="Arial" charset="0"/>
                </a:rPr>
                <a:t>8</a:t>
              </a:r>
              <a:endParaRPr lang="tr-TR">
                <a:latin typeface="Arial" charset="0"/>
                <a:cs typeface="Arial" charset="0"/>
              </a:endParaRPr>
            </a:p>
          </p:txBody>
        </p:sp>
        <p:sp>
          <p:nvSpPr>
            <p:cNvPr id="120859" name="Text Box 27"/>
            <p:cNvSpPr txBox="1">
              <a:spLocks noChangeArrowheads="1"/>
            </p:cNvSpPr>
            <p:nvPr/>
          </p:nvSpPr>
          <p:spPr bwMode="auto">
            <a:xfrm>
              <a:off x="6201" y="4324"/>
              <a:ext cx="540" cy="540"/>
            </a:xfrm>
            <a:prstGeom prst="rect">
              <a:avLst/>
            </a:prstGeom>
            <a:noFill/>
            <a:ln w="9525">
              <a:noFill/>
              <a:miter lim="800000"/>
              <a:headEnd/>
              <a:tailEnd/>
            </a:ln>
          </p:spPr>
          <p:txBody>
            <a:bodyPr/>
            <a:lstStyle/>
            <a:p>
              <a:r>
                <a:rPr lang="tr-TR" sz="1000">
                  <a:latin typeface="Arial" charset="0"/>
                  <a:cs typeface="Arial" charset="0"/>
                </a:rPr>
                <a:t>11</a:t>
              </a:r>
            </a:p>
          </p:txBody>
        </p:sp>
        <p:sp>
          <p:nvSpPr>
            <p:cNvPr id="120860" name="Text Box 28"/>
            <p:cNvSpPr txBox="1">
              <a:spLocks noChangeArrowheads="1"/>
            </p:cNvSpPr>
            <p:nvPr/>
          </p:nvSpPr>
          <p:spPr bwMode="auto">
            <a:xfrm>
              <a:off x="5301" y="4504"/>
              <a:ext cx="540" cy="540"/>
            </a:xfrm>
            <a:prstGeom prst="rect">
              <a:avLst/>
            </a:prstGeom>
            <a:noFill/>
            <a:ln w="9525">
              <a:noFill/>
              <a:miter lim="800000"/>
              <a:headEnd/>
              <a:tailEnd/>
            </a:ln>
          </p:spPr>
          <p:txBody>
            <a:bodyPr/>
            <a:lstStyle/>
            <a:p>
              <a:r>
                <a:rPr lang="tr-TR" sz="1200">
                  <a:latin typeface="Arial" charset="0"/>
                  <a:cs typeface="Arial" charset="0"/>
                </a:rPr>
                <a:t>3</a:t>
              </a:r>
              <a:endParaRPr lang="tr-TR">
                <a:latin typeface="Arial" charset="0"/>
                <a:cs typeface="Arial" charset="0"/>
              </a:endParaRPr>
            </a:p>
          </p:txBody>
        </p:sp>
        <p:sp>
          <p:nvSpPr>
            <p:cNvPr id="120861" name="Text Box 29"/>
            <p:cNvSpPr txBox="1">
              <a:spLocks noChangeArrowheads="1"/>
            </p:cNvSpPr>
            <p:nvPr/>
          </p:nvSpPr>
          <p:spPr bwMode="auto">
            <a:xfrm>
              <a:off x="4581" y="4864"/>
              <a:ext cx="540" cy="540"/>
            </a:xfrm>
            <a:prstGeom prst="rect">
              <a:avLst/>
            </a:prstGeom>
            <a:noFill/>
            <a:ln w="9525">
              <a:noFill/>
              <a:miter lim="800000"/>
              <a:headEnd/>
              <a:tailEnd/>
            </a:ln>
          </p:spPr>
          <p:txBody>
            <a:bodyPr/>
            <a:lstStyle/>
            <a:p>
              <a:r>
                <a:rPr lang="tr-TR" sz="1200">
                  <a:latin typeface="Arial" charset="0"/>
                  <a:cs typeface="Arial" charset="0"/>
                </a:rPr>
                <a:t>2</a:t>
              </a:r>
              <a:endParaRPr lang="tr-TR">
                <a:latin typeface="Arial" charset="0"/>
                <a:cs typeface="Arial" charset="0"/>
              </a:endParaRPr>
            </a:p>
          </p:txBody>
        </p:sp>
        <p:sp>
          <p:nvSpPr>
            <p:cNvPr id="120862" name="Text Box 30"/>
            <p:cNvSpPr txBox="1">
              <a:spLocks noChangeArrowheads="1"/>
            </p:cNvSpPr>
            <p:nvPr/>
          </p:nvSpPr>
          <p:spPr bwMode="auto">
            <a:xfrm>
              <a:off x="3501" y="4144"/>
              <a:ext cx="540" cy="540"/>
            </a:xfrm>
            <a:prstGeom prst="rect">
              <a:avLst/>
            </a:prstGeom>
            <a:noFill/>
            <a:ln w="9525">
              <a:noFill/>
              <a:miter lim="800000"/>
              <a:headEnd/>
              <a:tailEnd/>
            </a:ln>
          </p:spPr>
          <p:txBody>
            <a:bodyPr/>
            <a:lstStyle/>
            <a:p>
              <a:r>
                <a:rPr lang="tr-TR" sz="1200">
                  <a:latin typeface="Arial" charset="0"/>
                  <a:cs typeface="Arial" charset="0"/>
                </a:rPr>
                <a:t>1</a:t>
              </a:r>
              <a:endParaRPr lang="tr-TR">
                <a:latin typeface="Arial" charset="0"/>
                <a:cs typeface="Arial" charset="0"/>
              </a:endParaRPr>
            </a:p>
          </p:txBody>
        </p:sp>
        <p:sp>
          <p:nvSpPr>
            <p:cNvPr id="120863" name="Text Box 31"/>
            <p:cNvSpPr txBox="1">
              <a:spLocks noChangeArrowheads="1"/>
            </p:cNvSpPr>
            <p:nvPr/>
          </p:nvSpPr>
          <p:spPr bwMode="auto">
            <a:xfrm>
              <a:off x="5481" y="2704"/>
              <a:ext cx="540" cy="540"/>
            </a:xfrm>
            <a:prstGeom prst="rect">
              <a:avLst/>
            </a:prstGeom>
            <a:noFill/>
            <a:ln w="9525">
              <a:noFill/>
              <a:miter lim="800000"/>
              <a:headEnd/>
              <a:tailEnd/>
            </a:ln>
          </p:spPr>
          <p:txBody>
            <a:bodyPr/>
            <a:lstStyle/>
            <a:p>
              <a:r>
                <a:rPr lang="tr-TR" sz="1200">
                  <a:latin typeface="Arial" charset="0"/>
                  <a:cs typeface="Arial" charset="0"/>
                </a:rPr>
                <a:t>5</a:t>
              </a:r>
              <a:endParaRPr lang="tr-TR">
                <a:latin typeface="Arial" charset="0"/>
                <a:cs typeface="Arial" charset="0"/>
              </a:endParaRPr>
            </a:p>
          </p:txBody>
        </p:sp>
      </p:grpSp>
      <p:grpSp>
        <p:nvGrpSpPr>
          <p:cNvPr id="120864" name="Group 32"/>
          <p:cNvGrpSpPr>
            <a:grpSpLocks/>
          </p:cNvGrpSpPr>
          <p:nvPr/>
        </p:nvGrpSpPr>
        <p:grpSpPr bwMode="auto">
          <a:xfrm>
            <a:off x="2555875" y="3860800"/>
            <a:ext cx="5257800" cy="2628900"/>
            <a:chOff x="1521" y="7564"/>
            <a:chExt cx="8280" cy="4140"/>
          </a:xfrm>
        </p:grpSpPr>
        <p:grpSp>
          <p:nvGrpSpPr>
            <p:cNvPr id="120865" name="Group 33"/>
            <p:cNvGrpSpPr>
              <a:grpSpLocks/>
            </p:cNvGrpSpPr>
            <p:nvPr/>
          </p:nvGrpSpPr>
          <p:grpSpPr bwMode="auto">
            <a:xfrm>
              <a:off x="1521" y="7564"/>
              <a:ext cx="4680" cy="3600"/>
              <a:chOff x="1701" y="7564"/>
              <a:chExt cx="4680" cy="3600"/>
            </a:xfrm>
          </p:grpSpPr>
          <p:sp>
            <p:nvSpPr>
              <p:cNvPr id="120866" name="Rectangle 34"/>
              <p:cNvSpPr>
                <a:spLocks noChangeArrowheads="1"/>
              </p:cNvSpPr>
              <p:nvPr/>
            </p:nvSpPr>
            <p:spPr bwMode="auto">
              <a:xfrm>
                <a:off x="1701" y="7564"/>
                <a:ext cx="4500" cy="3600"/>
              </a:xfrm>
              <a:prstGeom prst="rect">
                <a:avLst/>
              </a:prstGeom>
              <a:solidFill>
                <a:srgbClr val="C0C0C0"/>
              </a:solidFill>
              <a:ln w="9525">
                <a:solidFill>
                  <a:srgbClr val="000000"/>
                </a:solidFill>
                <a:miter lim="800000"/>
                <a:headEnd/>
                <a:tailEnd/>
              </a:ln>
            </p:spPr>
            <p:txBody>
              <a:bodyPr/>
              <a:lstStyle/>
              <a:p>
                <a:endParaRPr lang="tr-TR"/>
              </a:p>
            </p:txBody>
          </p:sp>
          <p:sp>
            <p:nvSpPr>
              <p:cNvPr id="120867" name="Line 35"/>
              <p:cNvSpPr>
                <a:spLocks noChangeShapeType="1"/>
              </p:cNvSpPr>
              <p:nvPr/>
            </p:nvSpPr>
            <p:spPr bwMode="auto">
              <a:xfrm>
                <a:off x="3681" y="7924"/>
                <a:ext cx="0" cy="720"/>
              </a:xfrm>
              <a:prstGeom prst="line">
                <a:avLst/>
              </a:prstGeom>
              <a:noFill/>
              <a:ln w="9525">
                <a:solidFill>
                  <a:srgbClr val="000000"/>
                </a:solidFill>
                <a:round/>
                <a:headEnd type="stealth" w="med" len="med"/>
                <a:tailEnd type="oval" w="med" len="med"/>
              </a:ln>
            </p:spPr>
            <p:txBody>
              <a:bodyPr/>
              <a:lstStyle/>
              <a:p>
                <a:endParaRPr lang="tr-TR"/>
              </a:p>
            </p:txBody>
          </p:sp>
          <p:sp>
            <p:nvSpPr>
              <p:cNvPr id="120868" name="Line 36"/>
              <p:cNvSpPr>
                <a:spLocks noChangeShapeType="1"/>
              </p:cNvSpPr>
              <p:nvPr/>
            </p:nvSpPr>
            <p:spPr bwMode="auto">
              <a:xfrm flipH="1">
                <a:off x="2241" y="8644"/>
                <a:ext cx="1440" cy="0"/>
              </a:xfrm>
              <a:prstGeom prst="line">
                <a:avLst/>
              </a:prstGeom>
              <a:noFill/>
              <a:ln w="9525">
                <a:solidFill>
                  <a:srgbClr val="000000"/>
                </a:solidFill>
                <a:round/>
                <a:headEnd type="oval" w="med" len="med"/>
                <a:tailEnd type="stealth" w="med" len="med"/>
              </a:ln>
            </p:spPr>
            <p:txBody>
              <a:bodyPr/>
              <a:lstStyle/>
              <a:p>
                <a:endParaRPr lang="tr-TR"/>
              </a:p>
            </p:txBody>
          </p:sp>
          <p:sp>
            <p:nvSpPr>
              <p:cNvPr id="120869" name="Line 37"/>
              <p:cNvSpPr>
                <a:spLocks noChangeShapeType="1"/>
              </p:cNvSpPr>
              <p:nvPr/>
            </p:nvSpPr>
            <p:spPr bwMode="auto">
              <a:xfrm flipV="1">
                <a:off x="2961" y="8644"/>
                <a:ext cx="720" cy="720"/>
              </a:xfrm>
              <a:prstGeom prst="line">
                <a:avLst/>
              </a:prstGeom>
              <a:noFill/>
              <a:ln w="9525">
                <a:solidFill>
                  <a:srgbClr val="000000"/>
                </a:solidFill>
                <a:round/>
                <a:headEnd type="oval" w="med" len="med"/>
                <a:tailEnd type="stealth" w="med" len="med"/>
              </a:ln>
            </p:spPr>
            <p:txBody>
              <a:bodyPr/>
              <a:lstStyle/>
              <a:p>
                <a:endParaRPr lang="tr-TR"/>
              </a:p>
            </p:txBody>
          </p:sp>
          <p:sp>
            <p:nvSpPr>
              <p:cNvPr id="120870" name="Line 38"/>
              <p:cNvSpPr>
                <a:spLocks noChangeShapeType="1"/>
              </p:cNvSpPr>
              <p:nvPr/>
            </p:nvSpPr>
            <p:spPr bwMode="auto">
              <a:xfrm>
                <a:off x="2961" y="9364"/>
                <a:ext cx="0" cy="1260"/>
              </a:xfrm>
              <a:prstGeom prst="line">
                <a:avLst/>
              </a:prstGeom>
              <a:noFill/>
              <a:ln w="9525">
                <a:solidFill>
                  <a:srgbClr val="000000"/>
                </a:solidFill>
                <a:round/>
                <a:headEnd type="stealth" w="med" len="med"/>
                <a:tailEnd type="oval" w="med" len="med"/>
              </a:ln>
            </p:spPr>
            <p:txBody>
              <a:bodyPr/>
              <a:lstStyle/>
              <a:p>
                <a:endParaRPr lang="tr-TR"/>
              </a:p>
            </p:txBody>
          </p:sp>
          <p:sp>
            <p:nvSpPr>
              <p:cNvPr id="120871" name="Line 39"/>
              <p:cNvSpPr>
                <a:spLocks noChangeShapeType="1"/>
              </p:cNvSpPr>
              <p:nvPr/>
            </p:nvSpPr>
            <p:spPr bwMode="auto">
              <a:xfrm flipH="1" flipV="1">
                <a:off x="2061" y="10084"/>
                <a:ext cx="900" cy="540"/>
              </a:xfrm>
              <a:prstGeom prst="line">
                <a:avLst/>
              </a:prstGeom>
              <a:noFill/>
              <a:ln w="9525">
                <a:solidFill>
                  <a:srgbClr val="000000"/>
                </a:solidFill>
                <a:round/>
                <a:headEnd type="stealth" w="med" len="med"/>
                <a:tailEnd type="oval" w="med" len="med"/>
              </a:ln>
            </p:spPr>
            <p:txBody>
              <a:bodyPr/>
              <a:lstStyle/>
              <a:p>
                <a:endParaRPr lang="tr-TR"/>
              </a:p>
            </p:txBody>
          </p:sp>
          <p:sp>
            <p:nvSpPr>
              <p:cNvPr id="120872" name="Line 40"/>
              <p:cNvSpPr>
                <a:spLocks noChangeShapeType="1"/>
              </p:cNvSpPr>
              <p:nvPr/>
            </p:nvSpPr>
            <p:spPr bwMode="auto">
              <a:xfrm>
                <a:off x="2961" y="10624"/>
                <a:ext cx="720" cy="0"/>
              </a:xfrm>
              <a:prstGeom prst="line">
                <a:avLst/>
              </a:prstGeom>
              <a:noFill/>
              <a:ln w="9525">
                <a:solidFill>
                  <a:srgbClr val="000000"/>
                </a:solidFill>
                <a:round/>
                <a:headEnd type="oval" w="med" len="med"/>
                <a:tailEnd type="stealth" w="med" len="med"/>
              </a:ln>
            </p:spPr>
            <p:txBody>
              <a:bodyPr/>
              <a:lstStyle/>
              <a:p>
                <a:endParaRPr lang="tr-TR"/>
              </a:p>
            </p:txBody>
          </p:sp>
          <p:sp>
            <p:nvSpPr>
              <p:cNvPr id="120873" name="Line 41"/>
              <p:cNvSpPr>
                <a:spLocks noChangeShapeType="1"/>
              </p:cNvSpPr>
              <p:nvPr/>
            </p:nvSpPr>
            <p:spPr bwMode="auto">
              <a:xfrm>
                <a:off x="2961" y="9364"/>
                <a:ext cx="1620" cy="0"/>
              </a:xfrm>
              <a:prstGeom prst="line">
                <a:avLst/>
              </a:prstGeom>
              <a:noFill/>
              <a:ln w="9525">
                <a:solidFill>
                  <a:srgbClr val="000000"/>
                </a:solidFill>
                <a:round/>
                <a:headEnd type="oval" w="med" len="med"/>
                <a:tailEnd type="stealth" w="med" len="med"/>
              </a:ln>
            </p:spPr>
            <p:txBody>
              <a:bodyPr/>
              <a:lstStyle/>
              <a:p>
                <a:endParaRPr lang="tr-TR"/>
              </a:p>
            </p:txBody>
          </p:sp>
          <p:sp>
            <p:nvSpPr>
              <p:cNvPr id="120874" name="Line 42"/>
              <p:cNvSpPr>
                <a:spLocks noChangeShapeType="1"/>
              </p:cNvSpPr>
              <p:nvPr/>
            </p:nvSpPr>
            <p:spPr bwMode="auto">
              <a:xfrm flipV="1">
                <a:off x="4581" y="8467"/>
                <a:ext cx="0" cy="900"/>
              </a:xfrm>
              <a:prstGeom prst="line">
                <a:avLst/>
              </a:prstGeom>
              <a:noFill/>
              <a:ln w="9525">
                <a:solidFill>
                  <a:srgbClr val="000000"/>
                </a:solidFill>
                <a:round/>
                <a:headEnd type="oval" w="med" len="med"/>
                <a:tailEnd type="stealth" w="med" len="med"/>
              </a:ln>
            </p:spPr>
            <p:txBody>
              <a:bodyPr/>
              <a:lstStyle/>
              <a:p>
                <a:endParaRPr lang="tr-TR"/>
              </a:p>
            </p:txBody>
          </p:sp>
          <p:sp>
            <p:nvSpPr>
              <p:cNvPr id="120875" name="Line 43"/>
              <p:cNvSpPr>
                <a:spLocks noChangeShapeType="1"/>
              </p:cNvSpPr>
              <p:nvPr/>
            </p:nvSpPr>
            <p:spPr bwMode="auto">
              <a:xfrm>
                <a:off x="4581" y="8467"/>
                <a:ext cx="1260" cy="900"/>
              </a:xfrm>
              <a:prstGeom prst="line">
                <a:avLst/>
              </a:prstGeom>
              <a:noFill/>
              <a:ln w="9525">
                <a:solidFill>
                  <a:srgbClr val="000000"/>
                </a:solidFill>
                <a:round/>
                <a:headEnd type="oval" w="med" len="med"/>
                <a:tailEnd type="stealth" w="med" len="med"/>
              </a:ln>
            </p:spPr>
            <p:txBody>
              <a:bodyPr/>
              <a:lstStyle/>
              <a:p>
                <a:endParaRPr lang="tr-TR"/>
              </a:p>
            </p:txBody>
          </p:sp>
          <p:sp>
            <p:nvSpPr>
              <p:cNvPr id="120876" name="Line 44"/>
              <p:cNvSpPr>
                <a:spLocks noChangeShapeType="1"/>
              </p:cNvSpPr>
              <p:nvPr/>
            </p:nvSpPr>
            <p:spPr bwMode="auto">
              <a:xfrm flipH="1">
                <a:off x="4581" y="9364"/>
                <a:ext cx="1260" cy="0"/>
              </a:xfrm>
              <a:prstGeom prst="line">
                <a:avLst/>
              </a:prstGeom>
              <a:noFill/>
              <a:ln w="9525">
                <a:solidFill>
                  <a:srgbClr val="000000"/>
                </a:solidFill>
                <a:round/>
                <a:headEnd type="oval" w="med" len="med"/>
                <a:tailEnd type="oval" w="med" len="med"/>
              </a:ln>
            </p:spPr>
            <p:txBody>
              <a:bodyPr/>
              <a:lstStyle/>
              <a:p>
                <a:endParaRPr lang="tr-TR"/>
              </a:p>
            </p:txBody>
          </p:sp>
          <p:sp>
            <p:nvSpPr>
              <p:cNvPr id="120877" name="Line 45"/>
              <p:cNvSpPr>
                <a:spLocks noChangeShapeType="1"/>
              </p:cNvSpPr>
              <p:nvPr/>
            </p:nvSpPr>
            <p:spPr bwMode="auto">
              <a:xfrm flipV="1">
                <a:off x="4581" y="9364"/>
                <a:ext cx="1260" cy="720"/>
              </a:xfrm>
              <a:prstGeom prst="line">
                <a:avLst/>
              </a:prstGeom>
              <a:noFill/>
              <a:ln w="9525">
                <a:solidFill>
                  <a:srgbClr val="000000"/>
                </a:solidFill>
                <a:round/>
                <a:headEnd type="stealth" w="med" len="med"/>
                <a:tailEnd type="oval" w="med" len="med"/>
              </a:ln>
            </p:spPr>
            <p:txBody>
              <a:bodyPr/>
              <a:lstStyle/>
              <a:p>
                <a:endParaRPr lang="tr-TR"/>
              </a:p>
            </p:txBody>
          </p:sp>
          <p:sp>
            <p:nvSpPr>
              <p:cNvPr id="120878" name="Text Box 46"/>
              <p:cNvSpPr txBox="1">
                <a:spLocks noChangeArrowheads="1"/>
              </p:cNvSpPr>
              <p:nvPr/>
            </p:nvSpPr>
            <p:spPr bwMode="auto">
              <a:xfrm>
                <a:off x="3501" y="7564"/>
                <a:ext cx="540" cy="540"/>
              </a:xfrm>
              <a:prstGeom prst="rect">
                <a:avLst/>
              </a:prstGeom>
              <a:noFill/>
              <a:ln w="9525">
                <a:noFill/>
                <a:miter lim="800000"/>
                <a:headEnd/>
                <a:tailEnd/>
              </a:ln>
            </p:spPr>
            <p:txBody>
              <a:bodyPr/>
              <a:lstStyle/>
              <a:p>
                <a:r>
                  <a:rPr lang="tr-TR" sz="1200">
                    <a:latin typeface="Arial" charset="0"/>
                    <a:cs typeface="Arial" charset="0"/>
                  </a:rPr>
                  <a:t>6</a:t>
                </a:r>
                <a:endParaRPr lang="tr-TR">
                  <a:latin typeface="Arial" charset="0"/>
                  <a:cs typeface="Arial" charset="0"/>
                </a:endParaRPr>
              </a:p>
            </p:txBody>
          </p:sp>
          <p:sp>
            <p:nvSpPr>
              <p:cNvPr id="120879" name="Text Box 47"/>
              <p:cNvSpPr txBox="1">
                <a:spLocks noChangeArrowheads="1"/>
              </p:cNvSpPr>
              <p:nvPr/>
            </p:nvSpPr>
            <p:spPr bwMode="auto">
              <a:xfrm>
                <a:off x="1881" y="8284"/>
                <a:ext cx="540" cy="540"/>
              </a:xfrm>
              <a:prstGeom prst="rect">
                <a:avLst/>
              </a:prstGeom>
              <a:noFill/>
              <a:ln w="9525">
                <a:noFill/>
                <a:miter lim="800000"/>
                <a:headEnd/>
                <a:tailEnd/>
              </a:ln>
            </p:spPr>
            <p:txBody>
              <a:bodyPr/>
              <a:lstStyle/>
              <a:p>
                <a:r>
                  <a:rPr lang="tr-TR" sz="1200">
                    <a:latin typeface="Arial" charset="0"/>
                    <a:cs typeface="Arial" charset="0"/>
                  </a:rPr>
                  <a:t>7</a:t>
                </a:r>
                <a:endParaRPr lang="tr-TR">
                  <a:latin typeface="Arial" charset="0"/>
                  <a:cs typeface="Arial" charset="0"/>
                </a:endParaRPr>
              </a:p>
            </p:txBody>
          </p:sp>
          <p:sp>
            <p:nvSpPr>
              <p:cNvPr id="120880" name="Text Box 48"/>
              <p:cNvSpPr txBox="1">
                <a:spLocks noChangeArrowheads="1"/>
              </p:cNvSpPr>
              <p:nvPr/>
            </p:nvSpPr>
            <p:spPr bwMode="auto">
              <a:xfrm>
                <a:off x="2781" y="9004"/>
                <a:ext cx="540" cy="540"/>
              </a:xfrm>
              <a:prstGeom prst="rect">
                <a:avLst/>
              </a:prstGeom>
              <a:noFill/>
              <a:ln w="9525">
                <a:noFill/>
                <a:miter lim="800000"/>
                <a:headEnd/>
                <a:tailEnd/>
              </a:ln>
            </p:spPr>
            <p:txBody>
              <a:bodyPr/>
              <a:lstStyle/>
              <a:p>
                <a:r>
                  <a:rPr lang="tr-TR" sz="1200">
                    <a:latin typeface="Arial" charset="0"/>
                    <a:cs typeface="Arial" charset="0"/>
                  </a:rPr>
                  <a:t>4</a:t>
                </a:r>
                <a:endParaRPr lang="tr-TR">
                  <a:latin typeface="Arial" charset="0"/>
                  <a:cs typeface="Arial" charset="0"/>
                </a:endParaRPr>
              </a:p>
            </p:txBody>
          </p:sp>
          <p:sp>
            <p:nvSpPr>
              <p:cNvPr id="120881" name="Text Box 49"/>
              <p:cNvSpPr txBox="1">
                <a:spLocks noChangeArrowheads="1"/>
              </p:cNvSpPr>
              <p:nvPr/>
            </p:nvSpPr>
            <p:spPr bwMode="auto">
              <a:xfrm>
                <a:off x="4401" y="8104"/>
                <a:ext cx="540" cy="540"/>
              </a:xfrm>
              <a:prstGeom prst="rect">
                <a:avLst/>
              </a:prstGeom>
              <a:noFill/>
              <a:ln w="9525">
                <a:noFill/>
                <a:miter lim="800000"/>
                <a:headEnd/>
                <a:tailEnd/>
              </a:ln>
            </p:spPr>
            <p:txBody>
              <a:bodyPr/>
              <a:lstStyle/>
              <a:p>
                <a:r>
                  <a:rPr lang="tr-TR" sz="1200">
                    <a:latin typeface="Arial" charset="0"/>
                    <a:cs typeface="Arial" charset="0"/>
                  </a:rPr>
                  <a:t>9</a:t>
                </a:r>
                <a:endParaRPr lang="tr-TR">
                  <a:latin typeface="Arial" charset="0"/>
                  <a:cs typeface="Arial" charset="0"/>
                </a:endParaRPr>
              </a:p>
            </p:txBody>
          </p:sp>
          <p:sp>
            <p:nvSpPr>
              <p:cNvPr id="120882" name="Text Box 50"/>
              <p:cNvSpPr txBox="1">
                <a:spLocks noChangeArrowheads="1"/>
              </p:cNvSpPr>
              <p:nvPr/>
            </p:nvSpPr>
            <p:spPr bwMode="auto">
              <a:xfrm>
                <a:off x="5841" y="9184"/>
                <a:ext cx="540" cy="540"/>
              </a:xfrm>
              <a:prstGeom prst="rect">
                <a:avLst/>
              </a:prstGeom>
              <a:noFill/>
              <a:ln w="9525">
                <a:noFill/>
                <a:miter lim="800000"/>
                <a:headEnd/>
                <a:tailEnd/>
              </a:ln>
            </p:spPr>
            <p:txBody>
              <a:bodyPr/>
              <a:lstStyle/>
              <a:p>
                <a:r>
                  <a:rPr lang="tr-TR" sz="1000">
                    <a:latin typeface="Arial" charset="0"/>
                    <a:cs typeface="Arial" charset="0"/>
                  </a:rPr>
                  <a:t>10</a:t>
                </a:r>
              </a:p>
            </p:txBody>
          </p:sp>
          <p:sp>
            <p:nvSpPr>
              <p:cNvPr id="120883" name="Text Box 51"/>
              <p:cNvSpPr txBox="1">
                <a:spLocks noChangeArrowheads="1"/>
              </p:cNvSpPr>
              <p:nvPr/>
            </p:nvSpPr>
            <p:spPr bwMode="auto">
              <a:xfrm>
                <a:off x="4581" y="9004"/>
                <a:ext cx="540" cy="540"/>
              </a:xfrm>
              <a:prstGeom prst="rect">
                <a:avLst/>
              </a:prstGeom>
              <a:noFill/>
              <a:ln w="9525">
                <a:noFill/>
                <a:miter lim="800000"/>
                <a:headEnd/>
                <a:tailEnd/>
              </a:ln>
            </p:spPr>
            <p:txBody>
              <a:bodyPr/>
              <a:lstStyle/>
              <a:p>
                <a:r>
                  <a:rPr lang="tr-TR" sz="1200">
                    <a:latin typeface="Arial" charset="0"/>
                    <a:cs typeface="Arial" charset="0"/>
                  </a:rPr>
                  <a:t>8</a:t>
                </a:r>
                <a:endParaRPr lang="tr-TR">
                  <a:latin typeface="Arial" charset="0"/>
                  <a:cs typeface="Arial" charset="0"/>
                </a:endParaRPr>
              </a:p>
            </p:txBody>
          </p:sp>
          <p:sp>
            <p:nvSpPr>
              <p:cNvPr id="120884" name="Text Box 52"/>
              <p:cNvSpPr txBox="1">
                <a:spLocks noChangeArrowheads="1"/>
              </p:cNvSpPr>
              <p:nvPr/>
            </p:nvSpPr>
            <p:spPr bwMode="auto">
              <a:xfrm>
                <a:off x="4401" y="10084"/>
                <a:ext cx="540" cy="540"/>
              </a:xfrm>
              <a:prstGeom prst="rect">
                <a:avLst/>
              </a:prstGeom>
              <a:noFill/>
              <a:ln w="9525">
                <a:noFill/>
                <a:miter lim="800000"/>
                <a:headEnd/>
                <a:tailEnd/>
              </a:ln>
            </p:spPr>
            <p:txBody>
              <a:bodyPr/>
              <a:lstStyle/>
              <a:p>
                <a:r>
                  <a:rPr lang="tr-TR" sz="1000">
                    <a:latin typeface="Arial" charset="0"/>
                    <a:cs typeface="Arial" charset="0"/>
                  </a:rPr>
                  <a:t>11</a:t>
                </a:r>
              </a:p>
            </p:txBody>
          </p:sp>
          <p:sp>
            <p:nvSpPr>
              <p:cNvPr id="120885" name="Text Box 53"/>
              <p:cNvSpPr txBox="1">
                <a:spLocks noChangeArrowheads="1"/>
              </p:cNvSpPr>
              <p:nvPr/>
            </p:nvSpPr>
            <p:spPr bwMode="auto">
              <a:xfrm>
                <a:off x="3501" y="10264"/>
                <a:ext cx="540" cy="540"/>
              </a:xfrm>
              <a:prstGeom prst="rect">
                <a:avLst/>
              </a:prstGeom>
              <a:noFill/>
              <a:ln w="9525">
                <a:noFill/>
                <a:miter lim="800000"/>
                <a:headEnd/>
                <a:tailEnd/>
              </a:ln>
            </p:spPr>
            <p:txBody>
              <a:bodyPr/>
              <a:lstStyle/>
              <a:p>
                <a:r>
                  <a:rPr lang="tr-TR" sz="1200">
                    <a:latin typeface="Arial" charset="0"/>
                    <a:cs typeface="Arial" charset="0"/>
                  </a:rPr>
                  <a:t>3</a:t>
                </a:r>
                <a:endParaRPr lang="tr-TR">
                  <a:latin typeface="Arial" charset="0"/>
                  <a:cs typeface="Arial" charset="0"/>
                </a:endParaRPr>
              </a:p>
            </p:txBody>
          </p:sp>
          <p:sp>
            <p:nvSpPr>
              <p:cNvPr id="120886" name="Text Box 54"/>
              <p:cNvSpPr txBox="1">
                <a:spLocks noChangeArrowheads="1"/>
              </p:cNvSpPr>
              <p:nvPr/>
            </p:nvSpPr>
            <p:spPr bwMode="auto">
              <a:xfrm>
                <a:off x="2781" y="10624"/>
                <a:ext cx="540" cy="540"/>
              </a:xfrm>
              <a:prstGeom prst="rect">
                <a:avLst/>
              </a:prstGeom>
              <a:noFill/>
              <a:ln w="9525">
                <a:noFill/>
                <a:miter lim="800000"/>
                <a:headEnd/>
                <a:tailEnd/>
              </a:ln>
            </p:spPr>
            <p:txBody>
              <a:bodyPr/>
              <a:lstStyle/>
              <a:p>
                <a:r>
                  <a:rPr lang="tr-TR" sz="1200">
                    <a:latin typeface="Arial" charset="0"/>
                    <a:cs typeface="Arial" charset="0"/>
                  </a:rPr>
                  <a:t>2</a:t>
                </a:r>
                <a:endParaRPr lang="tr-TR">
                  <a:latin typeface="Arial" charset="0"/>
                  <a:cs typeface="Arial" charset="0"/>
                </a:endParaRPr>
              </a:p>
            </p:txBody>
          </p:sp>
          <p:sp>
            <p:nvSpPr>
              <p:cNvPr id="120887" name="Text Box 55"/>
              <p:cNvSpPr txBox="1">
                <a:spLocks noChangeArrowheads="1"/>
              </p:cNvSpPr>
              <p:nvPr/>
            </p:nvSpPr>
            <p:spPr bwMode="auto">
              <a:xfrm>
                <a:off x="1701" y="9904"/>
                <a:ext cx="540" cy="540"/>
              </a:xfrm>
              <a:prstGeom prst="rect">
                <a:avLst/>
              </a:prstGeom>
              <a:noFill/>
              <a:ln w="9525">
                <a:noFill/>
                <a:miter lim="800000"/>
                <a:headEnd/>
                <a:tailEnd/>
              </a:ln>
            </p:spPr>
            <p:txBody>
              <a:bodyPr/>
              <a:lstStyle/>
              <a:p>
                <a:r>
                  <a:rPr lang="tr-TR" sz="1200">
                    <a:latin typeface="Arial" charset="0"/>
                    <a:cs typeface="Arial" charset="0"/>
                  </a:rPr>
                  <a:t>1</a:t>
                </a:r>
                <a:endParaRPr lang="tr-TR">
                  <a:latin typeface="Arial" charset="0"/>
                  <a:cs typeface="Arial" charset="0"/>
                </a:endParaRPr>
              </a:p>
            </p:txBody>
          </p:sp>
          <p:sp>
            <p:nvSpPr>
              <p:cNvPr id="120888" name="Text Box 56"/>
              <p:cNvSpPr txBox="1">
                <a:spLocks noChangeArrowheads="1"/>
              </p:cNvSpPr>
              <p:nvPr/>
            </p:nvSpPr>
            <p:spPr bwMode="auto">
              <a:xfrm>
                <a:off x="3681" y="8464"/>
                <a:ext cx="540" cy="540"/>
              </a:xfrm>
              <a:prstGeom prst="rect">
                <a:avLst/>
              </a:prstGeom>
              <a:noFill/>
              <a:ln w="9525">
                <a:noFill/>
                <a:miter lim="800000"/>
                <a:headEnd/>
                <a:tailEnd/>
              </a:ln>
            </p:spPr>
            <p:txBody>
              <a:bodyPr/>
              <a:lstStyle/>
              <a:p>
                <a:r>
                  <a:rPr lang="tr-TR" sz="1200">
                    <a:latin typeface="Arial" charset="0"/>
                    <a:cs typeface="Arial" charset="0"/>
                  </a:rPr>
                  <a:t>5</a:t>
                </a:r>
                <a:endParaRPr lang="tr-TR">
                  <a:latin typeface="Arial" charset="0"/>
                  <a:cs typeface="Arial" charset="0"/>
                </a:endParaRPr>
              </a:p>
            </p:txBody>
          </p:sp>
        </p:grpSp>
        <p:grpSp>
          <p:nvGrpSpPr>
            <p:cNvPr id="120889" name="Group 57"/>
            <p:cNvGrpSpPr>
              <a:grpSpLocks/>
            </p:cNvGrpSpPr>
            <p:nvPr/>
          </p:nvGrpSpPr>
          <p:grpSpPr bwMode="auto">
            <a:xfrm>
              <a:off x="6741" y="7564"/>
              <a:ext cx="3060" cy="3600"/>
              <a:chOff x="6741" y="7564"/>
              <a:chExt cx="3060" cy="3600"/>
            </a:xfrm>
          </p:grpSpPr>
          <p:sp>
            <p:nvSpPr>
              <p:cNvPr id="120890" name="Rectangle 58"/>
              <p:cNvSpPr>
                <a:spLocks noChangeArrowheads="1"/>
              </p:cNvSpPr>
              <p:nvPr/>
            </p:nvSpPr>
            <p:spPr bwMode="auto">
              <a:xfrm>
                <a:off x="6741" y="7564"/>
                <a:ext cx="3060" cy="3600"/>
              </a:xfrm>
              <a:prstGeom prst="rect">
                <a:avLst/>
              </a:prstGeom>
              <a:solidFill>
                <a:srgbClr val="C0C0C0"/>
              </a:solidFill>
              <a:ln w="9525">
                <a:solidFill>
                  <a:srgbClr val="000000"/>
                </a:solidFill>
                <a:miter lim="800000"/>
                <a:headEnd/>
                <a:tailEnd/>
              </a:ln>
            </p:spPr>
            <p:txBody>
              <a:bodyPr/>
              <a:lstStyle/>
              <a:p>
                <a:endParaRPr lang="tr-TR"/>
              </a:p>
            </p:txBody>
          </p:sp>
          <p:sp>
            <p:nvSpPr>
              <p:cNvPr id="120891" name="Line 59"/>
              <p:cNvSpPr>
                <a:spLocks noChangeShapeType="1"/>
              </p:cNvSpPr>
              <p:nvPr/>
            </p:nvSpPr>
            <p:spPr bwMode="auto">
              <a:xfrm>
                <a:off x="7641" y="7924"/>
                <a:ext cx="0" cy="720"/>
              </a:xfrm>
              <a:prstGeom prst="line">
                <a:avLst/>
              </a:prstGeom>
              <a:noFill/>
              <a:ln w="9525">
                <a:solidFill>
                  <a:srgbClr val="000000"/>
                </a:solidFill>
                <a:round/>
                <a:headEnd type="oval" w="med" len="med"/>
                <a:tailEnd type="oval" w="med" len="med"/>
              </a:ln>
            </p:spPr>
            <p:txBody>
              <a:bodyPr/>
              <a:lstStyle/>
              <a:p>
                <a:endParaRPr lang="tr-TR"/>
              </a:p>
            </p:txBody>
          </p:sp>
          <p:sp>
            <p:nvSpPr>
              <p:cNvPr id="120892" name="Line 60"/>
              <p:cNvSpPr>
                <a:spLocks noChangeShapeType="1"/>
              </p:cNvSpPr>
              <p:nvPr/>
            </p:nvSpPr>
            <p:spPr bwMode="auto">
              <a:xfrm flipH="1">
                <a:off x="7101" y="8644"/>
                <a:ext cx="540" cy="540"/>
              </a:xfrm>
              <a:prstGeom prst="line">
                <a:avLst/>
              </a:prstGeom>
              <a:noFill/>
              <a:ln w="9525">
                <a:solidFill>
                  <a:srgbClr val="000000"/>
                </a:solidFill>
                <a:round/>
                <a:headEnd type="oval" w="med" len="med"/>
                <a:tailEnd type="oval" w="med" len="med"/>
              </a:ln>
            </p:spPr>
            <p:txBody>
              <a:bodyPr/>
              <a:lstStyle/>
              <a:p>
                <a:endParaRPr lang="tr-TR"/>
              </a:p>
            </p:txBody>
          </p:sp>
          <p:sp>
            <p:nvSpPr>
              <p:cNvPr id="120893" name="Line 61"/>
              <p:cNvSpPr>
                <a:spLocks noChangeShapeType="1"/>
              </p:cNvSpPr>
              <p:nvPr/>
            </p:nvSpPr>
            <p:spPr bwMode="auto">
              <a:xfrm>
                <a:off x="7641" y="8644"/>
                <a:ext cx="540" cy="540"/>
              </a:xfrm>
              <a:prstGeom prst="line">
                <a:avLst/>
              </a:prstGeom>
              <a:noFill/>
              <a:ln w="9525">
                <a:solidFill>
                  <a:srgbClr val="000000"/>
                </a:solidFill>
                <a:round/>
                <a:headEnd type="oval" w="med" len="med"/>
                <a:tailEnd type="oval" w="med" len="med"/>
              </a:ln>
            </p:spPr>
            <p:txBody>
              <a:bodyPr/>
              <a:lstStyle/>
              <a:p>
                <a:endParaRPr lang="tr-TR"/>
              </a:p>
            </p:txBody>
          </p:sp>
          <p:sp>
            <p:nvSpPr>
              <p:cNvPr id="120894" name="Line 62"/>
              <p:cNvSpPr>
                <a:spLocks noChangeShapeType="1"/>
              </p:cNvSpPr>
              <p:nvPr/>
            </p:nvSpPr>
            <p:spPr bwMode="auto">
              <a:xfrm>
                <a:off x="8181" y="9184"/>
                <a:ext cx="360" cy="360"/>
              </a:xfrm>
              <a:prstGeom prst="line">
                <a:avLst/>
              </a:prstGeom>
              <a:noFill/>
              <a:ln w="9525">
                <a:solidFill>
                  <a:srgbClr val="000000"/>
                </a:solidFill>
                <a:round/>
                <a:headEnd type="oval" w="med" len="med"/>
                <a:tailEnd type="oval" w="med" len="med"/>
              </a:ln>
            </p:spPr>
            <p:txBody>
              <a:bodyPr/>
              <a:lstStyle/>
              <a:p>
                <a:endParaRPr lang="tr-TR"/>
              </a:p>
            </p:txBody>
          </p:sp>
          <p:sp>
            <p:nvSpPr>
              <p:cNvPr id="120895" name="Line 63"/>
              <p:cNvSpPr>
                <a:spLocks noChangeShapeType="1"/>
              </p:cNvSpPr>
              <p:nvPr/>
            </p:nvSpPr>
            <p:spPr bwMode="auto">
              <a:xfrm>
                <a:off x="8541" y="9544"/>
                <a:ext cx="540" cy="540"/>
              </a:xfrm>
              <a:prstGeom prst="line">
                <a:avLst/>
              </a:prstGeom>
              <a:noFill/>
              <a:ln w="9525">
                <a:solidFill>
                  <a:srgbClr val="000000"/>
                </a:solidFill>
                <a:round/>
                <a:headEnd type="oval" w="med" len="med"/>
                <a:tailEnd type="oval" w="med" len="med"/>
              </a:ln>
            </p:spPr>
            <p:txBody>
              <a:bodyPr/>
              <a:lstStyle/>
              <a:p>
                <a:endParaRPr lang="tr-TR"/>
              </a:p>
            </p:txBody>
          </p:sp>
          <p:sp>
            <p:nvSpPr>
              <p:cNvPr id="120896" name="Line 64"/>
              <p:cNvSpPr>
                <a:spLocks noChangeShapeType="1"/>
              </p:cNvSpPr>
              <p:nvPr/>
            </p:nvSpPr>
            <p:spPr bwMode="auto">
              <a:xfrm flipH="1">
                <a:off x="8541" y="10084"/>
                <a:ext cx="540" cy="360"/>
              </a:xfrm>
              <a:prstGeom prst="line">
                <a:avLst/>
              </a:prstGeom>
              <a:noFill/>
              <a:ln w="9525">
                <a:solidFill>
                  <a:srgbClr val="000000"/>
                </a:solidFill>
                <a:round/>
                <a:headEnd type="oval" w="med" len="med"/>
                <a:tailEnd type="oval" w="med" len="med"/>
              </a:ln>
            </p:spPr>
            <p:txBody>
              <a:bodyPr/>
              <a:lstStyle/>
              <a:p>
                <a:endParaRPr lang="tr-TR"/>
              </a:p>
            </p:txBody>
          </p:sp>
          <p:sp>
            <p:nvSpPr>
              <p:cNvPr id="120897" name="Line 65"/>
              <p:cNvSpPr>
                <a:spLocks noChangeShapeType="1"/>
              </p:cNvSpPr>
              <p:nvPr/>
            </p:nvSpPr>
            <p:spPr bwMode="auto">
              <a:xfrm>
                <a:off x="8541" y="10444"/>
                <a:ext cx="720" cy="180"/>
              </a:xfrm>
              <a:prstGeom prst="line">
                <a:avLst/>
              </a:prstGeom>
              <a:noFill/>
              <a:ln w="9525">
                <a:solidFill>
                  <a:srgbClr val="000000"/>
                </a:solidFill>
                <a:round/>
                <a:headEnd type="oval" w="med" len="med"/>
                <a:tailEnd type="oval" w="med" len="med"/>
              </a:ln>
            </p:spPr>
            <p:txBody>
              <a:bodyPr/>
              <a:lstStyle/>
              <a:p>
                <a:endParaRPr lang="tr-TR"/>
              </a:p>
            </p:txBody>
          </p:sp>
          <p:sp>
            <p:nvSpPr>
              <p:cNvPr id="120898" name="Line 66"/>
              <p:cNvSpPr>
                <a:spLocks noChangeShapeType="1"/>
              </p:cNvSpPr>
              <p:nvPr/>
            </p:nvSpPr>
            <p:spPr bwMode="auto">
              <a:xfrm flipH="1">
                <a:off x="7641" y="9184"/>
                <a:ext cx="540" cy="540"/>
              </a:xfrm>
              <a:prstGeom prst="line">
                <a:avLst/>
              </a:prstGeom>
              <a:noFill/>
              <a:ln w="9525">
                <a:solidFill>
                  <a:srgbClr val="000000"/>
                </a:solidFill>
                <a:round/>
                <a:headEnd type="oval" w="med" len="med"/>
                <a:tailEnd type="oval" w="med" len="med"/>
              </a:ln>
            </p:spPr>
            <p:txBody>
              <a:bodyPr/>
              <a:lstStyle/>
              <a:p>
                <a:endParaRPr lang="tr-TR"/>
              </a:p>
            </p:txBody>
          </p:sp>
          <p:sp>
            <p:nvSpPr>
              <p:cNvPr id="120899" name="Line 67"/>
              <p:cNvSpPr>
                <a:spLocks noChangeShapeType="1"/>
              </p:cNvSpPr>
              <p:nvPr/>
            </p:nvSpPr>
            <p:spPr bwMode="auto">
              <a:xfrm flipH="1">
                <a:off x="7281" y="9724"/>
                <a:ext cx="360" cy="540"/>
              </a:xfrm>
              <a:prstGeom prst="line">
                <a:avLst/>
              </a:prstGeom>
              <a:noFill/>
              <a:ln w="9525">
                <a:solidFill>
                  <a:srgbClr val="000000"/>
                </a:solidFill>
                <a:round/>
                <a:headEnd type="oval" w="med" len="med"/>
                <a:tailEnd type="oval" w="med" len="med"/>
              </a:ln>
            </p:spPr>
            <p:txBody>
              <a:bodyPr/>
              <a:lstStyle/>
              <a:p>
                <a:endParaRPr lang="tr-TR"/>
              </a:p>
            </p:txBody>
          </p:sp>
          <p:sp>
            <p:nvSpPr>
              <p:cNvPr id="120900" name="Line 68"/>
              <p:cNvSpPr>
                <a:spLocks noChangeShapeType="1"/>
              </p:cNvSpPr>
              <p:nvPr/>
            </p:nvSpPr>
            <p:spPr bwMode="auto">
              <a:xfrm>
                <a:off x="7641" y="9724"/>
                <a:ext cx="540" cy="540"/>
              </a:xfrm>
              <a:prstGeom prst="line">
                <a:avLst/>
              </a:prstGeom>
              <a:noFill/>
              <a:ln w="9525">
                <a:solidFill>
                  <a:srgbClr val="000000"/>
                </a:solidFill>
                <a:round/>
                <a:headEnd type="oval" w="med" len="med"/>
                <a:tailEnd type="oval" w="med" len="med"/>
              </a:ln>
            </p:spPr>
            <p:txBody>
              <a:bodyPr/>
              <a:lstStyle/>
              <a:p>
                <a:endParaRPr lang="tr-TR"/>
              </a:p>
            </p:txBody>
          </p:sp>
          <p:sp>
            <p:nvSpPr>
              <p:cNvPr id="120901" name="Text Box 69"/>
              <p:cNvSpPr txBox="1">
                <a:spLocks noChangeArrowheads="1"/>
              </p:cNvSpPr>
              <p:nvPr/>
            </p:nvSpPr>
            <p:spPr bwMode="auto">
              <a:xfrm>
                <a:off x="7461" y="7564"/>
                <a:ext cx="540" cy="540"/>
              </a:xfrm>
              <a:prstGeom prst="rect">
                <a:avLst/>
              </a:prstGeom>
              <a:noFill/>
              <a:ln w="9525">
                <a:noFill/>
                <a:miter lim="800000"/>
                <a:headEnd/>
                <a:tailEnd/>
              </a:ln>
            </p:spPr>
            <p:txBody>
              <a:bodyPr/>
              <a:lstStyle/>
              <a:p>
                <a:r>
                  <a:rPr lang="tr-TR" sz="1200">
                    <a:latin typeface="Arial" charset="0"/>
                    <a:cs typeface="Arial" charset="0"/>
                  </a:rPr>
                  <a:t>1</a:t>
                </a:r>
                <a:endParaRPr lang="tr-TR">
                  <a:latin typeface="Arial" charset="0"/>
                  <a:cs typeface="Arial" charset="0"/>
                </a:endParaRPr>
              </a:p>
            </p:txBody>
          </p:sp>
          <p:sp>
            <p:nvSpPr>
              <p:cNvPr id="120902" name="Text Box 70"/>
              <p:cNvSpPr txBox="1">
                <a:spLocks noChangeArrowheads="1"/>
              </p:cNvSpPr>
              <p:nvPr/>
            </p:nvSpPr>
            <p:spPr bwMode="auto">
              <a:xfrm>
                <a:off x="7641" y="8284"/>
                <a:ext cx="540" cy="540"/>
              </a:xfrm>
              <a:prstGeom prst="rect">
                <a:avLst/>
              </a:prstGeom>
              <a:noFill/>
              <a:ln w="9525">
                <a:noFill/>
                <a:miter lim="800000"/>
                <a:headEnd/>
                <a:tailEnd/>
              </a:ln>
            </p:spPr>
            <p:txBody>
              <a:bodyPr/>
              <a:lstStyle/>
              <a:p>
                <a:r>
                  <a:rPr lang="tr-TR" sz="1200">
                    <a:latin typeface="Arial" charset="0"/>
                    <a:cs typeface="Arial" charset="0"/>
                  </a:rPr>
                  <a:t>2</a:t>
                </a:r>
                <a:endParaRPr lang="tr-TR">
                  <a:latin typeface="Arial" charset="0"/>
                  <a:cs typeface="Arial" charset="0"/>
                </a:endParaRPr>
              </a:p>
            </p:txBody>
          </p:sp>
          <p:sp>
            <p:nvSpPr>
              <p:cNvPr id="120903" name="Text Box 71"/>
              <p:cNvSpPr txBox="1">
                <a:spLocks noChangeArrowheads="1"/>
              </p:cNvSpPr>
              <p:nvPr/>
            </p:nvSpPr>
            <p:spPr bwMode="auto">
              <a:xfrm>
                <a:off x="6921" y="9184"/>
                <a:ext cx="540" cy="540"/>
              </a:xfrm>
              <a:prstGeom prst="rect">
                <a:avLst/>
              </a:prstGeom>
              <a:noFill/>
              <a:ln w="9525">
                <a:noFill/>
                <a:miter lim="800000"/>
                <a:headEnd/>
                <a:tailEnd/>
              </a:ln>
            </p:spPr>
            <p:txBody>
              <a:bodyPr/>
              <a:lstStyle/>
              <a:p>
                <a:r>
                  <a:rPr lang="tr-TR" sz="1200">
                    <a:latin typeface="Arial" charset="0"/>
                    <a:cs typeface="Arial" charset="0"/>
                  </a:rPr>
                  <a:t>3</a:t>
                </a:r>
                <a:endParaRPr lang="tr-TR">
                  <a:latin typeface="Arial" charset="0"/>
                  <a:cs typeface="Arial" charset="0"/>
                </a:endParaRPr>
              </a:p>
            </p:txBody>
          </p:sp>
          <p:sp>
            <p:nvSpPr>
              <p:cNvPr id="120904" name="Text Box 72"/>
              <p:cNvSpPr txBox="1">
                <a:spLocks noChangeArrowheads="1"/>
              </p:cNvSpPr>
              <p:nvPr/>
            </p:nvSpPr>
            <p:spPr bwMode="auto">
              <a:xfrm>
                <a:off x="8001" y="8824"/>
                <a:ext cx="540" cy="540"/>
              </a:xfrm>
              <a:prstGeom prst="rect">
                <a:avLst/>
              </a:prstGeom>
              <a:noFill/>
              <a:ln w="9525">
                <a:noFill/>
                <a:miter lim="800000"/>
                <a:headEnd/>
                <a:tailEnd/>
              </a:ln>
            </p:spPr>
            <p:txBody>
              <a:bodyPr/>
              <a:lstStyle/>
              <a:p>
                <a:r>
                  <a:rPr lang="tr-TR" sz="1200">
                    <a:latin typeface="Arial" charset="0"/>
                    <a:cs typeface="Arial" charset="0"/>
                  </a:rPr>
                  <a:t>4</a:t>
                </a:r>
                <a:endParaRPr lang="tr-TR">
                  <a:latin typeface="Arial" charset="0"/>
                  <a:cs typeface="Arial" charset="0"/>
                </a:endParaRPr>
              </a:p>
            </p:txBody>
          </p:sp>
          <p:sp>
            <p:nvSpPr>
              <p:cNvPr id="120905" name="Text Box 73"/>
              <p:cNvSpPr txBox="1">
                <a:spLocks noChangeArrowheads="1"/>
              </p:cNvSpPr>
              <p:nvPr/>
            </p:nvSpPr>
            <p:spPr bwMode="auto">
              <a:xfrm>
                <a:off x="7461" y="9364"/>
                <a:ext cx="540" cy="540"/>
              </a:xfrm>
              <a:prstGeom prst="rect">
                <a:avLst/>
              </a:prstGeom>
              <a:noFill/>
              <a:ln w="9525">
                <a:noFill/>
                <a:miter lim="800000"/>
                <a:headEnd/>
                <a:tailEnd/>
              </a:ln>
            </p:spPr>
            <p:txBody>
              <a:bodyPr/>
              <a:lstStyle/>
              <a:p>
                <a:r>
                  <a:rPr lang="tr-TR" sz="1200">
                    <a:latin typeface="Arial" charset="0"/>
                    <a:cs typeface="Arial" charset="0"/>
                  </a:rPr>
                  <a:t>5</a:t>
                </a:r>
                <a:endParaRPr lang="tr-TR">
                  <a:latin typeface="Arial" charset="0"/>
                  <a:cs typeface="Arial" charset="0"/>
                </a:endParaRPr>
              </a:p>
            </p:txBody>
          </p:sp>
          <p:sp>
            <p:nvSpPr>
              <p:cNvPr id="120906" name="Text Box 74"/>
              <p:cNvSpPr txBox="1">
                <a:spLocks noChangeArrowheads="1"/>
              </p:cNvSpPr>
              <p:nvPr/>
            </p:nvSpPr>
            <p:spPr bwMode="auto">
              <a:xfrm>
                <a:off x="8361" y="9184"/>
                <a:ext cx="540" cy="540"/>
              </a:xfrm>
              <a:prstGeom prst="rect">
                <a:avLst/>
              </a:prstGeom>
              <a:noFill/>
              <a:ln w="9525">
                <a:noFill/>
                <a:miter lim="800000"/>
                <a:headEnd/>
                <a:tailEnd/>
              </a:ln>
            </p:spPr>
            <p:txBody>
              <a:bodyPr/>
              <a:lstStyle/>
              <a:p>
                <a:r>
                  <a:rPr lang="tr-TR" sz="1200">
                    <a:latin typeface="Arial" charset="0"/>
                    <a:cs typeface="Arial" charset="0"/>
                  </a:rPr>
                  <a:t>8</a:t>
                </a:r>
                <a:endParaRPr lang="tr-TR">
                  <a:latin typeface="Arial" charset="0"/>
                  <a:cs typeface="Arial" charset="0"/>
                </a:endParaRPr>
              </a:p>
            </p:txBody>
          </p:sp>
          <p:sp>
            <p:nvSpPr>
              <p:cNvPr id="120907" name="Text Box 75"/>
              <p:cNvSpPr txBox="1">
                <a:spLocks noChangeArrowheads="1"/>
              </p:cNvSpPr>
              <p:nvPr/>
            </p:nvSpPr>
            <p:spPr bwMode="auto">
              <a:xfrm>
                <a:off x="8901" y="9724"/>
                <a:ext cx="540" cy="540"/>
              </a:xfrm>
              <a:prstGeom prst="rect">
                <a:avLst/>
              </a:prstGeom>
              <a:noFill/>
              <a:ln w="9525">
                <a:noFill/>
                <a:miter lim="800000"/>
                <a:headEnd/>
                <a:tailEnd/>
              </a:ln>
            </p:spPr>
            <p:txBody>
              <a:bodyPr/>
              <a:lstStyle/>
              <a:p>
                <a:r>
                  <a:rPr lang="tr-TR" sz="1200">
                    <a:latin typeface="Arial" charset="0"/>
                    <a:cs typeface="Arial" charset="0"/>
                  </a:rPr>
                  <a:t>9</a:t>
                </a:r>
                <a:endParaRPr lang="tr-TR">
                  <a:latin typeface="Arial" charset="0"/>
                  <a:cs typeface="Arial" charset="0"/>
                </a:endParaRPr>
              </a:p>
            </p:txBody>
          </p:sp>
          <p:sp>
            <p:nvSpPr>
              <p:cNvPr id="120908" name="Text Box 76"/>
              <p:cNvSpPr txBox="1">
                <a:spLocks noChangeArrowheads="1"/>
              </p:cNvSpPr>
              <p:nvPr/>
            </p:nvSpPr>
            <p:spPr bwMode="auto">
              <a:xfrm>
                <a:off x="7101" y="10264"/>
                <a:ext cx="540" cy="540"/>
              </a:xfrm>
              <a:prstGeom prst="rect">
                <a:avLst/>
              </a:prstGeom>
              <a:noFill/>
              <a:ln w="9525">
                <a:noFill/>
                <a:miter lim="800000"/>
                <a:headEnd/>
                <a:tailEnd/>
              </a:ln>
            </p:spPr>
            <p:txBody>
              <a:bodyPr/>
              <a:lstStyle/>
              <a:p>
                <a:r>
                  <a:rPr lang="tr-TR" sz="1200">
                    <a:latin typeface="Arial" charset="0"/>
                    <a:cs typeface="Arial" charset="0"/>
                  </a:rPr>
                  <a:t>6</a:t>
                </a:r>
                <a:endParaRPr lang="tr-TR">
                  <a:latin typeface="Arial" charset="0"/>
                  <a:cs typeface="Arial" charset="0"/>
                </a:endParaRPr>
              </a:p>
            </p:txBody>
          </p:sp>
          <p:sp>
            <p:nvSpPr>
              <p:cNvPr id="120909" name="Text Box 77"/>
              <p:cNvSpPr txBox="1">
                <a:spLocks noChangeArrowheads="1"/>
              </p:cNvSpPr>
              <p:nvPr/>
            </p:nvSpPr>
            <p:spPr bwMode="auto">
              <a:xfrm>
                <a:off x="8001" y="10264"/>
                <a:ext cx="540" cy="540"/>
              </a:xfrm>
              <a:prstGeom prst="rect">
                <a:avLst/>
              </a:prstGeom>
              <a:noFill/>
              <a:ln w="9525">
                <a:noFill/>
                <a:miter lim="800000"/>
                <a:headEnd/>
                <a:tailEnd/>
              </a:ln>
            </p:spPr>
            <p:txBody>
              <a:bodyPr/>
              <a:lstStyle/>
              <a:p>
                <a:r>
                  <a:rPr lang="tr-TR" sz="1200">
                    <a:latin typeface="Arial" charset="0"/>
                    <a:cs typeface="Arial" charset="0"/>
                  </a:rPr>
                  <a:t>7</a:t>
                </a:r>
                <a:endParaRPr lang="tr-TR">
                  <a:latin typeface="Arial" charset="0"/>
                  <a:cs typeface="Arial" charset="0"/>
                </a:endParaRPr>
              </a:p>
            </p:txBody>
          </p:sp>
          <p:sp>
            <p:nvSpPr>
              <p:cNvPr id="120910" name="Text Box 78"/>
              <p:cNvSpPr txBox="1">
                <a:spLocks noChangeArrowheads="1"/>
              </p:cNvSpPr>
              <p:nvPr/>
            </p:nvSpPr>
            <p:spPr bwMode="auto">
              <a:xfrm>
                <a:off x="8361" y="10444"/>
                <a:ext cx="540" cy="540"/>
              </a:xfrm>
              <a:prstGeom prst="rect">
                <a:avLst/>
              </a:prstGeom>
              <a:noFill/>
              <a:ln w="9525">
                <a:noFill/>
                <a:miter lim="800000"/>
                <a:headEnd/>
                <a:tailEnd/>
              </a:ln>
            </p:spPr>
            <p:txBody>
              <a:bodyPr/>
              <a:lstStyle/>
              <a:p>
                <a:r>
                  <a:rPr lang="tr-TR" sz="900">
                    <a:latin typeface="Arial" charset="0"/>
                    <a:cs typeface="Arial" charset="0"/>
                  </a:rPr>
                  <a:t>10</a:t>
                </a:r>
              </a:p>
            </p:txBody>
          </p:sp>
          <p:sp>
            <p:nvSpPr>
              <p:cNvPr id="120911" name="Text Box 79"/>
              <p:cNvSpPr txBox="1">
                <a:spLocks noChangeArrowheads="1"/>
              </p:cNvSpPr>
              <p:nvPr/>
            </p:nvSpPr>
            <p:spPr bwMode="auto">
              <a:xfrm>
                <a:off x="9261" y="10444"/>
                <a:ext cx="540" cy="540"/>
              </a:xfrm>
              <a:prstGeom prst="rect">
                <a:avLst/>
              </a:prstGeom>
              <a:noFill/>
              <a:ln w="9525">
                <a:noFill/>
                <a:miter lim="800000"/>
                <a:headEnd/>
                <a:tailEnd/>
              </a:ln>
            </p:spPr>
            <p:txBody>
              <a:bodyPr/>
              <a:lstStyle/>
              <a:p>
                <a:r>
                  <a:rPr lang="tr-TR" sz="1000">
                    <a:latin typeface="Arial" charset="0"/>
                    <a:cs typeface="Arial" charset="0"/>
                  </a:rPr>
                  <a:t>11</a:t>
                </a:r>
              </a:p>
            </p:txBody>
          </p:sp>
        </p:grpSp>
        <p:sp>
          <p:nvSpPr>
            <p:cNvPr id="120912" name="Text Box 80"/>
            <p:cNvSpPr txBox="1">
              <a:spLocks noChangeArrowheads="1"/>
            </p:cNvSpPr>
            <p:nvPr/>
          </p:nvSpPr>
          <p:spPr bwMode="auto">
            <a:xfrm>
              <a:off x="2601" y="11164"/>
              <a:ext cx="2520" cy="540"/>
            </a:xfrm>
            <a:prstGeom prst="rect">
              <a:avLst/>
            </a:prstGeom>
            <a:noFill/>
            <a:ln w="9525">
              <a:noFill/>
              <a:miter lim="800000"/>
              <a:headEnd/>
              <a:tailEnd/>
            </a:ln>
          </p:spPr>
          <p:txBody>
            <a:bodyPr/>
            <a:lstStyle/>
            <a:p>
              <a:r>
                <a:rPr lang="tr-TR" sz="1200">
                  <a:latin typeface="Arial" charset="0"/>
                  <a:cs typeface="Arial" charset="0"/>
                </a:rPr>
                <a:t>KAPSAMA AĞACI</a:t>
              </a:r>
              <a:endParaRPr lang="tr-TR">
                <a:latin typeface="Arial" charset="0"/>
                <a:cs typeface="Arial" charset="0"/>
              </a:endParaRPr>
            </a:p>
          </p:txBody>
        </p:sp>
        <p:sp>
          <p:nvSpPr>
            <p:cNvPr id="120913" name="Text Box 81"/>
            <p:cNvSpPr txBox="1">
              <a:spLocks noChangeArrowheads="1"/>
            </p:cNvSpPr>
            <p:nvPr/>
          </p:nvSpPr>
          <p:spPr bwMode="auto">
            <a:xfrm>
              <a:off x="7281" y="11164"/>
              <a:ext cx="2520" cy="540"/>
            </a:xfrm>
            <a:prstGeom prst="rect">
              <a:avLst/>
            </a:prstGeom>
            <a:noFill/>
            <a:ln w="9525">
              <a:noFill/>
              <a:miter lim="800000"/>
              <a:headEnd/>
              <a:tailEnd/>
            </a:ln>
          </p:spPr>
          <p:txBody>
            <a:bodyPr/>
            <a:lstStyle/>
            <a:p>
              <a:r>
                <a:rPr lang="tr-TR" sz="1200">
                  <a:latin typeface="Arial" charset="0"/>
                  <a:cs typeface="Arial" charset="0"/>
                </a:rPr>
                <a:t>KÖKLÜ AĞAÇ</a:t>
              </a:r>
              <a:endParaRPr lang="tr-TR">
                <a:latin typeface="Arial" charset="0"/>
                <a:cs typeface="Arial" charset="0"/>
              </a:endParaRPr>
            </a:p>
          </p:txBody>
        </p:sp>
      </p:grpSp>
      <p:sp>
        <p:nvSpPr>
          <p:cNvPr id="120914"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2091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7EB0E3CF-AACE-4C70-8888-A908E0D8B967}" type="slidenum">
              <a:rPr lang="tr-TR" sz="1400"/>
              <a:pPr algn="ctr" eaLnBrk="0" hangingPunct="0"/>
              <a:t>23</a:t>
            </a:fld>
            <a:r>
              <a:rPr lang="tr-TR" sz="1400"/>
              <a:t>. Sayfa</a:t>
            </a:r>
          </a:p>
        </p:txBody>
      </p:sp>
      <p:sp>
        <p:nvSpPr>
          <p:cNvPr id="12091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524000" y="76200"/>
            <a:ext cx="7381875" cy="793750"/>
          </a:xfrm>
        </p:spPr>
        <p:txBody>
          <a:bodyPr/>
          <a:lstStyle/>
          <a:p>
            <a:r>
              <a:rPr lang="tr-TR" sz="2800" smtClean="0">
                <a:latin typeface="Comic Sans MS" pitchFamily="66" charset="0"/>
              </a:rPr>
              <a:t>İkili Ağa</a:t>
            </a:r>
            <a:r>
              <a:rPr lang="tr-TR" sz="2800" smtClean="0"/>
              <a:t>ç</a:t>
            </a:r>
            <a:r>
              <a:rPr lang="tr-TR" sz="2800" smtClean="0">
                <a:latin typeface="Comic Sans MS" pitchFamily="66" charset="0"/>
              </a:rPr>
              <a:t>lar ve Dolanımları</a:t>
            </a:r>
          </a:p>
        </p:txBody>
      </p:sp>
      <p:sp>
        <p:nvSpPr>
          <p:cNvPr id="121860" name="Rectangle 4"/>
          <p:cNvSpPr>
            <a:spLocks noChangeArrowheads="1"/>
          </p:cNvSpPr>
          <p:nvPr/>
        </p:nvSpPr>
        <p:spPr bwMode="auto">
          <a:xfrm>
            <a:off x="1547813" y="1435100"/>
            <a:ext cx="7345362" cy="2047875"/>
          </a:xfrm>
          <a:prstGeom prst="rect">
            <a:avLst/>
          </a:prstGeom>
          <a:noFill/>
          <a:ln w="9525">
            <a:noFill/>
            <a:miter lim="800000"/>
            <a:headEnd/>
            <a:tailEnd/>
          </a:ln>
          <a:effectLst/>
        </p:spPr>
        <p:txBody>
          <a:bodyPr anchor="ctr">
            <a:spAutoFit/>
          </a:bodyPr>
          <a:lstStyle/>
          <a:p>
            <a:r>
              <a:rPr lang="tr-TR" sz="1600">
                <a:latin typeface="Comic Sans MS" pitchFamily="66" charset="0"/>
                <a:cs typeface="Arial" charset="0"/>
              </a:rPr>
              <a:t>Bir ikili ağaçda (binary tree) her bir düğümün  sadece sol çocuk  ve sağ çocuk olmak üzere  iki tane çocuğu vardır. Buna göre bir ikili ağacın her düğümünün 0,1 ya da 2 çocuğu vardır.</a:t>
            </a:r>
          </a:p>
          <a:p>
            <a:endParaRPr lang="tr-TR" sz="1600">
              <a:latin typeface="Comic Sans MS" pitchFamily="66" charset="0"/>
              <a:cs typeface="Arial" charset="0"/>
            </a:endParaRPr>
          </a:p>
          <a:p>
            <a:r>
              <a:rPr lang="tr-TR" sz="1600">
                <a:latin typeface="Comic Sans MS" pitchFamily="66" charset="0"/>
                <a:cs typeface="Arial" charset="0"/>
              </a:rPr>
              <a:t>Örnek  Şekil(a)daki ikili ağaçta  A köktür. A düğümünün sol çocuğu B, sağ çocuğu C dir. B nin sadece  sol çocuğu D, C nin  de sadece sağ çocuğu E vardır. Şekil (b) de A nın sadece  sol çocuğu Şekil (c) de ise  A nın Sağ çocuğu vardır.   </a:t>
            </a:r>
          </a:p>
        </p:txBody>
      </p:sp>
      <p:grpSp>
        <p:nvGrpSpPr>
          <p:cNvPr id="121861" name="Group 5"/>
          <p:cNvGrpSpPr>
            <a:grpSpLocks/>
          </p:cNvGrpSpPr>
          <p:nvPr/>
        </p:nvGrpSpPr>
        <p:grpSpPr bwMode="auto">
          <a:xfrm>
            <a:off x="1979613" y="4076700"/>
            <a:ext cx="6048375" cy="1714500"/>
            <a:chOff x="1521" y="4864"/>
            <a:chExt cx="7380" cy="2700"/>
          </a:xfrm>
        </p:grpSpPr>
        <p:sp>
          <p:nvSpPr>
            <p:cNvPr id="121862" name="Rectangle 6"/>
            <p:cNvSpPr>
              <a:spLocks noChangeArrowheads="1"/>
            </p:cNvSpPr>
            <p:nvPr/>
          </p:nvSpPr>
          <p:spPr bwMode="auto">
            <a:xfrm>
              <a:off x="1521" y="4864"/>
              <a:ext cx="7380" cy="2700"/>
            </a:xfrm>
            <a:prstGeom prst="rect">
              <a:avLst/>
            </a:prstGeom>
            <a:solidFill>
              <a:srgbClr val="C0C0C0"/>
            </a:solidFill>
            <a:ln w="9525">
              <a:solidFill>
                <a:srgbClr val="000000"/>
              </a:solidFill>
              <a:miter lim="800000"/>
              <a:headEnd/>
              <a:tailEnd/>
            </a:ln>
          </p:spPr>
          <p:txBody>
            <a:bodyPr/>
            <a:lstStyle/>
            <a:p>
              <a:endParaRPr lang="tr-TR"/>
            </a:p>
          </p:txBody>
        </p:sp>
        <p:sp>
          <p:nvSpPr>
            <p:cNvPr id="121863" name="Line 7"/>
            <p:cNvSpPr>
              <a:spLocks noChangeShapeType="1"/>
            </p:cNvSpPr>
            <p:nvPr/>
          </p:nvSpPr>
          <p:spPr bwMode="auto">
            <a:xfrm flipH="1">
              <a:off x="2601" y="5404"/>
              <a:ext cx="360" cy="720"/>
            </a:xfrm>
            <a:prstGeom prst="line">
              <a:avLst/>
            </a:prstGeom>
            <a:noFill/>
            <a:ln w="9525">
              <a:solidFill>
                <a:srgbClr val="000000"/>
              </a:solidFill>
              <a:round/>
              <a:headEnd type="oval" w="med" len="med"/>
              <a:tailEnd type="oval" w="med" len="med"/>
            </a:ln>
          </p:spPr>
          <p:txBody>
            <a:bodyPr/>
            <a:lstStyle/>
            <a:p>
              <a:endParaRPr lang="tr-TR"/>
            </a:p>
          </p:txBody>
        </p:sp>
        <p:sp>
          <p:nvSpPr>
            <p:cNvPr id="121864" name="Line 8"/>
            <p:cNvSpPr>
              <a:spLocks noChangeShapeType="1"/>
            </p:cNvSpPr>
            <p:nvPr/>
          </p:nvSpPr>
          <p:spPr bwMode="auto">
            <a:xfrm flipH="1">
              <a:off x="2241" y="6124"/>
              <a:ext cx="360" cy="720"/>
            </a:xfrm>
            <a:prstGeom prst="line">
              <a:avLst/>
            </a:prstGeom>
            <a:noFill/>
            <a:ln w="9525">
              <a:solidFill>
                <a:srgbClr val="000000"/>
              </a:solidFill>
              <a:round/>
              <a:headEnd type="oval" w="med" len="med"/>
              <a:tailEnd type="oval" w="med" len="med"/>
            </a:ln>
          </p:spPr>
          <p:txBody>
            <a:bodyPr/>
            <a:lstStyle/>
            <a:p>
              <a:endParaRPr lang="tr-TR"/>
            </a:p>
          </p:txBody>
        </p:sp>
        <p:sp>
          <p:nvSpPr>
            <p:cNvPr id="121865" name="Line 9"/>
            <p:cNvSpPr>
              <a:spLocks noChangeShapeType="1"/>
            </p:cNvSpPr>
            <p:nvPr/>
          </p:nvSpPr>
          <p:spPr bwMode="auto">
            <a:xfrm>
              <a:off x="2961" y="5404"/>
              <a:ext cx="360" cy="720"/>
            </a:xfrm>
            <a:prstGeom prst="line">
              <a:avLst/>
            </a:prstGeom>
            <a:noFill/>
            <a:ln w="9525">
              <a:solidFill>
                <a:srgbClr val="000000"/>
              </a:solidFill>
              <a:round/>
              <a:headEnd type="oval" w="med" len="med"/>
              <a:tailEnd type="oval" w="med" len="med"/>
            </a:ln>
          </p:spPr>
          <p:txBody>
            <a:bodyPr/>
            <a:lstStyle/>
            <a:p>
              <a:endParaRPr lang="tr-TR"/>
            </a:p>
          </p:txBody>
        </p:sp>
        <p:sp>
          <p:nvSpPr>
            <p:cNvPr id="121866" name="Line 10"/>
            <p:cNvSpPr>
              <a:spLocks noChangeShapeType="1"/>
            </p:cNvSpPr>
            <p:nvPr/>
          </p:nvSpPr>
          <p:spPr bwMode="auto">
            <a:xfrm>
              <a:off x="3321" y="6124"/>
              <a:ext cx="360" cy="720"/>
            </a:xfrm>
            <a:prstGeom prst="line">
              <a:avLst/>
            </a:prstGeom>
            <a:noFill/>
            <a:ln w="9525">
              <a:solidFill>
                <a:srgbClr val="000000"/>
              </a:solidFill>
              <a:round/>
              <a:headEnd type="oval" w="med" len="med"/>
              <a:tailEnd type="oval" w="med" len="med"/>
            </a:ln>
          </p:spPr>
          <p:txBody>
            <a:bodyPr/>
            <a:lstStyle/>
            <a:p>
              <a:endParaRPr lang="tr-TR"/>
            </a:p>
          </p:txBody>
        </p:sp>
        <p:sp>
          <p:nvSpPr>
            <p:cNvPr id="121867" name="Line 11"/>
            <p:cNvSpPr>
              <a:spLocks noChangeShapeType="1"/>
            </p:cNvSpPr>
            <p:nvPr/>
          </p:nvSpPr>
          <p:spPr bwMode="auto">
            <a:xfrm flipH="1">
              <a:off x="5301" y="5404"/>
              <a:ext cx="360" cy="720"/>
            </a:xfrm>
            <a:prstGeom prst="line">
              <a:avLst/>
            </a:prstGeom>
            <a:noFill/>
            <a:ln w="9525">
              <a:solidFill>
                <a:srgbClr val="000000"/>
              </a:solidFill>
              <a:round/>
              <a:headEnd type="oval" w="med" len="med"/>
              <a:tailEnd/>
            </a:ln>
          </p:spPr>
          <p:txBody>
            <a:bodyPr/>
            <a:lstStyle/>
            <a:p>
              <a:endParaRPr lang="tr-TR"/>
            </a:p>
          </p:txBody>
        </p:sp>
        <p:sp>
          <p:nvSpPr>
            <p:cNvPr id="121868" name="Line 12"/>
            <p:cNvSpPr>
              <a:spLocks noChangeShapeType="1"/>
            </p:cNvSpPr>
            <p:nvPr/>
          </p:nvSpPr>
          <p:spPr bwMode="auto">
            <a:xfrm flipH="1">
              <a:off x="4941" y="6124"/>
              <a:ext cx="360" cy="720"/>
            </a:xfrm>
            <a:prstGeom prst="line">
              <a:avLst/>
            </a:prstGeom>
            <a:noFill/>
            <a:ln w="9525">
              <a:solidFill>
                <a:srgbClr val="000000"/>
              </a:solidFill>
              <a:round/>
              <a:headEnd/>
              <a:tailEnd type="oval" w="med" len="med"/>
            </a:ln>
          </p:spPr>
          <p:txBody>
            <a:bodyPr/>
            <a:lstStyle/>
            <a:p>
              <a:endParaRPr lang="tr-TR"/>
            </a:p>
          </p:txBody>
        </p:sp>
        <p:sp>
          <p:nvSpPr>
            <p:cNvPr id="121869" name="Line 13"/>
            <p:cNvSpPr>
              <a:spLocks noChangeShapeType="1"/>
            </p:cNvSpPr>
            <p:nvPr/>
          </p:nvSpPr>
          <p:spPr bwMode="auto">
            <a:xfrm>
              <a:off x="7644" y="5404"/>
              <a:ext cx="360" cy="720"/>
            </a:xfrm>
            <a:prstGeom prst="line">
              <a:avLst/>
            </a:prstGeom>
            <a:noFill/>
            <a:ln w="9525">
              <a:solidFill>
                <a:srgbClr val="000000"/>
              </a:solidFill>
              <a:round/>
              <a:headEnd type="oval" w="med" len="med"/>
              <a:tailEnd/>
            </a:ln>
          </p:spPr>
          <p:txBody>
            <a:bodyPr/>
            <a:lstStyle/>
            <a:p>
              <a:endParaRPr lang="tr-TR"/>
            </a:p>
          </p:txBody>
        </p:sp>
        <p:sp>
          <p:nvSpPr>
            <p:cNvPr id="121870" name="Line 14"/>
            <p:cNvSpPr>
              <a:spLocks noChangeShapeType="1"/>
            </p:cNvSpPr>
            <p:nvPr/>
          </p:nvSpPr>
          <p:spPr bwMode="auto">
            <a:xfrm>
              <a:off x="8001" y="6124"/>
              <a:ext cx="360" cy="720"/>
            </a:xfrm>
            <a:prstGeom prst="line">
              <a:avLst/>
            </a:prstGeom>
            <a:noFill/>
            <a:ln w="9525">
              <a:solidFill>
                <a:srgbClr val="000000"/>
              </a:solidFill>
              <a:round/>
              <a:headEnd/>
              <a:tailEnd type="oval" w="med" len="med"/>
            </a:ln>
          </p:spPr>
          <p:txBody>
            <a:bodyPr/>
            <a:lstStyle/>
            <a:p>
              <a:endParaRPr lang="tr-TR"/>
            </a:p>
          </p:txBody>
        </p:sp>
        <p:sp>
          <p:nvSpPr>
            <p:cNvPr id="121871" name="Text Box 15"/>
            <p:cNvSpPr txBox="1">
              <a:spLocks noChangeArrowheads="1"/>
            </p:cNvSpPr>
            <p:nvPr/>
          </p:nvSpPr>
          <p:spPr bwMode="auto">
            <a:xfrm>
              <a:off x="2601" y="5041"/>
              <a:ext cx="54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1872" name="Text Box 16"/>
            <p:cNvSpPr txBox="1">
              <a:spLocks noChangeArrowheads="1"/>
            </p:cNvSpPr>
            <p:nvPr/>
          </p:nvSpPr>
          <p:spPr bwMode="auto">
            <a:xfrm>
              <a:off x="2241" y="5764"/>
              <a:ext cx="54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21873" name="Text Box 17"/>
            <p:cNvSpPr txBox="1">
              <a:spLocks noChangeArrowheads="1"/>
            </p:cNvSpPr>
            <p:nvPr/>
          </p:nvSpPr>
          <p:spPr bwMode="auto">
            <a:xfrm>
              <a:off x="3321" y="5764"/>
              <a:ext cx="540" cy="540"/>
            </a:xfrm>
            <a:prstGeom prst="rect">
              <a:avLst/>
            </a:prstGeom>
            <a:noFill/>
            <a:ln w="9525">
              <a:noFill/>
              <a:miter lim="800000"/>
              <a:headEnd/>
              <a:tailEnd/>
            </a:ln>
          </p:spPr>
          <p:txBody>
            <a:bodyPr/>
            <a:lstStyle/>
            <a:p>
              <a:r>
                <a:rPr lang="tr-TR" sz="1200">
                  <a:latin typeface="Arial" charset="0"/>
                  <a:cs typeface="Arial" charset="0"/>
                </a:rPr>
                <a:t>C</a:t>
              </a:r>
              <a:endParaRPr lang="tr-TR">
                <a:latin typeface="Arial" charset="0"/>
                <a:cs typeface="Arial" charset="0"/>
              </a:endParaRPr>
            </a:p>
          </p:txBody>
        </p:sp>
        <p:sp>
          <p:nvSpPr>
            <p:cNvPr id="121874" name="Text Box 18"/>
            <p:cNvSpPr txBox="1">
              <a:spLocks noChangeArrowheads="1"/>
            </p:cNvSpPr>
            <p:nvPr/>
          </p:nvSpPr>
          <p:spPr bwMode="auto">
            <a:xfrm>
              <a:off x="1881" y="6484"/>
              <a:ext cx="540" cy="540"/>
            </a:xfrm>
            <a:prstGeom prst="rect">
              <a:avLst/>
            </a:prstGeom>
            <a:noFill/>
            <a:ln w="9525">
              <a:noFill/>
              <a:miter lim="800000"/>
              <a:headEnd/>
              <a:tailEnd/>
            </a:ln>
          </p:spPr>
          <p:txBody>
            <a:bodyPr/>
            <a:lstStyle/>
            <a:p>
              <a:r>
                <a:rPr lang="tr-TR" sz="1200">
                  <a:latin typeface="Arial" charset="0"/>
                  <a:cs typeface="Arial" charset="0"/>
                </a:rPr>
                <a:t>D</a:t>
              </a:r>
              <a:endParaRPr lang="tr-TR">
                <a:latin typeface="Arial" charset="0"/>
                <a:cs typeface="Arial" charset="0"/>
              </a:endParaRPr>
            </a:p>
          </p:txBody>
        </p:sp>
        <p:sp>
          <p:nvSpPr>
            <p:cNvPr id="121875" name="Text Box 19"/>
            <p:cNvSpPr txBox="1">
              <a:spLocks noChangeArrowheads="1"/>
            </p:cNvSpPr>
            <p:nvPr/>
          </p:nvSpPr>
          <p:spPr bwMode="auto">
            <a:xfrm>
              <a:off x="3501" y="6484"/>
              <a:ext cx="540" cy="540"/>
            </a:xfrm>
            <a:prstGeom prst="rect">
              <a:avLst/>
            </a:prstGeom>
            <a:noFill/>
            <a:ln w="9525">
              <a:noFill/>
              <a:miter lim="800000"/>
              <a:headEnd/>
              <a:tailEnd/>
            </a:ln>
          </p:spPr>
          <p:txBody>
            <a:bodyPr/>
            <a:lstStyle/>
            <a:p>
              <a:r>
                <a:rPr lang="tr-TR" sz="1200">
                  <a:latin typeface="Arial" charset="0"/>
                  <a:cs typeface="Arial" charset="0"/>
                </a:rPr>
                <a:t>E</a:t>
              </a:r>
              <a:endParaRPr lang="tr-TR">
                <a:latin typeface="Arial" charset="0"/>
                <a:cs typeface="Arial" charset="0"/>
              </a:endParaRPr>
            </a:p>
          </p:txBody>
        </p:sp>
        <p:sp>
          <p:nvSpPr>
            <p:cNvPr id="121876" name="Text Box 20"/>
            <p:cNvSpPr txBox="1">
              <a:spLocks noChangeArrowheads="1"/>
            </p:cNvSpPr>
            <p:nvPr/>
          </p:nvSpPr>
          <p:spPr bwMode="auto">
            <a:xfrm>
              <a:off x="5481" y="5044"/>
              <a:ext cx="54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1877" name="Text Box 21"/>
            <p:cNvSpPr txBox="1">
              <a:spLocks noChangeArrowheads="1"/>
            </p:cNvSpPr>
            <p:nvPr/>
          </p:nvSpPr>
          <p:spPr bwMode="auto">
            <a:xfrm>
              <a:off x="4941" y="6664"/>
              <a:ext cx="54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21878" name="Text Box 22"/>
            <p:cNvSpPr txBox="1">
              <a:spLocks noChangeArrowheads="1"/>
            </p:cNvSpPr>
            <p:nvPr/>
          </p:nvSpPr>
          <p:spPr bwMode="auto">
            <a:xfrm>
              <a:off x="7281" y="5044"/>
              <a:ext cx="54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1879" name="Text Box 23"/>
            <p:cNvSpPr txBox="1">
              <a:spLocks noChangeArrowheads="1"/>
            </p:cNvSpPr>
            <p:nvPr/>
          </p:nvSpPr>
          <p:spPr bwMode="auto">
            <a:xfrm>
              <a:off x="8001" y="6664"/>
              <a:ext cx="54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21880" name="Text Box 24"/>
            <p:cNvSpPr txBox="1">
              <a:spLocks noChangeArrowheads="1"/>
            </p:cNvSpPr>
            <p:nvPr/>
          </p:nvSpPr>
          <p:spPr bwMode="auto">
            <a:xfrm>
              <a:off x="2781" y="7024"/>
              <a:ext cx="54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1881" name="Text Box 25"/>
            <p:cNvSpPr txBox="1">
              <a:spLocks noChangeArrowheads="1"/>
            </p:cNvSpPr>
            <p:nvPr/>
          </p:nvSpPr>
          <p:spPr bwMode="auto">
            <a:xfrm>
              <a:off x="5121" y="7024"/>
              <a:ext cx="54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21882" name="Text Box 26"/>
            <p:cNvSpPr txBox="1">
              <a:spLocks noChangeArrowheads="1"/>
            </p:cNvSpPr>
            <p:nvPr/>
          </p:nvSpPr>
          <p:spPr bwMode="auto">
            <a:xfrm>
              <a:off x="8181" y="7024"/>
              <a:ext cx="540" cy="540"/>
            </a:xfrm>
            <a:prstGeom prst="rect">
              <a:avLst/>
            </a:prstGeom>
            <a:noFill/>
            <a:ln w="9525">
              <a:noFill/>
              <a:miter lim="800000"/>
              <a:headEnd/>
              <a:tailEnd/>
            </a:ln>
          </p:spPr>
          <p:txBody>
            <a:bodyPr/>
            <a:lstStyle/>
            <a:p>
              <a:r>
                <a:rPr lang="tr-TR" sz="1200">
                  <a:latin typeface="Arial" charset="0"/>
                  <a:cs typeface="Arial" charset="0"/>
                </a:rPr>
                <a:t>(c)</a:t>
              </a:r>
              <a:endParaRPr lang="tr-TR">
                <a:latin typeface="Arial" charset="0"/>
                <a:cs typeface="Arial" charset="0"/>
              </a:endParaRPr>
            </a:p>
          </p:txBody>
        </p:sp>
      </p:grpSp>
      <p:sp>
        <p:nvSpPr>
          <p:cNvPr id="121883"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2188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F501C200-7085-4E2C-9AA1-D7B9EA6AC6EE}" type="slidenum">
              <a:rPr lang="tr-TR" sz="1400"/>
              <a:pPr algn="ctr" eaLnBrk="0" hangingPunct="0"/>
              <a:t>24</a:t>
            </a:fld>
            <a:r>
              <a:rPr lang="tr-TR" sz="1400"/>
              <a:t>. Sayfa</a:t>
            </a:r>
          </a:p>
        </p:txBody>
      </p:sp>
      <p:sp>
        <p:nvSpPr>
          <p:cNvPr id="121885"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tr-TR" sz="3200" smtClean="0">
                <a:latin typeface="Comic Sans MS" pitchFamily="66" charset="0"/>
              </a:rPr>
              <a:t>İkili Ağa</a:t>
            </a:r>
            <a:r>
              <a:rPr lang="tr-TR" sz="3200" smtClean="0"/>
              <a:t>ç</a:t>
            </a:r>
            <a:r>
              <a:rPr lang="tr-TR" sz="3200" smtClean="0">
                <a:latin typeface="Comic Sans MS" pitchFamily="66" charset="0"/>
              </a:rPr>
              <a:t>lar ve Dolanımları</a:t>
            </a:r>
          </a:p>
        </p:txBody>
      </p:sp>
      <p:sp>
        <p:nvSpPr>
          <p:cNvPr id="122883" name="Rectangle 3"/>
          <p:cNvSpPr>
            <a:spLocks noGrp="1" noChangeArrowheads="1"/>
          </p:cNvSpPr>
          <p:nvPr>
            <p:ph type="body" idx="1"/>
          </p:nvPr>
        </p:nvSpPr>
        <p:spPr/>
        <p:txBody>
          <a:bodyPr/>
          <a:lstStyle/>
          <a:p>
            <a:pPr>
              <a:buFont typeface="Wingdings" pitchFamily="2" charset="2"/>
              <a:buNone/>
            </a:pPr>
            <a:r>
              <a:rPr lang="tr-TR" sz="1600" smtClean="0">
                <a:latin typeface="Comic Sans MS" pitchFamily="66" charset="0"/>
              </a:rPr>
              <a:t>Bilgisayar bilimlerinde ikili ağa</a:t>
            </a:r>
            <a:r>
              <a:rPr lang="tr-TR" sz="1600" smtClean="0"/>
              <a:t>ç</a:t>
            </a:r>
            <a:r>
              <a:rPr lang="tr-TR" sz="1600" smtClean="0">
                <a:latin typeface="Comic Sans MS" pitchFamily="66" charset="0"/>
              </a:rPr>
              <a:t>lar veriyi organize etmek ve algoritmaları tanımlamak  i</a:t>
            </a:r>
            <a:r>
              <a:rPr lang="tr-TR" sz="1600" smtClean="0"/>
              <a:t>ç</a:t>
            </a:r>
            <a:r>
              <a:rPr lang="tr-TR" sz="1600" smtClean="0">
                <a:latin typeface="Comic Sans MS" pitchFamily="66" charset="0"/>
              </a:rPr>
              <a:t>in </a:t>
            </a:r>
            <a:r>
              <a:rPr lang="tr-TR" sz="1600" smtClean="0"/>
              <a:t>ç</a:t>
            </a:r>
            <a:r>
              <a:rPr lang="tr-TR" sz="1600" smtClean="0">
                <a:latin typeface="Comic Sans MS" pitchFamily="66" charset="0"/>
              </a:rPr>
              <a:t>ok sık kullanılır. Bunlara bir </a:t>
            </a:r>
            <a:r>
              <a:rPr lang="tr-TR" sz="1600" smtClean="0"/>
              <a:t>ö</a:t>
            </a:r>
            <a:r>
              <a:rPr lang="tr-TR" sz="1600" smtClean="0">
                <a:latin typeface="Comic Sans MS" pitchFamily="66" charset="0"/>
              </a:rPr>
              <a:t>rnek ifade ağa</a:t>
            </a:r>
            <a:r>
              <a:rPr lang="tr-TR" sz="1600" smtClean="0"/>
              <a:t>ç</a:t>
            </a:r>
            <a:r>
              <a:rPr lang="tr-TR" sz="1600" smtClean="0">
                <a:latin typeface="Comic Sans MS" pitchFamily="66" charset="0"/>
              </a:rPr>
              <a:t>lardır. Bunlarda operandlar u</a:t>
            </a:r>
            <a:r>
              <a:rPr lang="tr-TR" sz="1600" smtClean="0"/>
              <a:t>ç</a:t>
            </a:r>
            <a:r>
              <a:rPr lang="tr-TR" sz="1600" smtClean="0">
                <a:latin typeface="Comic Sans MS" pitchFamily="66" charset="0"/>
              </a:rPr>
              <a:t> d</a:t>
            </a:r>
            <a:r>
              <a:rPr lang="tr-TR" sz="1600" smtClean="0"/>
              <a:t>ü</a:t>
            </a:r>
            <a:r>
              <a:rPr lang="tr-TR" sz="1600" smtClean="0">
                <a:latin typeface="Comic Sans MS" pitchFamily="66" charset="0"/>
              </a:rPr>
              <a:t>ğ</a:t>
            </a:r>
            <a:r>
              <a:rPr lang="tr-TR" sz="1600" smtClean="0"/>
              <a:t>ü</a:t>
            </a:r>
            <a:r>
              <a:rPr lang="tr-TR" sz="1600" smtClean="0">
                <a:latin typeface="Comic Sans MS" pitchFamily="66" charset="0"/>
              </a:rPr>
              <a:t>mler, operat</a:t>
            </a:r>
            <a:r>
              <a:rPr lang="tr-TR" sz="1600" smtClean="0"/>
              <a:t>ö</a:t>
            </a:r>
            <a:r>
              <a:rPr lang="tr-TR" sz="1600" smtClean="0">
                <a:latin typeface="Comic Sans MS" pitchFamily="66" charset="0"/>
              </a:rPr>
              <a:t>rler ise i</a:t>
            </a:r>
            <a:r>
              <a:rPr lang="tr-TR" sz="1600" smtClean="0"/>
              <a:t>ç</a:t>
            </a:r>
            <a:r>
              <a:rPr lang="tr-TR" sz="1600" smtClean="0">
                <a:latin typeface="Comic Sans MS" pitchFamily="66" charset="0"/>
              </a:rPr>
              <a:t> d</a:t>
            </a:r>
            <a:r>
              <a:rPr lang="tr-TR" sz="1600" smtClean="0"/>
              <a:t>ü</a:t>
            </a:r>
            <a:r>
              <a:rPr lang="tr-TR" sz="1600" smtClean="0">
                <a:latin typeface="Comic Sans MS" pitchFamily="66" charset="0"/>
              </a:rPr>
              <a:t>ğ</a:t>
            </a:r>
            <a:r>
              <a:rPr lang="tr-TR" sz="1600" smtClean="0"/>
              <a:t>ü</a:t>
            </a:r>
            <a:r>
              <a:rPr lang="tr-TR" sz="1600" smtClean="0">
                <a:latin typeface="Comic Sans MS" pitchFamily="66" charset="0"/>
              </a:rPr>
              <a:t>mler olarak g</a:t>
            </a:r>
            <a:r>
              <a:rPr lang="tr-TR" sz="1600" smtClean="0"/>
              <a:t>ö</a:t>
            </a:r>
            <a:r>
              <a:rPr lang="tr-TR" sz="1600" smtClean="0">
                <a:latin typeface="Comic Sans MS" pitchFamily="66" charset="0"/>
              </a:rPr>
              <a:t>sterilirler.</a:t>
            </a:r>
          </a:p>
        </p:txBody>
      </p:sp>
      <p:sp>
        <p:nvSpPr>
          <p:cNvPr id="122884" name="Rectangle 4"/>
          <p:cNvSpPr>
            <a:spLocks noChangeArrowheads="1"/>
          </p:cNvSpPr>
          <p:nvPr/>
        </p:nvSpPr>
        <p:spPr bwMode="auto">
          <a:xfrm>
            <a:off x="1619250" y="2708275"/>
            <a:ext cx="5064125" cy="336550"/>
          </a:xfrm>
          <a:prstGeom prst="rect">
            <a:avLst/>
          </a:prstGeom>
          <a:noFill/>
          <a:ln w="9525">
            <a:noFill/>
            <a:miter lim="800000"/>
            <a:headEnd/>
            <a:tailEnd/>
          </a:ln>
          <a:effectLst/>
        </p:spPr>
        <p:txBody>
          <a:bodyPr wrap="none" anchor="ctr">
            <a:spAutoFit/>
          </a:bodyPr>
          <a:lstStyle/>
          <a:p>
            <a:r>
              <a:rPr lang="tr-TR" sz="1600">
                <a:latin typeface="Comic Sans MS" pitchFamily="66" charset="0"/>
                <a:cs typeface="Arial" charset="0"/>
              </a:rPr>
              <a:t> a*b ifadesi  Şekildeki gibi ikili ağaçla gösterilebilir.</a:t>
            </a:r>
          </a:p>
        </p:txBody>
      </p:sp>
      <p:grpSp>
        <p:nvGrpSpPr>
          <p:cNvPr id="122885" name="Group 5"/>
          <p:cNvGrpSpPr>
            <a:grpSpLocks/>
          </p:cNvGrpSpPr>
          <p:nvPr/>
        </p:nvGrpSpPr>
        <p:grpSpPr bwMode="auto">
          <a:xfrm>
            <a:off x="1979613" y="3141663"/>
            <a:ext cx="1828800" cy="1028700"/>
            <a:chOff x="3861" y="11524"/>
            <a:chExt cx="2880" cy="1620"/>
          </a:xfrm>
        </p:grpSpPr>
        <p:sp>
          <p:nvSpPr>
            <p:cNvPr id="122886" name="Rectangle 6"/>
            <p:cNvSpPr>
              <a:spLocks noChangeArrowheads="1"/>
            </p:cNvSpPr>
            <p:nvPr/>
          </p:nvSpPr>
          <p:spPr bwMode="auto">
            <a:xfrm>
              <a:off x="3861" y="11524"/>
              <a:ext cx="2880" cy="1620"/>
            </a:xfrm>
            <a:prstGeom prst="rect">
              <a:avLst/>
            </a:prstGeom>
            <a:solidFill>
              <a:srgbClr val="C0C0C0"/>
            </a:solidFill>
            <a:ln w="9525">
              <a:solidFill>
                <a:srgbClr val="000000"/>
              </a:solidFill>
              <a:miter lim="800000"/>
              <a:headEnd/>
              <a:tailEnd/>
            </a:ln>
          </p:spPr>
          <p:txBody>
            <a:bodyPr/>
            <a:lstStyle/>
            <a:p>
              <a:endParaRPr lang="tr-TR"/>
            </a:p>
          </p:txBody>
        </p:sp>
        <p:sp>
          <p:nvSpPr>
            <p:cNvPr id="122887" name="Line 7"/>
            <p:cNvSpPr>
              <a:spLocks noChangeShapeType="1"/>
            </p:cNvSpPr>
            <p:nvPr/>
          </p:nvSpPr>
          <p:spPr bwMode="auto">
            <a:xfrm flipH="1">
              <a:off x="4581" y="11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888" name="Line 8"/>
            <p:cNvSpPr>
              <a:spLocks noChangeShapeType="1"/>
            </p:cNvSpPr>
            <p:nvPr/>
          </p:nvSpPr>
          <p:spPr bwMode="auto">
            <a:xfrm>
              <a:off x="5301" y="11884"/>
              <a:ext cx="720" cy="720"/>
            </a:xfrm>
            <a:prstGeom prst="line">
              <a:avLst/>
            </a:prstGeom>
            <a:noFill/>
            <a:ln w="9525">
              <a:solidFill>
                <a:srgbClr val="000000"/>
              </a:solidFill>
              <a:round/>
              <a:headEnd/>
              <a:tailEnd type="oval" w="med" len="med"/>
            </a:ln>
          </p:spPr>
          <p:txBody>
            <a:bodyPr/>
            <a:lstStyle/>
            <a:p>
              <a:endParaRPr lang="tr-TR"/>
            </a:p>
          </p:txBody>
        </p:sp>
        <p:sp>
          <p:nvSpPr>
            <p:cNvPr id="122889" name="Text Box 9"/>
            <p:cNvSpPr txBox="1">
              <a:spLocks noChangeArrowheads="1"/>
            </p:cNvSpPr>
            <p:nvPr/>
          </p:nvSpPr>
          <p:spPr bwMode="auto">
            <a:xfrm>
              <a:off x="5121" y="115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890" name="Text Box 10"/>
            <p:cNvSpPr txBox="1">
              <a:spLocks noChangeArrowheads="1"/>
            </p:cNvSpPr>
            <p:nvPr/>
          </p:nvSpPr>
          <p:spPr bwMode="auto">
            <a:xfrm>
              <a:off x="4401" y="12604"/>
              <a:ext cx="72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2891" name="Text Box 11"/>
            <p:cNvSpPr txBox="1">
              <a:spLocks noChangeArrowheads="1"/>
            </p:cNvSpPr>
            <p:nvPr/>
          </p:nvSpPr>
          <p:spPr bwMode="auto">
            <a:xfrm>
              <a:off x="5841" y="12604"/>
              <a:ext cx="72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grpSp>
      <p:sp>
        <p:nvSpPr>
          <p:cNvPr id="122892" name="Rectangle 12"/>
          <p:cNvSpPr>
            <a:spLocks noChangeArrowheads="1"/>
          </p:cNvSpPr>
          <p:nvPr/>
        </p:nvSpPr>
        <p:spPr bwMode="auto">
          <a:xfrm>
            <a:off x="1619250" y="4221163"/>
            <a:ext cx="7753350" cy="581025"/>
          </a:xfrm>
          <a:prstGeom prst="rect">
            <a:avLst/>
          </a:prstGeom>
          <a:noFill/>
          <a:ln w="9525">
            <a:noFill/>
            <a:miter lim="800000"/>
            <a:headEnd/>
            <a:tailEnd/>
          </a:ln>
          <a:effectLst/>
        </p:spPr>
        <p:txBody>
          <a:bodyPr anchor="ctr">
            <a:spAutoFit/>
          </a:bodyPr>
          <a:lstStyle/>
          <a:p>
            <a:pPr algn="just"/>
            <a:r>
              <a:rPr lang="tr-TR" sz="1600">
                <a:latin typeface="Comic Sans MS" pitchFamily="66" charset="0"/>
                <a:cs typeface="Arial" charset="0"/>
              </a:rPr>
              <a:t>a+b*c  ifadesi a+(b*c) demektir. Yani  önce çarpma sonra toplama yapılacaktır . Buna göre ikili ağaç Şekil deki gibi olacaktır.</a:t>
            </a:r>
          </a:p>
        </p:txBody>
      </p:sp>
      <p:grpSp>
        <p:nvGrpSpPr>
          <p:cNvPr id="122893" name="Group 13"/>
          <p:cNvGrpSpPr>
            <a:grpSpLocks/>
          </p:cNvGrpSpPr>
          <p:nvPr/>
        </p:nvGrpSpPr>
        <p:grpSpPr bwMode="auto">
          <a:xfrm>
            <a:off x="2051050" y="4800600"/>
            <a:ext cx="4572000" cy="2057400"/>
            <a:chOff x="1881" y="1444"/>
            <a:chExt cx="7200" cy="3240"/>
          </a:xfrm>
        </p:grpSpPr>
        <p:grpSp>
          <p:nvGrpSpPr>
            <p:cNvPr id="122894" name="Group 14"/>
            <p:cNvGrpSpPr>
              <a:grpSpLocks/>
            </p:cNvGrpSpPr>
            <p:nvPr/>
          </p:nvGrpSpPr>
          <p:grpSpPr bwMode="auto">
            <a:xfrm>
              <a:off x="1881" y="1444"/>
              <a:ext cx="2880" cy="1620"/>
              <a:chOff x="3861" y="11524"/>
              <a:chExt cx="2880" cy="1620"/>
            </a:xfrm>
          </p:grpSpPr>
          <p:sp>
            <p:nvSpPr>
              <p:cNvPr id="122895" name="Rectangle 15"/>
              <p:cNvSpPr>
                <a:spLocks noChangeArrowheads="1"/>
              </p:cNvSpPr>
              <p:nvPr/>
            </p:nvSpPr>
            <p:spPr bwMode="auto">
              <a:xfrm>
                <a:off x="3861" y="11524"/>
                <a:ext cx="2880" cy="1620"/>
              </a:xfrm>
              <a:prstGeom prst="rect">
                <a:avLst/>
              </a:prstGeom>
              <a:solidFill>
                <a:srgbClr val="C0C0C0"/>
              </a:solidFill>
              <a:ln w="9525">
                <a:solidFill>
                  <a:srgbClr val="000000"/>
                </a:solidFill>
                <a:miter lim="800000"/>
                <a:headEnd/>
                <a:tailEnd/>
              </a:ln>
            </p:spPr>
            <p:txBody>
              <a:bodyPr/>
              <a:lstStyle/>
              <a:p>
                <a:endParaRPr lang="tr-TR"/>
              </a:p>
            </p:txBody>
          </p:sp>
          <p:sp>
            <p:nvSpPr>
              <p:cNvPr id="122896" name="Line 16"/>
              <p:cNvSpPr>
                <a:spLocks noChangeShapeType="1"/>
              </p:cNvSpPr>
              <p:nvPr/>
            </p:nvSpPr>
            <p:spPr bwMode="auto">
              <a:xfrm flipH="1">
                <a:off x="4581" y="11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897" name="Line 17"/>
              <p:cNvSpPr>
                <a:spLocks noChangeShapeType="1"/>
              </p:cNvSpPr>
              <p:nvPr/>
            </p:nvSpPr>
            <p:spPr bwMode="auto">
              <a:xfrm>
                <a:off x="5301" y="11884"/>
                <a:ext cx="720" cy="720"/>
              </a:xfrm>
              <a:prstGeom prst="line">
                <a:avLst/>
              </a:prstGeom>
              <a:noFill/>
              <a:ln w="9525">
                <a:solidFill>
                  <a:srgbClr val="000000"/>
                </a:solidFill>
                <a:round/>
                <a:headEnd/>
                <a:tailEnd type="oval" w="med" len="med"/>
              </a:ln>
            </p:spPr>
            <p:txBody>
              <a:bodyPr/>
              <a:lstStyle/>
              <a:p>
                <a:endParaRPr lang="tr-TR"/>
              </a:p>
            </p:txBody>
          </p:sp>
          <p:sp>
            <p:nvSpPr>
              <p:cNvPr id="122898" name="Text Box 18"/>
              <p:cNvSpPr txBox="1">
                <a:spLocks noChangeArrowheads="1"/>
              </p:cNvSpPr>
              <p:nvPr/>
            </p:nvSpPr>
            <p:spPr bwMode="auto">
              <a:xfrm>
                <a:off x="5121" y="115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899" name="Text Box 19"/>
              <p:cNvSpPr txBox="1">
                <a:spLocks noChangeArrowheads="1"/>
              </p:cNvSpPr>
              <p:nvPr/>
            </p:nvSpPr>
            <p:spPr bwMode="auto">
              <a:xfrm>
                <a:off x="4401" y="12604"/>
                <a:ext cx="72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2900" name="Text Box 20"/>
              <p:cNvSpPr txBox="1">
                <a:spLocks noChangeArrowheads="1"/>
              </p:cNvSpPr>
              <p:nvPr/>
            </p:nvSpPr>
            <p:spPr bwMode="auto">
              <a:xfrm>
                <a:off x="5841" y="12604"/>
                <a:ext cx="720" cy="540"/>
              </a:xfrm>
              <a:prstGeom prst="rect">
                <a:avLst/>
              </a:prstGeom>
              <a:noFill/>
              <a:ln w="9525">
                <a:noFill/>
                <a:miter lim="800000"/>
                <a:headEnd/>
                <a:tailEnd/>
              </a:ln>
            </p:spPr>
            <p:txBody>
              <a:bodyPr/>
              <a:lstStyle/>
              <a:p>
                <a:r>
                  <a:rPr lang="tr-TR" sz="1200">
                    <a:latin typeface="Arial" charset="0"/>
                    <a:cs typeface="Arial" charset="0"/>
                  </a:rPr>
                  <a:t>b*c</a:t>
                </a:r>
                <a:endParaRPr lang="tr-TR">
                  <a:latin typeface="Arial" charset="0"/>
                  <a:cs typeface="Arial" charset="0"/>
                </a:endParaRPr>
              </a:p>
            </p:txBody>
          </p:sp>
        </p:grpSp>
        <p:grpSp>
          <p:nvGrpSpPr>
            <p:cNvPr id="122901" name="Group 21"/>
            <p:cNvGrpSpPr>
              <a:grpSpLocks/>
            </p:cNvGrpSpPr>
            <p:nvPr/>
          </p:nvGrpSpPr>
          <p:grpSpPr bwMode="auto">
            <a:xfrm>
              <a:off x="5481" y="1444"/>
              <a:ext cx="3600" cy="2700"/>
              <a:chOff x="5481" y="1444"/>
              <a:chExt cx="3600" cy="2700"/>
            </a:xfrm>
          </p:grpSpPr>
          <p:sp>
            <p:nvSpPr>
              <p:cNvPr id="122902" name="Rectangle 22"/>
              <p:cNvSpPr>
                <a:spLocks noChangeArrowheads="1"/>
              </p:cNvSpPr>
              <p:nvPr/>
            </p:nvSpPr>
            <p:spPr bwMode="auto">
              <a:xfrm>
                <a:off x="5481" y="1444"/>
                <a:ext cx="3600" cy="2700"/>
              </a:xfrm>
              <a:prstGeom prst="rect">
                <a:avLst/>
              </a:prstGeom>
              <a:solidFill>
                <a:srgbClr val="C0C0C0"/>
              </a:solidFill>
              <a:ln w="9525">
                <a:solidFill>
                  <a:srgbClr val="000000"/>
                </a:solidFill>
                <a:miter lim="800000"/>
                <a:headEnd/>
                <a:tailEnd/>
              </a:ln>
            </p:spPr>
            <p:txBody>
              <a:bodyPr/>
              <a:lstStyle/>
              <a:p>
                <a:endParaRPr lang="tr-TR"/>
              </a:p>
            </p:txBody>
          </p:sp>
          <p:sp>
            <p:nvSpPr>
              <p:cNvPr id="122903" name="Line 23"/>
              <p:cNvSpPr>
                <a:spLocks noChangeShapeType="1"/>
              </p:cNvSpPr>
              <p:nvPr/>
            </p:nvSpPr>
            <p:spPr bwMode="auto">
              <a:xfrm flipH="1">
                <a:off x="6201" y="180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904" name="Line 24"/>
              <p:cNvSpPr>
                <a:spLocks noChangeShapeType="1"/>
              </p:cNvSpPr>
              <p:nvPr/>
            </p:nvSpPr>
            <p:spPr bwMode="auto">
              <a:xfrm>
                <a:off x="6921" y="1804"/>
                <a:ext cx="720" cy="720"/>
              </a:xfrm>
              <a:prstGeom prst="line">
                <a:avLst/>
              </a:prstGeom>
              <a:noFill/>
              <a:ln w="9525">
                <a:solidFill>
                  <a:srgbClr val="000000"/>
                </a:solidFill>
                <a:round/>
                <a:headEnd/>
                <a:tailEnd type="oval" w="med" len="med"/>
              </a:ln>
            </p:spPr>
            <p:txBody>
              <a:bodyPr/>
              <a:lstStyle/>
              <a:p>
                <a:endParaRPr lang="tr-TR"/>
              </a:p>
            </p:txBody>
          </p:sp>
          <p:sp>
            <p:nvSpPr>
              <p:cNvPr id="122905" name="Text Box 25"/>
              <p:cNvSpPr txBox="1">
                <a:spLocks noChangeArrowheads="1"/>
              </p:cNvSpPr>
              <p:nvPr/>
            </p:nvSpPr>
            <p:spPr bwMode="auto">
              <a:xfrm>
                <a:off x="6741" y="144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906" name="Text Box 26"/>
              <p:cNvSpPr txBox="1">
                <a:spLocks noChangeArrowheads="1"/>
              </p:cNvSpPr>
              <p:nvPr/>
            </p:nvSpPr>
            <p:spPr bwMode="auto">
              <a:xfrm>
                <a:off x="6021" y="2524"/>
                <a:ext cx="72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2907" name="Text Box 27"/>
              <p:cNvSpPr txBox="1">
                <a:spLocks noChangeArrowheads="1"/>
              </p:cNvSpPr>
              <p:nvPr/>
            </p:nvSpPr>
            <p:spPr bwMode="auto">
              <a:xfrm>
                <a:off x="7461" y="25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908" name="Line 28"/>
              <p:cNvSpPr>
                <a:spLocks noChangeShapeType="1"/>
              </p:cNvSpPr>
              <p:nvPr/>
            </p:nvSpPr>
            <p:spPr bwMode="auto">
              <a:xfrm flipH="1">
                <a:off x="6921" y="2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909" name="Line 29"/>
              <p:cNvSpPr>
                <a:spLocks noChangeShapeType="1"/>
              </p:cNvSpPr>
              <p:nvPr/>
            </p:nvSpPr>
            <p:spPr bwMode="auto">
              <a:xfrm>
                <a:off x="7641" y="2884"/>
                <a:ext cx="720" cy="720"/>
              </a:xfrm>
              <a:prstGeom prst="line">
                <a:avLst/>
              </a:prstGeom>
              <a:noFill/>
              <a:ln w="9525">
                <a:solidFill>
                  <a:srgbClr val="000000"/>
                </a:solidFill>
                <a:round/>
                <a:headEnd/>
                <a:tailEnd type="oval" w="med" len="med"/>
              </a:ln>
            </p:spPr>
            <p:txBody>
              <a:bodyPr/>
              <a:lstStyle/>
              <a:p>
                <a:endParaRPr lang="tr-TR"/>
              </a:p>
            </p:txBody>
          </p:sp>
          <p:sp>
            <p:nvSpPr>
              <p:cNvPr id="122910" name="Text Box 30"/>
              <p:cNvSpPr txBox="1">
                <a:spLocks noChangeArrowheads="1"/>
              </p:cNvSpPr>
              <p:nvPr/>
            </p:nvSpPr>
            <p:spPr bwMode="auto">
              <a:xfrm>
                <a:off x="6741" y="3604"/>
                <a:ext cx="72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22911" name="Text Box 31"/>
              <p:cNvSpPr txBox="1">
                <a:spLocks noChangeArrowheads="1"/>
              </p:cNvSpPr>
              <p:nvPr/>
            </p:nvSpPr>
            <p:spPr bwMode="auto">
              <a:xfrm>
                <a:off x="8181" y="3604"/>
                <a:ext cx="720" cy="540"/>
              </a:xfrm>
              <a:prstGeom prst="rect">
                <a:avLst/>
              </a:prstGeom>
              <a:noFill/>
              <a:ln w="9525">
                <a:noFill/>
                <a:miter lim="800000"/>
                <a:headEnd/>
                <a:tailEnd/>
              </a:ln>
            </p:spPr>
            <p:txBody>
              <a:bodyPr/>
              <a:lstStyle/>
              <a:p>
                <a:r>
                  <a:rPr lang="tr-TR" sz="1200">
                    <a:latin typeface="Arial" charset="0"/>
                    <a:cs typeface="Arial" charset="0"/>
                  </a:rPr>
                  <a:t>c</a:t>
                </a:r>
                <a:endParaRPr lang="tr-TR">
                  <a:latin typeface="Arial" charset="0"/>
                  <a:cs typeface="Arial" charset="0"/>
                </a:endParaRPr>
              </a:p>
            </p:txBody>
          </p:sp>
        </p:grpSp>
        <p:sp>
          <p:nvSpPr>
            <p:cNvPr id="122912" name="Text Box 32"/>
            <p:cNvSpPr txBox="1">
              <a:spLocks noChangeArrowheads="1"/>
            </p:cNvSpPr>
            <p:nvPr/>
          </p:nvSpPr>
          <p:spPr bwMode="auto">
            <a:xfrm>
              <a:off x="2961" y="3244"/>
              <a:ext cx="72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2913" name="Text Box 33"/>
            <p:cNvSpPr txBox="1">
              <a:spLocks noChangeArrowheads="1"/>
            </p:cNvSpPr>
            <p:nvPr/>
          </p:nvSpPr>
          <p:spPr bwMode="auto">
            <a:xfrm>
              <a:off x="6921" y="4144"/>
              <a:ext cx="72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grpSp>
      <p:grpSp>
        <p:nvGrpSpPr>
          <p:cNvPr id="122914" name="Group 34"/>
          <p:cNvGrpSpPr>
            <a:grpSpLocks/>
          </p:cNvGrpSpPr>
          <p:nvPr/>
        </p:nvGrpSpPr>
        <p:grpSpPr bwMode="auto">
          <a:xfrm>
            <a:off x="4140200" y="2133600"/>
            <a:ext cx="4800600" cy="2514600"/>
            <a:chOff x="2061" y="1264"/>
            <a:chExt cx="7560" cy="3960"/>
          </a:xfrm>
        </p:grpSpPr>
        <p:sp>
          <p:nvSpPr>
            <p:cNvPr id="122915" name="Rectangle 35"/>
            <p:cNvSpPr>
              <a:spLocks noChangeArrowheads="1"/>
            </p:cNvSpPr>
            <p:nvPr/>
          </p:nvSpPr>
          <p:spPr bwMode="auto">
            <a:xfrm>
              <a:off x="2061" y="1264"/>
              <a:ext cx="7560" cy="3960"/>
            </a:xfrm>
            <a:prstGeom prst="rect">
              <a:avLst/>
            </a:prstGeom>
            <a:solidFill>
              <a:srgbClr val="C0C0C0"/>
            </a:solidFill>
            <a:ln w="9525">
              <a:solidFill>
                <a:srgbClr val="000000"/>
              </a:solidFill>
              <a:miter lim="800000"/>
              <a:headEnd/>
              <a:tailEnd/>
            </a:ln>
          </p:spPr>
          <p:txBody>
            <a:bodyPr/>
            <a:lstStyle/>
            <a:p>
              <a:endParaRPr lang="tr-TR"/>
            </a:p>
          </p:txBody>
        </p:sp>
        <p:sp>
          <p:nvSpPr>
            <p:cNvPr id="122916" name="Line 36"/>
            <p:cNvSpPr>
              <a:spLocks noChangeShapeType="1"/>
            </p:cNvSpPr>
            <p:nvPr/>
          </p:nvSpPr>
          <p:spPr bwMode="auto">
            <a:xfrm flipH="1">
              <a:off x="2781" y="270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917" name="Line 37"/>
            <p:cNvSpPr>
              <a:spLocks noChangeShapeType="1"/>
            </p:cNvSpPr>
            <p:nvPr/>
          </p:nvSpPr>
          <p:spPr bwMode="auto">
            <a:xfrm>
              <a:off x="3501" y="2704"/>
              <a:ext cx="720" cy="720"/>
            </a:xfrm>
            <a:prstGeom prst="line">
              <a:avLst/>
            </a:prstGeom>
            <a:noFill/>
            <a:ln w="9525">
              <a:solidFill>
                <a:srgbClr val="000000"/>
              </a:solidFill>
              <a:round/>
              <a:headEnd/>
              <a:tailEnd type="oval" w="med" len="med"/>
            </a:ln>
          </p:spPr>
          <p:txBody>
            <a:bodyPr/>
            <a:lstStyle/>
            <a:p>
              <a:endParaRPr lang="tr-TR"/>
            </a:p>
          </p:txBody>
        </p:sp>
        <p:sp>
          <p:nvSpPr>
            <p:cNvPr id="122918" name="Text Box 38"/>
            <p:cNvSpPr txBox="1">
              <a:spLocks noChangeArrowheads="1"/>
            </p:cNvSpPr>
            <p:nvPr/>
          </p:nvSpPr>
          <p:spPr bwMode="auto">
            <a:xfrm>
              <a:off x="3321" y="234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919" name="Text Box 39"/>
            <p:cNvSpPr txBox="1">
              <a:spLocks noChangeArrowheads="1"/>
            </p:cNvSpPr>
            <p:nvPr/>
          </p:nvSpPr>
          <p:spPr bwMode="auto">
            <a:xfrm>
              <a:off x="2601" y="3424"/>
              <a:ext cx="720" cy="540"/>
            </a:xfrm>
            <a:prstGeom prst="rect">
              <a:avLst/>
            </a:prstGeom>
            <a:noFill/>
            <a:ln w="9525">
              <a:noFill/>
              <a:miter lim="800000"/>
              <a:headEnd/>
              <a:tailEnd/>
            </a:ln>
          </p:spPr>
          <p:txBody>
            <a:bodyPr/>
            <a:lstStyle/>
            <a:p>
              <a:r>
                <a:rPr lang="tr-TR" sz="1200">
                  <a:latin typeface="Arial" charset="0"/>
                  <a:cs typeface="Arial" charset="0"/>
                </a:rPr>
                <a:t>a</a:t>
              </a:r>
              <a:endParaRPr lang="tr-TR">
                <a:latin typeface="Arial" charset="0"/>
                <a:cs typeface="Arial" charset="0"/>
              </a:endParaRPr>
            </a:p>
          </p:txBody>
        </p:sp>
        <p:sp>
          <p:nvSpPr>
            <p:cNvPr id="122920" name="Text Box 40"/>
            <p:cNvSpPr txBox="1">
              <a:spLocks noChangeArrowheads="1"/>
            </p:cNvSpPr>
            <p:nvPr/>
          </p:nvSpPr>
          <p:spPr bwMode="auto">
            <a:xfrm>
              <a:off x="4041" y="34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921" name="Line 41"/>
            <p:cNvSpPr>
              <a:spLocks noChangeShapeType="1"/>
            </p:cNvSpPr>
            <p:nvPr/>
          </p:nvSpPr>
          <p:spPr bwMode="auto">
            <a:xfrm flipH="1">
              <a:off x="3501" y="37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922" name="Line 42"/>
            <p:cNvSpPr>
              <a:spLocks noChangeShapeType="1"/>
            </p:cNvSpPr>
            <p:nvPr/>
          </p:nvSpPr>
          <p:spPr bwMode="auto">
            <a:xfrm>
              <a:off x="4221" y="3784"/>
              <a:ext cx="720" cy="720"/>
            </a:xfrm>
            <a:prstGeom prst="line">
              <a:avLst/>
            </a:prstGeom>
            <a:noFill/>
            <a:ln w="9525">
              <a:solidFill>
                <a:srgbClr val="000000"/>
              </a:solidFill>
              <a:round/>
              <a:headEnd/>
              <a:tailEnd type="oval" w="med" len="med"/>
            </a:ln>
          </p:spPr>
          <p:txBody>
            <a:bodyPr/>
            <a:lstStyle/>
            <a:p>
              <a:endParaRPr lang="tr-TR"/>
            </a:p>
          </p:txBody>
        </p:sp>
        <p:sp>
          <p:nvSpPr>
            <p:cNvPr id="122923" name="Text Box 43"/>
            <p:cNvSpPr txBox="1">
              <a:spLocks noChangeArrowheads="1"/>
            </p:cNvSpPr>
            <p:nvPr/>
          </p:nvSpPr>
          <p:spPr bwMode="auto">
            <a:xfrm>
              <a:off x="3321" y="4504"/>
              <a:ext cx="720" cy="540"/>
            </a:xfrm>
            <a:prstGeom prst="rect">
              <a:avLst/>
            </a:prstGeom>
            <a:noFill/>
            <a:ln w="9525">
              <a:noFill/>
              <a:miter lim="800000"/>
              <a:headEnd/>
              <a:tailEnd/>
            </a:ln>
          </p:spPr>
          <p:txBody>
            <a:bodyPr/>
            <a:lstStyle/>
            <a:p>
              <a:r>
                <a:rPr lang="tr-TR" sz="1200">
                  <a:latin typeface="Arial" charset="0"/>
                  <a:cs typeface="Arial" charset="0"/>
                </a:rPr>
                <a:t>b</a:t>
              </a:r>
              <a:endParaRPr lang="tr-TR">
                <a:latin typeface="Arial" charset="0"/>
                <a:cs typeface="Arial" charset="0"/>
              </a:endParaRPr>
            </a:p>
          </p:txBody>
        </p:sp>
        <p:sp>
          <p:nvSpPr>
            <p:cNvPr id="122924" name="Text Box 44"/>
            <p:cNvSpPr txBox="1">
              <a:spLocks noChangeArrowheads="1"/>
            </p:cNvSpPr>
            <p:nvPr/>
          </p:nvSpPr>
          <p:spPr bwMode="auto">
            <a:xfrm>
              <a:off x="4761" y="4504"/>
              <a:ext cx="720" cy="540"/>
            </a:xfrm>
            <a:prstGeom prst="rect">
              <a:avLst/>
            </a:prstGeom>
            <a:noFill/>
            <a:ln w="9525">
              <a:noFill/>
              <a:miter lim="800000"/>
              <a:headEnd/>
              <a:tailEnd/>
            </a:ln>
          </p:spPr>
          <p:txBody>
            <a:bodyPr/>
            <a:lstStyle/>
            <a:p>
              <a:r>
                <a:rPr lang="tr-TR" sz="1200">
                  <a:latin typeface="Arial" charset="0"/>
                  <a:cs typeface="Arial" charset="0"/>
                </a:rPr>
                <a:t>c</a:t>
              </a:r>
              <a:endParaRPr lang="tr-TR">
                <a:latin typeface="Arial" charset="0"/>
                <a:cs typeface="Arial" charset="0"/>
              </a:endParaRPr>
            </a:p>
          </p:txBody>
        </p:sp>
        <p:sp>
          <p:nvSpPr>
            <p:cNvPr id="122925" name="Line 45"/>
            <p:cNvSpPr>
              <a:spLocks noChangeShapeType="1"/>
            </p:cNvSpPr>
            <p:nvPr/>
          </p:nvSpPr>
          <p:spPr bwMode="auto">
            <a:xfrm flipH="1">
              <a:off x="6021" y="2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926" name="Line 46"/>
            <p:cNvSpPr>
              <a:spLocks noChangeShapeType="1"/>
            </p:cNvSpPr>
            <p:nvPr/>
          </p:nvSpPr>
          <p:spPr bwMode="auto">
            <a:xfrm>
              <a:off x="6741" y="2884"/>
              <a:ext cx="720" cy="720"/>
            </a:xfrm>
            <a:prstGeom prst="line">
              <a:avLst/>
            </a:prstGeom>
            <a:noFill/>
            <a:ln w="9525">
              <a:solidFill>
                <a:srgbClr val="000000"/>
              </a:solidFill>
              <a:round/>
              <a:headEnd/>
              <a:tailEnd type="oval" w="med" len="med"/>
            </a:ln>
          </p:spPr>
          <p:txBody>
            <a:bodyPr/>
            <a:lstStyle/>
            <a:p>
              <a:endParaRPr lang="tr-TR"/>
            </a:p>
          </p:txBody>
        </p:sp>
        <p:sp>
          <p:nvSpPr>
            <p:cNvPr id="122927" name="Text Box 47"/>
            <p:cNvSpPr txBox="1">
              <a:spLocks noChangeArrowheads="1"/>
            </p:cNvSpPr>
            <p:nvPr/>
          </p:nvSpPr>
          <p:spPr bwMode="auto">
            <a:xfrm>
              <a:off x="6561" y="25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928" name="Text Box 48"/>
            <p:cNvSpPr txBox="1">
              <a:spLocks noChangeArrowheads="1"/>
            </p:cNvSpPr>
            <p:nvPr/>
          </p:nvSpPr>
          <p:spPr bwMode="auto">
            <a:xfrm>
              <a:off x="5841" y="3604"/>
              <a:ext cx="720" cy="540"/>
            </a:xfrm>
            <a:prstGeom prst="rect">
              <a:avLst/>
            </a:prstGeom>
            <a:noFill/>
            <a:ln w="9525">
              <a:noFill/>
              <a:miter lim="800000"/>
              <a:headEnd/>
              <a:tailEnd/>
            </a:ln>
          </p:spPr>
          <p:txBody>
            <a:bodyPr/>
            <a:lstStyle/>
            <a:p>
              <a:r>
                <a:rPr lang="tr-TR" sz="1200">
                  <a:latin typeface="Arial" charset="0"/>
                  <a:cs typeface="Arial" charset="0"/>
                </a:rPr>
                <a:t>f</a:t>
              </a:r>
              <a:endParaRPr lang="tr-TR">
                <a:latin typeface="Arial" charset="0"/>
                <a:cs typeface="Arial" charset="0"/>
              </a:endParaRPr>
            </a:p>
          </p:txBody>
        </p:sp>
        <p:sp>
          <p:nvSpPr>
            <p:cNvPr id="122929" name="Text Box 49"/>
            <p:cNvSpPr txBox="1">
              <a:spLocks noChangeArrowheads="1"/>
            </p:cNvSpPr>
            <p:nvPr/>
          </p:nvSpPr>
          <p:spPr bwMode="auto">
            <a:xfrm>
              <a:off x="7281" y="360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2930" name="Line 50"/>
            <p:cNvSpPr>
              <a:spLocks noChangeShapeType="1"/>
            </p:cNvSpPr>
            <p:nvPr/>
          </p:nvSpPr>
          <p:spPr bwMode="auto">
            <a:xfrm flipH="1">
              <a:off x="6741" y="396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2931" name="Line 51"/>
            <p:cNvSpPr>
              <a:spLocks noChangeShapeType="1"/>
            </p:cNvSpPr>
            <p:nvPr/>
          </p:nvSpPr>
          <p:spPr bwMode="auto">
            <a:xfrm>
              <a:off x="7461" y="3964"/>
              <a:ext cx="720" cy="720"/>
            </a:xfrm>
            <a:prstGeom prst="line">
              <a:avLst/>
            </a:prstGeom>
            <a:noFill/>
            <a:ln w="9525">
              <a:solidFill>
                <a:srgbClr val="000000"/>
              </a:solidFill>
              <a:round/>
              <a:headEnd/>
              <a:tailEnd type="oval" w="med" len="med"/>
            </a:ln>
          </p:spPr>
          <p:txBody>
            <a:bodyPr/>
            <a:lstStyle/>
            <a:p>
              <a:endParaRPr lang="tr-TR"/>
            </a:p>
          </p:txBody>
        </p:sp>
        <p:sp>
          <p:nvSpPr>
            <p:cNvPr id="122932" name="Text Box 52"/>
            <p:cNvSpPr txBox="1">
              <a:spLocks noChangeArrowheads="1"/>
            </p:cNvSpPr>
            <p:nvPr/>
          </p:nvSpPr>
          <p:spPr bwMode="auto">
            <a:xfrm>
              <a:off x="6561" y="4684"/>
              <a:ext cx="720" cy="540"/>
            </a:xfrm>
            <a:prstGeom prst="rect">
              <a:avLst/>
            </a:prstGeom>
            <a:noFill/>
            <a:ln w="9525">
              <a:noFill/>
              <a:miter lim="800000"/>
              <a:headEnd/>
              <a:tailEnd/>
            </a:ln>
          </p:spPr>
          <p:txBody>
            <a:bodyPr/>
            <a:lstStyle/>
            <a:p>
              <a:r>
                <a:rPr lang="tr-TR" sz="1200">
                  <a:latin typeface="Arial" charset="0"/>
                  <a:cs typeface="Arial" charset="0"/>
                </a:rPr>
                <a:t>d</a:t>
              </a:r>
              <a:endParaRPr lang="tr-TR">
                <a:latin typeface="Arial" charset="0"/>
                <a:cs typeface="Arial" charset="0"/>
              </a:endParaRPr>
            </a:p>
          </p:txBody>
        </p:sp>
        <p:sp>
          <p:nvSpPr>
            <p:cNvPr id="122933" name="Text Box 53"/>
            <p:cNvSpPr txBox="1">
              <a:spLocks noChangeArrowheads="1"/>
            </p:cNvSpPr>
            <p:nvPr/>
          </p:nvSpPr>
          <p:spPr bwMode="auto">
            <a:xfrm>
              <a:off x="8001" y="4684"/>
              <a:ext cx="720" cy="540"/>
            </a:xfrm>
            <a:prstGeom prst="rect">
              <a:avLst/>
            </a:prstGeom>
            <a:noFill/>
            <a:ln w="9525">
              <a:noFill/>
              <a:miter lim="800000"/>
              <a:headEnd/>
              <a:tailEnd/>
            </a:ln>
          </p:spPr>
          <p:txBody>
            <a:bodyPr/>
            <a:lstStyle/>
            <a:p>
              <a:r>
                <a:rPr lang="tr-TR" sz="1200">
                  <a:latin typeface="Arial" charset="0"/>
                  <a:cs typeface="Arial" charset="0"/>
                </a:rPr>
                <a:t>e</a:t>
              </a:r>
              <a:endParaRPr lang="tr-TR">
                <a:latin typeface="Arial" charset="0"/>
                <a:cs typeface="Arial" charset="0"/>
              </a:endParaRPr>
            </a:p>
          </p:txBody>
        </p:sp>
        <p:sp>
          <p:nvSpPr>
            <p:cNvPr id="122934" name="Line 54"/>
            <p:cNvSpPr>
              <a:spLocks noChangeShapeType="1"/>
            </p:cNvSpPr>
            <p:nvPr/>
          </p:nvSpPr>
          <p:spPr bwMode="auto">
            <a:xfrm flipH="1">
              <a:off x="3861" y="1804"/>
              <a:ext cx="1440" cy="720"/>
            </a:xfrm>
            <a:prstGeom prst="line">
              <a:avLst/>
            </a:prstGeom>
            <a:noFill/>
            <a:ln w="9525">
              <a:solidFill>
                <a:srgbClr val="000000"/>
              </a:solidFill>
              <a:round/>
              <a:headEnd type="oval" w="med" len="med"/>
              <a:tailEnd type="oval" w="med" len="med"/>
            </a:ln>
          </p:spPr>
          <p:txBody>
            <a:bodyPr/>
            <a:lstStyle/>
            <a:p>
              <a:endParaRPr lang="tr-TR"/>
            </a:p>
          </p:txBody>
        </p:sp>
        <p:sp>
          <p:nvSpPr>
            <p:cNvPr id="122935" name="Line 55"/>
            <p:cNvSpPr>
              <a:spLocks noChangeShapeType="1"/>
            </p:cNvSpPr>
            <p:nvPr/>
          </p:nvSpPr>
          <p:spPr bwMode="auto">
            <a:xfrm>
              <a:off x="5301" y="1804"/>
              <a:ext cx="1260" cy="900"/>
            </a:xfrm>
            <a:prstGeom prst="line">
              <a:avLst/>
            </a:prstGeom>
            <a:noFill/>
            <a:ln w="9525">
              <a:solidFill>
                <a:srgbClr val="000000"/>
              </a:solidFill>
              <a:round/>
              <a:headEnd/>
              <a:tailEnd type="oval" w="med" len="med"/>
            </a:ln>
          </p:spPr>
          <p:txBody>
            <a:bodyPr/>
            <a:lstStyle/>
            <a:p>
              <a:endParaRPr lang="tr-TR"/>
            </a:p>
          </p:txBody>
        </p:sp>
        <p:sp>
          <p:nvSpPr>
            <p:cNvPr id="122936" name="Text Box 56"/>
            <p:cNvSpPr txBox="1">
              <a:spLocks noChangeArrowheads="1"/>
            </p:cNvSpPr>
            <p:nvPr/>
          </p:nvSpPr>
          <p:spPr bwMode="auto">
            <a:xfrm>
              <a:off x="5121" y="144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grpSp>
      <p:sp>
        <p:nvSpPr>
          <p:cNvPr id="122937" name="AutoShape 57"/>
          <p:cNvSpPr>
            <a:spLocks noChangeArrowheads="1"/>
          </p:cNvSpPr>
          <p:nvPr/>
        </p:nvSpPr>
        <p:spPr bwMode="auto">
          <a:xfrm>
            <a:off x="6084888" y="1700213"/>
            <a:ext cx="2665412" cy="576262"/>
          </a:xfrm>
          <a:prstGeom prst="wedgeRectCallout">
            <a:avLst>
              <a:gd name="adj1" fmla="val -43745"/>
              <a:gd name="adj2" fmla="val 107574"/>
            </a:avLst>
          </a:prstGeom>
          <a:solidFill>
            <a:schemeClr val="accent1"/>
          </a:solidFill>
          <a:ln w="9525">
            <a:solidFill>
              <a:schemeClr val="tx1"/>
            </a:solidFill>
            <a:miter lim="800000"/>
            <a:headEnd/>
            <a:tailEnd/>
          </a:ln>
          <a:effectLst/>
        </p:spPr>
        <p:txBody>
          <a:bodyPr/>
          <a:lstStyle/>
          <a:p>
            <a:pPr algn="ctr"/>
            <a:r>
              <a:rPr lang="tr-TR">
                <a:latin typeface="Arial" charset="0"/>
                <a:cs typeface="Arial" charset="0"/>
              </a:rPr>
              <a:t>a+(b*c)-(f-(d/e)) </a:t>
            </a:r>
          </a:p>
        </p:txBody>
      </p:sp>
      <p:sp>
        <p:nvSpPr>
          <p:cNvPr id="122938"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2293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97A61B2D-4C4E-4248-8CD1-7E43B2923E58}" type="slidenum">
              <a:rPr lang="tr-TR" sz="1400"/>
              <a:pPr algn="ctr" eaLnBrk="0" hangingPunct="0"/>
              <a:t>25</a:t>
            </a:fld>
            <a:r>
              <a:rPr lang="tr-TR" sz="1400"/>
              <a:t>. Sayfa</a:t>
            </a:r>
          </a:p>
        </p:txBody>
      </p:sp>
      <p:sp>
        <p:nvSpPr>
          <p:cNvPr id="122940"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4"/>
                                        </p:tgtEl>
                                        <p:attrNameLst>
                                          <p:attrName>style.visibility</p:attrName>
                                        </p:attrNameLst>
                                      </p:cBhvr>
                                      <p:to>
                                        <p:strVal val="visible"/>
                                      </p:to>
                                    </p:set>
                                    <p:anim calcmode="lin" valueType="num">
                                      <p:cBhvr additive="base">
                                        <p:cTn id="7" dur="500" fill="hold"/>
                                        <p:tgtEl>
                                          <p:spTgt spid="122914"/>
                                        </p:tgtEl>
                                        <p:attrNameLst>
                                          <p:attrName>ppt_x</p:attrName>
                                        </p:attrNameLst>
                                      </p:cBhvr>
                                      <p:tavLst>
                                        <p:tav tm="0">
                                          <p:val>
                                            <p:strVal val="#ppt_x"/>
                                          </p:val>
                                        </p:tav>
                                        <p:tav tm="100000">
                                          <p:val>
                                            <p:strVal val="#ppt_x"/>
                                          </p:val>
                                        </p:tav>
                                      </p:tavLst>
                                    </p:anim>
                                    <p:anim calcmode="lin" valueType="num">
                                      <p:cBhvr additive="base">
                                        <p:cTn id="8" dur="500" fill="hold"/>
                                        <p:tgtEl>
                                          <p:spTgt spid="1229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2937"/>
                                        </p:tgtEl>
                                        <p:attrNameLst>
                                          <p:attrName>style.visibility</p:attrName>
                                        </p:attrNameLst>
                                      </p:cBhvr>
                                      <p:to>
                                        <p:strVal val="visible"/>
                                      </p:to>
                                    </p:set>
                                    <p:animEffect transition="in" filter="blinds(horizontal)">
                                      <p:cBhvr>
                                        <p:cTn id="13" dur="500"/>
                                        <p:tgtEl>
                                          <p:spTgt spid="122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tr-TR" sz="3600" smtClean="0">
                <a:latin typeface="Comic Sans MS" pitchFamily="66" charset="0"/>
              </a:rPr>
              <a:t>İkili Ağa</a:t>
            </a:r>
            <a:r>
              <a:rPr lang="tr-TR" sz="3600" smtClean="0"/>
              <a:t>ç</a:t>
            </a:r>
            <a:r>
              <a:rPr lang="tr-TR" sz="3600" smtClean="0">
                <a:latin typeface="Comic Sans MS" pitchFamily="66" charset="0"/>
              </a:rPr>
              <a:t>lar ve Dolanımları</a:t>
            </a:r>
          </a:p>
        </p:txBody>
      </p:sp>
      <p:sp>
        <p:nvSpPr>
          <p:cNvPr id="123907" name="Rectangle 3"/>
          <p:cNvSpPr>
            <a:spLocks noGrp="1" noChangeArrowheads="1"/>
          </p:cNvSpPr>
          <p:nvPr>
            <p:ph type="body" idx="1"/>
          </p:nvPr>
        </p:nvSpPr>
        <p:spPr/>
        <p:txBody>
          <a:bodyPr/>
          <a:lstStyle/>
          <a:p>
            <a:pPr>
              <a:buFont typeface="Wingdings" pitchFamily="2" charset="2"/>
              <a:buNone/>
            </a:pPr>
            <a:r>
              <a:rPr lang="tr-TR" sz="1600" b="1" smtClean="0">
                <a:latin typeface="Comic Sans MS" pitchFamily="66" charset="0"/>
              </a:rPr>
              <a:t>Preorder Traversal Algoritması</a:t>
            </a:r>
          </a:p>
          <a:p>
            <a:pPr>
              <a:buFont typeface="Wingdings" pitchFamily="2" charset="2"/>
              <a:buNone/>
            </a:pPr>
            <a:r>
              <a:rPr lang="tr-TR" sz="1600" smtClean="0">
                <a:latin typeface="Comic Sans MS" pitchFamily="66" charset="0"/>
              </a:rPr>
              <a:t>Algoritma ikili ağa</a:t>
            </a:r>
            <a:r>
              <a:rPr lang="tr-TR" sz="1600" smtClean="0"/>
              <a:t>ç</a:t>
            </a:r>
            <a:r>
              <a:rPr lang="tr-TR" sz="1600" smtClean="0">
                <a:latin typeface="Comic Sans MS" pitchFamily="66" charset="0"/>
              </a:rPr>
              <a:t>ta d</a:t>
            </a:r>
            <a:r>
              <a:rPr lang="tr-TR" sz="1600" smtClean="0"/>
              <a:t>ü</a:t>
            </a:r>
            <a:r>
              <a:rPr lang="tr-TR" sz="1600" smtClean="0">
                <a:latin typeface="Comic Sans MS" pitchFamily="66" charset="0"/>
              </a:rPr>
              <a:t>ğ</a:t>
            </a:r>
            <a:r>
              <a:rPr lang="tr-TR" sz="1600" smtClean="0"/>
              <a:t>ü</a:t>
            </a:r>
            <a:r>
              <a:rPr lang="tr-TR" sz="1600" smtClean="0">
                <a:latin typeface="Comic Sans MS" pitchFamily="66" charset="0"/>
              </a:rPr>
              <a:t>mlerin preorder listesini verir.</a:t>
            </a:r>
          </a:p>
          <a:p>
            <a:pPr>
              <a:buFont typeface="Wingdings" pitchFamily="2" charset="2"/>
              <a:buNone/>
            </a:pPr>
            <a:r>
              <a:rPr lang="tr-TR" sz="1600" smtClean="0">
                <a:latin typeface="Comic Sans MS" pitchFamily="66" charset="0"/>
              </a:rPr>
              <a:t>Adım 1: K</a:t>
            </a:r>
            <a:r>
              <a:rPr lang="tr-TR" sz="1600" smtClean="0"/>
              <a:t>ö</a:t>
            </a:r>
            <a:r>
              <a:rPr lang="tr-TR" sz="1600" smtClean="0">
                <a:latin typeface="Comic Sans MS" pitchFamily="66" charset="0"/>
              </a:rPr>
              <a:t>k</a:t>
            </a:r>
            <a:r>
              <a:rPr lang="tr-TR" sz="1600" smtClean="0"/>
              <a:t>ü</a:t>
            </a:r>
            <a:r>
              <a:rPr lang="tr-TR" sz="1600" smtClean="0">
                <a:latin typeface="Comic Sans MS" pitchFamily="66" charset="0"/>
              </a:rPr>
              <a:t> ziyaret et.</a:t>
            </a:r>
          </a:p>
          <a:p>
            <a:pPr>
              <a:buFont typeface="Wingdings" pitchFamily="2" charset="2"/>
              <a:buNone/>
            </a:pPr>
            <a:r>
              <a:rPr lang="tr-TR" sz="1600" smtClean="0">
                <a:latin typeface="Comic Sans MS" pitchFamily="66" charset="0"/>
              </a:rPr>
              <a:t>Adım 2: Varsa sol alt ağaca git ve varsa preorder traversal yap.</a:t>
            </a:r>
          </a:p>
          <a:p>
            <a:pPr>
              <a:buFont typeface="Wingdings" pitchFamily="2" charset="2"/>
              <a:buNone/>
            </a:pPr>
            <a:r>
              <a:rPr lang="tr-TR" sz="1600" smtClean="0">
                <a:latin typeface="Comic Sans MS" pitchFamily="66" charset="0"/>
              </a:rPr>
              <a:t>Adım 3: Varsa sağ alt ağaca git ve varsa preorder traversal yap.</a:t>
            </a:r>
          </a:p>
        </p:txBody>
      </p:sp>
      <p:grpSp>
        <p:nvGrpSpPr>
          <p:cNvPr id="123908" name="Group 4"/>
          <p:cNvGrpSpPr>
            <a:grpSpLocks/>
          </p:cNvGrpSpPr>
          <p:nvPr/>
        </p:nvGrpSpPr>
        <p:grpSpPr bwMode="auto">
          <a:xfrm>
            <a:off x="1476375" y="3573463"/>
            <a:ext cx="4608513" cy="2519362"/>
            <a:chOff x="2061" y="1264"/>
            <a:chExt cx="7560" cy="3960"/>
          </a:xfrm>
        </p:grpSpPr>
        <p:sp>
          <p:nvSpPr>
            <p:cNvPr id="123909" name="Rectangle 5"/>
            <p:cNvSpPr>
              <a:spLocks noChangeArrowheads="1"/>
            </p:cNvSpPr>
            <p:nvPr/>
          </p:nvSpPr>
          <p:spPr bwMode="auto">
            <a:xfrm>
              <a:off x="2061" y="1264"/>
              <a:ext cx="7560" cy="3960"/>
            </a:xfrm>
            <a:prstGeom prst="rect">
              <a:avLst/>
            </a:prstGeom>
            <a:solidFill>
              <a:srgbClr val="C0C0C0"/>
            </a:solidFill>
            <a:ln w="9525">
              <a:solidFill>
                <a:srgbClr val="000000"/>
              </a:solidFill>
              <a:miter lim="800000"/>
              <a:headEnd/>
              <a:tailEnd/>
            </a:ln>
          </p:spPr>
          <p:txBody>
            <a:bodyPr/>
            <a:lstStyle/>
            <a:p>
              <a:endParaRPr lang="tr-TR"/>
            </a:p>
          </p:txBody>
        </p:sp>
        <p:sp>
          <p:nvSpPr>
            <p:cNvPr id="123910" name="Line 6"/>
            <p:cNvSpPr>
              <a:spLocks noChangeShapeType="1"/>
            </p:cNvSpPr>
            <p:nvPr/>
          </p:nvSpPr>
          <p:spPr bwMode="auto">
            <a:xfrm flipH="1">
              <a:off x="2781" y="270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3911" name="Line 7"/>
            <p:cNvSpPr>
              <a:spLocks noChangeShapeType="1"/>
            </p:cNvSpPr>
            <p:nvPr/>
          </p:nvSpPr>
          <p:spPr bwMode="auto">
            <a:xfrm>
              <a:off x="3501" y="2704"/>
              <a:ext cx="720" cy="720"/>
            </a:xfrm>
            <a:prstGeom prst="line">
              <a:avLst/>
            </a:prstGeom>
            <a:noFill/>
            <a:ln w="9525">
              <a:solidFill>
                <a:srgbClr val="000000"/>
              </a:solidFill>
              <a:round/>
              <a:headEnd/>
              <a:tailEnd type="oval" w="med" len="med"/>
            </a:ln>
          </p:spPr>
          <p:txBody>
            <a:bodyPr/>
            <a:lstStyle/>
            <a:p>
              <a:endParaRPr lang="tr-TR"/>
            </a:p>
          </p:txBody>
        </p:sp>
        <p:sp>
          <p:nvSpPr>
            <p:cNvPr id="123912" name="Text Box 8"/>
            <p:cNvSpPr txBox="1">
              <a:spLocks noChangeArrowheads="1"/>
            </p:cNvSpPr>
            <p:nvPr/>
          </p:nvSpPr>
          <p:spPr bwMode="auto">
            <a:xfrm>
              <a:off x="3321" y="234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3913" name="Text Box 9"/>
            <p:cNvSpPr txBox="1">
              <a:spLocks noChangeArrowheads="1"/>
            </p:cNvSpPr>
            <p:nvPr/>
          </p:nvSpPr>
          <p:spPr bwMode="auto">
            <a:xfrm>
              <a:off x="2601" y="3424"/>
              <a:ext cx="720" cy="540"/>
            </a:xfrm>
            <a:prstGeom prst="rect">
              <a:avLst/>
            </a:prstGeom>
            <a:noFill/>
            <a:ln w="9525">
              <a:noFill/>
              <a:miter lim="800000"/>
              <a:headEnd/>
              <a:tailEnd/>
            </a:ln>
          </p:spPr>
          <p:txBody>
            <a:bodyPr/>
            <a:lstStyle/>
            <a:p>
              <a:r>
                <a:rPr lang="tr-TR" sz="1200">
                  <a:latin typeface="Arial" charset="0"/>
                  <a:cs typeface="Arial" charset="0"/>
                </a:rPr>
                <a:t>2</a:t>
              </a:r>
              <a:endParaRPr lang="tr-TR">
                <a:latin typeface="Arial" charset="0"/>
                <a:cs typeface="Arial" charset="0"/>
              </a:endParaRPr>
            </a:p>
          </p:txBody>
        </p:sp>
        <p:sp>
          <p:nvSpPr>
            <p:cNvPr id="123914" name="Text Box 10"/>
            <p:cNvSpPr txBox="1">
              <a:spLocks noChangeArrowheads="1"/>
            </p:cNvSpPr>
            <p:nvPr/>
          </p:nvSpPr>
          <p:spPr bwMode="auto">
            <a:xfrm>
              <a:off x="4041" y="34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3915" name="Line 11"/>
            <p:cNvSpPr>
              <a:spLocks noChangeShapeType="1"/>
            </p:cNvSpPr>
            <p:nvPr/>
          </p:nvSpPr>
          <p:spPr bwMode="auto">
            <a:xfrm flipH="1">
              <a:off x="3501" y="37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3916" name="Line 12"/>
            <p:cNvSpPr>
              <a:spLocks noChangeShapeType="1"/>
            </p:cNvSpPr>
            <p:nvPr/>
          </p:nvSpPr>
          <p:spPr bwMode="auto">
            <a:xfrm>
              <a:off x="4221" y="3784"/>
              <a:ext cx="720" cy="720"/>
            </a:xfrm>
            <a:prstGeom prst="line">
              <a:avLst/>
            </a:prstGeom>
            <a:noFill/>
            <a:ln w="9525">
              <a:solidFill>
                <a:srgbClr val="000000"/>
              </a:solidFill>
              <a:round/>
              <a:headEnd/>
              <a:tailEnd type="oval" w="med" len="med"/>
            </a:ln>
          </p:spPr>
          <p:txBody>
            <a:bodyPr/>
            <a:lstStyle/>
            <a:p>
              <a:endParaRPr lang="tr-TR"/>
            </a:p>
          </p:txBody>
        </p:sp>
        <p:sp>
          <p:nvSpPr>
            <p:cNvPr id="123917" name="Text Box 13"/>
            <p:cNvSpPr txBox="1">
              <a:spLocks noChangeArrowheads="1"/>
            </p:cNvSpPr>
            <p:nvPr/>
          </p:nvSpPr>
          <p:spPr bwMode="auto">
            <a:xfrm>
              <a:off x="3321" y="4504"/>
              <a:ext cx="720" cy="540"/>
            </a:xfrm>
            <a:prstGeom prst="rect">
              <a:avLst/>
            </a:prstGeom>
            <a:noFill/>
            <a:ln w="9525">
              <a:noFill/>
              <a:miter lim="800000"/>
              <a:headEnd/>
              <a:tailEnd/>
            </a:ln>
          </p:spPr>
          <p:txBody>
            <a:bodyPr/>
            <a:lstStyle/>
            <a:p>
              <a:r>
                <a:rPr lang="tr-TR" sz="1200">
                  <a:latin typeface="Arial" charset="0"/>
                  <a:cs typeface="Arial" charset="0"/>
                </a:rPr>
                <a:t>3</a:t>
              </a:r>
              <a:endParaRPr lang="tr-TR">
                <a:latin typeface="Arial" charset="0"/>
                <a:cs typeface="Arial" charset="0"/>
              </a:endParaRPr>
            </a:p>
          </p:txBody>
        </p:sp>
        <p:sp>
          <p:nvSpPr>
            <p:cNvPr id="123918" name="Text Box 14"/>
            <p:cNvSpPr txBox="1">
              <a:spLocks noChangeArrowheads="1"/>
            </p:cNvSpPr>
            <p:nvPr/>
          </p:nvSpPr>
          <p:spPr bwMode="auto">
            <a:xfrm>
              <a:off x="4761" y="4504"/>
              <a:ext cx="720" cy="540"/>
            </a:xfrm>
            <a:prstGeom prst="rect">
              <a:avLst/>
            </a:prstGeom>
            <a:noFill/>
            <a:ln w="9525">
              <a:noFill/>
              <a:miter lim="800000"/>
              <a:headEnd/>
              <a:tailEnd/>
            </a:ln>
          </p:spPr>
          <p:txBody>
            <a:bodyPr/>
            <a:lstStyle/>
            <a:p>
              <a:r>
                <a:rPr lang="tr-TR" sz="1200">
                  <a:latin typeface="Arial" charset="0"/>
                  <a:cs typeface="Arial" charset="0"/>
                </a:rPr>
                <a:t>4</a:t>
              </a:r>
              <a:endParaRPr lang="tr-TR">
                <a:latin typeface="Arial" charset="0"/>
                <a:cs typeface="Arial" charset="0"/>
              </a:endParaRPr>
            </a:p>
          </p:txBody>
        </p:sp>
        <p:sp>
          <p:nvSpPr>
            <p:cNvPr id="123919" name="Line 15"/>
            <p:cNvSpPr>
              <a:spLocks noChangeShapeType="1"/>
            </p:cNvSpPr>
            <p:nvPr/>
          </p:nvSpPr>
          <p:spPr bwMode="auto">
            <a:xfrm flipH="1">
              <a:off x="6021" y="288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3920" name="Line 16"/>
            <p:cNvSpPr>
              <a:spLocks noChangeShapeType="1"/>
            </p:cNvSpPr>
            <p:nvPr/>
          </p:nvSpPr>
          <p:spPr bwMode="auto">
            <a:xfrm>
              <a:off x="6741" y="2884"/>
              <a:ext cx="720" cy="720"/>
            </a:xfrm>
            <a:prstGeom prst="line">
              <a:avLst/>
            </a:prstGeom>
            <a:noFill/>
            <a:ln w="9525">
              <a:solidFill>
                <a:srgbClr val="000000"/>
              </a:solidFill>
              <a:round/>
              <a:headEnd/>
              <a:tailEnd type="oval" w="med" len="med"/>
            </a:ln>
          </p:spPr>
          <p:txBody>
            <a:bodyPr/>
            <a:lstStyle/>
            <a:p>
              <a:endParaRPr lang="tr-TR"/>
            </a:p>
          </p:txBody>
        </p:sp>
        <p:sp>
          <p:nvSpPr>
            <p:cNvPr id="123921" name="Text Box 17"/>
            <p:cNvSpPr txBox="1">
              <a:spLocks noChangeArrowheads="1"/>
            </p:cNvSpPr>
            <p:nvPr/>
          </p:nvSpPr>
          <p:spPr bwMode="auto">
            <a:xfrm>
              <a:off x="6561" y="252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3922" name="Text Box 18"/>
            <p:cNvSpPr txBox="1">
              <a:spLocks noChangeArrowheads="1"/>
            </p:cNvSpPr>
            <p:nvPr/>
          </p:nvSpPr>
          <p:spPr bwMode="auto">
            <a:xfrm>
              <a:off x="5841" y="3604"/>
              <a:ext cx="720" cy="540"/>
            </a:xfrm>
            <a:prstGeom prst="rect">
              <a:avLst/>
            </a:prstGeom>
            <a:noFill/>
            <a:ln w="9525">
              <a:noFill/>
              <a:miter lim="800000"/>
              <a:headEnd/>
              <a:tailEnd/>
            </a:ln>
          </p:spPr>
          <p:txBody>
            <a:bodyPr/>
            <a:lstStyle/>
            <a:p>
              <a:r>
                <a:rPr lang="tr-TR" sz="1200">
                  <a:latin typeface="Arial" charset="0"/>
                  <a:cs typeface="Arial" charset="0"/>
                </a:rPr>
                <a:t>4</a:t>
              </a:r>
              <a:endParaRPr lang="tr-TR">
                <a:latin typeface="Arial" charset="0"/>
                <a:cs typeface="Arial" charset="0"/>
              </a:endParaRPr>
            </a:p>
          </p:txBody>
        </p:sp>
        <p:sp>
          <p:nvSpPr>
            <p:cNvPr id="123923" name="Text Box 19"/>
            <p:cNvSpPr txBox="1">
              <a:spLocks noChangeArrowheads="1"/>
            </p:cNvSpPr>
            <p:nvPr/>
          </p:nvSpPr>
          <p:spPr bwMode="auto">
            <a:xfrm>
              <a:off x="7281" y="360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sp>
          <p:nvSpPr>
            <p:cNvPr id="123924" name="Line 20"/>
            <p:cNvSpPr>
              <a:spLocks noChangeShapeType="1"/>
            </p:cNvSpPr>
            <p:nvPr/>
          </p:nvSpPr>
          <p:spPr bwMode="auto">
            <a:xfrm flipH="1">
              <a:off x="6741" y="3964"/>
              <a:ext cx="720" cy="720"/>
            </a:xfrm>
            <a:prstGeom prst="line">
              <a:avLst/>
            </a:prstGeom>
            <a:noFill/>
            <a:ln w="9525">
              <a:solidFill>
                <a:srgbClr val="000000"/>
              </a:solidFill>
              <a:round/>
              <a:headEnd type="oval" w="med" len="med"/>
              <a:tailEnd type="oval" w="med" len="med"/>
            </a:ln>
          </p:spPr>
          <p:txBody>
            <a:bodyPr/>
            <a:lstStyle/>
            <a:p>
              <a:endParaRPr lang="tr-TR"/>
            </a:p>
          </p:txBody>
        </p:sp>
        <p:sp>
          <p:nvSpPr>
            <p:cNvPr id="123925" name="Line 21"/>
            <p:cNvSpPr>
              <a:spLocks noChangeShapeType="1"/>
            </p:cNvSpPr>
            <p:nvPr/>
          </p:nvSpPr>
          <p:spPr bwMode="auto">
            <a:xfrm>
              <a:off x="7461" y="3964"/>
              <a:ext cx="720" cy="720"/>
            </a:xfrm>
            <a:prstGeom prst="line">
              <a:avLst/>
            </a:prstGeom>
            <a:noFill/>
            <a:ln w="9525">
              <a:solidFill>
                <a:srgbClr val="000000"/>
              </a:solidFill>
              <a:round/>
              <a:headEnd/>
              <a:tailEnd type="oval" w="med" len="med"/>
            </a:ln>
          </p:spPr>
          <p:txBody>
            <a:bodyPr/>
            <a:lstStyle/>
            <a:p>
              <a:endParaRPr lang="tr-TR"/>
            </a:p>
          </p:txBody>
        </p:sp>
        <p:sp>
          <p:nvSpPr>
            <p:cNvPr id="123926" name="Text Box 22"/>
            <p:cNvSpPr txBox="1">
              <a:spLocks noChangeArrowheads="1"/>
            </p:cNvSpPr>
            <p:nvPr/>
          </p:nvSpPr>
          <p:spPr bwMode="auto">
            <a:xfrm>
              <a:off x="6561" y="4684"/>
              <a:ext cx="720" cy="540"/>
            </a:xfrm>
            <a:prstGeom prst="rect">
              <a:avLst/>
            </a:prstGeom>
            <a:noFill/>
            <a:ln w="9525">
              <a:noFill/>
              <a:miter lim="800000"/>
              <a:headEnd/>
              <a:tailEnd/>
            </a:ln>
          </p:spPr>
          <p:txBody>
            <a:bodyPr/>
            <a:lstStyle/>
            <a:p>
              <a:r>
                <a:rPr lang="tr-TR" sz="1200">
                  <a:latin typeface="Arial" charset="0"/>
                  <a:cs typeface="Arial" charset="0"/>
                </a:rPr>
                <a:t>8</a:t>
              </a:r>
              <a:endParaRPr lang="tr-TR">
                <a:latin typeface="Arial" charset="0"/>
                <a:cs typeface="Arial" charset="0"/>
              </a:endParaRPr>
            </a:p>
          </p:txBody>
        </p:sp>
        <p:sp>
          <p:nvSpPr>
            <p:cNvPr id="123927" name="Text Box 23"/>
            <p:cNvSpPr txBox="1">
              <a:spLocks noChangeArrowheads="1"/>
            </p:cNvSpPr>
            <p:nvPr/>
          </p:nvSpPr>
          <p:spPr bwMode="auto">
            <a:xfrm>
              <a:off x="8001" y="4684"/>
              <a:ext cx="720" cy="540"/>
            </a:xfrm>
            <a:prstGeom prst="rect">
              <a:avLst/>
            </a:prstGeom>
            <a:noFill/>
            <a:ln w="9525">
              <a:noFill/>
              <a:miter lim="800000"/>
              <a:headEnd/>
              <a:tailEnd/>
            </a:ln>
          </p:spPr>
          <p:txBody>
            <a:bodyPr/>
            <a:lstStyle/>
            <a:p>
              <a:r>
                <a:rPr lang="tr-TR" sz="1200">
                  <a:latin typeface="Arial" charset="0"/>
                  <a:cs typeface="Arial" charset="0"/>
                </a:rPr>
                <a:t>2</a:t>
              </a:r>
              <a:endParaRPr lang="tr-TR">
                <a:latin typeface="Arial" charset="0"/>
                <a:cs typeface="Arial" charset="0"/>
              </a:endParaRPr>
            </a:p>
          </p:txBody>
        </p:sp>
        <p:sp>
          <p:nvSpPr>
            <p:cNvPr id="123928" name="Line 24"/>
            <p:cNvSpPr>
              <a:spLocks noChangeShapeType="1"/>
            </p:cNvSpPr>
            <p:nvPr/>
          </p:nvSpPr>
          <p:spPr bwMode="auto">
            <a:xfrm flipH="1">
              <a:off x="3861" y="1804"/>
              <a:ext cx="1440" cy="720"/>
            </a:xfrm>
            <a:prstGeom prst="line">
              <a:avLst/>
            </a:prstGeom>
            <a:noFill/>
            <a:ln w="9525">
              <a:solidFill>
                <a:srgbClr val="000000"/>
              </a:solidFill>
              <a:round/>
              <a:headEnd type="oval" w="med" len="med"/>
              <a:tailEnd type="oval" w="med" len="med"/>
            </a:ln>
          </p:spPr>
          <p:txBody>
            <a:bodyPr/>
            <a:lstStyle/>
            <a:p>
              <a:endParaRPr lang="tr-TR"/>
            </a:p>
          </p:txBody>
        </p:sp>
        <p:sp>
          <p:nvSpPr>
            <p:cNvPr id="123929" name="Line 25"/>
            <p:cNvSpPr>
              <a:spLocks noChangeShapeType="1"/>
            </p:cNvSpPr>
            <p:nvPr/>
          </p:nvSpPr>
          <p:spPr bwMode="auto">
            <a:xfrm>
              <a:off x="5301" y="1804"/>
              <a:ext cx="1260" cy="900"/>
            </a:xfrm>
            <a:prstGeom prst="line">
              <a:avLst/>
            </a:prstGeom>
            <a:noFill/>
            <a:ln w="9525">
              <a:solidFill>
                <a:srgbClr val="000000"/>
              </a:solidFill>
              <a:round/>
              <a:headEnd/>
              <a:tailEnd type="oval" w="med" len="med"/>
            </a:ln>
          </p:spPr>
          <p:txBody>
            <a:bodyPr/>
            <a:lstStyle/>
            <a:p>
              <a:endParaRPr lang="tr-TR"/>
            </a:p>
          </p:txBody>
        </p:sp>
        <p:sp>
          <p:nvSpPr>
            <p:cNvPr id="123930" name="Text Box 26"/>
            <p:cNvSpPr txBox="1">
              <a:spLocks noChangeArrowheads="1"/>
            </p:cNvSpPr>
            <p:nvPr/>
          </p:nvSpPr>
          <p:spPr bwMode="auto">
            <a:xfrm>
              <a:off x="5121" y="1444"/>
              <a:ext cx="720" cy="540"/>
            </a:xfrm>
            <a:prstGeom prst="rect">
              <a:avLst/>
            </a:prstGeom>
            <a:noFill/>
            <a:ln w="9525">
              <a:noFill/>
              <a:miter lim="800000"/>
              <a:headEnd/>
              <a:tailEnd/>
            </a:ln>
          </p:spPr>
          <p:txBody>
            <a:bodyPr/>
            <a:lstStyle/>
            <a:p>
              <a:r>
                <a:rPr lang="tr-TR" sz="1200">
                  <a:latin typeface="Arial" charset="0"/>
                  <a:cs typeface="Arial" charset="0"/>
                </a:rPr>
                <a:t>+</a:t>
              </a:r>
              <a:endParaRPr lang="tr-TR">
                <a:latin typeface="Arial" charset="0"/>
                <a:cs typeface="Arial" charset="0"/>
              </a:endParaRPr>
            </a:p>
          </p:txBody>
        </p:sp>
      </p:grpSp>
      <p:sp>
        <p:nvSpPr>
          <p:cNvPr id="123931" name="Rectangle 27"/>
          <p:cNvSpPr>
            <a:spLocks noChangeArrowheads="1"/>
          </p:cNvSpPr>
          <p:nvPr/>
        </p:nvSpPr>
        <p:spPr bwMode="auto">
          <a:xfrm>
            <a:off x="6084888" y="3589338"/>
            <a:ext cx="3059112" cy="2219325"/>
          </a:xfrm>
          <a:prstGeom prst="rect">
            <a:avLst/>
          </a:prstGeom>
          <a:noFill/>
          <a:ln w="9525">
            <a:noFill/>
            <a:miter lim="800000"/>
            <a:headEnd/>
            <a:tailEnd/>
          </a:ln>
          <a:effectLst/>
        </p:spPr>
        <p:txBody>
          <a:bodyPr anchor="ctr">
            <a:spAutoFit/>
          </a:bodyPr>
          <a:lstStyle/>
          <a:p>
            <a:r>
              <a:rPr lang="tr-TR" sz="1400">
                <a:latin typeface="Comic Sans MS" pitchFamily="66" charset="0"/>
                <a:cs typeface="Arial" charset="0"/>
              </a:rPr>
              <a:t>İfade ( 2 – 3 * 4 ) +( 4 + 8 / 2 )= -2 preorder traversal sonucu liste </a:t>
            </a:r>
          </a:p>
          <a:p>
            <a:r>
              <a:rPr lang="tr-TR" sz="1400">
                <a:latin typeface="Comic Sans MS" pitchFamily="66" charset="0"/>
                <a:cs typeface="Arial" charset="0"/>
              </a:rPr>
              <a:t>+ - 2 * 3 4 + 4 / 8 2  olacaktır. Değerlendirme şu şekilde yapılacaktır.</a:t>
            </a:r>
          </a:p>
          <a:p>
            <a:r>
              <a:rPr lang="tr-TR" sz="1400">
                <a:latin typeface="Comic Sans MS" pitchFamily="66" charset="0"/>
                <a:cs typeface="Arial" charset="0"/>
              </a:rPr>
              <a:t>I:    *34 = 12 , L: +-212+4/82</a:t>
            </a:r>
          </a:p>
          <a:p>
            <a:r>
              <a:rPr lang="tr-TR" sz="1400">
                <a:latin typeface="Comic Sans MS" pitchFamily="66" charset="0"/>
                <a:cs typeface="Arial" charset="0"/>
              </a:rPr>
              <a:t>II:   -212 = -10 , L: +-10+4/82</a:t>
            </a:r>
          </a:p>
          <a:p>
            <a:r>
              <a:rPr lang="tr-TR" sz="1400">
                <a:latin typeface="Comic Sans MS" pitchFamily="66" charset="0"/>
                <a:cs typeface="Arial" charset="0"/>
              </a:rPr>
              <a:t>III:  /82 = 4 ,L: +-10+44</a:t>
            </a:r>
          </a:p>
          <a:p>
            <a:r>
              <a:rPr lang="tr-TR" sz="1400">
                <a:latin typeface="Comic Sans MS" pitchFamily="66" charset="0"/>
                <a:cs typeface="Arial" charset="0"/>
              </a:rPr>
              <a:t>IV:  +44 = 8 , L: +-108</a:t>
            </a:r>
          </a:p>
          <a:p>
            <a:r>
              <a:rPr lang="tr-TR" sz="1400">
                <a:latin typeface="Comic Sans MS" pitchFamily="66" charset="0"/>
                <a:cs typeface="Arial" charset="0"/>
              </a:rPr>
              <a:t>V:   + -108 = -2 , L: -2</a:t>
            </a:r>
          </a:p>
        </p:txBody>
      </p:sp>
      <p:sp>
        <p:nvSpPr>
          <p:cNvPr id="123932"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23933"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7514E658-3A60-4203-92BB-3A7A77CA33F2}" type="slidenum">
              <a:rPr lang="tr-TR" sz="1400"/>
              <a:pPr algn="ctr" eaLnBrk="0" hangingPunct="0"/>
              <a:t>26</a:t>
            </a:fld>
            <a:r>
              <a:rPr lang="tr-TR" sz="1400"/>
              <a:t>. Sayfa</a:t>
            </a:r>
          </a:p>
        </p:txBody>
      </p:sp>
      <p:sp>
        <p:nvSpPr>
          <p:cNvPr id="123934"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tr-TR" sz="4000" smtClean="0">
                <a:latin typeface="Comic Sans MS" pitchFamily="66" charset="0"/>
              </a:rPr>
              <a:t>İkili Ağa</a:t>
            </a:r>
            <a:r>
              <a:rPr lang="tr-TR" sz="4000" smtClean="0"/>
              <a:t>ç</a:t>
            </a:r>
            <a:r>
              <a:rPr lang="tr-TR" sz="4000" smtClean="0">
                <a:latin typeface="Comic Sans MS" pitchFamily="66" charset="0"/>
              </a:rPr>
              <a:t>lar ve Dolanımları</a:t>
            </a:r>
          </a:p>
        </p:txBody>
      </p:sp>
      <p:sp>
        <p:nvSpPr>
          <p:cNvPr id="124931" name="Rectangle 3"/>
          <p:cNvSpPr>
            <a:spLocks noGrp="1" noChangeArrowheads="1"/>
          </p:cNvSpPr>
          <p:nvPr>
            <p:ph type="body" idx="1"/>
          </p:nvPr>
        </p:nvSpPr>
        <p:spPr/>
        <p:txBody>
          <a:bodyPr/>
          <a:lstStyle/>
          <a:p>
            <a:pPr>
              <a:lnSpc>
                <a:spcPct val="90000"/>
              </a:lnSpc>
              <a:buFont typeface="Wingdings" pitchFamily="2" charset="2"/>
              <a:buNone/>
            </a:pPr>
            <a:r>
              <a:rPr lang="tr-TR" sz="1600" b="1" smtClean="0">
                <a:latin typeface="Comic Sans MS" pitchFamily="66" charset="0"/>
              </a:rPr>
              <a:t>Postorder Traversal Algoritması</a:t>
            </a:r>
          </a:p>
          <a:p>
            <a:pPr>
              <a:lnSpc>
                <a:spcPct val="90000"/>
              </a:lnSpc>
              <a:buFont typeface="Wingdings" pitchFamily="2" charset="2"/>
              <a:buNone/>
            </a:pPr>
            <a:r>
              <a:rPr lang="tr-TR" sz="1600" smtClean="0">
                <a:latin typeface="Comic Sans MS" pitchFamily="66" charset="0"/>
              </a:rPr>
              <a:t>Algoritma bir ikili ağacın postorder listesini </a:t>
            </a:r>
            <a:r>
              <a:rPr lang="tr-TR" sz="1600" smtClean="0"/>
              <a:t>ü</a:t>
            </a:r>
            <a:r>
              <a:rPr lang="tr-TR" sz="1600" smtClean="0">
                <a:latin typeface="Comic Sans MS" pitchFamily="66" charset="0"/>
              </a:rPr>
              <a:t>retir.</a:t>
            </a:r>
          </a:p>
          <a:p>
            <a:pPr>
              <a:lnSpc>
                <a:spcPct val="90000"/>
              </a:lnSpc>
              <a:buFont typeface="Wingdings" pitchFamily="2" charset="2"/>
              <a:buNone/>
            </a:pPr>
            <a:r>
              <a:rPr lang="tr-TR" sz="1600" smtClean="0">
                <a:latin typeface="Comic Sans MS" pitchFamily="66" charset="0"/>
              </a:rPr>
              <a:t>Adım1: K</a:t>
            </a:r>
            <a:r>
              <a:rPr lang="tr-TR" sz="1600" smtClean="0"/>
              <a:t>ö</a:t>
            </a:r>
            <a:r>
              <a:rPr lang="tr-TR" sz="1600" smtClean="0">
                <a:latin typeface="Comic Sans MS" pitchFamily="66" charset="0"/>
              </a:rPr>
              <a:t>ke git.</a:t>
            </a:r>
          </a:p>
          <a:p>
            <a:pPr>
              <a:lnSpc>
                <a:spcPct val="90000"/>
              </a:lnSpc>
              <a:buFont typeface="Wingdings" pitchFamily="2" charset="2"/>
              <a:buNone/>
            </a:pPr>
            <a:r>
              <a:rPr lang="tr-TR" sz="1600" smtClean="0">
                <a:latin typeface="Comic Sans MS" pitchFamily="66" charset="0"/>
              </a:rPr>
              <a:t>Adım 2: Varsa sol alt ağaca git ve postorder dolaşım yap.</a:t>
            </a:r>
          </a:p>
          <a:p>
            <a:pPr>
              <a:lnSpc>
                <a:spcPct val="90000"/>
              </a:lnSpc>
              <a:buFont typeface="Wingdings" pitchFamily="2" charset="2"/>
              <a:buNone/>
            </a:pPr>
            <a:r>
              <a:rPr lang="tr-TR" sz="1600" smtClean="0">
                <a:latin typeface="Comic Sans MS" pitchFamily="66" charset="0"/>
              </a:rPr>
              <a:t>Adım 3: Varsa sağ alt ağaca git ve postorder dolaşım yap.</a:t>
            </a:r>
          </a:p>
          <a:p>
            <a:pPr>
              <a:lnSpc>
                <a:spcPct val="90000"/>
              </a:lnSpc>
              <a:buFont typeface="Wingdings" pitchFamily="2" charset="2"/>
              <a:buNone/>
            </a:pPr>
            <a:r>
              <a:rPr lang="tr-TR" sz="1600" smtClean="0">
                <a:latin typeface="Comic Sans MS" pitchFamily="66" charset="0"/>
              </a:rPr>
              <a:t>Adım 4: K</a:t>
            </a:r>
            <a:r>
              <a:rPr lang="tr-TR" sz="1600" smtClean="0"/>
              <a:t>ö</a:t>
            </a:r>
            <a:r>
              <a:rPr lang="tr-TR" sz="1600" smtClean="0">
                <a:latin typeface="Comic Sans MS" pitchFamily="66" charset="0"/>
              </a:rPr>
              <a:t>k</a:t>
            </a:r>
            <a:r>
              <a:rPr lang="tr-TR" sz="1600" smtClean="0"/>
              <a:t>ü</a:t>
            </a:r>
            <a:r>
              <a:rPr lang="tr-TR" sz="1600" smtClean="0">
                <a:latin typeface="Comic Sans MS" pitchFamily="66" charset="0"/>
              </a:rPr>
              <a:t> ziyaret et.</a:t>
            </a:r>
          </a:p>
        </p:txBody>
      </p:sp>
      <p:sp>
        <p:nvSpPr>
          <p:cNvPr id="124932" name="Rectangle 4"/>
          <p:cNvSpPr>
            <a:spLocks noChangeArrowheads="1"/>
          </p:cNvSpPr>
          <p:nvPr/>
        </p:nvSpPr>
        <p:spPr bwMode="auto">
          <a:xfrm>
            <a:off x="1547813" y="3716338"/>
            <a:ext cx="5883275" cy="2490787"/>
          </a:xfrm>
          <a:prstGeom prst="rect">
            <a:avLst/>
          </a:prstGeom>
          <a:noFill/>
          <a:ln w="9525">
            <a:noFill/>
            <a:miter lim="800000"/>
            <a:headEnd/>
            <a:tailEnd/>
          </a:ln>
          <a:effectLst/>
        </p:spPr>
        <p:txBody>
          <a:bodyPr wrap="none" bIns="0" anchor="ctr">
            <a:spAutoFit/>
          </a:bodyPr>
          <a:lstStyle/>
          <a:p>
            <a:r>
              <a:rPr lang="tr-TR" sz="1600" b="1">
                <a:latin typeface="Comic Sans MS" pitchFamily="66" charset="0"/>
                <a:cs typeface="Arial" charset="0"/>
              </a:rPr>
              <a:t>Inorder Traversal Algoritması</a:t>
            </a:r>
          </a:p>
          <a:p>
            <a:r>
              <a:rPr lang="tr-TR" sz="1600">
                <a:latin typeface="Comic Sans MS" pitchFamily="66" charset="0"/>
                <a:cs typeface="Arial" charset="0"/>
              </a:rPr>
              <a:t>Algoritma bir ikili ağacın düğümlerinin inorder listesini verir.</a:t>
            </a:r>
          </a:p>
          <a:p>
            <a:r>
              <a:rPr lang="tr-TR" sz="1600">
                <a:latin typeface="Comic Sans MS" pitchFamily="66" charset="0"/>
                <a:cs typeface="Arial" charset="0"/>
              </a:rPr>
              <a:t>Adım 1: (Başla) </a:t>
            </a:r>
          </a:p>
          <a:p>
            <a:r>
              <a:rPr lang="tr-TR" sz="1600">
                <a:latin typeface="Comic Sans MS" pitchFamily="66" charset="0"/>
                <a:cs typeface="Arial" charset="0"/>
              </a:rPr>
              <a:t>              Köke git.</a:t>
            </a:r>
          </a:p>
          <a:p>
            <a:r>
              <a:rPr lang="tr-TR" sz="1600">
                <a:latin typeface="Comic Sans MS" pitchFamily="66" charset="0"/>
                <a:cs typeface="Arial" charset="0"/>
              </a:rPr>
              <a:t>Adım 2: (Sola git)</a:t>
            </a:r>
          </a:p>
          <a:p>
            <a:r>
              <a:rPr lang="tr-TR" sz="1600">
                <a:latin typeface="Comic Sans MS" pitchFamily="66" charset="0"/>
                <a:cs typeface="Arial" charset="0"/>
              </a:rPr>
              <a:t>              Sol alt ağaca git varsa inorder traversal yap.</a:t>
            </a:r>
          </a:p>
          <a:p>
            <a:r>
              <a:rPr lang="tr-TR" sz="1600">
                <a:latin typeface="Comic Sans MS" pitchFamily="66" charset="0"/>
                <a:cs typeface="Arial" charset="0"/>
              </a:rPr>
              <a:t>Adım 3: (ziyaret)</a:t>
            </a:r>
          </a:p>
          <a:p>
            <a:r>
              <a:rPr lang="tr-TR" sz="1600">
                <a:latin typeface="Comic Sans MS" pitchFamily="66" charset="0"/>
                <a:cs typeface="Arial" charset="0"/>
              </a:rPr>
              <a:t>              Kökü ziyaret et.</a:t>
            </a:r>
          </a:p>
          <a:p>
            <a:r>
              <a:rPr lang="tr-TR" sz="1600">
                <a:latin typeface="Comic Sans MS" pitchFamily="66" charset="0"/>
                <a:cs typeface="Arial" charset="0"/>
              </a:rPr>
              <a:t>Adım 4: (Sağa git)</a:t>
            </a:r>
          </a:p>
          <a:p>
            <a:r>
              <a:rPr lang="tr-TR" sz="1600">
                <a:latin typeface="Comic Sans MS" pitchFamily="66" charset="0"/>
                <a:cs typeface="Arial" charset="0"/>
              </a:rPr>
              <a:t>              Sağ alt ağaca git varsa inorder traversal yap.</a:t>
            </a:r>
          </a:p>
        </p:txBody>
      </p:sp>
      <p:sp>
        <p:nvSpPr>
          <p:cNvPr id="124933"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2493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B43248F9-BCA0-4EF7-BC14-4392E3E177EC}" type="slidenum">
              <a:rPr lang="tr-TR" sz="1400"/>
              <a:pPr algn="ctr" eaLnBrk="0" hangingPunct="0"/>
              <a:t>27</a:t>
            </a:fld>
            <a:r>
              <a:rPr lang="tr-TR" sz="1400"/>
              <a:t>. Sayfa</a:t>
            </a:r>
          </a:p>
        </p:txBody>
      </p:sp>
      <p:sp>
        <p:nvSpPr>
          <p:cNvPr id="124935"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tr-TR" smtClean="0">
                <a:latin typeface="Comic Sans MS" pitchFamily="66" charset="0"/>
              </a:rPr>
              <a:t>İkili Ağa</a:t>
            </a:r>
            <a:r>
              <a:rPr lang="tr-TR" smtClean="0"/>
              <a:t>ç</a:t>
            </a:r>
            <a:r>
              <a:rPr lang="tr-TR" smtClean="0">
                <a:latin typeface="Comic Sans MS" pitchFamily="66" charset="0"/>
              </a:rPr>
              <a:t>lar ve Dolanımları</a:t>
            </a:r>
          </a:p>
        </p:txBody>
      </p:sp>
      <p:sp>
        <p:nvSpPr>
          <p:cNvPr id="125955" name="Rectangle 3"/>
          <p:cNvSpPr>
            <a:spLocks noChangeArrowheads="1"/>
          </p:cNvSpPr>
          <p:nvPr/>
        </p:nvSpPr>
        <p:spPr bwMode="auto">
          <a:xfrm>
            <a:off x="0" y="2314575"/>
            <a:ext cx="9144000" cy="0"/>
          </a:xfrm>
          <a:prstGeom prst="rect">
            <a:avLst/>
          </a:prstGeom>
          <a:noFill/>
          <a:ln w="9525">
            <a:noFill/>
            <a:miter lim="800000"/>
            <a:headEnd/>
            <a:tailEnd/>
          </a:ln>
          <a:effectLst/>
        </p:spPr>
        <p:txBody>
          <a:bodyPr wrap="none" anchor="ctr">
            <a:spAutoFit/>
          </a:bodyPr>
          <a:lstStyle/>
          <a:p>
            <a:endParaRPr lang="tr-TR"/>
          </a:p>
        </p:txBody>
      </p:sp>
      <p:graphicFrame>
        <p:nvGraphicFramePr>
          <p:cNvPr id="125956" name="Object 4"/>
          <p:cNvGraphicFramePr>
            <a:graphicFrameLocks noChangeAspect="1"/>
          </p:cNvGraphicFramePr>
          <p:nvPr/>
        </p:nvGraphicFramePr>
        <p:xfrm>
          <a:off x="2124075" y="1052513"/>
          <a:ext cx="2190750" cy="2228850"/>
        </p:xfrm>
        <a:graphic>
          <a:graphicData uri="http://schemas.openxmlformats.org/presentationml/2006/ole">
            <mc:AlternateContent xmlns:mc="http://schemas.openxmlformats.org/markup-compatibility/2006">
              <mc:Choice xmlns:v="urn:schemas-microsoft-com:vml" Requires="v">
                <p:oleObj spid="_x0000_s125959" name="Resim" r:id="rId3" imgW="2191512" imgH="2225040" progId="Word.Picture.8">
                  <p:embed/>
                </p:oleObj>
              </mc:Choice>
              <mc:Fallback>
                <p:oleObj name="Resim" r:id="rId3" imgW="2191512" imgH="2225040" progId="Word.Picture.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052513"/>
                        <a:ext cx="2190750" cy="222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57" name="Rectangle 5"/>
          <p:cNvSpPr>
            <a:spLocks noChangeArrowheads="1"/>
          </p:cNvSpPr>
          <p:nvPr/>
        </p:nvSpPr>
        <p:spPr bwMode="auto">
          <a:xfrm>
            <a:off x="0" y="2157413"/>
            <a:ext cx="9144000" cy="0"/>
          </a:xfrm>
          <a:prstGeom prst="rect">
            <a:avLst/>
          </a:prstGeom>
          <a:noFill/>
          <a:ln w="9525">
            <a:noFill/>
            <a:miter lim="800000"/>
            <a:headEnd/>
            <a:tailEnd/>
          </a:ln>
          <a:effectLst/>
        </p:spPr>
        <p:txBody>
          <a:bodyPr wrap="none" anchor="ctr">
            <a:spAutoFit/>
          </a:bodyPr>
          <a:lstStyle/>
          <a:p>
            <a:endParaRPr lang="tr-TR"/>
          </a:p>
        </p:txBody>
      </p:sp>
      <p:graphicFrame>
        <p:nvGraphicFramePr>
          <p:cNvPr id="125958" name="Object 6"/>
          <p:cNvGraphicFramePr>
            <a:graphicFrameLocks noChangeAspect="1"/>
          </p:cNvGraphicFramePr>
          <p:nvPr/>
        </p:nvGraphicFramePr>
        <p:xfrm>
          <a:off x="5076825" y="1125538"/>
          <a:ext cx="3276600" cy="2543175"/>
        </p:xfrm>
        <a:graphic>
          <a:graphicData uri="http://schemas.openxmlformats.org/presentationml/2006/ole">
            <mc:AlternateContent xmlns:mc="http://schemas.openxmlformats.org/markup-compatibility/2006">
              <mc:Choice xmlns:v="urn:schemas-microsoft-com:vml" Requires="v">
                <p:oleObj spid="_x0000_s125960" name="Resim" r:id="rId5" imgW="3276600" imgH="2543556" progId="Word.Picture.8">
                  <p:embed/>
                </p:oleObj>
              </mc:Choice>
              <mc:Fallback>
                <p:oleObj name="Resim" r:id="rId5" imgW="3276600" imgH="2543556" progId="Word.Picture.8">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1125538"/>
                        <a:ext cx="3276600" cy="254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5959" name="Picture 7"/>
          <p:cNvPicPr>
            <a:picLocks noChangeAspect="1" noChangeArrowheads="1"/>
          </p:cNvPicPr>
          <p:nvPr/>
        </p:nvPicPr>
        <p:blipFill>
          <a:blip r:embed="rId7"/>
          <a:srcRect/>
          <a:stretch>
            <a:fillRect/>
          </a:stretch>
        </p:blipFill>
        <p:spPr bwMode="auto">
          <a:xfrm>
            <a:off x="1474788" y="4005263"/>
            <a:ext cx="2946400" cy="2603500"/>
          </a:xfrm>
          <a:prstGeom prst="rect">
            <a:avLst/>
          </a:prstGeom>
          <a:noFill/>
          <a:ln w="9525">
            <a:noFill/>
            <a:miter lim="800000"/>
            <a:headEnd/>
            <a:tailEnd/>
          </a:ln>
        </p:spPr>
      </p:pic>
      <p:pic>
        <p:nvPicPr>
          <p:cNvPr id="125960" name="Picture 8"/>
          <p:cNvPicPr>
            <a:picLocks noChangeAspect="1" noChangeArrowheads="1"/>
          </p:cNvPicPr>
          <p:nvPr/>
        </p:nvPicPr>
        <p:blipFill>
          <a:blip r:embed="rId8"/>
          <a:srcRect/>
          <a:stretch>
            <a:fillRect/>
          </a:stretch>
        </p:blipFill>
        <p:spPr bwMode="auto">
          <a:xfrm>
            <a:off x="5940425" y="3860800"/>
            <a:ext cx="2921000" cy="2705100"/>
          </a:xfrm>
          <a:prstGeom prst="rect">
            <a:avLst/>
          </a:prstGeom>
          <a:noFill/>
          <a:ln w="9525">
            <a:noFill/>
            <a:miter lim="800000"/>
            <a:headEnd/>
            <a:tailEnd/>
          </a:ln>
        </p:spPr>
      </p:pic>
      <p:sp>
        <p:nvSpPr>
          <p:cNvPr id="125961" name="AutoShape 9"/>
          <p:cNvSpPr>
            <a:spLocks noChangeArrowheads="1"/>
          </p:cNvSpPr>
          <p:nvPr/>
        </p:nvSpPr>
        <p:spPr bwMode="auto">
          <a:xfrm>
            <a:off x="6011863" y="1125538"/>
            <a:ext cx="2520950" cy="576262"/>
          </a:xfrm>
          <a:prstGeom prst="wedgeRectCallout">
            <a:avLst>
              <a:gd name="adj1" fmla="val -43764"/>
              <a:gd name="adj2" fmla="val 115014"/>
            </a:avLst>
          </a:prstGeom>
          <a:solidFill>
            <a:schemeClr val="accent1"/>
          </a:solidFill>
          <a:ln w="9525">
            <a:solidFill>
              <a:schemeClr val="tx1"/>
            </a:solidFill>
            <a:miter lim="800000"/>
            <a:headEnd/>
            <a:tailEnd/>
          </a:ln>
          <a:effectLst/>
        </p:spPr>
        <p:txBody>
          <a:bodyPr/>
          <a:lstStyle/>
          <a:p>
            <a:pPr algn="ctr"/>
            <a:r>
              <a:rPr lang="tr-TR" b="1">
                <a:latin typeface="Arial" charset="0"/>
                <a:cs typeface="Arial" charset="0"/>
              </a:rPr>
              <a:t>pre order</a:t>
            </a:r>
            <a:r>
              <a:rPr lang="tr-TR">
                <a:latin typeface="Arial" charset="0"/>
                <a:cs typeface="Arial" charset="0"/>
              </a:rPr>
              <a:t> </a:t>
            </a:r>
          </a:p>
        </p:txBody>
      </p:sp>
      <p:sp>
        <p:nvSpPr>
          <p:cNvPr id="125962" name="AutoShape 10"/>
          <p:cNvSpPr>
            <a:spLocks noChangeArrowheads="1"/>
          </p:cNvSpPr>
          <p:nvPr/>
        </p:nvSpPr>
        <p:spPr bwMode="auto">
          <a:xfrm>
            <a:off x="2482850" y="3644900"/>
            <a:ext cx="2520950" cy="576263"/>
          </a:xfrm>
          <a:prstGeom prst="wedgeRectCallout">
            <a:avLst>
              <a:gd name="adj1" fmla="val -43764"/>
              <a:gd name="adj2" fmla="val 115014"/>
            </a:avLst>
          </a:prstGeom>
          <a:solidFill>
            <a:schemeClr val="accent1"/>
          </a:solidFill>
          <a:ln w="9525">
            <a:solidFill>
              <a:schemeClr val="tx1"/>
            </a:solidFill>
            <a:miter lim="800000"/>
            <a:headEnd/>
            <a:tailEnd/>
          </a:ln>
          <a:effectLst/>
        </p:spPr>
        <p:txBody>
          <a:bodyPr/>
          <a:lstStyle/>
          <a:p>
            <a:pPr algn="ctr"/>
            <a:r>
              <a:rPr lang="tr-TR" b="1">
                <a:latin typeface="Arial" charset="0"/>
                <a:cs typeface="Arial" charset="0"/>
              </a:rPr>
              <a:t>post order</a:t>
            </a:r>
            <a:r>
              <a:rPr lang="tr-TR">
                <a:latin typeface="Arial" charset="0"/>
                <a:cs typeface="Arial" charset="0"/>
              </a:rPr>
              <a:t> </a:t>
            </a:r>
          </a:p>
        </p:txBody>
      </p:sp>
      <p:sp>
        <p:nvSpPr>
          <p:cNvPr id="125963" name="AutoShape 11"/>
          <p:cNvSpPr>
            <a:spLocks noChangeArrowheads="1"/>
          </p:cNvSpPr>
          <p:nvPr/>
        </p:nvSpPr>
        <p:spPr bwMode="auto">
          <a:xfrm>
            <a:off x="6372225" y="3644900"/>
            <a:ext cx="2520950" cy="576263"/>
          </a:xfrm>
          <a:prstGeom prst="wedgeRectCallout">
            <a:avLst>
              <a:gd name="adj1" fmla="val -43764"/>
              <a:gd name="adj2" fmla="val 115014"/>
            </a:avLst>
          </a:prstGeom>
          <a:solidFill>
            <a:schemeClr val="accent1"/>
          </a:solidFill>
          <a:ln w="9525">
            <a:solidFill>
              <a:schemeClr val="tx1"/>
            </a:solidFill>
            <a:miter lim="800000"/>
            <a:headEnd/>
            <a:tailEnd/>
          </a:ln>
          <a:effectLst/>
        </p:spPr>
        <p:txBody>
          <a:bodyPr/>
          <a:lstStyle/>
          <a:p>
            <a:pPr algn="ctr"/>
            <a:r>
              <a:rPr lang="tr-TR" b="1">
                <a:latin typeface="Arial" charset="0"/>
                <a:cs typeface="Arial" charset="0"/>
              </a:rPr>
              <a:t>in order</a:t>
            </a:r>
            <a:r>
              <a:rPr lang="tr-TR">
                <a:latin typeface="Arial" charset="0"/>
                <a:cs typeface="Arial" charset="0"/>
              </a:rPr>
              <a:t> </a:t>
            </a:r>
          </a:p>
        </p:txBody>
      </p:sp>
      <p:sp>
        <p:nvSpPr>
          <p:cNvPr id="125964"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2596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3CE32694-2FE5-4E0F-8E46-B96503BB35FD}" type="slidenum">
              <a:rPr lang="tr-TR" sz="1400"/>
              <a:pPr algn="ctr" eaLnBrk="0" hangingPunct="0"/>
              <a:t>28</a:t>
            </a:fld>
            <a:r>
              <a:rPr lang="tr-TR" sz="1400"/>
              <a:t>. Sayfa</a:t>
            </a:r>
          </a:p>
        </p:txBody>
      </p:sp>
      <p:sp>
        <p:nvSpPr>
          <p:cNvPr id="12596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25961"/>
                                        </p:tgtEl>
                                        <p:attrNameLst>
                                          <p:attrName>style.visibility</p:attrName>
                                        </p:attrNameLst>
                                      </p:cBhvr>
                                      <p:to>
                                        <p:strVal val="visible"/>
                                      </p:to>
                                    </p:set>
                                    <p:animEffect transition="in" filter="diamond(in)">
                                      <p:cBhvr>
                                        <p:cTn id="7" dur="2000"/>
                                        <p:tgtEl>
                                          <p:spTgt spid="12596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25962"/>
                                        </p:tgtEl>
                                        <p:attrNameLst>
                                          <p:attrName>style.visibility</p:attrName>
                                        </p:attrNameLst>
                                      </p:cBhvr>
                                      <p:to>
                                        <p:strVal val="visible"/>
                                      </p:to>
                                    </p:set>
                                    <p:animEffect transition="in" filter="diamond(in)">
                                      <p:cBhvr>
                                        <p:cTn id="12" dur="2000"/>
                                        <p:tgtEl>
                                          <p:spTgt spid="12596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25963"/>
                                        </p:tgtEl>
                                        <p:attrNameLst>
                                          <p:attrName>style.visibility</p:attrName>
                                        </p:attrNameLst>
                                      </p:cBhvr>
                                      <p:to>
                                        <p:strVal val="visible"/>
                                      </p:to>
                                    </p:set>
                                    <p:animEffect transition="in" filter="diamond(in)">
                                      <p:cBhvr>
                                        <p:cTn id="17" dur="2000"/>
                                        <p:tgtEl>
                                          <p:spTgt spid="125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1" grpId="0" animBg="1"/>
      <p:bldP spid="125962" grpId="0" animBg="1"/>
      <p:bldP spid="12596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ChangeArrowheads="1"/>
          </p:cNvSpPr>
          <p:nvPr/>
        </p:nvSpPr>
        <p:spPr bwMode="auto">
          <a:xfrm>
            <a:off x="3933825" y="2976563"/>
            <a:ext cx="9144000" cy="0"/>
          </a:xfrm>
          <a:prstGeom prst="rect">
            <a:avLst/>
          </a:prstGeom>
          <a:noFill/>
          <a:ln w="9525">
            <a:noFill/>
            <a:miter lim="800000"/>
            <a:headEnd/>
            <a:tailEnd/>
          </a:ln>
        </p:spPr>
        <p:txBody>
          <a:bodyPr>
            <a:spAutoFit/>
          </a:bodyPr>
          <a:lstStyle/>
          <a:p>
            <a:endParaRPr lang="tr-TR"/>
          </a:p>
        </p:txBody>
      </p:sp>
      <p:sp>
        <p:nvSpPr>
          <p:cNvPr id="96258"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96259"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8583542B-A0D5-4F8F-BEDE-0DAAA1C442CD}" type="slidenum">
              <a:rPr lang="tr-TR" sz="1400"/>
              <a:pPr algn="ctr" eaLnBrk="0" hangingPunct="0"/>
              <a:t>29</a:t>
            </a:fld>
            <a:r>
              <a:rPr lang="tr-TR" sz="1400"/>
              <a:t>. Sayfa</a:t>
            </a:r>
          </a:p>
        </p:txBody>
      </p:sp>
      <p:sp>
        <p:nvSpPr>
          <p:cNvPr id="96260"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pic>
        <p:nvPicPr>
          <p:cNvPr id="96263" name="Picture 7"/>
          <p:cNvPicPr>
            <a:picLocks noChangeAspect="1" noChangeArrowheads="1"/>
          </p:cNvPicPr>
          <p:nvPr/>
        </p:nvPicPr>
        <p:blipFill>
          <a:blip r:embed="rId2"/>
          <a:srcRect/>
          <a:stretch>
            <a:fillRect/>
          </a:stretch>
        </p:blipFill>
        <p:spPr bwMode="auto">
          <a:xfrm>
            <a:off x="2051050" y="1412875"/>
            <a:ext cx="6126163" cy="48577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p>
        </p:txBody>
      </p:sp>
      <p:grpSp>
        <p:nvGrpSpPr>
          <p:cNvPr id="100355" name="Group 3"/>
          <p:cNvGrpSpPr>
            <a:grpSpLocks/>
          </p:cNvGrpSpPr>
          <p:nvPr/>
        </p:nvGrpSpPr>
        <p:grpSpPr bwMode="auto">
          <a:xfrm>
            <a:off x="1835150" y="1844675"/>
            <a:ext cx="5495925" cy="3971925"/>
            <a:chOff x="1620" y="1380"/>
            <a:chExt cx="8655" cy="6255"/>
          </a:xfrm>
        </p:grpSpPr>
        <p:sp>
          <p:nvSpPr>
            <p:cNvPr id="100356" name="Rectangle 4"/>
            <p:cNvSpPr>
              <a:spLocks noChangeArrowheads="1"/>
            </p:cNvSpPr>
            <p:nvPr/>
          </p:nvSpPr>
          <p:spPr bwMode="auto">
            <a:xfrm>
              <a:off x="1620" y="1380"/>
              <a:ext cx="8655" cy="6255"/>
            </a:xfrm>
            <a:prstGeom prst="rect">
              <a:avLst/>
            </a:prstGeom>
            <a:solidFill>
              <a:srgbClr val="C0C0C0"/>
            </a:solidFill>
            <a:ln w="9525">
              <a:solidFill>
                <a:srgbClr val="000000"/>
              </a:solidFill>
              <a:miter lim="800000"/>
              <a:headEnd/>
              <a:tailEnd/>
            </a:ln>
          </p:spPr>
          <p:txBody>
            <a:bodyPr/>
            <a:lstStyle/>
            <a:p>
              <a:endParaRPr lang="tr-TR"/>
            </a:p>
          </p:txBody>
        </p:sp>
        <p:sp>
          <p:nvSpPr>
            <p:cNvPr id="100357" name="Text Box 5"/>
            <p:cNvSpPr txBox="1">
              <a:spLocks noChangeArrowheads="1"/>
            </p:cNvSpPr>
            <p:nvPr/>
          </p:nvSpPr>
          <p:spPr bwMode="auto">
            <a:xfrm>
              <a:off x="2640" y="4200"/>
              <a:ext cx="660" cy="480"/>
            </a:xfrm>
            <a:prstGeom prst="rect">
              <a:avLst/>
            </a:prstGeom>
            <a:noFill/>
            <a:ln w="9525">
              <a:noFill/>
              <a:miter lim="800000"/>
              <a:headEnd/>
              <a:tailEnd/>
            </a:ln>
          </p:spPr>
          <p:txBody>
            <a:bodyPr/>
            <a:lstStyle/>
            <a:p>
              <a:r>
                <a:rPr lang="tr-TR" sz="1200"/>
                <a:t>(a)</a:t>
              </a:r>
              <a:endParaRPr lang="tr-TR" sz="2400"/>
            </a:p>
          </p:txBody>
        </p:sp>
        <p:sp>
          <p:nvSpPr>
            <p:cNvPr id="100358" name="Text Box 6"/>
            <p:cNvSpPr txBox="1">
              <a:spLocks noChangeArrowheads="1"/>
            </p:cNvSpPr>
            <p:nvPr/>
          </p:nvSpPr>
          <p:spPr bwMode="auto">
            <a:xfrm>
              <a:off x="7590" y="4200"/>
              <a:ext cx="660" cy="480"/>
            </a:xfrm>
            <a:prstGeom prst="rect">
              <a:avLst/>
            </a:prstGeom>
            <a:noFill/>
            <a:ln w="9525">
              <a:noFill/>
              <a:miter lim="800000"/>
              <a:headEnd/>
              <a:tailEnd/>
            </a:ln>
          </p:spPr>
          <p:txBody>
            <a:bodyPr/>
            <a:lstStyle/>
            <a:p>
              <a:r>
                <a:rPr lang="tr-TR" sz="1200"/>
                <a:t>(b)</a:t>
              </a:r>
              <a:endParaRPr lang="tr-TR" sz="2400"/>
            </a:p>
          </p:txBody>
        </p:sp>
        <p:sp>
          <p:nvSpPr>
            <p:cNvPr id="100359" name="Text Box 7"/>
            <p:cNvSpPr txBox="1">
              <a:spLocks noChangeArrowheads="1"/>
            </p:cNvSpPr>
            <p:nvPr/>
          </p:nvSpPr>
          <p:spPr bwMode="auto">
            <a:xfrm>
              <a:off x="2715" y="7080"/>
              <a:ext cx="660" cy="480"/>
            </a:xfrm>
            <a:prstGeom prst="rect">
              <a:avLst/>
            </a:prstGeom>
            <a:noFill/>
            <a:ln w="9525">
              <a:noFill/>
              <a:miter lim="800000"/>
              <a:headEnd/>
              <a:tailEnd/>
            </a:ln>
          </p:spPr>
          <p:txBody>
            <a:bodyPr/>
            <a:lstStyle/>
            <a:p>
              <a:r>
                <a:rPr lang="tr-TR" sz="1200"/>
                <a:t>(c)</a:t>
              </a:r>
              <a:endParaRPr lang="tr-TR" sz="2400"/>
            </a:p>
          </p:txBody>
        </p:sp>
        <p:sp>
          <p:nvSpPr>
            <p:cNvPr id="100360" name="Text Box 8"/>
            <p:cNvSpPr txBox="1">
              <a:spLocks noChangeArrowheads="1"/>
            </p:cNvSpPr>
            <p:nvPr/>
          </p:nvSpPr>
          <p:spPr bwMode="auto">
            <a:xfrm>
              <a:off x="7590" y="7005"/>
              <a:ext cx="660" cy="480"/>
            </a:xfrm>
            <a:prstGeom prst="rect">
              <a:avLst/>
            </a:prstGeom>
            <a:noFill/>
            <a:ln w="9525">
              <a:noFill/>
              <a:miter lim="800000"/>
              <a:headEnd/>
              <a:tailEnd/>
            </a:ln>
          </p:spPr>
          <p:txBody>
            <a:bodyPr/>
            <a:lstStyle/>
            <a:p>
              <a:r>
                <a:rPr lang="tr-TR" sz="1200"/>
                <a:t>(d)</a:t>
              </a:r>
              <a:endParaRPr lang="tr-TR" sz="2400"/>
            </a:p>
          </p:txBody>
        </p:sp>
        <p:sp>
          <p:nvSpPr>
            <p:cNvPr id="100361" name="Line 9"/>
            <p:cNvSpPr>
              <a:spLocks noChangeShapeType="1"/>
            </p:cNvSpPr>
            <p:nvPr/>
          </p:nvSpPr>
          <p:spPr bwMode="auto">
            <a:xfrm>
              <a:off x="2145" y="2145"/>
              <a:ext cx="600" cy="780"/>
            </a:xfrm>
            <a:prstGeom prst="line">
              <a:avLst/>
            </a:prstGeom>
            <a:noFill/>
            <a:ln w="9525">
              <a:solidFill>
                <a:srgbClr val="000000"/>
              </a:solidFill>
              <a:round/>
              <a:headEnd type="oval" w="med" len="med"/>
              <a:tailEnd/>
            </a:ln>
          </p:spPr>
          <p:txBody>
            <a:bodyPr/>
            <a:lstStyle/>
            <a:p>
              <a:endParaRPr lang="tr-TR"/>
            </a:p>
          </p:txBody>
        </p:sp>
        <p:sp>
          <p:nvSpPr>
            <p:cNvPr id="100362" name="Line 10"/>
            <p:cNvSpPr>
              <a:spLocks noChangeShapeType="1"/>
            </p:cNvSpPr>
            <p:nvPr/>
          </p:nvSpPr>
          <p:spPr bwMode="auto">
            <a:xfrm flipV="1">
              <a:off x="2775" y="2040"/>
              <a:ext cx="0" cy="900"/>
            </a:xfrm>
            <a:prstGeom prst="line">
              <a:avLst/>
            </a:prstGeom>
            <a:noFill/>
            <a:ln w="9525">
              <a:solidFill>
                <a:srgbClr val="000000"/>
              </a:solidFill>
              <a:round/>
              <a:headEnd type="oval" w="med" len="med"/>
              <a:tailEnd type="oval" w="med" len="med"/>
            </a:ln>
          </p:spPr>
          <p:txBody>
            <a:bodyPr/>
            <a:lstStyle/>
            <a:p>
              <a:endParaRPr lang="tr-TR"/>
            </a:p>
          </p:txBody>
        </p:sp>
        <p:sp>
          <p:nvSpPr>
            <p:cNvPr id="100363" name="Line 11"/>
            <p:cNvSpPr>
              <a:spLocks noChangeShapeType="1"/>
            </p:cNvSpPr>
            <p:nvPr/>
          </p:nvSpPr>
          <p:spPr bwMode="auto">
            <a:xfrm>
              <a:off x="2775" y="2955"/>
              <a:ext cx="855" cy="0"/>
            </a:xfrm>
            <a:prstGeom prst="line">
              <a:avLst/>
            </a:prstGeom>
            <a:noFill/>
            <a:ln w="9525">
              <a:solidFill>
                <a:srgbClr val="000000"/>
              </a:solidFill>
              <a:round/>
              <a:headEnd type="oval" w="med" len="med"/>
              <a:tailEnd/>
            </a:ln>
          </p:spPr>
          <p:txBody>
            <a:bodyPr/>
            <a:lstStyle/>
            <a:p>
              <a:endParaRPr lang="tr-TR"/>
            </a:p>
          </p:txBody>
        </p:sp>
        <p:sp>
          <p:nvSpPr>
            <p:cNvPr id="100364" name="Line 12"/>
            <p:cNvSpPr>
              <a:spLocks noChangeShapeType="1"/>
            </p:cNvSpPr>
            <p:nvPr/>
          </p:nvSpPr>
          <p:spPr bwMode="auto">
            <a:xfrm flipV="1">
              <a:off x="3630" y="2220"/>
              <a:ext cx="555" cy="735"/>
            </a:xfrm>
            <a:prstGeom prst="line">
              <a:avLst/>
            </a:prstGeom>
            <a:noFill/>
            <a:ln w="9525">
              <a:solidFill>
                <a:srgbClr val="000000"/>
              </a:solidFill>
              <a:round/>
              <a:headEnd type="oval" w="med" len="med"/>
              <a:tailEnd type="oval" w="med" len="med"/>
            </a:ln>
          </p:spPr>
          <p:txBody>
            <a:bodyPr/>
            <a:lstStyle/>
            <a:p>
              <a:endParaRPr lang="tr-TR"/>
            </a:p>
          </p:txBody>
        </p:sp>
        <p:sp>
          <p:nvSpPr>
            <p:cNvPr id="100365" name="Line 13"/>
            <p:cNvSpPr>
              <a:spLocks noChangeShapeType="1"/>
            </p:cNvSpPr>
            <p:nvPr/>
          </p:nvSpPr>
          <p:spPr bwMode="auto">
            <a:xfrm>
              <a:off x="3630" y="2955"/>
              <a:ext cx="555" cy="570"/>
            </a:xfrm>
            <a:prstGeom prst="line">
              <a:avLst/>
            </a:prstGeom>
            <a:noFill/>
            <a:ln w="9525">
              <a:solidFill>
                <a:srgbClr val="000000"/>
              </a:solidFill>
              <a:round/>
              <a:headEnd type="oval" w="med" len="med"/>
              <a:tailEnd type="oval" w="med" len="med"/>
            </a:ln>
          </p:spPr>
          <p:txBody>
            <a:bodyPr/>
            <a:lstStyle/>
            <a:p>
              <a:endParaRPr lang="tr-TR"/>
            </a:p>
          </p:txBody>
        </p:sp>
        <p:sp>
          <p:nvSpPr>
            <p:cNvPr id="100366" name="Line 14"/>
            <p:cNvSpPr>
              <a:spLocks noChangeShapeType="1"/>
            </p:cNvSpPr>
            <p:nvPr/>
          </p:nvSpPr>
          <p:spPr bwMode="auto">
            <a:xfrm flipH="1">
              <a:off x="3195" y="2970"/>
              <a:ext cx="420" cy="600"/>
            </a:xfrm>
            <a:prstGeom prst="line">
              <a:avLst/>
            </a:prstGeom>
            <a:noFill/>
            <a:ln w="9525">
              <a:solidFill>
                <a:srgbClr val="000000"/>
              </a:solidFill>
              <a:round/>
              <a:headEnd type="oval" w="med" len="med"/>
              <a:tailEnd type="oval" w="med" len="med"/>
            </a:ln>
          </p:spPr>
          <p:txBody>
            <a:bodyPr/>
            <a:lstStyle/>
            <a:p>
              <a:endParaRPr lang="tr-TR"/>
            </a:p>
          </p:txBody>
        </p:sp>
        <p:sp>
          <p:nvSpPr>
            <p:cNvPr id="100367" name="Line 15"/>
            <p:cNvSpPr>
              <a:spLocks noChangeShapeType="1"/>
            </p:cNvSpPr>
            <p:nvPr/>
          </p:nvSpPr>
          <p:spPr bwMode="auto">
            <a:xfrm flipH="1">
              <a:off x="2427" y="2955"/>
              <a:ext cx="360" cy="675"/>
            </a:xfrm>
            <a:prstGeom prst="line">
              <a:avLst/>
            </a:prstGeom>
            <a:noFill/>
            <a:ln w="9525">
              <a:solidFill>
                <a:srgbClr val="000000"/>
              </a:solidFill>
              <a:round/>
              <a:headEnd type="oval" w="med" len="med"/>
              <a:tailEnd type="oval" w="med" len="med"/>
            </a:ln>
          </p:spPr>
          <p:txBody>
            <a:bodyPr/>
            <a:lstStyle/>
            <a:p>
              <a:endParaRPr lang="tr-TR"/>
            </a:p>
          </p:txBody>
        </p:sp>
        <p:sp>
          <p:nvSpPr>
            <p:cNvPr id="100368" name="Line 16"/>
            <p:cNvSpPr>
              <a:spLocks noChangeShapeType="1"/>
            </p:cNvSpPr>
            <p:nvPr/>
          </p:nvSpPr>
          <p:spPr bwMode="auto">
            <a:xfrm>
              <a:off x="6750" y="2040"/>
              <a:ext cx="570" cy="735"/>
            </a:xfrm>
            <a:prstGeom prst="line">
              <a:avLst/>
            </a:prstGeom>
            <a:noFill/>
            <a:ln w="9525">
              <a:solidFill>
                <a:srgbClr val="000000"/>
              </a:solidFill>
              <a:round/>
              <a:headEnd type="oval" w="med" len="med"/>
              <a:tailEnd type="oval" w="med" len="med"/>
            </a:ln>
          </p:spPr>
          <p:txBody>
            <a:bodyPr/>
            <a:lstStyle/>
            <a:p>
              <a:endParaRPr lang="tr-TR"/>
            </a:p>
          </p:txBody>
        </p:sp>
        <p:sp>
          <p:nvSpPr>
            <p:cNvPr id="100369" name="Line 17"/>
            <p:cNvSpPr>
              <a:spLocks noChangeShapeType="1"/>
            </p:cNvSpPr>
            <p:nvPr/>
          </p:nvSpPr>
          <p:spPr bwMode="auto">
            <a:xfrm flipV="1">
              <a:off x="7320" y="1995"/>
              <a:ext cx="420" cy="780"/>
            </a:xfrm>
            <a:prstGeom prst="line">
              <a:avLst/>
            </a:prstGeom>
            <a:noFill/>
            <a:ln w="9525">
              <a:solidFill>
                <a:srgbClr val="000000"/>
              </a:solidFill>
              <a:round/>
              <a:headEnd/>
              <a:tailEnd type="oval" w="med" len="med"/>
            </a:ln>
          </p:spPr>
          <p:txBody>
            <a:bodyPr/>
            <a:lstStyle/>
            <a:p>
              <a:endParaRPr lang="tr-TR"/>
            </a:p>
          </p:txBody>
        </p:sp>
        <p:sp>
          <p:nvSpPr>
            <p:cNvPr id="100370" name="Line 18"/>
            <p:cNvSpPr>
              <a:spLocks noChangeShapeType="1"/>
            </p:cNvSpPr>
            <p:nvPr/>
          </p:nvSpPr>
          <p:spPr bwMode="auto">
            <a:xfrm flipH="1">
              <a:off x="6702" y="2775"/>
              <a:ext cx="615" cy="645"/>
            </a:xfrm>
            <a:prstGeom prst="line">
              <a:avLst/>
            </a:prstGeom>
            <a:noFill/>
            <a:ln w="9525">
              <a:solidFill>
                <a:srgbClr val="000000"/>
              </a:solidFill>
              <a:round/>
              <a:headEnd/>
              <a:tailEnd type="oval" w="med" len="med"/>
            </a:ln>
          </p:spPr>
          <p:txBody>
            <a:bodyPr/>
            <a:lstStyle/>
            <a:p>
              <a:endParaRPr lang="tr-TR"/>
            </a:p>
          </p:txBody>
        </p:sp>
        <p:sp>
          <p:nvSpPr>
            <p:cNvPr id="100371" name="Line 19"/>
            <p:cNvSpPr>
              <a:spLocks noChangeShapeType="1"/>
            </p:cNvSpPr>
            <p:nvPr/>
          </p:nvSpPr>
          <p:spPr bwMode="auto">
            <a:xfrm>
              <a:off x="7335" y="2775"/>
              <a:ext cx="510" cy="600"/>
            </a:xfrm>
            <a:prstGeom prst="line">
              <a:avLst/>
            </a:prstGeom>
            <a:noFill/>
            <a:ln w="9525">
              <a:solidFill>
                <a:srgbClr val="000000"/>
              </a:solidFill>
              <a:round/>
              <a:headEnd/>
              <a:tailEnd type="oval" w="med" len="med"/>
            </a:ln>
          </p:spPr>
          <p:txBody>
            <a:bodyPr/>
            <a:lstStyle/>
            <a:p>
              <a:endParaRPr lang="tr-TR"/>
            </a:p>
          </p:txBody>
        </p:sp>
        <p:sp>
          <p:nvSpPr>
            <p:cNvPr id="100372" name="Line 20"/>
            <p:cNvSpPr>
              <a:spLocks noChangeShapeType="1"/>
            </p:cNvSpPr>
            <p:nvPr/>
          </p:nvSpPr>
          <p:spPr bwMode="auto">
            <a:xfrm flipV="1">
              <a:off x="7860" y="2760"/>
              <a:ext cx="495" cy="630"/>
            </a:xfrm>
            <a:prstGeom prst="line">
              <a:avLst/>
            </a:prstGeom>
            <a:noFill/>
            <a:ln w="9525">
              <a:solidFill>
                <a:srgbClr val="000000"/>
              </a:solidFill>
              <a:round/>
              <a:headEnd/>
              <a:tailEnd type="oval" w="med" len="med"/>
            </a:ln>
          </p:spPr>
          <p:txBody>
            <a:bodyPr/>
            <a:lstStyle/>
            <a:p>
              <a:endParaRPr lang="tr-TR"/>
            </a:p>
          </p:txBody>
        </p:sp>
        <p:sp>
          <p:nvSpPr>
            <p:cNvPr id="100373" name="Line 21"/>
            <p:cNvSpPr>
              <a:spLocks noChangeShapeType="1"/>
            </p:cNvSpPr>
            <p:nvPr/>
          </p:nvSpPr>
          <p:spPr bwMode="auto">
            <a:xfrm>
              <a:off x="7860" y="3420"/>
              <a:ext cx="645" cy="330"/>
            </a:xfrm>
            <a:prstGeom prst="line">
              <a:avLst/>
            </a:prstGeom>
            <a:noFill/>
            <a:ln w="9525">
              <a:solidFill>
                <a:srgbClr val="000000"/>
              </a:solidFill>
              <a:round/>
              <a:headEnd/>
              <a:tailEnd type="oval" w="med" len="med"/>
            </a:ln>
          </p:spPr>
          <p:txBody>
            <a:bodyPr/>
            <a:lstStyle/>
            <a:p>
              <a:endParaRPr lang="tr-TR"/>
            </a:p>
          </p:txBody>
        </p:sp>
        <p:sp>
          <p:nvSpPr>
            <p:cNvPr id="100374" name="Line 22"/>
            <p:cNvSpPr>
              <a:spLocks noChangeShapeType="1"/>
            </p:cNvSpPr>
            <p:nvPr/>
          </p:nvSpPr>
          <p:spPr bwMode="auto">
            <a:xfrm flipV="1">
              <a:off x="1980" y="5805"/>
              <a:ext cx="435" cy="855"/>
            </a:xfrm>
            <a:prstGeom prst="line">
              <a:avLst/>
            </a:prstGeom>
            <a:noFill/>
            <a:ln w="9525">
              <a:solidFill>
                <a:srgbClr val="000000"/>
              </a:solidFill>
              <a:round/>
              <a:headEnd type="oval" w="med" len="med"/>
              <a:tailEnd type="oval" w="med" len="med"/>
            </a:ln>
          </p:spPr>
          <p:txBody>
            <a:bodyPr/>
            <a:lstStyle/>
            <a:p>
              <a:endParaRPr lang="tr-TR"/>
            </a:p>
          </p:txBody>
        </p:sp>
        <p:sp>
          <p:nvSpPr>
            <p:cNvPr id="100375" name="Line 23"/>
            <p:cNvSpPr>
              <a:spLocks noChangeShapeType="1"/>
            </p:cNvSpPr>
            <p:nvPr/>
          </p:nvSpPr>
          <p:spPr bwMode="auto">
            <a:xfrm>
              <a:off x="2430" y="5805"/>
              <a:ext cx="570" cy="855"/>
            </a:xfrm>
            <a:prstGeom prst="line">
              <a:avLst/>
            </a:prstGeom>
            <a:noFill/>
            <a:ln w="9525">
              <a:solidFill>
                <a:srgbClr val="000000"/>
              </a:solidFill>
              <a:round/>
              <a:headEnd/>
              <a:tailEnd/>
            </a:ln>
          </p:spPr>
          <p:txBody>
            <a:bodyPr/>
            <a:lstStyle/>
            <a:p>
              <a:endParaRPr lang="tr-TR"/>
            </a:p>
          </p:txBody>
        </p:sp>
        <p:sp>
          <p:nvSpPr>
            <p:cNvPr id="100376" name="Line 24"/>
            <p:cNvSpPr>
              <a:spLocks noChangeShapeType="1"/>
            </p:cNvSpPr>
            <p:nvPr/>
          </p:nvSpPr>
          <p:spPr bwMode="auto">
            <a:xfrm flipV="1">
              <a:off x="2427" y="5745"/>
              <a:ext cx="585" cy="915"/>
            </a:xfrm>
            <a:prstGeom prst="line">
              <a:avLst/>
            </a:prstGeom>
            <a:noFill/>
            <a:ln w="9525">
              <a:solidFill>
                <a:srgbClr val="000000"/>
              </a:solidFill>
              <a:round/>
              <a:headEnd type="oval" w="med" len="med"/>
              <a:tailEnd type="oval" w="med" len="med"/>
            </a:ln>
          </p:spPr>
          <p:txBody>
            <a:bodyPr/>
            <a:lstStyle/>
            <a:p>
              <a:endParaRPr lang="tr-TR"/>
            </a:p>
          </p:txBody>
        </p:sp>
        <p:sp>
          <p:nvSpPr>
            <p:cNvPr id="100377" name="Line 25"/>
            <p:cNvSpPr>
              <a:spLocks noChangeShapeType="1"/>
            </p:cNvSpPr>
            <p:nvPr/>
          </p:nvSpPr>
          <p:spPr bwMode="auto">
            <a:xfrm>
              <a:off x="3015" y="5745"/>
              <a:ext cx="555" cy="885"/>
            </a:xfrm>
            <a:prstGeom prst="line">
              <a:avLst/>
            </a:prstGeom>
            <a:noFill/>
            <a:ln w="9525">
              <a:solidFill>
                <a:srgbClr val="000000"/>
              </a:solidFill>
              <a:round/>
              <a:headEnd type="oval" w="med" len="med"/>
              <a:tailEnd type="oval" w="med" len="med"/>
            </a:ln>
          </p:spPr>
          <p:txBody>
            <a:bodyPr/>
            <a:lstStyle/>
            <a:p>
              <a:endParaRPr lang="tr-TR"/>
            </a:p>
          </p:txBody>
        </p:sp>
        <p:sp>
          <p:nvSpPr>
            <p:cNvPr id="100378" name="Line 26"/>
            <p:cNvSpPr>
              <a:spLocks noChangeShapeType="1"/>
            </p:cNvSpPr>
            <p:nvPr/>
          </p:nvSpPr>
          <p:spPr bwMode="auto">
            <a:xfrm flipV="1">
              <a:off x="2985" y="5790"/>
              <a:ext cx="570" cy="870"/>
            </a:xfrm>
            <a:prstGeom prst="line">
              <a:avLst/>
            </a:prstGeom>
            <a:noFill/>
            <a:ln w="9525">
              <a:solidFill>
                <a:srgbClr val="000000"/>
              </a:solidFill>
              <a:round/>
              <a:headEnd type="oval" w="med" len="med"/>
              <a:tailEnd type="oval" w="med" len="med"/>
            </a:ln>
          </p:spPr>
          <p:txBody>
            <a:bodyPr/>
            <a:lstStyle/>
            <a:p>
              <a:endParaRPr lang="tr-TR"/>
            </a:p>
          </p:txBody>
        </p:sp>
        <p:sp>
          <p:nvSpPr>
            <p:cNvPr id="100379" name="Line 27"/>
            <p:cNvSpPr>
              <a:spLocks noChangeShapeType="1"/>
            </p:cNvSpPr>
            <p:nvPr/>
          </p:nvSpPr>
          <p:spPr bwMode="auto">
            <a:xfrm>
              <a:off x="3555" y="5790"/>
              <a:ext cx="495" cy="840"/>
            </a:xfrm>
            <a:prstGeom prst="line">
              <a:avLst/>
            </a:prstGeom>
            <a:noFill/>
            <a:ln w="9525">
              <a:solidFill>
                <a:srgbClr val="000000"/>
              </a:solidFill>
              <a:round/>
              <a:headEnd/>
              <a:tailEnd type="oval" w="med" len="med"/>
            </a:ln>
          </p:spPr>
          <p:txBody>
            <a:bodyPr/>
            <a:lstStyle/>
            <a:p>
              <a:endParaRPr lang="tr-TR"/>
            </a:p>
          </p:txBody>
        </p:sp>
        <p:sp>
          <p:nvSpPr>
            <p:cNvPr id="100380" name="Line 28"/>
            <p:cNvSpPr>
              <a:spLocks noChangeShapeType="1"/>
            </p:cNvSpPr>
            <p:nvPr/>
          </p:nvSpPr>
          <p:spPr bwMode="auto">
            <a:xfrm flipH="1">
              <a:off x="7065" y="5040"/>
              <a:ext cx="585" cy="525"/>
            </a:xfrm>
            <a:prstGeom prst="line">
              <a:avLst/>
            </a:prstGeom>
            <a:noFill/>
            <a:ln w="9525">
              <a:solidFill>
                <a:srgbClr val="000000"/>
              </a:solidFill>
              <a:round/>
              <a:headEnd/>
              <a:tailEnd type="oval" w="med" len="med"/>
            </a:ln>
          </p:spPr>
          <p:txBody>
            <a:bodyPr/>
            <a:lstStyle/>
            <a:p>
              <a:endParaRPr lang="tr-TR"/>
            </a:p>
          </p:txBody>
        </p:sp>
        <p:sp>
          <p:nvSpPr>
            <p:cNvPr id="100381" name="Line 29"/>
            <p:cNvSpPr>
              <a:spLocks noChangeShapeType="1"/>
            </p:cNvSpPr>
            <p:nvPr/>
          </p:nvSpPr>
          <p:spPr bwMode="auto">
            <a:xfrm>
              <a:off x="7680" y="5055"/>
              <a:ext cx="570" cy="405"/>
            </a:xfrm>
            <a:prstGeom prst="line">
              <a:avLst/>
            </a:prstGeom>
            <a:noFill/>
            <a:ln w="9525">
              <a:solidFill>
                <a:srgbClr val="000000"/>
              </a:solidFill>
              <a:round/>
              <a:headEnd type="oval" w="med" len="med"/>
              <a:tailEnd type="oval" w="med" len="med"/>
            </a:ln>
          </p:spPr>
          <p:txBody>
            <a:bodyPr/>
            <a:lstStyle/>
            <a:p>
              <a:endParaRPr lang="tr-TR"/>
            </a:p>
          </p:txBody>
        </p:sp>
        <p:sp>
          <p:nvSpPr>
            <p:cNvPr id="100382" name="Line 30"/>
            <p:cNvSpPr>
              <a:spLocks noChangeShapeType="1"/>
            </p:cNvSpPr>
            <p:nvPr/>
          </p:nvSpPr>
          <p:spPr bwMode="auto">
            <a:xfrm>
              <a:off x="8265" y="5475"/>
              <a:ext cx="390" cy="345"/>
            </a:xfrm>
            <a:prstGeom prst="line">
              <a:avLst/>
            </a:prstGeom>
            <a:noFill/>
            <a:ln w="9525">
              <a:solidFill>
                <a:srgbClr val="000000"/>
              </a:solidFill>
              <a:round/>
              <a:headEnd/>
              <a:tailEnd type="oval" w="med" len="med"/>
            </a:ln>
          </p:spPr>
          <p:txBody>
            <a:bodyPr/>
            <a:lstStyle/>
            <a:p>
              <a:endParaRPr lang="tr-TR"/>
            </a:p>
          </p:txBody>
        </p:sp>
        <p:sp>
          <p:nvSpPr>
            <p:cNvPr id="100383" name="Line 31"/>
            <p:cNvSpPr>
              <a:spLocks noChangeShapeType="1"/>
            </p:cNvSpPr>
            <p:nvPr/>
          </p:nvSpPr>
          <p:spPr bwMode="auto">
            <a:xfrm>
              <a:off x="8655" y="5820"/>
              <a:ext cx="480" cy="525"/>
            </a:xfrm>
            <a:prstGeom prst="line">
              <a:avLst/>
            </a:prstGeom>
            <a:noFill/>
            <a:ln w="9525">
              <a:solidFill>
                <a:srgbClr val="000000"/>
              </a:solidFill>
              <a:round/>
              <a:headEnd/>
              <a:tailEnd/>
            </a:ln>
          </p:spPr>
          <p:txBody>
            <a:bodyPr/>
            <a:lstStyle/>
            <a:p>
              <a:endParaRPr lang="tr-TR"/>
            </a:p>
          </p:txBody>
        </p:sp>
        <p:sp>
          <p:nvSpPr>
            <p:cNvPr id="100384" name="Line 32"/>
            <p:cNvSpPr>
              <a:spLocks noChangeShapeType="1"/>
            </p:cNvSpPr>
            <p:nvPr/>
          </p:nvSpPr>
          <p:spPr bwMode="auto">
            <a:xfrm flipH="1">
              <a:off x="8235" y="5820"/>
              <a:ext cx="420" cy="570"/>
            </a:xfrm>
            <a:prstGeom prst="line">
              <a:avLst/>
            </a:prstGeom>
            <a:noFill/>
            <a:ln w="9525">
              <a:solidFill>
                <a:srgbClr val="000000"/>
              </a:solidFill>
              <a:round/>
              <a:headEnd/>
              <a:tailEnd type="oval" w="med" len="med"/>
            </a:ln>
          </p:spPr>
          <p:txBody>
            <a:bodyPr/>
            <a:lstStyle/>
            <a:p>
              <a:endParaRPr lang="tr-TR"/>
            </a:p>
          </p:txBody>
        </p:sp>
        <p:sp>
          <p:nvSpPr>
            <p:cNvPr id="100385" name="Line 33"/>
            <p:cNvSpPr>
              <a:spLocks noChangeShapeType="1"/>
            </p:cNvSpPr>
            <p:nvPr/>
          </p:nvSpPr>
          <p:spPr bwMode="auto">
            <a:xfrm>
              <a:off x="8235" y="6390"/>
              <a:ext cx="510" cy="555"/>
            </a:xfrm>
            <a:prstGeom prst="line">
              <a:avLst/>
            </a:prstGeom>
            <a:noFill/>
            <a:ln w="9525">
              <a:solidFill>
                <a:srgbClr val="000000"/>
              </a:solidFill>
              <a:round/>
              <a:headEnd/>
              <a:tailEnd type="oval" w="med" len="med"/>
            </a:ln>
          </p:spPr>
          <p:txBody>
            <a:bodyPr/>
            <a:lstStyle/>
            <a:p>
              <a:endParaRPr lang="tr-TR"/>
            </a:p>
          </p:txBody>
        </p:sp>
        <p:sp>
          <p:nvSpPr>
            <p:cNvPr id="100386" name="Line 34"/>
            <p:cNvSpPr>
              <a:spLocks noChangeShapeType="1"/>
            </p:cNvSpPr>
            <p:nvPr/>
          </p:nvSpPr>
          <p:spPr bwMode="auto">
            <a:xfrm flipV="1">
              <a:off x="8745" y="6330"/>
              <a:ext cx="360" cy="615"/>
            </a:xfrm>
            <a:prstGeom prst="line">
              <a:avLst/>
            </a:prstGeom>
            <a:noFill/>
            <a:ln w="9525">
              <a:solidFill>
                <a:srgbClr val="000000"/>
              </a:solidFill>
              <a:round/>
              <a:headEnd/>
              <a:tailEnd type="oval" w="med" len="med"/>
            </a:ln>
          </p:spPr>
          <p:txBody>
            <a:bodyPr/>
            <a:lstStyle/>
            <a:p>
              <a:endParaRPr lang="tr-TR"/>
            </a:p>
          </p:txBody>
        </p:sp>
        <p:sp>
          <p:nvSpPr>
            <p:cNvPr id="100387" name="Line 35"/>
            <p:cNvSpPr>
              <a:spLocks noChangeShapeType="1"/>
            </p:cNvSpPr>
            <p:nvPr/>
          </p:nvSpPr>
          <p:spPr bwMode="auto">
            <a:xfrm flipH="1">
              <a:off x="6585" y="5550"/>
              <a:ext cx="510" cy="480"/>
            </a:xfrm>
            <a:prstGeom prst="line">
              <a:avLst/>
            </a:prstGeom>
            <a:noFill/>
            <a:ln w="9525">
              <a:solidFill>
                <a:srgbClr val="000000"/>
              </a:solidFill>
              <a:round/>
              <a:headEnd type="oval" w="med" len="med"/>
              <a:tailEnd type="oval" w="med" len="med"/>
            </a:ln>
          </p:spPr>
          <p:txBody>
            <a:bodyPr/>
            <a:lstStyle/>
            <a:p>
              <a:endParaRPr lang="tr-TR"/>
            </a:p>
          </p:txBody>
        </p:sp>
        <p:sp>
          <p:nvSpPr>
            <p:cNvPr id="100388" name="Line 36"/>
            <p:cNvSpPr>
              <a:spLocks noChangeShapeType="1"/>
            </p:cNvSpPr>
            <p:nvPr/>
          </p:nvSpPr>
          <p:spPr bwMode="auto">
            <a:xfrm>
              <a:off x="7128" y="5550"/>
              <a:ext cx="465" cy="450"/>
            </a:xfrm>
            <a:prstGeom prst="line">
              <a:avLst/>
            </a:prstGeom>
            <a:noFill/>
            <a:ln w="9525">
              <a:solidFill>
                <a:srgbClr val="000000"/>
              </a:solidFill>
              <a:round/>
              <a:headEnd/>
              <a:tailEnd type="oval" w="med" len="med"/>
            </a:ln>
          </p:spPr>
          <p:txBody>
            <a:bodyPr/>
            <a:lstStyle/>
            <a:p>
              <a:endParaRPr lang="tr-TR"/>
            </a:p>
          </p:txBody>
        </p:sp>
        <p:sp>
          <p:nvSpPr>
            <p:cNvPr id="100389" name="Line 37"/>
            <p:cNvSpPr>
              <a:spLocks noChangeShapeType="1"/>
            </p:cNvSpPr>
            <p:nvPr/>
          </p:nvSpPr>
          <p:spPr bwMode="auto">
            <a:xfrm flipH="1">
              <a:off x="7215" y="6030"/>
              <a:ext cx="375" cy="525"/>
            </a:xfrm>
            <a:prstGeom prst="line">
              <a:avLst/>
            </a:prstGeom>
            <a:noFill/>
            <a:ln w="9525">
              <a:solidFill>
                <a:srgbClr val="000000"/>
              </a:solidFill>
              <a:round/>
              <a:headEnd/>
              <a:tailEnd type="oval" w="med" len="med"/>
            </a:ln>
          </p:spPr>
          <p:txBody>
            <a:bodyPr/>
            <a:lstStyle/>
            <a:p>
              <a:endParaRPr lang="tr-TR"/>
            </a:p>
          </p:txBody>
        </p:sp>
      </p:grpSp>
      <p:sp>
        <p:nvSpPr>
          <p:cNvPr id="100390" name="AutoShape 38"/>
          <p:cNvSpPr>
            <a:spLocks noChangeArrowheads="1"/>
          </p:cNvSpPr>
          <p:nvPr/>
        </p:nvSpPr>
        <p:spPr bwMode="auto">
          <a:xfrm>
            <a:off x="5292725" y="404813"/>
            <a:ext cx="3240088" cy="1223962"/>
          </a:xfrm>
          <a:prstGeom prst="wedgeRectCallout">
            <a:avLst>
              <a:gd name="adj1" fmla="val -71949"/>
              <a:gd name="adj2" fmla="val 92801"/>
            </a:avLst>
          </a:prstGeom>
          <a:solidFill>
            <a:schemeClr val="accent1"/>
          </a:solidFill>
          <a:ln w="9525">
            <a:solidFill>
              <a:schemeClr val="tx1"/>
            </a:solidFill>
            <a:miter lim="800000"/>
            <a:headEnd/>
            <a:tailEnd/>
          </a:ln>
          <a:effectLst/>
        </p:spPr>
        <p:txBody>
          <a:bodyPr/>
          <a:lstStyle/>
          <a:p>
            <a:pPr algn="ctr"/>
            <a:r>
              <a:rPr lang="tr-TR" sz="1400">
                <a:latin typeface="Comic Sans MS" pitchFamily="66" charset="0"/>
              </a:rPr>
              <a:t>Şekil (a) ve (b) birer ağaçtır. Şekil (c) bağlı olmadığı için , şekil (d) ise döngü içerdiği için ağaç değildir.</a:t>
            </a:r>
          </a:p>
        </p:txBody>
      </p:sp>
      <p:sp>
        <p:nvSpPr>
          <p:cNvPr id="100391"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039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458ED41E-18E3-4ACE-8BB0-ACC426B5579E}" type="slidenum">
              <a:rPr lang="tr-TR" sz="1400"/>
              <a:pPr algn="ctr" eaLnBrk="0" hangingPunct="0"/>
              <a:t>3</a:t>
            </a:fld>
            <a:r>
              <a:rPr lang="tr-TR" sz="1400"/>
              <a:t>. Sayfa</a:t>
            </a:r>
          </a:p>
        </p:txBody>
      </p:sp>
      <p:sp>
        <p:nvSpPr>
          <p:cNvPr id="100393"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390"/>
                                        </p:tgtEl>
                                        <p:attrNameLst>
                                          <p:attrName>style.visibility</p:attrName>
                                        </p:attrNameLst>
                                      </p:cBhvr>
                                      <p:to>
                                        <p:strVal val="visible"/>
                                      </p:to>
                                    </p:set>
                                    <p:anim calcmode="lin" valueType="num">
                                      <p:cBhvr additive="base">
                                        <p:cTn id="7" dur="500" fill="hold"/>
                                        <p:tgtEl>
                                          <p:spTgt spid="100390"/>
                                        </p:tgtEl>
                                        <p:attrNameLst>
                                          <p:attrName>ppt_x</p:attrName>
                                        </p:attrNameLst>
                                      </p:cBhvr>
                                      <p:tavLst>
                                        <p:tav tm="0">
                                          <p:val>
                                            <p:strVal val="#ppt_x"/>
                                          </p:val>
                                        </p:tav>
                                        <p:tav tm="100000">
                                          <p:val>
                                            <p:strVal val="#ppt_x"/>
                                          </p:val>
                                        </p:tav>
                                      </p:tavLst>
                                    </p:anim>
                                    <p:anim calcmode="lin" valueType="num">
                                      <p:cBhvr additive="base">
                                        <p:cTn id="8" dur="500" fill="hold"/>
                                        <p:tgtEl>
                                          <p:spTgt spid="1003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9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1 Başlık"/>
          <p:cNvSpPr>
            <a:spLocks noGrp="1"/>
          </p:cNvSpPr>
          <p:nvPr>
            <p:ph type="title"/>
          </p:nvPr>
        </p:nvSpPr>
        <p:spPr>
          <a:xfrm>
            <a:off x="0" y="0"/>
            <a:ext cx="7381875" cy="490538"/>
          </a:xfrm>
        </p:spPr>
        <p:txBody>
          <a:bodyPr/>
          <a:lstStyle/>
          <a:p>
            <a:pPr eaLnBrk="1" hangingPunct="1"/>
            <a:r>
              <a:rPr lang="tr-TR" sz="2400" smtClean="0">
                <a:latin typeface="Harrington"/>
              </a:rPr>
              <a:t>Diferansiyel Denklemler</a:t>
            </a:r>
            <a:endParaRPr lang="tr-TR" sz="2400" smtClean="0"/>
          </a:p>
        </p:txBody>
      </p:sp>
      <p:sp>
        <p:nvSpPr>
          <p:cNvPr id="97282" name="9 Veri Yer Tutucusu"/>
          <p:cNvSpPr>
            <a:spLocks noGrp="1"/>
          </p:cNvSpPr>
          <p:nvPr>
            <p:ph type="dt" sz="quarter" idx="10"/>
          </p:nvPr>
        </p:nvSpPr>
        <p:spPr>
          <a:xfrm>
            <a:off x="357188" y="5000625"/>
            <a:ext cx="714375" cy="642938"/>
          </a:xfrm>
          <a:noFill/>
        </p:spPr>
        <p:txBody>
          <a:bodyPr/>
          <a:lstStyle/>
          <a:p>
            <a:pPr algn="ctr"/>
            <a:r>
              <a:rPr lang="tr-TR" smtClean="0"/>
              <a:t>11.  Hafta</a:t>
            </a:r>
          </a:p>
        </p:txBody>
      </p:sp>
      <p:sp>
        <p:nvSpPr>
          <p:cNvPr id="97283" name="3 Altbilgi Yer Tutucusu"/>
          <p:cNvSpPr>
            <a:spLocks noGrp="1"/>
          </p:cNvSpPr>
          <p:nvPr>
            <p:ph type="ftr" sz="quarter" idx="11"/>
          </p:nvPr>
        </p:nvSpPr>
        <p:spPr>
          <a:xfrm>
            <a:off x="3143250" y="6557963"/>
            <a:ext cx="2895600" cy="476250"/>
          </a:xfrm>
          <a:noFill/>
        </p:spPr>
        <p:txBody>
          <a:bodyPr/>
          <a:lstStyle/>
          <a:p>
            <a:r>
              <a:rPr lang="tr-TR" smtClean="0"/>
              <a:t>SAÜ NYurtaY </a:t>
            </a:r>
          </a:p>
        </p:txBody>
      </p:sp>
      <p:sp>
        <p:nvSpPr>
          <p:cNvPr id="97284" name="4 Slayt Numarası Yer Tutucusu"/>
          <p:cNvSpPr>
            <a:spLocks noGrp="1"/>
          </p:cNvSpPr>
          <p:nvPr>
            <p:ph type="sldNum" sz="quarter" idx="12"/>
          </p:nvPr>
        </p:nvSpPr>
        <p:spPr>
          <a:xfrm>
            <a:off x="357188" y="5929313"/>
            <a:ext cx="714375" cy="571500"/>
          </a:xfrm>
          <a:noFill/>
        </p:spPr>
        <p:txBody>
          <a:bodyPr/>
          <a:lstStyle/>
          <a:p>
            <a:pPr algn="ctr"/>
            <a:fld id="{BE88BD98-5092-43F5-BAEC-A76A0BCBACA0}" type="slidenum">
              <a:rPr lang="tr-TR" smtClean="0"/>
              <a:pPr algn="ctr"/>
              <a:t>30</a:t>
            </a:fld>
            <a:r>
              <a:rPr lang="tr-TR" smtClean="0"/>
              <a:t>. Sayfa</a:t>
            </a:r>
          </a:p>
        </p:txBody>
      </p:sp>
      <p:sp>
        <p:nvSpPr>
          <p:cNvPr id="8" name="Rectangle 4"/>
          <p:cNvSpPr>
            <a:spLocks noChangeArrowheads="1"/>
          </p:cNvSpPr>
          <p:nvPr/>
        </p:nvSpPr>
        <p:spPr bwMode="auto">
          <a:xfrm>
            <a:off x="1500188" y="857250"/>
            <a:ext cx="7643812" cy="5643563"/>
          </a:xfrm>
          <a:prstGeom prst="rect">
            <a:avLst/>
          </a:prstGeom>
          <a:noFill/>
          <a:ln w="9525">
            <a:noFill/>
            <a:miter lim="800000"/>
            <a:headEnd/>
            <a:tailEnd/>
          </a:ln>
          <a:effectLst/>
        </p:spPr>
        <p:txBody>
          <a:bodyPr/>
          <a:lstStyle/>
          <a:p>
            <a:pPr eaLnBrk="0" hangingPunct="0">
              <a:defRPr/>
            </a:pPr>
            <a:r>
              <a:rPr lang="tr-TR" sz="1600">
                <a:solidFill>
                  <a:schemeClr val="accent2">
                    <a:lumMod val="75000"/>
                  </a:schemeClr>
                </a:solidFill>
                <a:latin typeface="Arial" pitchFamily="34" charset="0"/>
                <a:cs typeface="Arial" pitchFamily="34" charset="0"/>
              </a:rPr>
              <a:t>Kaynaklar</a:t>
            </a: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endParaRPr lang="tr-TR" sz="1600">
              <a:solidFill>
                <a:schemeClr val="accent2">
                  <a:lumMod val="75000"/>
                </a:schemeClr>
              </a:solidFill>
              <a:latin typeface="Arial" pitchFamily="34" charset="0"/>
              <a:cs typeface="Arial" pitchFamily="34" charset="0"/>
            </a:endParaRPr>
          </a:p>
          <a:p>
            <a:pPr eaLnBrk="0" hangingPunct="0">
              <a:defRPr/>
            </a:pPr>
            <a:r>
              <a:rPr lang="tr-TR" sz="1600">
                <a:solidFill>
                  <a:schemeClr val="accent2">
                    <a:lumMod val="75000"/>
                  </a:schemeClr>
                </a:solidFill>
                <a:latin typeface="Arial" pitchFamily="34" charset="0"/>
                <a:cs typeface="Arial" pitchFamily="34" charset="0"/>
              </a:rPr>
              <a:t>   </a:t>
            </a:r>
          </a:p>
        </p:txBody>
      </p:sp>
      <p:sp>
        <p:nvSpPr>
          <p:cNvPr id="9728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
        <p:nvSpPr>
          <p:cNvPr id="57353" name="Rectangle 9"/>
          <p:cNvSpPr>
            <a:spLocks noChangeArrowheads="1"/>
          </p:cNvSpPr>
          <p:nvPr/>
        </p:nvSpPr>
        <p:spPr bwMode="auto">
          <a:xfrm>
            <a:off x="1619250" y="1522413"/>
            <a:ext cx="7345363" cy="4656137"/>
          </a:xfrm>
          <a:prstGeom prst="rect">
            <a:avLst/>
          </a:prstGeom>
          <a:noFill/>
          <a:ln w="9525">
            <a:noFill/>
            <a:miter lim="800000"/>
            <a:headEnd/>
            <a:tailEnd/>
          </a:ln>
        </p:spPr>
        <p:txBody>
          <a:bodyPr anchor="ctr">
            <a:spAutoFit/>
          </a:bodyPr>
          <a:lstStyle/>
          <a:p>
            <a:r>
              <a:rPr lang="tr-TR" sz="1200"/>
              <a:t>F.Selçuk,N.Yurtay,N.Yumuşak,Ayrık İşlemsel Yapılar, Sakarya Kitabevi,2005.</a:t>
            </a:r>
          </a:p>
          <a:p>
            <a:r>
              <a:rPr lang="tr-TR" sz="1200"/>
              <a:t>İ.Kara, Olasılık, Bilim Teknik Yayınevi, Eskişehir, 2000.</a:t>
            </a:r>
          </a:p>
          <a:p>
            <a:r>
              <a:rPr lang="tr-TR" sz="1200"/>
              <a:t>“Soyut Matematik”, S.Aktaş,H.Hacısalihoğlu,Z.Özel,A.Sabuncuoğlu, Gazi Ünv.Yayınları,1984,Ankara.</a:t>
            </a:r>
            <a:endParaRPr lang="en-AU" sz="1200"/>
          </a:p>
          <a:p>
            <a:r>
              <a:rPr lang="en-AU" sz="1200"/>
              <a:t>“Applied Combinatorics”, Alan Tucker, John Wiley&amp;Sons Inc, 1994.</a:t>
            </a:r>
          </a:p>
          <a:p>
            <a:r>
              <a:rPr lang="en-AU" sz="1200"/>
              <a:t>“Applications of Discrete Mathematics”, John G. Michaels, Kenneth H. Rosen, McGraw-Hill International Edition, 1991.</a:t>
            </a:r>
            <a:endParaRPr lang="en-US" sz="1200"/>
          </a:p>
          <a:p>
            <a:r>
              <a:rPr lang="en-US" sz="1200"/>
              <a:t> “Discrete Mathematics”, Paul F. Dierker and William L.Voxman, Harcourt Brace Jovanovich International  Edition, 1986.</a:t>
            </a:r>
          </a:p>
          <a:p>
            <a:r>
              <a:rPr lang="en-US" sz="1200"/>
              <a:t>“Discrete Mathematic and  Its Applications”, Kenneth H. Rosen, McGraw-Hill International Editions, 5th Edition, 1999.</a:t>
            </a:r>
          </a:p>
          <a:p>
            <a:r>
              <a:rPr lang="en-US" sz="1200"/>
              <a:t>“Discrete Mathematics”, Richard Johnson Baugh, Prentice Hall, </a:t>
            </a:r>
            <a:r>
              <a:rPr lang="en-AU" sz="1200"/>
              <a:t>Fifth Edition, 2001.</a:t>
            </a:r>
          </a:p>
          <a:p>
            <a:r>
              <a:rPr lang="en-AU" sz="1200"/>
              <a:t>“Discrete Mathematics with Graph Theory” , Edgar G. Goodaire, Michael M. Parmenter, Prentice Hall, 2nd Edition, 2001.</a:t>
            </a:r>
          </a:p>
          <a:p>
            <a:r>
              <a:rPr lang="en-AU" sz="1200"/>
              <a:t>“Discrete Mathematics  Using a Computer”, Cordelia Hall and  John O’Donnell, Springer, 2000.</a:t>
            </a:r>
          </a:p>
          <a:p>
            <a:r>
              <a:rPr lang="en-AU" sz="1200"/>
              <a:t>“Discrete Mathematics with Combinatorics”, James A. Anderson, Prentice Hall, 2000.</a:t>
            </a:r>
          </a:p>
          <a:p>
            <a:r>
              <a:rPr lang="en-AU" sz="1200"/>
              <a:t>“Discrete and Combinatorial Mathematics”, Ralph P. Grimaldi, Addison-Wesley, 1998.</a:t>
            </a:r>
          </a:p>
          <a:p>
            <a:r>
              <a:rPr lang="en-AU" sz="1200"/>
              <a:t>“Discrete Mathematics”, John A. Dossey, Albert D. Otto, Lawrence E. Spence, C. Vanden Eynden, Pearson Addison Wesley; 4th edition 2001.</a:t>
            </a:r>
          </a:p>
          <a:p>
            <a:r>
              <a:rPr lang="en-AU" sz="1200"/>
              <a:t>“Essence of Discrete Mathematics”, Neville Dean, Prentice Hall PTR, 1st Edition, 1996.</a:t>
            </a:r>
          </a:p>
          <a:p>
            <a:r>
              <a:rPr lang="en-AU" sz="1200"/>
              <a:t>“Mathematics:A Discrete Introduction”, Edvard R. Schneiderman, Brooks Cole; 1st edition, 2000.</a:t>
            </a:r>
            <a:endParaRPr lang="en-US" sz="1200"/>
          </a:p>
          <a:p>
            <a:r>
              <a:rPr lang="en-US" sz="1200"/>
              <a:t>“Mathematics for Computer Science”, A.Arnold and I.Guessarian, Prentice Hall, 1996.</a:t>
            </a:r>
            <a:endParaRPr lang="en-AU" sz="1200"/>
          </a:p>
          <a:p>
            <a:r>
              <a:rPr lang="en-AU" sz="1200"/>
              <a:t>“Theory and Problems of Discrete Mathematics”, Seymour Lipschuts, Marc. L. Lipson, Shaum’s Outline Series, McGraw-Hill Book Company, 1997.</a:t>
            </a:r>
          </a:p>
          <a:p>
            <a:r>
              <a:rPr lang="en-AU" sz="1200"/>
              <a:t>“2000 Solved Problems in Discrete Mathematics”,  Seymour Lipschuts, McGraw- Hill Trade, 1991.</a:t>
            </a:r>
            <a:endParaRPr lang="tr-TR" sz="1200"/>
          </a:p>
          <a:p>
            <a:pPr eaLnBrk="0" hangingPunct="0"/>
            <a:endParaRPr lang="tr-TR" sz="120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7353"/>
                                        </p:tgtEl>
                                        <p:attrNameLst>
                                          <p:attrName>style.visibility</p:attrName>
                                        </p:attrNameLst>
                                      </p:cBhvr>
                                      <p:to>
                                        <p:strVal val="visible"/>
                                      </p:to>
                                    </p:set>
                                    <p:anim calcmode="lin" valueType="num">
                                      <p:cBhvr additive="base">
                                        <p:cTn id="7" dur="5000" fill="hold"/>
                                        <p:tgtEl>
                                          <p:spTgt spid="57353"/>
                                        </p:tgtEl>
                                        <p:attrNameLst>
                                          <p:attrName>ppt_x</p:attrName>
                                        </p:attrNameLst>
                                      </p:cBhvr>
                                      <p:tavLst>
                                        <p:tav tm="0">
                                          <p:val>
                                            <p:strVal val="#ppt_x"/>
                                          </p:val>
                                        </p:tav>
                                        <p:tav tm="100000">
                                          <p:val>
                                            <p:strVal val="#ppt_x"/>
                                          </p:val>
                                        </p:tav>
                                      </p:tavLst>
                                    </p:anim>
                                    <p:anim calcmode="lin" valueType="num">
                                      <p:cBhvr additive="base">
                                        <p:cTn id="8" dur="5000" fill="hold"/>
                                        <p:tgtEl>
                                          <p:spTgt spid="57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p>
        </p:txBody>
      </p:sp>
      <p:sp>
        <p:nvSpPr>
          <p:cNvPr id="101379" name="Rectangle 3"/>
          <p:cNvSpPr>
            <a:spLocks noGrp="1" noChangeArrowheads="1"/>
          </p:cNvSpPr>
          <p:nvPr>
            <p:ph type="body" idx="1"/>
          </p:nvPr>
        </p:nvSpPr>
        <p:spPr/>
        <p:txBody>
          <a:bodyPr/>
          <a:lstStyle/>
          <a:p>
            <a:pPr algn="just">
              <a:lnSpc>
                <a:spcPct val="80000"/>
              </a:lnSpc>
              <a:buFont typeface="Wingdings" pitchFamily="2" charset="2"/>
              <a:buNone/>
            </a:pPr>
            <a:r>
              <a:rPr lang="tr-TR" sz="1600" b="1" smtClean="0">
                <a:latin typeface="Comic Sans MS" pitchFamily="66" charset="0"/>
              </a:rPr>
              <a:t>Teorem 1</a:t>
            </a:r>
          </a:p>
          <a:p>
            <a:pPr algn="just">
              <a:lnSpc>
                <a:spcPct val="80000"/>
              </a:lnSpc>
              <a:buFont typeface="Wingdings" pitchFamily="2" charset="2"/>
              <a:buNone/>
            </a:pPr>
            <a:r>
              <a:rPr lang="tr-TR" sz="1600" b="1" smtClean="0">
                <a:latin typeface="Comic Sans MS" pitchFamily="66" charset="0"/>
              </a:rPr>
              <a:t>U ve V ağaca ait iki d</a:t>
            </a:r>
            <a:r>
              <a:rPr lang="tr-TR" sz="1600" b="1" smtClean="0"/>
              <a:t>ü</a:t>
            </a:r>
            <a:r>
              <a:rPr lang="tr-TR" sz="1600" b="1" smtClean="0">
                <a:latin typeface="Comic Sans MS" pitchFamily="66" charset="0"/>
              </a:rPr>
              <a:t>ğ</a:t>
            </a:r>
            <a:r>
              <a:rPr lang="tr-TR" sz="1600" b="1" smtClean="0"/>
              <a:t>ü</a:t>
            </a:r>
            <a:r>
              <a:rPr lang="tr-TR" sz="1600" b="1" smtClean="0">
                <a:latin typeface="Comic Sans MS" pitchFamily="66" charset="0"/>
              </a:rPr>
              <a:t>m  olsun. U ve V arasında sadece bir adet basit yol vardır.</a:t>
            </a:r>
          </a:p>
          <a:p>
            <a:pPr algn="just">
              <a:lnSpc>
                <a:spcPct val="80000"/>
              </a:lnSpc>
              <a:buFont typeface="Wingdings" pitchFamily="2" charset="2"/>
              <a:buNone/>
            </a:pPr>
            <a:endParaRPr lang="tr-TR" sz="1600" b="1" smtClean="0">
              <a:latin typeface="Comic Sans MS" pitchFamily="66" charset="0"/>
            </a:endParaRPr>
          </a:p>
          <a:p>
            <a:pPr algn="just">
              <a:lnSpc>
                <a:spcPct val="80000"/>
              </a:lnSpc>
              <a:buFont typeface="Wingdings" pitchFamily="2" charset="2"/>
              <a:buNone/>
            </a:pPr>
            <a:endParaRPr lang="tr-TR" sz="1600" b="1" smtClean="0">
              <a:latin typeface="Comic Sans MS" pitchFamily="66" charset="0"/>
            </a:endParaRPr>
          </a:p>
          <a:p>
            <a:pPr algn="just">
              <a:lnSpc>
                <a:spcPct val="80000"/>
              </a:lnSpc>
              <a:buFont typeface="Wingdings" pitchFamily="2" charset="2"/>
              <a:buNone/>
            </a:pPr>
            <a:r>
              <a:rPr lang="tr-TR" sz="1600" b="1" smtClean="0">
                <a:latin typeface="Comic Sans MS" pitchFamily="66" charset="0"/>
              </a:rPr>
              <a:t>Teorem 2</a:t>
            </a:r>
          </a:p>
          <a:p>
            <a:pPr algn="just">
              <a:lnSpc>
                <a:spcPct val="80000"/>
              </a:lnSpc>
              <a:buFont typeface="Wingdings" pitchFamily="2" charset="2"/>
              <a:buNone/>
            </a:pPr>
            <a:r>
              <a:rPr lang="tr-TR" sz="1600" b="1" smtClean="0">
                <a:latin typeface="Comic Sans MS" pitchFamily="66" charset="0"/>
              </a:rPr>
              <a:t>Birden  fazla d</a:t>
            </a:r>
            <a:r>
              <a:rPr lang="tr-TR" sz="1600" b="1" smtClean="0"/>
              <a:t>ü</a:t>
            </a:r>
            <a:r>
              <a:rPr lang="tr-TR" sz="1600" b="1" smtClean="0">
                <a:latin typeface="Comic Sans MS" pitchFamily="66" charset="0"/>
              </a:rPr>
              <a:t>ğ</a:t>
            </a:r>
            <a:r>
              <a:rPr lang="tr-TR" sz="1600" b="1" smtClean="0"/>
              <a:t>ü</a:t>
            </a:r>
            <a:r>
              <a:rPr lang="tr-TR" sz="1600" b="1" smtClean="0">
                <a:latin typeface="Comic Sans MS" pitchFamily="66" charset="0"/>
              </a:rPr>
              <a:t>m</a:t>
            </a:r>
            <a:r>
              <a:rPr lang="tr-TR" sz="1600" b="1" smtClean="0"/>
              <a:t>ü</a:t>
            </a:r>
            <a:r>
              <a:rPr lang="tr-TR" sz="1600" b="1" smtClean="0">
                <a:latin typeface="Comic Sans MS" pitchFamily="66" charset="0"/>
              </a:rPr>
              <a:t> olan bir T ağacında derecesi 1 olan en az  iki d</a:t>
            </a:r>
            <a:r>
              <a:rPr lang="tr-TR" sz="1600" b="1" smtClean="0"/>
              <a:t>ü</a:t>
            </a:r>
            <a:r>
              <a:rPr lang="tr-TR" sz="1600" b="1" smtClean="0">
                <a:latin typeface="Comic Sans MS" pitchFamily="66" charset="0"/>
              </a:rPr>
              <a:t>ğ</a:t>
            </a:r>
            <a:r>
              <a:rPr lang="tr-TR" sz="1600" b="1" smtClean="0"/>
              <a:t>ü</a:t>
            </a:r>
            <a:r>
              <a:rPr lang="tr-TR" sz="1600" b="1" smtClean="0">
                <a:latin typeface="Comic Sans MS" pitchFamily="66" charset="0"/>
              </a:rPr>
              <a:t>m vardır.</a:t>
            </a:r>
          </a:p>
          <a:p>
            <a:pPr algn="just">
              <a:lnSpc>
                <a:spcPct val="80000"/>
              </a:lnSpc>
              <a:buFont typeface="Wingdings" pitchFamily="2" charset="2"/>
              <a:buNone/>
            </a:pPr>
            <a:endParaRPr lang="tr-TR" sz="1600" b="1" smtClean="0">
              <a:latin typeface="Comic Sans MS" pitchFamily="66" charset="0"/>
            </a:endParaRPr>
          </a:p>
          <a:p>
            <a:pPr algn="just">
              <a:lnSpc>
                <a:spcPct val="80000"/>
              </a:lnSpc>
              <a:buFont typeface="Wingdings" pitchFamily="2" charset="2"/>
              <a:buNone/>
            </a:pPr>
            <a:endParaRPr lang="tr-TR" sz="1600" b="1" smtClean="0">
              <a:latin typeface="Comic Sans MS" pitchFamily="66" charset="0"/>
            </a:endParaRPr>
          </a:p>
          <a:p>
            <a:pPr algn="just">
              <a:lnSpc>
                <a:spcPct val="80000"/>
              </a:lnSpc>
              <a:buFont typeface="Wingdings" pitchFamily="2" charset="2"/>
              <a:buNone/>
            </a:pPr>
            <a:r>
              <a:rPr lang="tr-TR" sz="1600" b="1" smtClean="0">
                <a:latin typeface="Comic Sans MS" pitchFamily="66" charset="0"/>
              </a:rPr>
              <a:t>Teorem 3</a:t>
            </a:r>
          </a:p>
          <a:p>
            <a:pPr algn="just">
              <a:lnSpc>
                <a:spcPct val="80000"/>
              </a:lnSpc>
              <a:buFont typeface="Wingdings" pitchFamily="2" charset="2"/>
              <a:buNone/>
            </a:pPr>
            <a:r>
              <a:rPr lang="tr-TR" sz="1600" b="1" smtClean="0">
                <a:latin typeface="Comic Sans MS" pitchFamily="66" charset="0"/>
              </a:rPr>
              <a:t>N d</a:t>
            </a:r>
            <a:r>
              <a:rPr lang="tr-TR" sz="1600" b="1" smtClean="0"/>
              <a:t>ü</a:t>
            </a:r>
            <a:r>
              <a:rPr lang="tr-TR" sz="1600" b="1" smtClean="0">
                <a:latin typeface="Comic Sans MS" pitchFamily="66" charset="0"/>
              </a:rPr>
              <a:t>ğ</a:t>
            </a:r>
            <a:r>
              <a:rPr lang="tr-TR" sz="1600" b="1" smtClean="0"/>
              <a:t>ü</a:t>
            </a:r>
            <a:r>
              <a:rPr lang="tr-TR" sz="1600" b="1" smtClean="0">
                <a:latin typeface="Comic Sans MS" pitchFamily="66" charset="0"/>
              </a:rPr>
              <a:t>ml</a:t>
            </a:r>
            <a:r>
              <a:rPr lang="tr-TR" sz="1600" b="1" smtClean="0"/>
              <a:t>ü</a:t>
            </a:r>
            <a:r>
              <a:rPr lang="tr-TR" sz="1600" b="1" smtClean="0">
                <a:latin typeface="Comic Sans MS" pitchFamily="66" charset="0"/>
              </a:rPr>
              <a:t> bir ağa</a:t>
            </a:r>
            <a:r>
              <a:rPr lang="tr-TR" sz="1600" b="1" smtClean="0"/>
              <a:t>ç</a:t>
            </a:r>
            <a:r>
              <a:rPr lang="tr-TR" sz="1600" b="1" smtClean="0">
                <a:latin typeface="Comic Sans MS" pitchFamily="66" charset="0"/>
              </a:rPr>
              <a:t>ta n-1 kenar vardır.</a:t>
            </a:r>
          </a:p>
          <a:p>
            <a:pPr algn="just">
              <a:lnSpc>
                <a:spcPct val="80000"/>
              </a:lnSpc>
              <a:buFont typeface="Wingdings" pitchFamily="2" charset="2"/>
              <a:buNone/>
            </a:pPr>
            <a:endParaRPr lang="tr-TR" sz="1600" b="1" smtClean="0">
              <a:latin typeface="Comic Sans MS" pitchFamily="66" charset="0"/>
            </a:endParaRPr>
          </a:p>
          <a:p>
            <a:pPr algn="just">
              <a:lnSpc>
                <a:spcPct val="80000"/>
              </a:lnSpc>
              <a:buFont typeface="Wingdings" pitchFamily="2" charset="2"/>
              <a:buNone/>
            </a:pPr>
            <a:endParaRPr lang="tr-TR" sz="1600" b="1" smtClean="0">
              <a:latin typeface="Comic Sans MS" pitchFamily="66" charset="0"/>
            </a:endParaRPr>
          </a:p>
          <a:p>
            <a:pPr algn="just">
              <a:lnSpc>
                <a:spcPct val="80000"/>
              </a:lnSpc>
              <a:buFont typeface="Wingdings" pitchFamily="2" charset="2"/>
              <a:buNone/>
            </a:pPr>
            <a:r>
              <a:rPr lang="tr-TR" sz="1600" b="1" smtClean="0">
                <a:latin typeface="Comic Sans MS" pitchFamily="66" charset="0"/>
              </a:rPr>
              <a:t>Teorem 4</a:t>
            </a:r>
          </a:p>
          <a:p>
            <a:pPr algn="just">
              <a:lnSpc>
                <a:spcPct val="80000"/>
              </a:lnSpc>
              <a:buFont typeface="Wingdings" pitchFamily="2" charset="2"/>
              <a:buNone/>
            </a:pPr>
            <a:r>
              <a:rPr lang="tr-TR" sz="1600" b="1" smtClean="0">
                <a:latin typeface="Comic Sans MS" pitchFamily="66" charset="0"/>
              </a:rPr>
              <a:t>(a ) Bir ağa</a:t>
            </a:r>
            <a:r>
              <a:rPr lang="tr-TR" sz="1600" b="1" smtClean="0"/>
              <a:t>ç</a:t>
            </a:r>
            <a:r>
              <a:rPr lang="tr-TR" sz="1600" b="1" smtClean="0">
                <a:latin typeface="Comic Sans MS" pitchFamily="66" charset="0"/>
              </a:rPr>
              <a:t>tan bir kenar kaldırılırsa , kalan graf bağlı değildir.</a:t>
            </a:r>
          </a:p>
          <a:p>
            <a:pPr algn="just">
              <a:lnSpc>
                <a:spcPct val="80000"/>
              </a:lnSpc>
              <a:buFont typeface="Wingdings" pitchFamily="2" charset="2"/>
              <a:buNone/>
            </a:pPr>
            <a:r>
              <a:rPr lang="tr-TR" sz="1600" b="1" smtClean="0">
                <a:latin typeface="Comic Sans MS" pitchFamily="66" charset="0"/>
              </a:rPr>
              <a:t>(b) Bir ağaca bir kenar eklenirse (d</a:t>
            </a:r>
            <a:r>
              <a:rPr lang="tr-TR" sz="1600" b="1" smtClean="0"/>
              <a:t>ü</a:t>
            </a:r>
            <a:r>
              <a:rPr lang="tr-TR" sz="1600" b="1" smtClean="0">
                <a:latin typeface="Comic Sans MS" pitchFamily="66" charset="0"/>
              </a:rPr>
              <a:t>ğ</a:t>
            </a:r>
            <a:r>
              <a:rPr lang="tr-TR" sz="1600" b="1" smtClean="0"/>
              <a:t>ü</a:t>
            </a:r>
            <a:r>
              <a:rPr lang="tr-TR" sz="1600" b="1" smtClean="0">
                <a:latin typeface="Comic Sans MS" pitchFamily="66" charset="0"/>
              </a:rPr>
              <a:t>m eklemeksizin ) sonu</a:t>
            </a:r>
            <a:r>
              <a:rPr lang="tr-TR" sz="1600" b="1" smtClean="0"/>
              <a:t>ç</a:t>
            </a:r>
            <a:r>
              <a:rPr lang="tr-TR" sz="1600" b="1" smtClean="0">
                <a:latin typeface="Comic Sans MS" pitchFamily="66" charset="0"/>
              </a:rPr>
              <a:t> graf d</a:t>
            </a:r>
            <a:r>
              <a:rPr lang="tr-TR" sz="1600" b="1" smtClean="0"/>
              <a:t>ö</a:t>
            </a:r>
            <a:r>
              <a:rPr lang="tr-TR" sz="1600" b="1" smtClean="0">
                <a:latin typeface="Comic Sans MS" pitchFamily="66" charset="0"/>
              </a:rPr>
              <a:t>ng</a:t>
            </a:r>
            <a:r>
              <a:rPr lang="tr-TR" sz="1600" b="1" smtClean="0"/>
              <a:t>ü</a:t>
            </a:r>
            <a:r>
              <a:rPr lang="tr-TR" sz="1600" b="1" smtClean="0">
                <a:latin typeface="Comic Sans MS" pitchFamily="66" charset="0"/>
              </a:rPr>
              <a:t> i</a:t>
            </a:r>
            <a:r>
              <a:rPr lang="tr-TR" sz="1600" b="1" smtClean="0"/>
              <a:t>ç</a:t>
            </a:r>
            <a:r>
              <a:rPr lang="tr-TR" sz="1600" b="1" smtClean="0">
                <a:latin typeface="Comic Sans MS" pitchFamily="66" charset="0"/>
              </a:rPr>
              <a:t>erir ve artılı ağa</a:t>
            </a:r>
            <a:r>
              <a:rPr lang="tr-TR" sz="1600" b="1" smtClean="0"/>
              <a:t>ç</a:t>
            </a:r>
            <a:r>
              <a:rPr lang="tr-TR" sz="1600" b="1" smtClean="0">
                <a:latin typeface="Comic Sans MS" pitchFamily="66" charset="0"/>
              </a:rPr>
              <a:t> değildir.</a:t>
            </a:r>
          </a:p>
        </p:txBody>
      </p:sp>
      <p:sp>
        <p:nvSpPr>
          <p:cNvPr id="101381"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11.  Hafta</a:t>
            </a:r>
          </a:p>
        </p:txBody>
      </p:sp>
      <p:sp>
        <p:nvSpPr>
          <p:cNvPr id="101382"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2A44BE22-EAA1-4785-8116-4DD717B169C5}" type="slidenum">
              <a:rPr lang="tr-TR" sz="1400"/>
              <a:pPr algn="ctr" eaLnBrk="0" hangingPunct="0"/>
              <a:t>4</a:t>
            </a:fld>
            <a:r>
              <a:rPr lang="tr-TR" sz="1400"/>
              <a:t>. Sayfa</a:t>
            </a:r>
          </a:p>
        </p:txBody>
      </p:sp>
      <p:sp>
        <p:nvSpPr>
          <p:cNvPr id="101383"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p>
        </p:txBody>
      </p:sp>
      <p:sp>
        <p:nvSpPr>
          <p:cNvPr id="114692" name="Rectangle 4"/>
          <p:cNvSpPr>
            <a:spLocks noChangeArrowheads="1"/>
          </p:cNvSpPr>
          <p:nvPr/>
        </p:nvSpPr>
        <p:spPr bwMode="auto">
          <a:xfrm>
            <a:off x="1476375" y="1268413"/>
            <a:ext cx="7667625" cy="4752975"/>
          </a:xfrm>
          <a:prstGeom prst="rect">
            <a:avLst/>
          </a:prstGeom>
          <a:solidFill>
            <a:srgbClr val="FF99CC"/>
          </a:solidFill>
          <a:ln w="9525">
            <a:solidFill>
              <a:schemeClr val="tx1"/>
            </a:solidFill>
            <a:miter lim="800000"/>
            <a:headEnd/>
            <a:tailEnd/>
          </a:ln>
          <a:effectLst>
            <a:outerShdw dist="35921" dir="2700000" algn="ctr" rotWithShape="0">
              <a:schemeClr val="bg2"/>
            </a:outerShdw>
          </a:effectLst>
        </p:spPr>
        <p:txBody>
          <a:bodyPr wrap="none" anchor="ctr"/>
          <a:lstStyle/>
          <a:p>
            <a:pPr marL="457200" indent="-457200" algn="just"/>
            <a:r>
              <a:rPr lang="tr-TR" sz="1600" b="1">
                <a:latin typeface="Comic Sans MS" pitchFamily="66" charset="0"/>
              </a:rPr>
              <a:t>Teorem 5</a:t>
            </a:r>
          </a:p>
          <a:p>
            <a:pPr marL="457200" indent="-457200" algn="just"/>
            <a:endParaRPr lang="tr-TR" sz="1600" b="1">
              <a:latin typeface="Comic Sans MS" pitchFamily="66" charset="0"/>
            </a:endParaRPr>
          </a:p>
          <a:p>
            <a:pPr marL="457200" indent="-457200" algn="just"/>
            <a:r>
              <a:rPr lang="tr-TR" sz="1600" b="1">
                <a:latin typeface="Comic Sans MS" pitchFamily="66" charset="0"/>
              </a:rPr>
              <a:t>Bir  T  grafı için aşagıdakiler eşdeğerdir</a:t>
            </a:r>
          </a:p>
          <a:p>
            <a:pPr marL="457200" indent="-457200" algn="just"/>
            <a:endParaRPr lang="tr-TR" sz="1600" b="1">
              <a:latin typeface="Comic Sans MS" pitchFamily="66" charset="0"/>
            </a:endParaRPr>
          </a:p>
          <a:p>
            <a:pPr marL="457200" indent="-457200" algn="just">
              <a:buFontTx/>
              <a:buChar char="•"/>
            </a:pPr>
            <a:r>
              <a:rPr lang="tr-TR" sz="1600" b="1">
                <a:latin typeface="Comic Sans MS" pitchFamily="66" charset="0"/>
              </a:rPr>
              <a:t>T bir ağaçtır.</a:t>
            </a:r>
          </a:p>
          <a:p>
            <a:pPr marL="457200" indent="-457200" algn="just">
              <a:buFontTx/>
              <a:buChar char="•"/>
            </a:pPr>
            <a:r>
              <a:rPr lang="tr-TR" sz="1600" b="1">
                <a:latin typeface="Comic Sans MS" pitchFamily="66" charset="0"/>
              </a:rPr>
              <a:t>T bağlıdır ve düğüm sayısı kenar sayısından bir fazladır.  </a:t>
            </a:r>
          </a:p>
          <a:p>
            <a:pPr marL="457200" indent="-457200" algn="just">
              <a:buFontTx/>
              <a:buChar char="•"/>
            </a:pPr>
            <a:r>
              <a:rPr lang="tr-TR" sz="1600" b="1">
                <a:latin typeface="Comic Sans MS" pitchFamily="66" charset="0"/>
              </a:rPr>
              <a:t>T de döngü yoktur ve düğüm sayısı kenar sayısından bir fazladır.</a:t>
            </a:r>
          </a:p>
          <a:p>
            <a:pPr marL="457200" indent="-457200" algn="just">
              <a:buFontTx/>
              <a:buChar char="•"/>
            </a:pPr>
            <a:r>
              <a:rPr lang="tr-TR" sz="1600" b="1">
                <a:latin typeface="Comic Sans MS" pitchFamily="66" charset="0"/>
              </a:rPr>
              <a:t>T deki herhangi iki düğüm arasında sadece bir tek basit yol vardır.</a:t>
            </a:r>
          </a:p>
          <a:p>
            <a:pPr marL="457200" indent="-457200" algn="just">
              <a:buFontTx/>
              <a:buChar char="•"/>
            </a:pPr>
            <a:r>
              <a:rPr lang="tr-TR" sz="1600" b="1">
                <a:latin typeface="Comic Sans MS" pitchFamily="66" charset="0"/>
              </a:rPr>
              <a:t>T baglıdır ve T den herhangi bir kenarın çıkarılması sonucu kalan graf </a:t>
            </a:r>
          </a:p>
          <a:p>
            <a:pPr marL="457200" indent="-457200" algn="just"/>
            <a:r>
              <a:rPr lang="tr-TR" sz="1600" b="1">
                <a:latin typeface="Comic Sans MS" pitchFamily="66" charset="0"/>
              </a:rPr>
              <a:t>bağlı değildir.</a:t>
            </a:r>
          </a:p>
          <a:p>
            <a:pPr marL="457200" indent="-457200" algn="just">
              <a:buFontTx/>
              <a:buChar char="•"/>
            </a:pPr>
            <a:r>
              <a:rPr lang="tr-TR" sz="1600" b="1">
                <a:latin typeface="Comic Sans MS" pitchFamily="66" charset="0"/>
              </a:rPr>
              <a:t>T de döngü yoktur ve komşu olmayan iki düğüm arasına eklenen </a:t>
            </a:r>
          </a:p>
          <a:p>
            <a:pPr marL="457200" indent="-457200" algn="just"/>
            <a:r>
              <a:rPr lang="tr-TR" sz="1600" b="1">
                <a:latin typeface="Comic Sans MS" pitchFamily="66" charset="0"/>
              </a:rPr>
              <a:t>bir kenar sonuçta döngü içeren bir graf oluşturur.</a:t>
            </a:r>
          </a:p>
        </p:txBody>
      </p:sp>
      <p:sp>
        <p:nvSpPr>
          <p:cNvPr id="114693"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14694"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5D25480F-2827-47A8-8C2B-001355171142}" type="slidenum">
              <a:rPr lang="tr-TR" sz="1400"/>
              <a:pPr algn="ctr" eaLnBrk="0" hangingPunct="0"/>
              <a:t>5</a:t>
            </a:fld>
            <a:r>
              <a:rPr lang="tr-TR" sz="1400"/>
              <a:t>. Sayfa</a:t>
            </a:r>
          </a:p>
        </p:txBody>
      </p:sp>
      <p:sp>
        <p:nvSpPr>
          <p:cNvPr id="114695"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box(in)">
                                      <p:cBhvr>
                                        <p:cTn id="7" dur="5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02403" name="Rectangle 3"/>
          <p:cNvSpPr>
            <a:spLocks noGrp="1" noChangeArrowheads="1"/>
          </p:cNvSpPr>
          <p:nvPr>
            <p:ph type="body" idx="1"/>
          </p:nvPr>
        </p:nvSpPr>
        <p:spPr>
          <a:xfrm>
            <a:off x="1524000" y="1295400"/>
            <a:ext cx="7391400" cy="4902200"/>
          </a:xfrm>
        </p:spPr>
        <p:txBody>
          <a:bodyPr/>
          <a:lstStyle/>
          <a:p>
            <a:pPr algn="just">
              <a:lnSpc>
                <a:spcPct val="90000"/>
              </a:lnSpc>
              <a:buFont typeface="Wingdings" pitchFamily="2" charset="2"/>
              <a:buNone/>
            </a:pPr>
            <a:r>
              <a:rPr lang="tr-TR" sz="1400" smtClean="0"/>
              <a:t>Ç</a:t>
            </a:r>
            <a:r>
              <a:rPr lang="tr-TR" sz="1400" smtClean="0">
                <a:latin typeface="Comic Sans MS" pitchFamily="66" charset="0"/>
              </a:rPr>
              <a:t>oğu problemde verilen bir grafta t</a:t>
            </a:r>
            <a:r>
              <a:rPr lang="tr-TR" sz="1400" smtClean="0"/>
              <a:t>ü</a:t>
            </a:r>
            <a:r>
              <a:rPr lang="tr-TR" sz="1400" smtClean="0">
                <a:latin typeface="Comic Sans MS" pitchFamily="66" charset="0"/>
              </a:rPr>
              <a:t>m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mleri i</a:t>
            </a:r>
            <a:r>
              <a:rPr lang="tr-TR" sz="1400" smtClean="0"/>
              <a:t>ç</a:t>
            </a:r>
            <a:r>
              <a:rPr lang="tr-TR" sz="1400" smtClean="0">
                <a:latin typeface="Comic Sans MS" pitchFamily="66" charset="0"/>
              </a:rPr>
              <a:t>erecek ağacın bulunması istenir. Basın</a:t>
            </a:r>
            <a:r>
              <a:rPr lang="tr-TR" sz="1400" smtClean="0"/>
              <a:t>ç</a:t>
            </a:r>
            <a:r>
              <a:rPr lang="tr-TR" sz="1400" smtClean="0">
                <a:latin typeface="Comic Sans MS" pitchFamily="66" charset="0"/>
              </a:rPr>
              <a:t>lı hava ile a</a:t>
            </a:r>
            <a:r>
              <a:rPr lang="tr-TR" sz="1400" smtClean="0"/>
              <a:t>ç</a:t>
            </a:r>
            <a:r>
              <a:rPr lang="tr-TR" sz="1400" smtClean="0">
                <a:latin typeface="Comic Sans MS" pitchFamily="66" charset="0"/>
              </a:rPr>
              <a:t>ma kapama yapan kesicilerin bulunduğu bir şalt sahasında 12 adet hava tankı olsun. Bu tankların hepsinin birbiri ile boru bağlantısı bulunmaktadır. Şekil de bu bağlantılar g</a:t>
            </a:r>
            <a:r>
              <a:rPr lang="tr-TR" sz="1400" smtClean="0"/>
              <a:t>ö</a:t>
            </a:r>
            <a:r>
              <a:rPr lang="tr-TR" sz="1400" smtClean="0">
                <a:latin typeface="Comic Sans MS" pitchFamily="66" charset="0"/>
              </a:rPr>
              <a:t>sterilmektedir. Minimum sayıda boru kullanarak bağlantı nasıl yapılabilir ? </a:t>
            </a:r>
          </a:p>
        </p:txBody>
      </p:sp>
      <p:grpSp>
        <p:nvGrpSpPr>
          <p:cNvPr id="102404" name="Group 4"/>
          <p:cNvGrpSpPr>
            <a:grpSpLocks/>
          </p:cNvGrpSpPr>
          <p:nvPr/>
        </p:nvGrpSpPr>
        <p:grpSpPr bwMode="auto">
          <a:xfrm>
            <a:off x="2411413" y="2420938"/>
            <a:ext cx="5400675" cy="1511300"/>
            <a:chOff x="1050" y="8175"/>
            <a:chExt cx="7335" cy="2040"/>
          </a:xfrm>
        </p:grpSpPr>
        <p:sp>
          <p:nvSpPr>
            <p:cNvPr id="102405" name="Rectangle 5"/>
            <p:cNvSpPr>
              <a:spLocks noChangeArrowheads="1"/>
            </p:cNvSpPr>
            <p:nvPr/>
          </p:nvSpPr>
          <p:spPr bwMode="auto">
            <a:xfrm>
              <a:off x="1050" y="8175"/>
              <a:ext cx="7215" cy="2040"/>
            </a:xfrm>
            <a:prstGeom prst="rect">
              <a:avLst/>
            </a:prstGeom>
            <a:solidFill>
              <a:srgbClr val="C0C0C0"/>
            </a:solidFill>
            <a:ln w="9525">
              <a:solidFill>
                <a:srgbClr val="000000"/>
              </a:solidFill>
              <a:miter lim="800000"/>
              <a:headEnd/>
              <a:tailEnd/>
            </a:ln>
          </p:spPr>
          <p:txBody>
            <a:bodyPr/>
            <a:lstStyle/>
            <a:p>
              <a:endParaRPr lang="tr-TR"/>
            </a:p>
          </p:txBody>
        </p:sp>
        <p:grpSp>
          <p:nvGrpSpPr>
            <p:cNvPr id="102406" name="Group 6"/>
            <p:cNvGrpSpPr>
              <a:grpSpLocks/>
            </p:cNvGrpSpPr>
            <p:nvPr/>
          </p:nvGrpSpPr>
          <p:grpSpPr bwMode="auto">
            <a:xfrm>
              <a:off x="1185" y="8220"/>
              <a:ext cx="7200" cy="1950"/>
              <a:chOff x="1185" y="8220"/>
              <a:chExt cx="7200" cy="1950"/>
            </a:xfrm>
          </p:grpSpPr>
          <p:sp>
            <p:nvSpPr>
              <p:cNvPr id="102407" name="Line 7"/>
              <p:cNvSpPr>
                <a:spLocks noChangeShapeType="1"/>
              </p:cNvSpPr>
              <p:nvPr/>
            </p:nvSpPr>
            <p:spPr bwMode="auto">
              <a:xfrm>
                <a:off x="1470" y="8595"/>
                <a:ext cx="1245" cy="0"/>
              </a:xfrm>
              <a:prstGeom prst="line">
                <a:avLst/>
              </a:prstGeom>
              <a:noFill/>
              <a:ln w="9525">
                <a:solidFill>
                  <a:srgbClr val="000000"/>
                </a:solidFill>
                <a:round/>
                <a:headEnd type="oval" w="med" len="med"/>
                <a:tailEnd/>
              </a:ln>
            </p:spPr>
            <p:txBody>
              <a:bodyPr/>
              <a:lstStyle/>
              <a:p>
                <a:endParaRPr lang="tr-TR"/>
              </a:p>
            </p:txBody>
          </p:sp>
          <p:sp>
            <p:nvSpPr>
              <p:cNvPr id="102408" name="Line 8"/>
              <p:cNvSpPr>
                <a:spLocks noChangeShapeType="1"/>
              </p:cNvSpPr>
              <p:nvPr/>
            </p:nvSpPr>
            <p:spPr bwMode="auto">
              <a:xfrm>
                <a:off x="2715" y="8595"/>
                <a:ext cx="1350" cy="0"/>
              </a:xfrm>
              <a:prstGeom prst="line">
                <a:avLst/>
              </a:prstGeom>
              <a:noFill/>
              <a:ln w="9525">
                <a:solidFill>
                  <a:srgbClr val="000000"/>
                </a:solidFill>
                <a:round/>
                <a:headEnd/>
                <a:tailEnd/>
              </a:ln>
            </p:spPr>
            <p:txBody>
              <a:bodyPr/>
              <a:lstStyle/>
              <a:p>
                <a:endParaRPr lang="tr-TR"/>
              </a:p>
            </p:txBody>
          </p:sp>
          <p:sp>
            <p:nvSpPr>
              <p:cNvPr id="102409" name="Line 9"/>
              <p:cNvSpPr>
                <a:spLocks noChangeShapeType="1"/>
              </p:cNvSpPr>
              <p:nvPr/>
            </p:nvSpPr>
            <p:spPr bwMode="auto">
              <a:xfrm>
                <a:off x="4065" y="8595"/>
                <a:ext cx="1395" cy="0"/>
              </a:xfrm>
              <a:prstGeom prst="line">
                <a:avLst/>
              </a:prstGeom>
              <a:noFill/>
              <a:ln w="9525">
                <a:solidFill>
                  <a:srgbClr val="000000"/>
                </a:solidFill>
                <a:round/>
                <a:headEnd type="oval" w="med" len="med"/>
                <a:tailEnd/>
              </a:ln>
            </p:spPr>
            <p:txBody>
              <a:bodyPr/>
              <a:lstStyle/>
              <a:p>
                <a:endParaRPr lang="tr-TR"/>
              </a:p>
            </p:txBody>
          </p:sp>
          <p:sp>
            <p:nvSpPr>
              <p:cNvPr id="102410" name="Line 10"/>
              <p:cNvSpPr>
                <a:spLocks noChangeShapeType="1"/>
              </p:cNvSpPr>
              <p:nvPr/>
            </p:nvSpPr>
            <p:spPr bwMode="auto">
              <a:xfrm>
                <a:off x="5460" y="8595"/>
                <a:ext cx="0" cy="1005"/>
              </a:xfrm>
              <a:prstGeom prst="line">
                <a:avLst/>
              </a:prstGeom>
              <a:noFill/>
              <a:ln w="9525">
                <a:solidFill>
                  <a:srgbClr val="000000"/>
                </a:solidFill>
                <a:round/>
                <a:headEnd type="oval" w="med" len="med"/>
                <a:tailEnd/>
              </a:ln>
            </p:spPr>
            <p:txBody>
              <a:bodyPr/>
              <a:lstStyle/>
              <a:p>
                <a:endParaRPr lang="tr-TR"/>
              </a:p>
            </p:txBody>
          </p:sp>
          <p:sp>
            <p:nvSpPr>
              <p:cNvPr id="102411" name="Line 11"/>
              <p:cNvSpPr>
                <a:spLocks noChangeShapeType="1"/>
              </p:cNvSpPr>
              <p:nvPr/>
            </p:nvSpPr>
            <p:spPr bwMode="auto">
              <a:xfrm>
                <a:off x="5478" y="8562"/>
                <a:ext cx="1140" cy="510"/>
              </a:xfrm>
              <a:prstGeom prst="line">
                <a:avLst/>
              </a:prstGeom>
              <a:noFill/>
              <a:ln w="9525">
                <a:solidFill>
                  <a:srgbClr val="000000"/>
                </a:solidFill>
                <a:round/>
                <a:headEnd/>
                <a:tailEnd/>
              </a:ln>
            </p:spPr>
            <p:txBody>
              <a:bodyPr/>
              <a:lstStyle/>
              <a:p>
                <a:endParaRPr lang="tr-TR"/>
              </a:p>
            </p:txBody>
          </p:sp>
          <p:sp>
            <p:nvSpPr>
              <p:cNvPr id="102412" name="Line 12"/>
              <p:cNvSpPr>
                <a:spLocks noChangeShapeType="1"/>
              </p:cNvSpPr>
              <p:nvPr/>
            </p:nvSpPr>
            <p:spPr bwMode="auto">
              <a:xfrm flipH="1">
                <a:off x="5460" y="9075"/>
                <a:ext cx="1155" cy="540"/>
              </a:xfrm>
              <a:prstGeom prst="line">
                <a:avLst/>
              </a:prstGeom>
              <a:noFill/>
              <a:ln w="9525">
                <a:solidFill>
                  <a:srgbClr val="000000"/>
                </a:solidFill>
                <a:round/>
                <a:headEnd type="oval" w="med" len="med"/>
                <a:tailEnd/>
              </a:ln>
            </p:spPr>
            <p:txBody>
              <a:bodyPr/>
              <a:lstStyle/>
              <a:p>
                <a:endParaRPr lang="tr-TR"/>
              </a:p>
            </p:txBody>
          </p:sp>
          <p:sp>
            <p:nvSpPr>
              <p:cNvPr id="102413" name="Line 13"/>
              <p:cNvSpPr>
                <a:spLocks noChangeShapeType="1"/>
              </p:cNvSpPr>
              <p:nvPr/>
            </p:nvSpPr>
            <p:spPr bwMode="auto">
              <a:xfrm>
                <a:off x="6630" y="9060"/>
                <a:ext cx="1095" cy="0"/>
              </a:xfrm>
              <a:prstGeom prst="line">
                <a:avLst/>
              </a:prstGeom>
              <a:noFill/>
              <a:ln w="9525">
                <a:solidFill>
                  <a:srgbClr val="000000"/>
                </a:solidFill>
                <a:round/>
                <a:headEnd/>
                <a:tailEnd type="oval" w="med" len="med"/>
              </a:ln>
            </p:spPr>
            <p:txBody>
              <a:bodyPr/>
              <a:lstStyle/>
              <a:p>
                <a:endParaRPr lang="tr-TR"/>
              </a:p>
            </p:txBody>
          </p:sp>
          <p:sp>
            <p:nvSpPr>
              <p:cNvPr id="102414" name="Line 14"/>
              <p:cNvSpPr>
                <a:spLocks noChangeShapeType="1"/>
              </p:cNvSpPr>
              <p:nvPr/>
            </p:nvSpPr>
            <p:spPr bwMode="auto">
              <a:xfrm flipH="1">
                <a:off x="4035" y="9600"/>
                <a:ext cx="1425" cy="0"/>
              </a:xfrm>
              <a:prstGeom prst="line">
                <a:avLst/>
              </a:prstGeom>
              <a:noFill/>
              <a:ln w="9525">
                <a:solidFill>
                  <a:srgbClr val="000000"/>
                </a:solidFill>
                <a:round/>
                <a:headEnd type="oval" w="med" len="med"/>
                <a:tailEnd/>
              </a:ln>
            </p:spPr>
            <p:txBody>
              <a:bodyPr/>
              <a:lstStyle/>
              <a:p>
                <a:endParaRPr lang="tr-TR"/>
              </a:p>
            </p:txBody>
          </p:sp>
          <p:sp>
            <p:nvSpPr>
              <p:cNvPr id="102415" name="Line 15"/>
              <p:cNvSpPr>
                <a:spLocks noChangeShapeType="1"/>
              </p:cNvSpPr>
              <p:nvPr/>
            </p:nvSpPr>
            <p:spPr bwMode="auto">
              <a:xfrm flipV="1">
                <a:off x="4038" y="8580"/>
                <a:ext cx="0" cy="1020"/>
              </a:xfrm>
              <a:prstGeom prst="line">
                <a:avLst/>
              </a:prstGeom>
              <a:noFill/>
              <a:ln w="9525">
                <a:solidFill>
                  <a:srgbClr val="000000"/>
                </a:solidFill>
                <a:round/>
                <a:headEnd/>
                <a:tailEnd/>
              </a:ln>
            </p:spPr>
            <p:txBody>
              <a:bodyPr/>
              <a:lstStyle/>
              <a:p>
                <a:endParaRPr lang="tr-TR"/>
              </a:p>
            </p:txBody>
          </p:sp>
          <p:sp>
            <p:nvSpPr>
              <p:cNvPr id="102416" name="Line 16"/>
              <p:cNvSpPr>
                <a:spLocks noChangeShapeType="1"/>
              </p:cNvSpPr>
              <p:nvPr/>
            </p:nvSpPr>
            <p:spPr bwMode="auto">
              <a:xfrm flipH="1">
                <a:off x="2760" y="9600"/>
                <a:ext cx="1275" cy="0"/>
              </a:xfrm>
              <a:prstGeom prst="line">
                <a:avLst/>
              </a:prstGeom>
              <a:noFill/>
              <a:ln w="9525">
                <a:solidFill>
                  <a:srgbClr val="000000"/>
                </a:solidFill>
                <a:round/>
                <a:headEnd type="oval" w="med" len="med"/>
                <a:tailEnd/>
              </a:ln>
            </p:spPr>
            <p:txBody>
              <a:bodyPr/>
              <a:lstStyle/>
              <a:p>
                <a:endParaRPr lang="tr-TR"/>
              </a:p>
            </p:txBody>
          </p:sp>
          <p:sp>
            <p:nvSpPr>
              <p:cNvPr id="102417" name="Line 17"/>
              <p:cNvSpPr>
                <a:spLocks noChangeShapeType="1"/>
              </p:cNvSpPr>
              <p:nvPr/>
            </p:nvSpPr>
            <p:spPr bwMode="auto">
              <a:xfrm>
                <a:off x="2730" y="8580"/>
                <a:ext cx="0" cy="1020"/>
              </a:xfrm>
              <a:prstGeom prst="line">
                <a:avLst/>
              </a:prstGeom>
              <a:noFill/>
              <a:ln w="9525">
                <a:solidFill>
                  <a:srgbClr val="000000"/>
                </a:solidFill>
                <a:round/>
                <a:headEnd type="oval" w="med" len="med"/>
                <a:tailEnd/>
              </a:ln>
            </p:spPr>
            <p:txBody>
              <a:bodyPr/>
              <a:lstStyle/>
              <a:p>
                <a:endParaRPr lang="tr-TR"/>
              </a:p>
            </p:txBody>
          </p:sp>
          <p:sp>
            <p:nvSpPr>
              <p:cNvPr id="102418" name="Line 18"/>
              <p:cNvSpPr>
                <a:spLocks noChangeShapeType="1"/>
              </p:cNvSpPr>
              <p:nvPr/>
            </p:nvSpPr>
            <p:spPr bwMode="auto">
              <a:xfrm flipH="1">
                <a:off x="1440" y="9615"/>
                <a:ext cx="1290" cy="0"/>
              </a:xfrm>
              <a:prstGeom prst="line">
                <a:avLst/>
              </a:prstGeom>
              <a:noFill/>
              <a:ln w="9525">
                <a:solidFill>
                  <a:srgbClr val="000000"/>
                </a:solidFill>
                <a:round/>
                <a:headEnd type="oval" w="med" len="med"/>
                <a:tailEnd type="oval" w="med" len="med"/>
              </a:ln>
            </p:spPr>
            <p:txBody>
              <a:bodyPr/>
              <a:lstStyle/>
              <a:p>
                <a:endParaRPr lang="tr-TR"/>
              </a:p>
            </p:txBody>
          </p:sp>
          <p:sp>
            <p:nvSpPr>
              <p:cNvPr id="102419" name="Line 19"/>
              <p:cNvSpPr>
                <a:spLocks noChangeShapeType="1"/>
              </p:cNvSpPr>
              <p:nvPr/>
            </p:nvSpPr>
            <p:spPr bwMode="auto">
              <a:xfrm flipV="1">
                <a:off x="3357" y="8625"/>
                <a:ext cx="675" cy="495"/>
              </a:xfrm>
              <a:prstGeom prst="line">
                <a:avLst/>
              </a:prstGeom>
              <a:noFill/>
              <a:ln w="9525">
                <a:solidFill>
                  <a:srgbClr val="000000"/>
                </a:solidFill>
                <a:round/>
                <a:headEnd/>
                <a:tailEnd/>
              </a:ln>
            </p:spPr>
            <p:txBody>
              <a:bodyPr/>
              <a:lstStyle/>
              <a:p>
                <a:endParaRPr lang="tr-TR"/>
              </a:p>
            </p:txBody>
          </p:sp>
          <p:sp>
            <p:nvSpPr>
              <p:cNvPr id="102420" name="Line 20"/>
              <p:cNvSpPr>
                <a:spLocks noChangeShapeType="1"/>
              </p:cNvSpPr>
              <p:nvPr/>
            </p:nvSpPr>
            <p:spPr bwMode="auto">
              <a:xfrm>
                <a:off x="3330" y="9153"/>
                <a:ext cx="690" cy="450"/>
              </a:xfrm>
              <a:prstGeom prst="line">
                <a:avLst/>
              </a:prstGeom>
              <a:noFill/>
              <a:ln w="9525">
                <a:solidFill>
                  <a:srgbClr val="000000"/>
                </a:solidFill>
                <a:round/>
                <a:headEnd/>
                <a:tailEnd/>
              </a:ln>
            </p:spPr>
            <p:txBody>
              <a:bodyPr/>
              <a:lstStyle/>
              <a:p>
                <a:endParaRPr lang="tr-TR"/>
              </a:p>
            </p:txBody>
          </p:sp>
          <p:sp>
            <p:nvSpPr>
              <p:cNvPr id="102421" name="Line 21"/>
              <p:cNvSpPr>
                <a:spLocks noChangeShapeType="1"/>
              </p:cNvSpPr>
              <p:nvPr/>
            </p:nvSpPr>
            <p:spPr bwMode="auto">
              <a:xfrm flipH="1">
                <a:off x="2730" y="9135"/>
                <a:ext cx="630" cy="465"/>
              </a:xfrm>
              <a:prstGeom prst="line">
                <a:avLst/>
              </a:prstGeom>
              <a:noFill/>
              <a:ln w="9525">
                <a:solidFill>
                  <a:srgbClr val="000000"/>
                </a:solidFill>
                <a:round/>
                <a:headEnd/>
                <a:tailEnd/>
              </a:ln>
            </p:spPr>
            <p:txBody>
              <a:bodyPr/>
              <a:lstStyle/>
              <a:p>
                <a:endParaRPr lang="tr-TR"/>
              </a:p>
            </p:txBody>
          </p:sp>
          <p:sp>
            <p:nvSpPr>
              <p:cNvPr id="102422" name="Line 22"/>
              <p:cNvSpPr>
                <a:spLocks noChangeShapeType="1"/>
              </p:cNvSpPr>
              <p:nvPr/>
            </p:nvSpPr>
            <p:spPr bwMode="auto">
              <a:xfrm flipH="1" flipV="1">
                <a:off x="2730" y="8595"/>
                <a:ext cx="630" cy="540"/>
              </a:xfrm>
              <a:prstGeom prst="line">
                <a:avLst/>
              </a:prstGeom>
              <a:noFill/>
              <a:ln w="9525">
                <a:solidFill>
                  <a:srgbClr val="000000"/>
                </a:solidFill>
                <a:round/>
                <a:headEnd type="oval" w="med" len="med"/>
                <a:tailEnd/>
              </a:ln>
            </p:spPr>
            <p:txBody>
              <a:bodyPr/>
              <a:lstStyle/>
              <a:p>
                <a:endParaRPr lang="tr-TR"/>
              </a:p>
            </p:txBody>
          </p:sp>
          <p:sp>
            <p:nvSpPr>
              <p:cNvPr id="102423" name="Line 23"/>
              <p:cNvSpPr>
                <a:spLocks noChangeShapeType="1"/>
              </p:cNvSpPr>
              <p:nvPr/>
            </p:nvSpPr>
            <p:spPr bwMode="auto">
              <a:xfrm>
                <a:off x="4035" y="8595"/>
                <a:ext cx="660" cy="495"/>
              </a:xfrm>
              <a:prstGeom prst="line">
                <a:avLst/>
              </a:prstGeom>
              <a:noFill/>
              <a:ln w="9525">
                <a:solidFill>
                  <a:srgbClr val="000000"/>
                </a:solidFill>
                <a:round/>
                <a:headEnd type="oval" w="med" len="med"/>
                <a:tailEnd/>
              </a:ln>
            </p:spPr>
            <p:txBody>
              <a:bodyPr/>
              <a:lstStyle/>
              <a:p>
                <a:endParaRPr lang="tr-TR"/>
              </a:p>
            </p:txBody>
          </p:sp>
          <p:sp>
            <p:nvSpPr>
              <p:cNvPr id="102424" name="Line 24"/>
              <p:cNvSpPr>
                <a:spLocks noChangeShapeType="1"/>
              </p:cNvSpPr>
              <p:nvPr/>
            </p:nvSpPr>
            <p:spPr bwMode="auto">
              <a:xfrm flipV="1">
                <a:off x="4695" y="8595"/>
                <a:ext cx="765" cy="495"/>
              </a:xfrm>
              <a:prstGeom prst="line">
                <a:avLst/>
              </a:prstGeom>
              <a:noFill/>
              <a:ln w="9525">
                <a:solidFill>
                  <a:srgbClr val="000000"/>
                </a:solidFill>
                <a:round/>
                <a:headEnd type="oval" w="med" len="med"/>
                <a:tailEnd/>
              </a:ln>
            </p:spPr>
            <p:txBody>
              <a:bodyPr/>
              <a:lstStyle/>
              <a:p>
                <a:endParaRPr lang="tr-TR"/>
              </a:p>
            </p:txBody>
          </p:sp>
          <p:sp>
            <p:nvSpPr>
              <p:cNvPr id="102425" name="Line 25"/>
              <p:cNvSpPr>
                <a:spLocks noChangeShapeType="1"/>
              </p:cNvSpPr>
              <p:nvPr/>
            </p:nvSpPr>
            <p:spPr bwMode="auto">
              <a:xfrm>
                <a:off x="4695" y="9090"/>
                <a:ext cx="765" cy="480"/>
              </a:xfrm>
              <a:prstGeom prst="line">
                <a:avLst/>
              </a:prstGeom>
              <a:noFill/>
              <a:ln w="9525">
                <a:solidFill>
                  <a:srgbClr val="000000"/>
                </a:solidFill>
                <a:round/>
                <a:headEnd type="oval" w="med" len="med"/>
                <a:tailEnd/>
              </a:ln>
            </p:spPr>
            <p:txBody>
              <a:bodyPr/>
              <a:lstStyle/>
              <a:p>
                <a:endParaRPr lang="tr-TR"/>
              </a:p>
            </p:txBody>
          </p:sp>
          <p:sp>
            <p:nvSpPr>
              <p:cNvPr id="102426" name="Line 26"/>
              <p:cNvSpPr>
                <a:spLocks noChangeShapeType="1"/>
              </p:cNvSpPr>
              <p:nvPr/>
            </p:nvSpPr>
            <p:spPr bwMode="auto">
              <a:xfrm flipH="1">
                <a:off x="4035" y="9090"/>
                <a:ext cx="675" cy="495"/>
              </a:xfrm>
              <a:prstGeom prst="line">
                <a:avLst/>
              </a:prstGeom>
              <a:noFill/>
              <a:ln w="9525">
                <a:solidFill>
                  <a:srgbClr val="000000"/>
                </a:solidFill>
                <a:round/>
                <a:headEnd type="oval" w="med" len="med"/>
                <a:tailEnd/>
              </a:ln>
            </p:spPr>
            <p:txBody>
              <a:bodyPr/>
              <a:lstStyle/>
              <a:p>
                <a:endParaRPr lang="tr-TR"/>
              </a:p>
            </p:txBody>
          </p:sp>
          <p:sp>
            <p:nvSpPr>
              <p:cNvPr id="102427" name="Text Box 27"/>
              <p:cNvSpPr txBox="1">
                <a:spLocks noChangeArrowheads="1"/>
              </p:cNvSpPr>
              <p:nvPr/>
            </p:nvSpPr>
            <p:spPr bwMode="auto">
              <a:xfrm>
                <a:off x="1305" y="8235"/>
                <a:ext cx="675" cy="450"/>
              </a:xfrm>
              <a:prstGeom prst="rect">
                <a:avLst/>
              </a:prstGeom>
              <a:noFill/>
              <a:ln w="9525">
                <a:noFill/>
                <a:miter lim="800000"/>
                <a:headEnd/>
                <a:tailEnd/>
              </a:ln>
            </p:spPr>
            <p:txBody>
              <a:bodyPr/>
              <a:lstStyle/>
              <a:p>
                <a:r>
                  <a:rPr lang="tr-TR" sz="1200"/>
                  <a:t>A</a:t>
                </a:r>
                <a:endParaRPr lang="tr-TR" sz="2400"/>
              </a:p>
            </p:txBody>
          </p:sp>
          <p:sp>
            <p:nvSpPr>
              <p:cNvPr id="102428" name="Text Box 28"/>
              <p:cNvSpPr txBox="1">
                <a:spLocks noChangeArrowheads="1"/>
              </p:cNvSpPr>
              <p:nvPr/>
            </p:nvSpPr>
            <p:spPr bwMode="auto">
              <a:xfrm>
                <a:off x="1290" y="9660"/>
                <a:ext cx="675" cy="450"/>
              </a:xfrm>
              <a:prstGeom prst="rect">
                <a:avLst/>
              </a:prstGeom>
              <a:noFill/>
              <a:ln w="9525">
                <a:noFill/>
                <a:miter lim="800000"/>
                <a:headEnd/>
                <a:tailEnd/>
              </a:ln>
            </p:spPr>
            <p:txBody>
              <a:bodyPr/>
              <a:lstStyle/>
              <a:p>
                <a:r>
                  <a:rPr lang="tr-TR" sz="1200"/>
                  <a:t>B</a:t>
                </a:r>
                <a:endParaRPr lang="tr-TR" sz="2400"/>
              </a:p>
            </p:txBody>
          </p:sp>
          <p:sp>
            <p:nvSpPr>
              <p:cNvPr id="102429" name="Text Box 29"/>
              <p:cNvSpPr txBox="1">
                <a:spLocks noChangeArrowheads="1"/>
              </p:cNvSpPr>
              <p:nvPr/>
            </p:nvSpPr>
            <p:spPr bwMode="auto">
              <a:xfrm>
                <a:off x="2490" y="8220"/>
                <a:ext cx="675" cy="450"/>
              </a:xfrm>
              <a:prstGeom prst="rect">
                <a:avLst/>
              </a:prstGeom>
              <a:noFill/>
              <a:ln w="9525">
                <a:noFill/>
                <a:miter lim="800000"/>
                <a:headEnd/>
                <a:tailEnd/>
              </a:ln>
            </p:spPr>
            <p:txBody>
              <a:bodyPr/>
              <a:lstStyle/>
              <a:p>
                <a:r>
                  <a:rPr lang="tr-TR" sz="1200"/>
                  <a:t>C</a:t>
                </a:r>
                <a:endParaRPr lang="tr-TR" sz="2400"/>
              </a:p>
            </p:txBody>
          </p:sp>
          <p:sp>
            <p:nvSpPr>
              <p:cNvPr id="102430" name="Text Box 30"/>
              <p:cNvSpPr txBox="1">
                <a:spLocks noChangeArrowheads="1"/>
              </p:cNvSpPr>
              <p:nvPr/>
            </p:nvSpPr>
            <p:spPr bwMode="auto">
              <a:xfrm>
                <a:off x="2490" y="9675"/>
                <a:ext cx="675" cy="450"/>
              </a:xfrm>
              <a:prstGeom prst="rect">
                <a:avLst/>
              </a:prstGeom>
              <a:noFill/>
              <a:ln w="9525">
                <a:noFill/>
                <a:miter lim="800000"/>
                <a:headEnd/>
                <a:tailEnd/>
              </a:ln>
            </p:spPr>
            <p:txBody>
              <a:bodyPr/>
              <a:lstStyle/>
              <a:p>
                <a:r>
                  <a:rPr lang="tr-TR" sz="1200"/>
                  <a:t>D</a:t>
                </a:r>
                <a:endParaRPr lang="tr-TR" sz="2400"/>
              </a:p>
            </p:txBody>
          </p:sp>
          <p:sp>
            <p:nvSpPr>
              <p:cNvPr id="102431" name="Text Box 31"/>
              <p:cNvSpPr txBox="1">
                <a:spLocks noChangeArrowheads="1"/>
              </p:cNvSpPr>
              <p:nvPr/>
            </p:nvSpPr>
            <p:spPr bwMode="auto">
              <a:xfrm>
                <a:off x="3825" y="8220"/>
                <a:ext cx="675" cy="450"/>
              </a:xfrm>
              <a:prstGeom prst="rect">
                <a:avLst/>
              </a:prstGeom>
              <a:noFill/>
              <a:ln w="9525">
                <a:noFill/>
                <a:miter lim="800000"/>
                <a:headEnd/>
                <a:tailEnd/>
              </a:ln>
            </p:spPr>
            <p:txBody>
              <a:bodyPr/>
              <a:lstStyle/>
              <a:p>
                <a:r>
                  <a:rPr lang="tr-TR" sz="1200"/>
                  <a:t>E</a:t>
                </a:r>
                <a:endParaRPr lang="tr-TR" sz="2400"/>
              </a:p>
            </p:txBody>
          </p:sp>
          <p:sp>
            <p:nvSpPr>
              <p:cNvPr id="102432" name="Text Box 32"/>
              <p:cNvSpPr txBox="1">
                <a:spLocks noChangeArrowheads="1"/>
              </p:cNvSpPr>
              <p:nvPr/>
            </p:nvSpPr>
            <p:spPr bwMode="auto">
              <a:xfrm>
                <a:off x="3855" y="9720"/>
                <a:ext cx="675" cy="450"/>
              </a:xfrm>
              <a:prstGeom prst="rect">
                <a:avLst/>
              </a:prstGeom>
              <a:noFill/>
              <a:ln w="9525">
                <a:noFill/>
                <a:miter lim="800000"/>
                <a:headEnd/>
                <a:tailEnd/>
              </a:ln>
            </p:spPr>
            <p:txBody>
              <a:bodyPr/>
              <a:lstStyle/>
              <a:p>
                <a:r>
                  <a:rPr lang="tr-TR" sz="1200"/>
                  <a:t>F</a:t>
                </a:r>
                <a:endParaRPr lang="tr-TR" sz="2400"/>
              </a:p>
            </p:txBody>
          </p:sp>
          <p:sp>
            <p:nvSpPr>
              <p:cNvPr id="102433" name="Text Box 33"/>
              <p:cNvSpPr txBox="1">
                <a:spLocks noChangeArrowheads="1"/>
              </p:cNvSpPr>
              <p:nvPr/>
            </p:nvSpPr>
            <p:spPr bwMode="auto">
              <a:xfrm>
                <a:off x="5220" y="8220"/>
                <a:ext cx="675" cy="450"/>
              </a:xfrm>
              <a:prstGeom prst="rect">
                <a:avLst/>
              </a:prstGeom>
              <a:noFill/>
              <a:ln w="9525">
                <a:noFill/>
                <a:miter lim="800000"/>
                <a:headEnd/>
                <a:tailEnd/>
              </a:ln>
            </p:spPr>
            <p:txBody>
              <a:bodyPr/>
              <a:lstStyle/>
              <a:p>
                <a:r>
                  <a:rPr lang="tr-TR" sz="1200"/>
                  <a:t>H</a:t>
                </a:r>
                <a:endParaRPr lang="tr-TR" sz="2400"/>
              </a:p>
            </p:txBody>
          </p:sp>
          <p:sp>
            <p:nvSpPr>
              <p:cNvPr id="102434" name="Text Box 34"/>
              <p:cNvSpPr txBox="1">
                <a:spLocks noChangeArrowheads="1"/>
              </p:cNvSpPr>
              <p:nvPr/>
            </p:nvSpPr>
            <p:spPr bwMode="auto">
              <a:xfrm>
                <a:off x="5235" y="9660"/>
                <a:ext cx="675" cy="450"/>
              </a:xfrm>
              <a:prstGeom prst="rect">
                <a:avLst/>
              </a:prstGeom>
              <a:noFill/>
              <a:ln w="9525">
                <a:noFill/>
                <a:miter lim="800000"/>
                <a:headEnd/>
                <a:tailEnd/>
              </a:ln>
            </p:spPr>
            <p:txBody>
              <a:bodyPr/>
              <a:lstStyle/>
              <a:p>
                <a:r>
                  <a:rPr lang="tr-TR" sz="1200"/>
                  <a:t>I</a:t>
                </a:r>
                <a:endParaRPr lang="tr-TR" sz="2400"/>
              </a:p>
            </p:txBody>
          </p:sp>
          <p:sp>
            <p:nvSpPr>
              <p:cNvPr id="102435" name="Text Box 35"/>
              <p:cNvSpPr txBox="1">
                <a:spLocks noChangeArrowheads="1"/>
              </p:cNvSpPr>
              <p:nvPr/>
            </p:nvSpPr>
            <p:spPr bwMode="auto">
              <a:xfrm>
                <a:off x="6435" y="8715"/>
                <a:ext cx="675" cy="450"/>
              </a:xfrm>
              <a:prstGeom prst="rect">
                <a:avLst/>
              </a:prstGeom>
              <a:noFill/>
              <a:ln w="9525">
                <a:noFill/>
                <a:miter lim="800000"/>
                <a:headEnd/>
                <a:tailEnd/>
              </a:ln>
            </p:spPr>
            <p:txBody>
              <a:bodyPr/>
              <a:lstStyle/>
              <a:p>
                <a:r>
                  <a:rPr lang="tr-TR" sz="1200"/>
                  <a:t>K</a:t>
                </a:r>
                <a:endParaRPr lang="tr-TR" sz="2400"/>
              </a:p>
            </p:txBody>
          </p:sp>
          <p:sp>
            <p:nvSpPr>
              <p:cNvPr id="102436" name="Text Box 36"/>
              <p:cNvSpPr txBox="1">
                <a:spLocks noChangeArrowheads="1"/>
              </p:cNvSpPr>
              <p:nvPr/>
            </p:nvSpPr>
            <p:spPr bwMode="auto">
              <a:xfrm>
                <a:off x="7710" y="8745"/>
                <a:ext cx="675" cy="450"/>
              </a:xfrm>
              <a:prstGeom prst="rect">
                <a:avLst/>
              </a:prstGeom>
              <a:noFill/>
              <a:ln w="9525">
                <a:noFill/>
                <a:miter lim="800000"/>
                <a:headEnd/>
                <a:tailEnd/>
              </a:ln>
            </p:spPr>
            <p:txBody>
              <a:bodyPr/>
              <a:lstStyle/>
              <a:p>
                <a:r>
                  <a:rPr lang="tr-TR" sz="1200"/>
                  <a:t>L</a:t>
                </a:r>
                <a:endParaRPr lang="tr-TR" sz="2400"/>
              </a:p>
            </p:txBody>
          </p:sp>
          <p:sp>
            <p:nvSpPr>
              <p:cNvPr id="102437" name="Text Box 37"/>
              <p:cNvSpPr txBox="1">
                <a:spLocks noChangeArrowheads="1"/>
              </p:cNvSpPr>
              <p:nvPr/>
            </p:nvSpPr>
            <p:spPr bwMode="auto">
              <a:xfrm>
                <a:off x="1815" y="8325"/>
                <a:ext cx="675" cy="450"/>
              </a:xfrm>
              <a:prstGeom prst="rect">
                <a:avLst/>
              </a:prstGeom>
              <a:noFill/>
              <a:ln w="9525">
                <a:noFill/>
                <a:miter lim="800000"/>
                <a:headEnd/>
                <a:tailEnd/>
              </a:ln>
            </p:spPr>
            <p:txBody>
              <a:bodyPr/>
              <a:lstStyle/>
              <a:p>
                <a:r>
                  <a:rPr lang="tr-TR" sz="1200"/>
                  <a:t>a</a:t>
                </a:r>
                <a:endParaRPr lang="tr-TR" sz="2400"/>
              </a:p>
            </p:txBody>
          </p:sp>
          <p:sp>
            <p:nvSpPr>
              <p:cNvPr id="102438" name="Text Box 38"/>
              <p:cNvSpPr txBox="1">
                <a:spLocks noChangeArrowheads="1"/>
              </p:cNvSpPr>
              <p:nvPr/>
            </p:nvSpPr>
            <p:spPr bwMode="auto">
              <a:xfrm>
                <a:off x="1800" y="9315"/>
                <a:ext cx="675" cy="450"/>
              </a:xfrm>
              <a:prstGeom prst="rect">
                <a:avLst/>
              </a:prstGeom>
              <a:noFill/>
              <a:ln w="9525">
                <a:noFill/>
                <a:miter lim="800000"/>
                <a:headEnd/>
                <a:tailEnd/>
              </a:ln>
            </p:spPr>
            <p:txBody>
              <a:bodyPr/>
              <a:lstStyle/>
              <a:p>
                <a:r>
                  <a:rPr lang="tr-TR" sz="1200"/>
                  <a:t>b</a:t>
                </a:r>
                <a:endParaRPr lang="tr-TR" sz="2400"/>
              </a:p>
            </p:txBody>
          </p:sp>
          <p:sp>
            <p:nvSpPr>
              <p:cNvPr id="102439" name="Text Box 39"/>
              <p:cNvSpPr txBox="1">
                <a:spLocks noChangeArrowheads="1"/>
              </p:cNvSpPr>
              <p:nvPr/>
            </p:nvSpPr>
            <p:spPr bwMode="auto">
              <a:xfrm>
                <a:off x="2250" y="8865"/>
                <a:ext cx="675" cy="450"/>
              </a:xfrm>
              <a:prstGeom prst="rect">
                <a:avLst/>
              </a:prstGeom>
              <a:noFill/>
              <a:ln w="9525">
                <a:noFill/>
                <a:miter lim="800000"/>
                <a:headEnd/>
                <a:tailEnd/>
              </a:ln>
            </p:spPr>
            <p:txBody>
              <a:bodyPr/>
              <a:lstStyle/>
              <a:p>
                <a:r>
                  <a:rPr lang="tr-TR" sz="1200"/>
                  <a:t>c</a:t>
                </a:r>
                <a:endParaRPr lang="tr-TR" sz="2400"/>
              </a:p>
            </p:txBody>
          </p:sp>
          <p:sp>
            <p:nvSpPr>
              <p:cNvPr id="102440" name="Text Box 40"/>
              <p:cNvSpPr txBox="1">
                <a:spLocks noChangeArrowheads="1"/>
              </p:cNvSpPr>
              <p:nvPr/>
            </p:nvSpPr>
            <p:spPr bwMode="auto">
              <a:xfrm>
                <a:off x="2760" y="9090"/>
                <a:ext cx="675" cy="450"/>
              </a:xfrm>
              <a:prstGeom prst="rect">
                <a:avLst/>
              </a:prstGeom>
              <a:noFill/>
              <a:ln w="9525">
                <a:noFill/>
                <a:miter lim="800000"/>
                <a:headEnd/>
                <a:tailEnd/>
              </a:ln>
            </p:spPr>
            <p:txBody>
              <a:bodyPr/>
              <a:lstStyle/>
              <a:p>
                <a:r>
                  <a:rPr lang="tr-TR" sz="1200"/>
                  <a:t>d</a:t>
                </a:r>
                <a:endParaRPr lang="tr-TR" sz="2400"/>
              </a:p>
            </p:txBody>
          </p:sp>
          <p:sp>
            <p:nvSpPr>
              <p:cNvPr id="102441" name="Text Box 41"/>
              <p:cNvSpPr txBox="1">
                <a:spLocks noChangeArrowheads="1"/>
              </p:cNvSpPr>
              <p:nvPr/>
            </p:nvSpPr>
            <p:spPr bwMode="auto">
              <a:xfrm>
                <a:off x="3240" y="8685"/>
                <a:ext cx="675" cy="450"/>
              </a:xfrm>
              <a:prstGeom prst="rect">
                <a:avLst/>
              </a:prstGeom>
              <a:noFill/>
              <a:ln w="9525">
                <a:noFill/>
                <a:miter lim="800000"/>
                <a:headEnd/>
                <a:tailEnd/>
              </a:ln>
            </p:spPr>
            <p:txBody>
              <a:bodyPr/>
              <a:lstStyle/>
              <a:p>
                <a:r>
                  <a:rPr lang="tr-TR" sz="1200"/>
                  <a:t>e</a:t>
                </a:r>
                <a:endParaRPr lang="tr-TR" sz="2400"/>
              </a:p>
            </p:txBody>
          </p:sp>
          <p:sp>
            <p:nvSpPr>
              <p:cNvPr id="102442" name="Text Box 42"/>
              <p:cNvSpPr txBox="1">
                <a:spLocks noChangeArrowheads="1"/>
              </p:cNvSpPr>
              <p:nvPr/>
            </p:nvSpPr>
            <p:spPr bwMode="auto">
              <a:xfrm>
                <a:off x="3495" y="9075"/>
                <a:ext cx="675" cy="450"/>
              </a:xfrm>
              <a:prstGeom prst="rect">
                <a:avLst/>
              </a:prstGeom>
              <a:noFill/>
              <a:ln w="9525">
                <a:noFill/>
                <a:miter lim="800000"/>
                <a:headEnd/>
                <a:tailEnd/>
              </a:ln>
            </p:spPr>
            <p:txBody>
              <a:bodyPr/>
              <a:lstStyle/>
              <a:p>
                <a:r>
                  <a:rPr lang="tr-TR" sz="1200"/>
                  <a:t>f</a:t>
                </a:r>
                <a:endParaRPr lang="tr-TR" sz="2400"/>
              </a:p>
            </p:txBody>
          </p:sp>
          <p:sp>
            <p:nvSpPr>
              <p:cNvPr id="102443" name="Text Box 43"/>
              <p:cNvSpPr txBox="1">
                <a:spLocks noChangeArrowheads="1"/>
              </p:cNvSpPr>
              <p:nvPr/>
            </p:nvSpPr>
            <p:spPr bwMode="auto">
              <a:xfrm>
                <a:off x="2910" y="8610"/>
                <a:ext cx="675" cy="450"/>
              </a:xfrm>
              <a:prstGeom prst="rect">
                <a:avLst/>
              </a:prstGeom>
              <a:noFill/>
              <a:ln w="9525">
                <a:noFill/>
                <a:miter lim="800000"/>
                <a:headEnd/>
                <a:tailEnd/>
              </a:ln>
            </p:spPr>
            <p:txBody>
              <a:bodyPr/>
              <a:lstStyle/>
              <a:p>
                <a:r>
                  <a:rPr lang="tr-TR" sz="1200"/>
                  <a:t>h</a:t>
                </a:r>
                <a:endParaRPr lang="tr-TR" sz="2400"/>
              </a:p>
            </p:txBody>
          </p:sp>
          <p:sp>
            <p:nvSpPr>
              <p:cNvPr id="102444" name="Text Box 44"/>
              <p:cNvSpPr txBox="1">
                <a:spLocks noChangeArrowheads="1"/>
              </p:cNvSpPr>
              <p:nvPr/>
            </p:nvSpPr>
            <p:spPr bwMode="auto">
              <a:xfrm>
                <a:off x="3090" y="8310"/>
                <a:ext cx="675" cy="450"/>
              </a:xfrm>
              <a:prstGeom prst="rect">
                <a:avLst/>
              </a:prstGeom>
              <a:noFill/>
              <a:ln w="9525">
                <a:noFill/>
                <a:miter lim="800000"/>
                <a:headEnd/>
                <a:tailEnd/>
              </a:ln>
            </p:spPr>
            <p:txBody>
              <a:bodyPr/>
              <a:lstStyle/>
              <a:p>
                <a:r>
                  <a:rPr lang="tr-TR" sz="1200"/>
                  <a:t>i</a:t>
                </a:r>
                <a:endParaRPr lang="tr-TR" sz="2400"/>
              </a:p>
            </p:txBody>
          </p:sp>
          <p:sp>
            <p:nvSpPr>
              <p:cNvPr id="102445" name="Text Box 45"/>
              <p:cNvSpPr txBox="1">
                <a:spLocks noChangeArrowheads="1"/>
              </p:cNvSpPr>
              <p:nvPr/>
            </p:nvSpPr>
            <p:spPr bwMode="auto">
              <a:xfrm>
                <a:off x="3135" y="9525"/>
                <a:ext cx="675" cy="450"/>
              </a:xfrm>
              <a:prstGeom prst="rect">
                <a:avLst/>
              </a:prstGeom>
              <a:noFill/>
              <a:ln w="9525">
                <a:noFill/>
                <a:miter lim="800000"/>
                <a:headEnd/>
                <a:tailEnd/>
              </a:ln>
            </p:spPr>
            <p:txBody>
              <a:bodyPr/>
              <a:lstStyle/>
              <a:p>
                <a:r>
                  <a:rPr lang="tr-TR" sz="1200"/>
                  <a:t>g</a:t>
                </a:r>
                <a:endParaRPr lang="tr-TR" sz="2400"/>
              </a:p>
            </p:txBody>
          </p:sp>
          <p:sp>
            <p:nvSpPr>
              <p:cNvPr id="102446" name="Text Box 46"/>
              <p:cNvSpPr txBox="1">
                <a:spLocks noChangeArrowheads="1"/>
              </p:cNvSpPr>
              <p:nvPr/>
            </p:nvSpPr>
            <p:spPr bwMode="auto">
              <a:xfrm>
                <a:off x="4485" y="8310"/>
                <a:ext cx="675" cy="450"/>
              </a:xfrm>
              <a:prstGeom prst="rect">
                <a:avLst/>
              </a:prstGeom>
              <a:noFill/>
              <a:ln w="9525">
                <a:noFill/>
                <a:miter lim="800000"/>
                <a:headEnd/>
                <a:tailEnd/>
              </a:ln>
            </p:spPr>
            <p:txBody>
              <a:bodyPr/>
              <a:lstStyle/>
              <a:p>
                <a:r>
                  <a:rPr lang="tr-TR" sz="1200"/>
                  <a:t>j</a:t>
                </a:r>
                <a:endParaRPr lang="tr-TR" sz="2400"/>
              </a:p>
            </p:txBody>
          </p:sp>
          <p:sp>
            <p:nvSpPr>
              <p:cNvPr id="102447" name="Text Box 47"/>
              <p:cNvSpPr txBox="1">
                <a:spLocks noChangeArrowheads="1"/>
              </p:cNvSpPr>
              <p:nvPr/>
            </p:nvSpPr>
            <p:spPr bwMode="auto">
              <a:xfrm>
                <a:off x="4215" y="8595"/>
                <a:ext cx="675" cy="450"/>
              </a:xfrm>
              <a:prstGeom prst="rect">
                <a:avLst/>
              </a:prstGeom>
              <a:noFill/>
              <a:ln w="9525">
                <a:noFill/>
                <a:miter lim="800000"/>
                <a:headEnd/>
                <a:tailEnd/>
              </a:ln>
            </p:spPr>
            <p:txBody>
              <a:bodyPr/>
              <a:lstStyle/>
              <a:p>
                <a:r>
                  <a:rPr lang="tr-TR" sz="1200"/>
                  <a:t>k</a:t>
                </a:r>
                <a:endParaRPr lang="tr-TR" sz="2400"/>
              </a:p>
            </p:txBody>
          </p:sp>
          <p:sp>
            <p:nvSpPr>
              <p:cNvPr id="102448" name="Text Box 48"/>
              <p:cNvSpPr txBox="1">
                <a:spLocks noChangeArrowheads="1"/>
              </p:cNvSpPr>
              <p:nvPr/>
            </p:nvSpPr>
            <p:spPr bwMode="auto">
              <a:xfrm>
                <a:off x="1185" y="8580"/>
                <a:ext cx="675" cy="450"/>
              </a:xfrm>
              <a:prstGeom prst="rect">
                <a:avLst/>
              </a:prstGeom>
              <a:noFill/>
              <a:ln w="9525">
                <a:noFill/>
                <a:miter lim="800000"/>
                <a:headEnd/>
                <a:tailEnd/>
              </a:ln>
            </p:spPr>
            <p:txBody>
              <a:bodyPr/>
              <a:lstStyle/>
              <a:p>
                <a:r>
                  <a:rPr lang="tr-TR" sz="1200"/>
                  <a:t>A</a:t>
                </a:r>
                <a:endParaRPr lang="tr-TR" sz="2400"/>
              </a:p>
            </p:txBody>
          </p:sp>
          <p:sp>
            <p:nvSpPr>
              <p:cNvPr id="102449" name="Text Box 49"/>
              <p:cNvSpPr txBox="1">
                <a:spLocks noChangeArrowheads="1"/>
              </p:cNvSpPr>
              <p:nvPr/>
            </p:nvSpPr>
            <p:spPr bwMode="auto">
              <a:xfrm>
                <a:off x="4665" y="8595"/>
                <a:ext cx="675" cy="450"/>
              </a:xfrm>
              <a:prstGeom prst="rect">
                <a:avLst/>
              </a:prstGeom>
              <a:noFill/>
              <a:ln w="9525">
                <a:noFill/>
                <a:miter lim="800000"/>
                <a:headEnd/>
                <a:tailEnd/>
              </a:ln>
            </p:spPr>
            <p:txBody>
              <a:bodyPr/>
              <a:lstStyle/>
              <a:p>
                <a:r>
                  <a:rPr lang="tr-TR" sz="1200"/>
                  <a:t>l</a:t>
                </a:r>
                <a:endParaRPr lang="tr-TR" sz="2400"/>
              </a:p>
            </p:txBody>
          </p:sp>
          <p:sp>
            <p:nvSpPr>
              <p:cNvPr id="102450" name="Text Box 50"/>
              <p:cNvSpPr txBox="1">
                <a:spLocks noChangeArrowheads="1"/>
              </p:cNvSpPr>
              <p:nvPr/>
            </p:nvSpPr>
            <p:spPr bwMode="auto">
              <a:xfrm>
                <a:off x="4095" y="9060"/>
                <a:ext cx="675" cy="450"/>
              </a:xfrm>
              <a:prstGeom prst="rect">
                <a:avLst/>
              </a:prstGeom>
              <a:noFill/>
              <a:ln w="9525">
                <a:noFill/>
                <a:miter lim="800000"/>
                <a:headEnd/>
                <a:tailEnd/>
              </a:ln>
            </p:spPr>
            <p:txBody>
              <a:bodyPr/>
              <a:lstStyle/>
              <a:p>
                <a:r>
                  <a:rPr lang="tr-TR" sz="1200"/>
                  <a:t>m</a:t>
                </a:r>
                <a:endParaRPr lang="tr-TR" sz="2400"/>
              </a:p>
            </p:txBody>
          </p:sp>
          <p:sp>
            <p:nvSpPr>
              <p:cNvPr id="102451" name="Text Box 51"/>
              <p:cNvSpPr txBox="1">
                <a:spLocks noChangeArrowheads="1"/>
              </p:cNvSpPr>
              <p:nvPr/>
            </p:nvSpPr>
            <p:spPr bwMode="auto">
              <a:xfrm>
                <a:off x="3705" y="8865"/>
                <a:ext cx="675" cy="450"/>
              </a:xfrm>
              <a:prstGeom prst="rect">
                <a:avLst/>
              </a:prstGeom>
              <a:noFill/>
              <a:ln w="9525">
                <a:noFill/>
                <a:miter lim="800000"/>
                <a:headEnd/>
                <a:tailEnd/>
              </a:ln>
            </p:spPr>
            <p:txBody>
              <a:bodyPr/>
              <a:lstStyle/>
              <a:p>
                <a:r>
                  <a:rPr lang="tr-TR" sz="1200"/>
                  <a:t>x</a:t>
                </a:r>
                <a:endParaRPr lang="tr-TR" sz="2400"/>
              </a:p>
            </p:txBody>
          </p:sp>
          <p:sp>
            <p:nvSpPr>
              <p:cNvPr id="102452" name="Text Box 52"/>
              <p:cNvSpPr txBox="1">
                <a:spLocks noChangeArrowheads="1"/>
              </p:cNvSpPr>
              <p:nvPr/>
            </p:nvSpPr>
            <p:spPr bwMode="auto">
              <a:xfrm>
                <a:off x="4785" y="8985"/>
                <a:ext cx="675" cy="450"/>
              </a:xfrm>
              <a:prstGeom prst="rect">
                <a:avLst/>
              </a:prstGeom>
              <a:noFill/>
              <a:ln w="9525">
                <a:noFill/>
                <a:miter lim="800000"/>
                <a:headEnd/>
                <a:tailEnd/>
              </a:ln>
            </p:spPr>
            <p:txBody>
              <a:bodyPr/>
              <a:lstStyle/>
              <a:p>
                <a:r>
                  <a:rPr lang="tr-TR" sz="1200"/>
                  <a:t>n</a:t>
                </a:r>
                <a:endParaRPr lang="tr-TR" sz="2400"/>
              </a:p>
            </p:txBody>
          </p:sp>
          <p:sp>
            <p:nvSpPr>
              <p:cNvPr id="102453" name="Text Box 53"/>
              <p:cNvSpPr txBox="1">
                <a:spLocks noChangeArrowheads="1"/>
              </p:cNvSpPr>
              <p:nvPr/>
            </p:nvSpPr>
            <p:spPr bwMode="auto">
              <a:xfrm>
                <a:off x="4440" y="9495"/>
                <a:ext cx="675" cy="450"/>
              </a:xfrm>
              <a:prstGeom prst="rect">
                <a:avLst/>
              </a:prstGeom>
              <a:noFill/>
              <a:ln w="9525">
                <a:noFill/>
                <a:miter lim="800000"/>
                <a:headEnd/>
                <a:tailEnd/>
              </a:ln>
            </p:spPr>
            <p:txBody>
              <a:bodyPr/>
              <a:lstStyle/>
              <a:p>
                <a:r>
                  <a:rPr lang="tr-TR" sz="1200"/>
                  <a:t>o</a:t>
                </a:r>
                <a:endParaRPr lang="tr-TR" sz="2400"/>
              </a:p>
            </p:txBody>
          </p:sp>
          <p:sp>
            <p:nvSpPr>
              <p:cNvPr id="102454" name="Text Box 54"/>
              <p:cNvSpPr txBox="1">
                <a:spLocks noChangeArrowheads="1"/>
              </p:cNvSpPr>
              <p:nvPr/>
            </p:nvSpPr>
            <p:spPr bwMode="auto">
              <a:xfrm>
                <a:off x="5130" y="8880"/>
                <a:ext cx="675" cy="450"/>
              </a:xfrm>
              <a:prstGeom prst="rect">
                <a:avLst/>
              </a:prstGeom>
              <a:noFill/>
              <a:ln w="9525">
                <a:noFill/>
                <a:miter lim="800000"/>
                <a:headEnd/>
                <a:tailEnd/>
              </a:ln>
            </p:spPr>
            <p:txBody>
              <a:bodyPr/>
              <a:lstStyle/>
              <a:p>
                <a:r>
                  <a:rPr lang="tr-TR" sz="1200"/>
                  <a:t>p</a:t>
                </a:r>
                <a:endParaRPr lang="tr-TR" sz="2400"/>
              </a:p>
            </p:txBody>
          </p:sp>
          <p:sp>
            <p:nvSpPr>
              <p:cNvPr id="102455" name="Text Box 55"/>
              <p:cNvSpPr txBox="1">
                <a:spLocks noChangeArrowheads="1"/>
              </p:cNvSpPr>
              <p:nvPr/>
            </p:nvSpPr>
            <p:spPr bwMode="auto">
              <a:xfrm>
                <a:off x="5865" y="8505"/>
                <a:ext cx="675" cy="450"/>
              </a:xfrm>
              <a:prstGeom prst="rect">
                <a:avLst/>
              </a:prstGeom>
              <a:noFill/>
              <a:ln w="9525">
                <a:noFill/>
                <a:miter lim="800000"/>
                <a:headEnd/>
                <a:tailEnd/>
              </a:ln>
            </p:spPr>
            <p:txBody>
              <a:bodyPr/>
              <a:lstStyle/>
              <a:p>
                <a:r>
                  <a:rPr lang="tr-TR" sz="1200"/>
                  <a:t>q</a:t>
                </a:r>
                <a:endParaRPr lang="tr-TR" sz="2400"/>
              </a:p>
            </p:txBody>
          </p:sp>
          <p:sp>
            <p:nvSpPr>
              <p:cNvPr id="102456" name="Text Box 56"/>
              <p:cNvSpPr txBox="1">
                <a:spLocks noChangeArrowheads="1"/>
              </p:cNvSpPr>
              <p:nvPr/>
            </p:nvSpPr>
            <p:spPr bwMode="auto">
              <a:xfrm>
                <a:off x="5775" y="9315"/>
                <a:ext cx="675" cy="450"/>
              </a:xfrm>
              <a:prstGeom prst="rect">
                <a:avLst/>
              </a:prstGeom>
              <a:noFill/>
              <a:ln w="9525">
                <a:noFill/>
                <a:miter lim="800000"/>
                <a:headEnd/>
                <a:tailEnd/>
              </a:ln>
            </p:spPr>
            <p:txBody>
              <a:bodyPr/>
              <a:lstStyle/>
              <a:p>
                <a:r>
                  <a:rPr lang="tr-TR" sz="1200"/>
                  <a:t>r</a:t>
                </a:r>
                <a:endParaRPr lang="tr-TR" sz="2400"/>
              </a:p>
            </p:txBody>
          </p:sp>
          <p:sp>
            <p:nvSpPr>
              <p:cNvPr id="102457" name="Text Box 57"/>
              <p:cNvSpPr txBox="1">
                <a:spLocks noChangeArrowheads="1"/>
              </p:cNvSpPr>
              <p:nvPr/>
            </p:nvSpPr>
            <p:spPr bwMode="auto">
              <a:xfrm>
                <a:off x="6840" y="8745"/>
                <a:ext cx="675" cy="450"/>
              </a:xfrm>
              <a:prstGeom prst="rect">
                <a:avLst/>
              </a:prstGeom>
              <a:noFill/>
              <a:ln w="9525">
                <a:noFill/>
                <a:miter lim="800000"/>
                <a:headEnd/>
                <a:tailEnd/>
              </a:ln>
            </p:spPr>
            <p:txBody>
              <a:bodyPr/>
              <a:lstStyle/>
              <a:p>
                <a:r>
                  <a:rPr lang="tr-TR" sz="1200"/>
                  <a:t>s</a:t>
                </a:r>
                <a:endParaRPr lang="tr-TR" sz="2400"/>
              </a:p>
            </p:txBody>
          </p:sp>
        </p:grpSp>
      </p:grpSp>
      <p:sp>
        <p:nvSpPr>
          <p:cNvPr id="102458" name="Rectangle 58"/>
          <p:cNvSpPr>
            <a:spLocks noChangeArrowheads="1"/>
          </p:cNvSpPr>
          <p:nvPr/>
        </p:nvSpPr>
        <p:spPr bwMode="auto">
          <a:xfrm>
            <a:off x="1763713" y="4076700"/>
            <a:ext cx="7380287" cy="1155700"/>
          </a:xfrm>
          <a:prstGeom prst="rect">
            <a:avLst/>
          </a:prstGeom>
          <a:noFill/>
          <a:ln w="9525">
            <a:noFill/>
            <a:miter lim="800000"/>
            <a:headEnd/>
            <a:tailEnd/>
          </a:ln>
          <a:effectLst/>
        </p:spPr>
        <p:txBody>
          <a:bodyPr anchor="ctr">
            <a:spAutoFit/>
          </a:bodyPr>
          <a:lstStyle/>
          <a:p>
            <a:pPr algn="just"/>
            <a:r>
              <a:rPr lang="tr-TR" sz="1400">
                <a:latin typeface="Comic Sans MS" pitchFamily="66" charset="0"/>
              </a:rPr>
              <a:t>Problem bu durumuyla kapsama ağacının bulunması problemidir. Çözüm ise döngü içermeyecek ve tüm düğümleri ziyaret edecek şekilde kenarların bir alt kümesini bulmak olacaktır.  Şekilde a,i,j,q,s,r,n,m,f,d,b yolu tüm düğümleri içerdiğinden ve döngü içermediğinden  mümkün bir kapsama ağacıdır. Bu ağaç aşağıdaki şekilde gösterilmektedir</a:t>
            </a:r>
          </a:p>
        </p:txBody>
      </p:sp>
      <p:grpSp>
        <p:nvGrpSpPr>
          <p:cNvPr id="102459" name="Group 59"/>
          <p:cNvGrpSpPr>
            <a:grpSpLocks/>
          </p:cNvGrpSpPr>
          <p:nvPr/>
        </p:nvGrpSpPr>
        <p:grpSpPr bwMode="auto">
          <a:xfrm>
            <a:off x="3519488" y="5157788"/>
            <a:ext cx="4581525" cy="1295400"/>
            <a:chOff x="2175" y="13020"/>
            <a:chExt cx="7215" cy="2040"/>
          </a:xfrm>
        </p:grpSpPr>
        <p:sp>
          <p:nvSpPr>
            <p:cNvPr id="102460" name="Rectangle 60"/>
            <p:cNvSpPr>
              <a:spLocks noChangeArrowheads="1"/>
            </p:cNvSpPr>
            <p:nvPr/>
          </p:nvSpPr>
          <p:spPr bwMode="auto">
            <a:xfrm>
              <a:off x="2175" y="13020"/>
              <a:ext cx="7215" cy="2040"/>
            </a:xfrm>
            <a:prstGeom prst="rect">
              <a:avLst/>
            </a:prstGeom>
            <a:solidFill>
              <a:srgbClr val="C0C0C0"/>
            </a:solidFill>
            <a:ln w="9525">
              <a:solidFill>
                <a:srgbClr val="000000"/>
              </a:solidFill>
              <a:miter lim="800000"/>
              <a:headEnd/>
              <a:tailEnd/>
            </a:ln>
          </p:spPr>
          <p:txBody>
            <a:bodyPr/>
            <a:lstStyle/>
            <a:p>
              <a:endParaRPr lang="tr-TR"/>
            </a:p>
          </p:txBody>
        </p:sp>
        <p:sp>
          <p:nvSpPr>
            <p:cNvPr id="102461" name="Line 61"/>
            <p:cNvSpPr>
              <a:spLocks noChangeShapeType="1"/>
            </p:cNvSpPr>
            <p:nvPr/>
          </p:nvSpPr>
          <p:spPr bwMode="auto">
            <a:xfrm>
              <a:off x="2595" y="13440"/>
              <a:ext cx="1245" cy="0"/>
            </a:xfrm>
            <a:prstGeom prst="line">
              <a:avLst/>
            </a:prstGeom>
            <a:noFill/>
            <a:ln w="9525">
              <a:solidFill>
                <a:srgbClr val="000000"/>
              </a:solidFill>
              <a:round/>
              <a:headEnd type="oval" w="med" len="med"/>
              <a:tailEnd type="oval" w="med" len="med"/>
            </a:ln>
          </p:spPr>
          <p:txBody>
            <a:bodyPr/>
            <a:lstStyle/>
            <a:p>
              <a:endParaRPr lang="tr-TR"/>
            </a:p>
          </p:txBody>
        </p:sp>
        <p:sp>
          <p:nvSpPr>
            <p:cNvPr id="102462" name="Line 62"/>
            <p:cNvSpPr>
              <a:spLocks noChangeShapeType="1"/>
            </p:cNvSpPr>
            <p:nvPr/>
          </p:nvSpPr>
          <p:spPr bwMode="auto">
            <a:xfrm>
              <a:off x="3840" y="13440"/>
              <a:ext cx="1350" cy="0"/>
            </a:xfrm>
            <a:prstGeom prst="line">
              <a:avLst/>
            </a:prstGeom>
            <a:noFill/>
            <a:ln w="9525">
              <a:solidFill>
                <a:srgbClr val="000000"/>
              </a:solidFill>
              <a:round/>
              <a:headEnd/>
              <a:tailEnd/>
            </a:ln>
          </p:spPr>
          <p:txBody>
            <a:bodyPr/>
            <a:lstStyle/>
            <a:p>
              <a:endParaRPr lang="tr-TR"/>
            </a:p>
          </p:txBody>
        </p:sp>
        <p:sp>
          <p:nvSpPr>
            <p:cNvPr id="102463" name="Line 63"/>
            <p:cNvSpPr>
              <a:spLocks noChangeShapeType="1"/>
            </p:cNvSpPr>
            <p:nvPr/>
          </p:nvSpPr>
          <p:spPr bwMode="auto">
            <a:xfrm>
              <a:off x="5190" y="13440"/>
              <a:ext cx="1395" cy="0"/>
            </a:xfrm>
            <a:prstGeom prst="line">
              <a:avLst/>
            </a:prstGeom>
            <a:noFill/>
            <a:ln w="9525">
              <a:solidFill>
                <a:srgbClr val="000000"/>
              </a:solidFill>
              <a:round/>
              <a:headEnd type="oval" w="med" len="med"/>
              <a:tailEnd type="oval" w="med" len="med"/>
            </a:ln>
          </p:spPr>
          <p:txBody>
            <a:bodyPr/>
            <a:lstStyle/>
            <a:p>
              <a:endParaRPr lang="tr-TR"/>
            </a:p>
          </p:txBody>
        </p:sp>
        <p:sp>
          <p:nvSpPr>
            <p:cNvPr id="102464" name="Line 64"/>
            <p:cNvSpPr>
              <a:spLocks noChangeShapeType="1"/>
            </p:cNvSpPr>
            <p:nvPr/>
          </p:nvSpPr>
          <p:spPr bwMode="auto">
            <a:xfrm>
              <a:off x="6603" y="13407"/>
              <a:ext cx="1140" cy="510"/>
            </a:xfrm>
            <a:prstGeom prst="line">
              <a:avLst/>
            </a:prstGeom>
            <a:noFill/>
            <a:ln w="9525">
              <a:solidFill>
                <a:srgbClr val="000000"/>
              </a:solidFill>
              <a:round/>
              <a:headEnd/>
              <a:tailEnd/>
            </a:ln>
          </p:spPr>
          <p:txBody>
            <a:bodyPr/>
            <a:lstStyle/>
            <a:p>
              <a:endParaRPr lang="tr-TR"/>
            </a:p>
          </p:txBody>
        </p:sp>
        <p:sp>
          <p:nvSpPr>
            <p:cNvPr id="102465" name="Line 65"/>
            <p:cNvSpPr>
              <a:spLocks noChangeShapeType="1"/>
            </p:cNvSpPr>
            <p:nvPr/>
          </p:nvSpPr>
          <p:spPr bwMode="auto">
            <a:xfrm flipH="1">
              <a:off x="6585" y="13920"/>
              <a:ext cx="1155" cy="540"/>
            </a:xfrm>
            <a:prstGeom prst="line">
              <a:avLst/>
            </a:prstGeom>
            <a:noFill/>
            <a:ln w="9525">
              <a:solidFill>
                <a:srgbClr val="000000"/>
              </a:solidFill>
              <a:round/>
              <a:headEnd type="oval" w="med" len="med"/>
              <a:tailEnd/>
            </a:ln>
          </p:spPr>
          <p:txBody>
            <a:bodyPr/>
            <a:lstStyle/>
            <a:p>
              <a:endParaRPr lang="tr-TR"/>
            </a:p>
          </p:txBody>
        </p:sp>
        <p:sp>
          <p:nvSpPr>
            <p:cNvPr id="102466" name="Line 66"/>
            <p:cNvSpPr>
              <a:spLocks noChangeShapeType="1"/>
            </p:cNvSpPr>
            <p:nvPr/>
          </p:nvSpPr>
          <p:spPr bwMode="auto">
            <a:xfrm>
              <a:off x="7755" y="13905"/>
              <a:ext cx="1095" cy="0"/>
            </a:xfrm>
            <a:prstGeom prst="line">
              <a:avLst/>
            </a:prstGeom>
            <a:noFill/>
            <a:ln w="9525">
              <a:solidFill>
                <a:srgbClr val="000000"/>
              </a:solidFill>
              <a:round/>
              <a:headEnd/>
              <a:tailEnd type="oval" w="med" len="med"/>
            </a:ln>
          </p:spPr>
          <p:txBody>
            <a:bodyPr/>
            <a:lstStyle/>
            <a:p>
              <a:endParaRPr lang="tr-TR"/>
            </a:p>
          </p:txBody>
        </p:sp>
        <p:sp>
          <p:nvSpPr>
            <p:cNvPr id="102467" name="Line 67"/>
            <p:cNvSpPr>
              <a:spLocks noChangeShapeType="1"/>
            </p:cNvSpPr>
            <p:nvPr/>
          </p:nvSpPr>
          <p:spPr bwMode="auto">
            <a:xfrm flipH="1">
              <a:off x="2565" y="14460"/>
              <a:ext cx="1290" cy="0"/>
            </a:xfrm>
            <a:prstGeom prst="line">
              <a:avLst/>
            </a:prstGeom>
            <a:noFill/>
            <a:ln w="9525">
              <a:solidFill>
                <a:srgbClr val="000000"/>
              </a:solidFill>
              <a:round/>
              <a:headEnd type="oval" w="med" len="med"/>
              <a:tailEnd type="oval" w="med" len="med"/>
            </a:ln>
          </p:spPr>
          <p:txBody>
            <a:bodyPr/>
            <a:lstStyle/>
            <a:p>
              <a:endParaRPr lang="tr-TR"/>
            </a:p>
          </p:txBody>
        </p:sp>
        <p:sp>
          <p:nvSpPr>
            <p:cNvPr id="102468" name="Line 68"/>
            <p:cNvSpPr>
              <a:spLocks noChangeShapeType="1"/>
            </p:cNvSpPr>
            <p:nvPr/>
          </p:nvSpPr>
          <p:spPr bwMode="auto">
            <a:xfrm>
              <a:off x="4455" y="13998"/>
              <a:ext cx="690" cy="450"/>
            </a:xfrm>
            <a:prstGeom prst="line">
              <a:avLst/>
            </a:prstGeom>
            <a:noFill/>
            <a:ln w="9525">
              <a:solidFill>
                <a:srgbClr val="000000"/>
              </a:solidFill>
              <a:round/>
              <a:headEnd type="oval" w="med" len="med"/>
              <a:tailEnd type="oval" w="med" len="med"/>
            </a:ln>
          </p:spPr>
          <p:txBody>
            <a:bodyPr/>
            <a:lstStyle/>
            <a:p>
              <a:endParaRPr lang="tr-TR"/>
            </a:p>
          </p:txBody>
        </p:sp>
        <p:sp>
          <p:nvSpPr>
            <p:cNvPr id="102469" name="Line 69"/>
            <p:cNvSpPr>
              <a:spLocks noChangeShapeType="1"/>
            </p:cNvSpPr>
            <p:nvPr/>
          </p:nvSpPr>
          <p:spPr bwMode="auto">
            <a:xfrm flipH="1">
              <a:off x="3855" y="13980"/>
              <a:ext cx="630" cy="465"/>
            </a:xfrm>
            <a:prstGeom prst="line">
              <a:avLst/>
            </a:prstGeom>
            <a:noFill/>
            <a:ln w="9525">
              <a:solidFill>
                <a:srgbClr val="000000"/>
              </a:solidFill>
              <a:round/>
              <a:headEnd/>
              <a:tailEnd/>
            </a:ln>
          </p:spPr>
          <p:txBody>
            <a:bodyPr/>
            <a:lstStyle/>
            <a:p>
              <a:endParaRPr lang="tr-TR"/>
            </a:p>
          </p:txBody>
        </p:sp>
        <p:sp>
          <p:nvSpPr>
            <p:cNvPr id="102470" name="Line 70"/>
            <p:cNvSpPr>
              <a:spLocks noChangeShapeType="1"/>
            </p:cNvSpPr>
            <p:nvPr/>
          </p:nvSpPr>
          <p:spPr bwMode="auto">
            <a:xfrm>
              <a:off x="5820" y="13935"/>
              <a:ext cx="765" cy="480"/>
            </a:xfrm>
            <a:prstGeom prst="line">
              <a:avLst/>
            </a:prstGeom>
            <a:noFill/>
            <a:ln w="9525">
              <a:solidFill>
                <a:srgbClr val="000000"/>
              </a:solidFill>
              <a:round/>
              <a:headEnd type="oval" w="med" len="med"/>
              <a:tailEnd type="oval" w="med" len="med"/>
            </a:ln>
          </p:spPr>
          <p:txBody>
            <a:bodyPr/>
            <a:lstStyle/>
            <a:p>
              <a:endParaRPr lang="tr-TR"/>
            </a:p>
          </p:txBody>
        </p:sp>
        <p:sp>
          <p:nvSpPr>
            <p:cNvPr id="102471" name="Line 71"/>
            <p:cNvSpPr>
              <a:spLocks noChangeShapeType="1"/>
            </p:cNvSpPr>
            <p:nvPr/>
          </p:nvSpPr>
          <p:spPr bwMode="auto">
            <a:xfrm flipH="1">
              <a:off x="5160" y="13935"/>
              <a:ext cx="675" cy="495"/>
            </a:xfrm>
            <a:prstGeom prst="line">
              <a:avLst/>
            </a:prstGeom>
            <a:noFill/>
            <a:ln w="9525">
              <a:solidFill>
                <a:srgbClr val="000000"/>
              </a:solidFill>
              <a:round/>
              <a:headEnd type="oval" w="med" len="med"/>
              <a:tailEnd/>
            </a:ln>
          </p:spPr>
          <p:txBody>
            <a:bodyPr/>
            <a:lstStyle/>
            <a:p>
              <a:endParaRPr lang="tr-TR"/>
            </a:p>
          </p:txBody>
        </p:sp>
        <p:sp>
          <p:nvSpPr>
            <p:cNvPr id="102472" name="Text Box 72"/>
            <p:cNvSpPr txBox="1">
              <a:spLocks noChangeArrowheads="1"/>
            </p:cNvSpPr>
            <p:nvPr/>
          </p:nvSpPr>
          <p:spPr bwMode="auto">
            <a:xfrm>
              <a:off x="2940" y="13170"/>
              <a:ext cx="675" cy="450"/>
            </a:xfrm>
            <a:prstGeom prst="rect">
              <a:avLst/>
            </a:prstGeom>
            <a:noFill/>
            <a:ln w="9525">
              <a:noFill/>
              <a:miter lim="800000"/>
              <a:headEnd/>
              <a:tailEnd/>
            </a:ln>
          </p:spPr>
          <p:txBody>
            <a:bodyPr/>
            <a:lstStyle/>
            <a:p>
              <a:r>
                <a:rPr lang="tr-TR" sz="1200"/>
                <a:t>a</a:t>
              </a:r>
              <a:endParaRPr lang="tr-TR" sz="2400"/>
            </a:p>
          </p:txBody>
        </p:sp>
        <p:sp>
          <p:nvSpPr>
            <p:cNvPr id="102473" name="Text Box 73"/>
            <p:cNvSpPr txBox="1">
              <a:spLocks noChangeArrowheads="1"/>
            </p:cNvSpPr>
            <p:nvPr/>
          </p:nvSpPr>
          <p:spPr bwMode="auto">
            <a:xfrm>
              <a:off x="2925" y="14160"/>
              <a:ext cx="675" cy="450"/>
            </a:xfrm>
            <a:prstGeom prst="rect">
              <a:avLst/>
            </a:prstGeom>
            <a:noFill/>
            <a:ln w="9525">
              <a:noFill/>
              <a:miter lim="800000"/>
              <a:headEnd/>
              <a:tailEnd/>
            </a:ln>
          </p:spPr>
          <p:txBody>
            <a:bodyPr/>
            <a:lstStyle/>
            <a:p>
              <a:r>
                <a:rPr lang="tr-TR" sz="1200"/>
                <a:t>b</a:t>
              </a:r>
              <a:endParaRPr lang="tr-TR" sz="2400"/>
            </a:p>
          </p:txBody>
        </p:sp>
        <p:sp>
          <p:nvSpPr>
            <p:cNvPr id="102474" name="Text Box 74"/>
            <p:cNvSpPr txBox="1">
              <a:spLocks noChangeArrowheads="1"/>
            </p:cNvSpPr>
            <p:nvPr/>
          </p:nvSpPr>
          <p:spPr bwMode="auto">
            <a:xfrm>
              <a:off x="3885" y="13935"/>
              <a:ext cx="675" cy="450"/>
            </a:xfrm>
            <a:prstGeom prst="rect">
              <a:avLst/>
            </a:prstGeom>
            <a:noFill/>
            <a:ln w="9525">
              <a:noFill/>
              <a:miter lim="800000"/>
              <a:headEnd/>
              <a:tailEnd/>
            </a:ln>
          </p:spPr>
          <p:txBody>
            <a:bodyPr/>
            <a:lstStyle/>
            <a:p>
              <a:r>
                <a:rPr lang="tr-TR" sz="1200"/>
                <a:t>d</a:t>
              </a:r>
              <a:endParaRPr lang="tr-TR" sz="2400"/>
            </a:p>
          </p:txBody>
        </p:sp>
        <p:sp>
          <p:nvSpPr>
            <p:cNvPr id="102475" name="Text Box 75"/>
            <p:cNvSpPr txBox="1">
              <a:spLocks noChangeArrowheads="1"/>
            </p:cNvSpPr>
            <p:nvPr/>
          </p:nvSpPr>
          <p:spPr bwMode="auto">
            <a:xfrm>
              <a:off x="4620" y="13920"/>
              <a:ext cx="675" cy="450"/>
            </a:xfrm>
            <a:prstGeom prst="rect">
              <a:avLst/>
            </a:prstGeom>
            <a:noFill/>
            <a:ln w="9525">
              <a:noFill/>
              <a:miter lim="800000"/>
              <a:headEnd/>
              <a:tailEnd/>
            </a:ln>
          </p:spPr>
          <p:txBody>
            <a:bodyPr/>
            <a:lstStyle/>
            <a:p>
              <a:r>
                <a:rPr lang="tr-TR" sz="1200"/>
                <a:t>f</a:t>
              </a:r>
              <a:endParaRPr lang="tr-TR" sz="2400"/>
            </a:p>
          </p:txBody>
        </p:sp>
        <p:sp>
          <p:nvSpPr>
            <p:cNvPr id="102476" name="Text Box 76"/>
            <p:cNvSpPr txBox="1">
              <a:spLocks noChangeArrowheads="1"/>
            </p:cNvSpPr>
            <p:nvPr/>
          </p:nvSpPr>
          <p:spPr bwMode="auto">
            <a:xfrm>
              <a:off x="4215" y="13155"/>
              <a:ext cx="675" cy="450"/>
            </a:xfrm>
            <a:prstGeom prst="rect">
              <a:avLst/>
            </a:prstGeom>
            <a:noFill/>
            <a:ln w="9525">
              <a:noFill/>
              <a:miter lim="800000"/>
              <a:headEnd/>
              <a:tailEnd/>
            </a:ln>
          </p:spPr>
          <p:txBody>
            <a:bodyPr/>
            <a:lstStyle/>
            <a:p>
              <a:r>
                <a:rPr lang="tr-TR" sz="1200"/>
                <a:t>i</a:t>
              </a:r>
              <a:endParaRPr lang="tr-TR" sz="2400"/>
            </a:p>
          </p:txBody>
        </p:sp>
        <p:sp>
          <p:nvSpPr>
            <p:cNvPr id="102477" name="Text Box 77"/>
            <p:cNvSpPr txBox="1">
              <a:spLocks noChangeArrowheads="1"/>
            </p:cNvSpPr>
            <p:nvPr/>
          </p:nvSpPr>
          <p:spPr bwMode="auto">
            <a:xfrm>
              <a:off x="5610" y="13155"/>
              <a:ext cx="675" cy="450"/>
            </a:xfrm>
            <a:prstGeom prst="rect">
              <a:avLst/>
            </a:prstGeom>
            <a:noFill/>
            <a:ln w="9525">
              <a:noFill/>
              <a:miter lim="800000"/>
              <a:headEnd/>
              <a:tailEnd/>
            </a:ln>
          </p:spPr>
          <p:txBody>
            <a:bodyPr/>
            <a:lstStyle/>
            <a:p>
              <a:r>
                <a:rPr lang="tr-TR" sz="1200"/>
                <a:t>j</a:t>
              </a:r>
              <a:endParaRPr lang="tr-TR" sz="2400"/>
            </a:p>
          </p:txBody>
        </p:sp>
        <p:sp>
          <p:nvSpPr>
            <p:cNvPr id="102478" name="Text Box 78"/>
            <p:cNvSpPr txBox="1">
              <a:spLocks noChangeArrowheads="1"/>
            </p:cNvSpPr>
            <p:nvPr/>
          </p:nvSpPr>
          <p:spPr bwMode="auto">
            <a:xfrm>
              <a:off x="5220" y="13905"/>
              <a:ext cx="675" cy="450"/>
            </a:xfrm>
            <a:prstGeom prst="rect">
              <a:avLst/>
            </a:prstGeom>
            <a:noFill/>
            <a:ln w="9525">
              <a:noFill/>
              <a:miter lim="800000"/>
              <a:headEnd/>
              <a:tailEnd/>
            </a:ln>
          </p:spPr>
          <p:txBody>
            <a:bodyPr/>
            <a:lstStyle/>
            <a:p>
              <a:r>
                <a:rPr lang="tr-TR" sz="1200"/>
                <a:t>m</a:t>
              </a:r>
              <a:endParaRPr lang="tr-TR" sz="2400"/>
            </a:p>
          </p:txBody>
        </p:sp>
        <p:sp>
          <p:nvSpPr>
            <p:cNvPr id="102479" name="Text Box 79"/>
            <p:cNvSpPr txBox="1">
              <a:spLocks noChangeArrowheads="1"/>
            </p:cNvSpPr>
            <p:nvPr/>
          </p:nvSpPr>
          <p:spPr bwMode="auto">
            <a:xfrm>
              <a:off x="6255" y="13725"/>
              <a:ext cx="675" cy="450"/>
            </a:xfrm>
            <a:prstGeom prst="rect">
              <a:avLst/>
            </a:prstGeom>
            <a:noFill/>
            <a:ln w="9525">
              <a:noFill/>
              <a:miter lim="800000"/>
              <a:headEnd/>
              <a:tailEnd/>
            </a:ln>
          </p:spPr>
          <p:txBody>
            <a:bodyPr/>
            <a:lstStyle/>
            <a:p>
              <a:r>
                <a:rPr lang="tr-TR" sz="1200"/>
                <a:t>p</a:t>
              </a:r>
              <a:endParaRPr lang="tr-TR" sz="2400"/>
            </a:p>
          </p:txBody>
        </p:sp>
        <p:sp>
          <p:nvSpPr>
            <p:cNvPr id="102480" name="Text Box 80"/>
            <p:cNvSpPr txBox="1">
              <a:spLocks noChangeArrowheads="1"/>
            </p:cNvSpPr>
            <p:nvPr/>
          </p:nvSpPr>
          <p:spPr bwMode="auto">
            <a:xfrm>
              <a:off x="6990" y="13350"/>
              <a:ext cx="675" cy="450"/>
            </a:xfrm>
            <a:prstGeom prst="rect">
              <a:avLst/>
            </a:prstGeom>
            <a:noFill/>
            <a:ln w="9525">
              <a:noFill/>
              <a:miter lim="800000"/>
              <a:headEnd/>
              <a:tailEnd/>
            </a:ln>
          </p:spPr>
          <p:txBody>
            <a:bodyPr/>
            <a:lstStyle/>
            <a:p>
              <a:r>
                <a:rPr lang="tr-TR" sz="1200"/>
                <a:t>q</a:t>
              </a:r>
              <a:endParaRPr lang="tr-TR" sz="2400"/>
            </a:p>
          </p:txBody>
        </p:sp>
        <p:sp>
          <p:nvSpPr>
            <p:cNvPr id="102481" name="Text Box 81"/>
            <p:cNvSpPr txBox="1">
              <a:spLocks noChangeArrowheads="1"/>
            </p:cNvSpPr>
            <p:nvPr/>
          </p:nvSpPr>
          <p:spPr bwMode="auto">
            <a:xfrm>
              <a:off x="6900" y="14160"/>
              <a:ext cx="675" cy="450"/>
            </a:xfrm>
            <a:prstGeom prst="rect">
              <a:avLst/>
            </a:prstGeom>
            <a:noFill/>
            <a:ln w="9525">
              <a:noFill/>
              <a:miter lim="800000"/>
              <a:headEnd/>
              <a:tailEnd/>
            </a:ln>
          </p:spPr>
          <p:txBody>
            <a:bodyPr/>
            <a:lstStyle/>
            <a:p>
              <a:r>
                <a:rPr lang="tr-TR" sz="1200"/>
                <a:t>r</a:t>
              </a:r>
              <a:endParaRPr lang="tr-TR" sz="2400"/>
            </a:p>
          </p:txBody>
        </p:sp>
        <p:sp>
          <p:nvSpPr>
            <p:cNvPr id="102482" name="Text Box 82"/>
            <p:cNvSpPr txBox="1">
              <a:spLocks noChangeArrowheads="1"/>
            </p:cNvSpPr>
            <p:nvPr/>
          </p:nvSpPr>
          <p:spPr bwMode="auto">
            <a:xfrm>
              <a:off x="7965" y="13590"/>
              <a:ext cx="675" cy="450"/>
            </a:xfrm>
            <a:prstGeom prst="rect">
              <a:avLst/>
            </a:prstGeom>
            <a:noFill/>
            <a:ln w="9525">
              <a:noFill/>
              <a:miter lim="800000"/>
              <a:headEnd/>
              <a:tailEnd/>
            </a:ln>
          </p:spPr>
          <p:txBody>
            <a:bodyPr/>
            <a:lstStyle/>
            <a:p>
              <a:r>
                <a:rPr lang="tr-TR" sz="1200"/>
                <a:t>s</a:t>
              </a:r>
              <a:endParaRPr lang="tr-TR" sz="2400"/>
            </a:p>
          </p:txBody>
        </p:sp>
        <p:sp>
          <p:nvSpPr>
            <p:cNvPr id="102483" name="Text Box 83"/>
            <p:cNvSpPr txBox="1">
              <a:spLocks noChangeArrowheads="1"/>
            </p:cNvSpPr>
            <p:nvPr/>
          </p:nvSpPr>
          <p:spPr bwMode="auto">
            <a:xfrm>
              <a:off x="5835" y="14040"/>
              <a:ext cx="675" cy="450"/>
            </a:xfrm>
            <a:prstGeom prst="rect">
              <a:avLst/>
            </a:prstGeom>
            <a:noFill/>
            <a:ln w="9525">
              <a:noFill/>
              <a:miter lim="800000"/>
              <a:headEnd/>
              <a:tailEnd/>
            </a:ln>
          </p:spPr>
          <p:txBody>
            <a:bodyPr/>
            <a:lstStyle/>
            <a:p>
              <a:r>
                <a:rPr lang="tr-TR" sz="1200"/>
                <a:t>n</a:t>
              </a:r>
              <a:endParaRPr lang="tr-TR" sz="2400"/>
            </a:p>
          </p:txBody>
        </p:sp>
      </p:grpSp>
      <p:sp>
        <p:nvSpPr>
          <p:cNvPr id="102484"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2485"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BF84189B-1A0C-42EA-8E10-66DB2B060723}" type="slidenum">
              <a:rPr lang="tr-TR" sz="1400"/>
              <a:pPr algn="ctr" eaLnBrk="0" hangingPunct="0"/>
              <a:t>6</a:t>
            </a:fld>
            <a:r>
              <a:rPr lang="tr-TR" sz="1400"/>
              <a:t>. Sayfa</a:t>
            </a:r>
          </a:p>
        </p:txBody>
      </p:sp>
      <p:sp>
        <p:nvSpPr>
          <p:cNvPr id="102486"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03427" name="Rectangle 3"/>
          <p:cNvSpPr>
            <a:spLocks noGrp="1" noChangeArrowheads="1"/>
          </p:cNvSpPr>
          <p:nvPr>
            <p:ph type="body" idx="1"/>
          </p:nvPr>
        </p:nvSpPr>
        <p:spPr/>
        <p:txBody>
          <a:bodyPr/>
          <a:lstStyle/>
          <a:p>
            <a:pPr algn="just">
              <a:buFont typeface="Wingdings" pitchFamily="2" charset="2"/>
              <a:buNone/>
            </a:pPr>
            <a:r>
              <a:rPr lang="tr-TR" sz="1400" smtClean="0">
                <a:latin typeface="Comic Sans MS" pitchFamily="66" charset="0"/>
              </a:rPr>
              <a:t>Bir G grafının, bir kapsama ağacı ,grafın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 ve kenarlarını kullanarak G nin t</a:t>
            </a:r>
            <a:r>
              <a:rPr lang="tr-TR" sz="1400" smtClean="0"/>
              <a:t>ü</a:t>
            </a:r>
            <a:r>
              <a:rPr lang="tr-TR" sz="1400" smtClean="0">
                <a:latin typeface="Comic Sans MS" pitchFamily="66" charset="0"/>
              </a:rPr>
              <a:t>m d</a:t>
            </a:r>
            <a:r>
              <a:rPr lang="tr-TR" sz="1400" smtClean="0"/>
              <a:t>ü</a:t>
            </a:r>
            <a:r>
              <a:rPr lang="tr-TR" sz="1400" smtClean="0">
                <a:latin typeface="Comic Sans MS" pitchFamily="66" charset="0"/>
              </a:rPr>
              <a:t>ğ</a:t>
            </a:r>
            <a:r>
              <a:rPr lang="tr-TR" sz="1400" smtClean="0"/>
              <a:t>ü</a:t>
            </a:r>
            <a:r>
              <a:rPr lang="tr-TR" sz="1400" smtClean="0">
                <a:latin typeface="Comic Sans MS" pitchFamily="66" charset="0"/>
              </a:rPr>
              <a:t>mlerini i</a:t>
            </a:r>
            <a:r>
              <a:rPr lang="tr-TR" sz="1400" smtClean="0"/>
              <a:t>ç</a:t>
            </a:r>
            <a:r>
              <a:rPr lang="tr-TR" sz="1400" smtClean="0">
                <a:latin typeface="Comic Sans MS" pitchFamily="66" charset="0"/>
              </a:rPr>
              <a:t>eren bir ağa</a:t>
            </a:r>
            <a:r>
              <a:rPr lang="tr-TR" sz="1400" smtClean="0"/>
              <a:t>ç</a:t>
            </a:r>
            <a:r>
              <a:rPr lang="tr-TR" sz="1400" smtClean="0">
                <a:latin typeface="Comic Sans MS" pitchFamily="66" charset="0"/>
              </a:rPr>
              <a:t>tır. </a:t>
            </a:r>
          </a:p>
        </p:txBody>
      </p:sp>
      <p:sp>
        <p:nvSpPr>
          <p:cNvPr id="103428" name="Rectangle 4"/>
          <p:cNvSpPr>
            <a:spLocks noChangeArrowheads="1"/>
          </p:cNvSpPr>
          <p:nvPr/>
        </p:nvSpPr>
        <p:spPr bwMode="auto">
          <a:xfrm>
            <a:off x="1474788" y="2060575"/>
            <a:ext cx="7705725" cy="1155700"/>
          </a:xfrm>
          <a:prstGeom prst="rect">
            <a:avLst/>
          </a:prstGeom>
          <a:noFill/>
          <a:ln w="9525">
            <a:noFill/>
            <a:miter lim="800000"/>
            <a:headEnd/>
            <a:tailEnd/>
          </a:ln>
          <a:effectLst/>
        </p:spPr>
        <p:txBody>
          <a:bodyPr anchor="ctr">
            <a:spAutoFit/>
          </a:bodyPr>
          <a:lstStyle/>
          <a:p>
            <a:pPr algn="just"/>
            <a:r>
              <a:rPr lang="tr-TR" sz="1400">
                <a:latin typeface="Comic Sans MS" pitchFamily="66" charset="0"/>
              </a:rPr>
              <a:t>Grafın kendisi bir ağaç ise kapsama ağacı da kendisidir. Genel olarak  bir grafın birden fazla kapsama ağacı vardır.</a:t>
            </a:r>
          </a:p>
          <a:p>
            <a:pPr algn="just"/>
            <a:endParaRPr lang="tr-TR" sz="1400">
              <a:latin typeface="Comic Sans MS" pitchFamily="66" charset="0"/>
            </a:endParaRPr>
          </a:p>
          <a:p>
            <a:pPr algn="just"/>
            <a:r>
              <a:rPr lang="tr-TR" sz="1400">
                <a:latin typeface="Comic Sans MS" pitchFamily="66" charset="0"/>
              </a:rPr>
              <a:t>Bir grafın kapsama ağacını bulmak için bir çok yöntem vardır. Bunlardan birisi kenarları döngüleri yok edecek şekilde kaldırmak olabilir. Şekilde  bir örnekle yöntem açıklanmıştır.</a:t>
            </a:r>
          </a:p>
        </p:txBody>
      </p:sp>
      <p:grpSp>
        <p:nvGrpSpPr>
          <p:cNvPr id="103429" name="Group 5"/>
          <p:cNvGrpSpPr>
            <a:grpSpLocks/>
          </p:cNvGrpSpPr>
          <p:nvPr/>
        </p:nvGrpSpPr>
        <p:grpSpPr bwMode="auto">
          <a:xfrm>
            <a:off x="2051050" y="3429000"/>
            <a:ext cx="5545138" cy="1582738"/>
            <a:chOff x="1380" y="6108"/>
            <a:chExt cx="7830" cy="1830"/>
          </a:xfrm>
        </p:grpSpPr>
        <p:sp>
          <p:nvSpPr>
            <p:cNvPr id="103430" name="Rectangle 6"/>
            <p:cNvSpPr>
              <a:spLocks noChangeArrowheads="1"/>
            </p:cNvSpPr>
            <p:nvPr/>
          </p:nvSpPr>
          <p:spPr bwMode="auto">
            <a:xfrm>
              <a:off x="1380" y="6108"/>
              <a:ext cx="7830" cy="1830"/>
            </a:xfrm>
            <a:prstGeom prst="rect">
              <a:avLst/>
            </a:prstGeom>
            <a:solidFill>
              <a:srgbClr val="C0C0C0"/>
            </a:solidFill>
            <a:ln w="9525">
              <a:solidFill>
                <a:srgbClr val="000000"/>
              </a:solidFill>
              <a:miter lim="800000"/>
              <a:headEnd/>
              <a:tailEnd/>
            </a:ln>
          </p:spPr>
          <p:txBody>
            <a:bodyPr/>
            <a:lstStyle/>
            <a:p>
              <a:endParaRPr lang="tr-TR"/>
            </a:p>
          </p:txBody>
        </p:sp>
        <p:sp>
          <p:nvSpPr>
            <p:cNvPr id="103431" name="Text Box 7"/>
            <p:cNvSpPr txBox="1">
              <a:spLocks noChangeArrowheads="1"/>
            </p:cNvSpPr>
            <p:nvPr/>
          </p:nvSpPr>
          <p:spPr bwMode="auto">
            <a:xfrm>
              <a:off x="3702" y="6615"/>
              <a:ext cx="690" cy="420"/>
            </a:xfrm>
            <a:prstGeom prst="rect">
              <a:avLst/>
            </a:prstGeom>
            <a:noFill/>
            <a:ln w="9525">
              <a:noFill/>
              <a:miter lim="800000"/>
              <a:headEnd/>
              <a:tailEnd/>
            </a:ln>
          </p:spPr>
          <p:txBody>
            <a:bodyPr/>
            <a:lstStyle/>
            <a:p>
              <a:r>
                <a:rPr lang="tr-TR" sz="1200" b="1">
                  <a:sym typeface="Symbol" pitchFamily="18" charset="2"/>
                </a:rPr>
                <a:t></a:t>
              </a:r>
              <a:endParaRPr lang="tr-TR" sz="2400"/>
            </a:p>
          </p:txBody>
        </p:sp>
        <p:grpSp>
          <p:nvGrpSpPr>
            <p:cNvPr id="103432" name="Group 8"/>
            <p:cNvGrpSpPr>
              <a:grpSpLocks/>
            </p:cNvGrpSpPr>
            <p:nvPr/>
          </p:nvGrpSpPr>
          <p:grpSpPr bwMode="auto">
            <a:xfrm>
              <a:off x="1785" y="6270"/>
              <a:ext cx="1560" cy="1215"/>
              <a:chOff x="1785" y="6270"/>
              <a:chExt cx="1560" cy="1215"/>
            </a:xfrm>
          </p:grpSpPr>
          <p:grpSp>
            <p:nvGrpSpPr>
              <p:cNvPr id="103433" name="Group 9"/>
              <p:cNvGrpSpPr>
                <a:grpSpLocks/>
              </p:cNvGrpSpPr>
              <p:nvPr/>
            </p:nvGrpSpPr>
            <p:grpSpPr bwMode="auto">
              <a:xfrm>
                <a:off x="1785" y="6330"/>
                <a:ext cx="1560" cy="1155"/>
                <a:chOff x="1785" y="6330"/>
                <a:chExt cx="1560" cy="1155"/>
              </a:xfrm>
            </p:grpSpPr>
            <p:sp>
              <p:nvSpPr>
                <p:cNvPr id="103434" name="Line 10"/>
                <p:cNvSpPr>
                  <a:spLocks noChangeShapeType="1"/>
                </p:cNvSpPr>
                <p:nvPr/>
              </p:nvSpPr>
              <p:spPr bwMode="auto">
                <a:xfrm flipH="1">
                  <a:off x="1800" y="6330"/>
                  <a:ext cx="690" cy="450"/>
                </a:xfrm>
                <a:prstGeom prst="line">
                  <a:avLst/>
                </a:prstGeom>
                <a:noFill/>
                <a:ln w="9525">
                  <a:solidFill>
                    <a:srgbClr val="000000"/>
                  </a:solidFill>
                  <a:round/>
                  <a:headEnd type="oval" w="med" len="med"/>
                  <a:tailEnd/>
                </a:ln>
              </p:spPr>
              <p:txBody>
                <a:bodyPr/>
                <a:lstStyle/>
                <a:p>
                  <a:endParaRPr lang="tr-TR"/>
                </a:p>
              </p:txBody>
            </p:sp>
            <p:sp>
              <p:nvSpPr>
                <p:cNvPr id="103435" name="Line 11"/>
                <p:cNvSpPr>
                  <a:spLocks noChangeShapeType="1"/>
                </p:cNvSpPr>
                <p:nvPr/>
              </p:nvSpPr>
              <p:spPr bwMode="auto">
                <a:xfrm>
                  <a:off x="1785" y="6780"/>
                  <a:ext cx="1560" cy="0"/>
                </a:xfrm>
                <a:prstGeom prst="line">
                  <a:avLst/>
                </a:prstGeom>
                <a:noFill/>
                <a:ln w="9525">
                  <a:solidFill>
                    <a:srgbClr val="000000"/>
                  </a:solidFill>
                  <a:round/>
                  <a:headEnd type="oval" w="med" len="med"/>
                  <a:tailEnd/>
                </a:ln>
              </p:spPr>
              <p:txBody>
                <a:bodyPr/>
                <a:lstStyle/>
                <a:p>
                  <a:endParaRPr lang="tr-TR"/>
                </a:p>
              </p:txBody>
            </p:sp>
            <p:sp>
              <p:nvSpPr>
                <p:cNvPr id="103436" name="Line 12"/>
                <p:cNvSpPr>
                  <a:spLocks noChangeShapeType="1"/>
                </p:cNvSpPr>
                <p:nvPr/>
              </p:nvSpPr>
              <p:spPr bwMode="auto">
                <a:xfrm flipH="1" flipV="1">
                  <a:off x="2505" y="6330"/>
                  <a:ext cx="840" cy="450"/>
                </a:xfrm>
                <a:prstGeom prst="line">
                  <a:avLst/>
                </a:prstGeom>
                <a:noFill/>
                <a:ln w="9525">
                  <a:solidFill>
                    <a:srgbClr val="000000"/>
                  </a:solidFill>
                  <a:round/>
                  <a:headEnd type="oval" w="med" len="med"/>
                  <a:tailEnd/>
                </a:ln>
              </p:spPr>
              <p:txBody>
                <a:bodyPr/>
                <a:lstStyle/>
                <a:p>
                  <a:endParaRPr lang="tr-TR"/>
                </a:p>
              </p:txBody>
            </p:sp>
            <p:sp>
              <p:nvSpPr>
                <p:cNvPr id="103437" name="Line 13"/>
                <p:cNvSpPr>
                  <a:spLocks noChangeShapeType="1"/>
                </p:cNvSpPr>
                <p:nvPr/>
              </p:nvSpPr>
              <p:spPr bwMode="auto">
                <a:xfrm>
                  <a:off x="1815" y="6780"/>
                  <a:ext cx="735" cy="705"/>
                </a:xfrm>
                <a:prstGeom prst="line">
                  <a:avLst/>
                </a:prstGeom>
                <a:noFill/>
                <a:ln w="9525">
                  <a:solidFill>
                    <a:srgbClr val="000000"/>
                  </a:solidFill>
                  <a:round/>
                  <a:headEnd type="oval" w="med" len="med"/>
                  <a:tailEnd/>
                </a:ln>
              </p:spPr>
              <p:txBody>
                <a:bodyPr/>
                <a:lstStyle/>
                <a:p>
                  <a:endParaRPr lang="tr-TR"/>
                </a:p>
              </p:txBody>
            </p:sp>
            <p:sp>
              <p:nvSpPr>
                <p:cNvPr id="103438" name="Line 14"/>
                <p:cNvSpPr>
                  <a:spLocks noChangeShapeType="1"/>
                </p:cNvSpPr>
                <p:nvPr/>
              </p:nvSpPr>
              <p:spPr bwMode="auto">
                <a:xfrm flipV="1">
                  <a:off x="2535" y="6780"/>
                  <a:ext cx="810" cy="705"/>
                </a:xfrm>
                <a:prstGeom prst="line">
                  <a:avLst/>
                </a:prstGeom>
                <a:noFill/>
                <a:ln w="9525">
                  <a:solidFill>
                    <a:srgbClr val="000000"/>
                  </a:solidFill>
                  <a:round/>
                  <a:headEnd type="oval" w="med" len="med"/>
                  <a:tailEnd/>
                </a:ln>
              </p:spPr>
              <p:txBody>
                <a:bodyPr/>
                <a:lstStyle/>
                <a:p>
                  <a:endParaRPr lang="tr-TR"/>
                </a:p>
              </p:txBody>
            </p:sp>
          </p:grpSp>
          <p:sp>
            <p:nvSpPr>
              <p:cNvPr id="103439" name="Text Box 15"/>
              <p:cNvSpPr txBox="1">
                <a:spLocks noChangeArrowheads="1"/>
              </p:cNvSpPr>
              <p:nvPr/>
            </p:nvSpPr>
            <p:spPr bwMode="auto">
              <a:xfrm>
                <a:off x="1815" y="6270"/>
                <a:ext cx="450" cy="345"/>
              </a:xfrm>
              <a:prstGeom prst="rect">
                <a:avLst/>
              </a:prstGeom>
              <a:noFill/>
              <a:ln w="9525">
                <a:noFill/>
                <a:miter lim="800000"/>
                <a:headEnd/>
                <a:tailEnd/>
              </a:ln>
            </p:spPr>
            <p:txBody>
              <a:bodyPr/>
              <a:lstStyle/>
              <a:p>
                <a:r>
                  <a:rPr lang="tr-TR" sz="1200"/>
                  <a:t>a	a</a:t>
                </a:r>
                <a:endParaRPr lang="tr-TR" sz="2400"/>
              </a:p>
            </p:txBody>
          </p:sp>
          <p:sp>
            <p:nvSpPr>
              <p:cNvPr id="103440" name="Text Box 16"/>
              <p:cNvSpPr txBox="1">
                <a:spLocks noChangeArrowheads="1"/>
              </p:cNvSpPr>
              <p:nvPr/>
            </p:nvSpPr>
            <p:spPr bwMode="auto">
              <a:xfrm>
                <a:off x="2880" y="6345"/>
                <a:ext cx="450" cy="345"/>
              </a:xfrm>
              <a:prstGeom prst="rect">
                <a:avLst/>
              </a:prstGeom>
              <a:noFill/>
              <a:ln w="9525">
                <a:noFill/>
                <a:miter lim="800000"/>
                <a:headEnd/>
                <a:tailEnd/>
              </a:ln>
            </p:spPr>
            <p:txBody>
              <a:bodyPr/>
              <a:lstStyle/>
              <a:p>
                <a:r>
                  <a:rPr lang="tr-TR" sz="1200"/>
                  <a:t>b	a</a:t>
                </a:r>
                <a:endParaRPr lang="tr-TR" sz="2400"/>
              </a:p>
            </p:txBody>
          </p:sp>
          <p:sp>
            <p:nvSpPr>
              <p:cNvPr id="103441" name="Text Box 17"/>
              <p:cNvSpPr txBox="1">
                <a:spLocks noChangeArrowheads="1"/>
              </p:cNvSpPr>
              <p:nvPr/>
            </p:nvSpPr>
            <p:spPr bwMode="auto">
              <a:xfrm>
                <a:off x="1920" y="7095"/>
                <a:ext cx="450" cy="345"/>
              </a:xfrm>
              <a:prstGeom prst="rect">
                <a:avLst/>
              </a:prstGeom>
              <a:noFill/>
              <a:ln w="9525">
                <a:noFill/>
                <a:miter lim="800000"/>
                <a:headEnd/>
                <a:tailEnd/>
              </a:ln>
            </p:spPr>
            <p:txBody>
              <a:bodyPr/>
              <a:lstStyle/>
              <a:p>
                <a:r>
                  <a:rPr lang="tr-TR" sz="1200"/>
                  <a:t>d	a</a:t>
                </a:r>
                <a:endParaRPr lang="tr-TR" sz="2400"/>
              </a:p>
            </p:txBody>
          </p:sp>
          <p:sp>
            <p:nvSpPr>
              <p:cNvPr id="103442" name="Text Box 18"/>
              <p:cNvSpPr txBox="1">
                <a:spLocks noChangeArrowheads="1"/>
              </p:cNvSpPr>
              <p:nvPr/>
            </p:nvSpPr>
            <p:spPr bwMode="auto">
              <a:xfrm>
                <a:off x="2565" y="6930"/>
                <a:ext cx="450" cy="345"/>
              </a:xfrm>
              <a:prstGeom prst="rect">
                <a:avLst/>
              </a:prstGeom>
              <a:noFill/>
              <a:ln w="9525">
                <a:noFill/>
                <a:miter lim="800000"/>
                <a:headEnd/>
                <a:tailEnd/>
              </a:ln>
            </p:spPr>
            <p:txBody>
              <a:bodyPr/>
              <a:lstStyle/>
              <a:p>
                <a:r>
                  <a:rPr lang="tr-TR" sz="1200"/>
                  <a:t>e	a</a:t>
                </a:r>
                <a:endParaRPr lang="tr-TR" sz="2400"/>
              </a:p>
            </p:txBody>
          </p:sp>
          <p:sp>
            <p:nvSpPr>
              <p:cNvPr id="103443" name="Text Box 19"/>
              <p:cNvSpPr txBox="1">
                <a:spLocks noChangeArrowheads="1"/>
              </p:cNvSpPr>
              <p:nvPr/>
            </p:nvSpPr>
            <p:spPr bwMode="auto">
              <a:xfrm>
                <a:off x="2325" y="6465"/>
                <a:ext cx="450" cy="345"/>
              </a:xfrm>
              <a:prstGeom prst="rect">
                <a:avLst/>
              </a:prstGeom>
              <a:noFill/>
              <a:ln w="9525">
                <a:noFill/>
                <a:miter lim="800000"/>
                <a:headEnd/>
                <a:tailEnd/>
              </a:ln>
            </p:spPr>
            <p:txBody>
              <a:bodyPr/>
              <a:lstStyle/>
              <a:p>
                <a:r>
                  <a:rPr lang="tr-TR" sz="1200"/>
                  <a:t>c	a</a:t>
                </a:r>
                <a:endParaRPr lang="tr-TR" sz="2400"/>
              </a:p>
            </p:txBody>
          </p:sp>
        </p:grpSp>
        <p:sp>
          <p:nvSpPr>
            <p:cNvPr id="103444" name="Line 20"/>
            <p:cNvSpPr>
              <a:spLocks noChangeShapeType="1"/>
            </p:cNvSpPr>
            <p:nvPr/>
          </p:nvSpPr>
          <p:spPr bwMode="auto">
            <a:xfrm flipH="1">
              <a:off x="4485" y="6375"/>
              <a:ext cx="690" cy="450"/>
            </a:xfrm>
            <a:prstGeom prst="line">
              <a:avLst/>
            </a:prstGeom>
            <a:noFill/>
            <a:ln w="9525">
              <a:solidFill>
                <a:srgbClr val="000000"/>
              </a:solidFill>
              <a:round/>
              <a:headEnd type="oval" w="med" len="med"/>
              <a:tailEnd/>
            </a:ln>
          </p:spPr>
          <p:txBody>
            <a:bodyPr/>
            <a:lstStyle/>
            <a:p>
              <a:endParaRPr lang="tr-TR"/>
            </a:p>
          </p:txBody>
        </p:sp>
        <p:sp>
          <p:nvSpPr>
            <p:cNvPr id="103445" name="Line 21"/>
            <p:cNvSpPr>
              <a:spLocks noChangeShapeType="1"/>
            </p:cNvSpPr>
            <p:nvPr/>
          </p:nvSpPr>
          <p:spPr bwMode="auto">
            <a:xfrm>
              <a:off x="4470" y="6825"/>
              <a:ext cx="1560" cy="0"/>
            </a:xfrm>
            <a:prstGeom prst="line">
              <a:avLst/>
            </a:prstGeom>
            <a:noFill/>
            <a:ln w="9525">
              <a:solidFill>
                <a:srgbClr val="000000"/>
              </a:solidFill>
              <a:round/>
              <a:headEnd type="oval" w="med" len="med"/>
              <a:tailEnd/>
            </a:ln>
          </p:spPr>
          <p:txBody>
            <a:bodyPr/>
            <a:lstStyle/>
            <a:p>
              <a:endParaRPr lang="tr-TR"/>
            </a:p>
          </p:txBody>
        </p:sp>
        <p:sp>
          <p:nvSpPr>
            <p:cNvPr id="103446" name="Line 22"/>
            <p:cNvSpPr>
              <a:spLocks noChangeShapeType="1"/>
            </p:cNvSpPr>
            <p:nvPr/>
          </p:nvSpPr>
          <p:spPr bwMode="auto">
            <a:xfrm>
              <a:off x="4500" y="6825"/>
              <a:ext cx="735" cy="705"/>
            </a:xfrm>
            <a:prstGeom prst="line">
              <a:avLst/>
            </a:prstGeom>
            <a:noFill/>
            <a:ln w="9525">
              <a:solidFill>
                <a:srgbClr val="000000"/>
              </a:solidFill>
              <a:round/>
              <a:headEnd type="oval" w="med" len="med"/>
              <a:tailEnd/>
            </a:ln>
          </p:spPr>
          <p:txBody>
            <a:bodyPr/>
            <a:lstStyle/>
            <a:p>
              <a:endParaRPr lang="tr-TR"/>
            </a:p>
          </p:txBody>
        </p:sp>
        <p:sp>
          <p:nvSpPr>
            <p:cNvPr id="103447" name="Line 23"/>
            <p:cNvSpPr>
              <a:spLocks noChangeShapeType="1"/>
            </p:cNvSpPr>
            <p:nvPr/>
          </p:nvSpPr>
          <p:spPr bwMode="auto">
            <a:xfrm flipV="1">
              <a:off x="5220" y="6825"/>
              <a:ext cx="810" cy="705"/>
            </a:xfrm>
            <a:prstGeom prst="line">
              <a:avLst/>
            </a:prstGeom>
            <a:noFill/>
            <a:ln w="9525">
              <a:solidFill>
                <a:srgbClr val="000000"/>
              </a:solidFill>
              <a:round/>
              <a:headEnd type="oval" w="med" len="med"/>
              <a:tailEnd/>
            </a:ln>
          </p:spPr>
          <p:txBody>
            <a:bodyPr/>
            <a:lstStyle/>
            <a:p>
              <a:endParaRPr lang="tr-TR"/>
            </a:p>
          </p:txBody>
        </p:sp>
        <p:sp>
          <p:nvSpPr>
            <p:cNvPr id="103448" name="Text Box 24"/>
            <p:cNvSpPr txBox="1">
              <a:spLocks noChangeArrowheads="1"/>
            </p:cNvSpPr>
            <p:nvPr/>
          </p:nvSpPr>
          <p:spPr bwMode="auto">
            <a:xfrm>
              <a:off x="4500" y="6315"/>
              <a:ext cx="450" cy="345"/>
            </a:xfrm>
            <a:prstGeom prst="rect">
              <a:avLst/>
            </a:prstGeom>
            <a:noFill/>
            <a:ln w="9525">
              <a:noFill/>
              <a:miter lim="800000"/>
              <a:headEnd/>
              <a:tailEnd/>
            </a:ln>
          </p:spPr>
          <p:txBody>
            <a:bodyPr/>
            <a:lstStyle/>
            <a:p>
              <a:r>
                <a:rPr lang="tr-TR" sz="1200"/>
                <a:t>a	a</a:t>
              </a:r>
              <a:endParaRPr lang="tr-TR" sz="2400"/>
            </a:p>
          </p:txBody>
        </p:sp>
        <p:sp>
          <p:nvSpPr>
            <p:cNvPr id="103449" name="Text Box 25"/>
            <p:cNvSpPr txBox="1">
              <a:spLocks noChangeArrowheads="1"/>
            </p:cNvSpPr>
            <p:nvPr/>
          </p:nvSpPr>
          <p:spPr bwMode="auto">
            <a:xfrm>
              <a:off x="4605" y="7140"/>
              <a:ext cx="450" cy="345"/>
            </a:xfrm>
            <a:prstGeom prst="rect">
              <a:avLst/>
            </a:prstGeom>
            <a:noFill/>
            <a:ln w="9525">
              <a:noFill/>
              <a:miter lim="800000"/>
              <a:headEnd/>
              <a:tailEnd/>
            </a:ln>
          </p:spPr>
          <p:txBody>
            <a:bodyPr/>
            <a:lstStyle/>
            <a:p>
              <a:r>
                <a:rPr lang="tr-TR" sz="1200"/>
                <a:t>d	a</a:t>
              </a:r>
              <a:endParaRPr lang="tr-TR" sz="2400"/>
            </a:p>
          </p:txBody>
        </p:sp>
        <p:sp>
          <p:nvSpPr>
            <p:cNvPr id="103450" name="Text Box 26"/>
            <p:cNvSpPr txBox="1">
              <a:spLocks noChangeArrowheads="1"/>
            </p:cNvSpPr>
            <p:nvPr/>
          </p:nvSpPr>
          <p:spPr bwMode="auto">
            <a:xfrm>
              <a:off x="5250" y="6975"/>
              <a:ext cx="450" cy="345"/>
            </a:xfrm>
            <a:prstGeom prst="rect">
              <a:avLst/>
            </a:prstGeom>
            <a:noFill/>
            <a:ln w="9525">
              <a:noFill/>
              <a:miter lim="800000"/>
              <a:headEnd/>
              <a:tailEnd/>
            </a:ln>
          </p:spPr>
          <p:txBody>
            <a:bodyPr/>
            <a:lstStyle/>
            <a:p>
              <a:r>
                <a:rPr lang="tr-TR" sz="1200"/>
                <a:t>e	a</a:t>
              </a:r>
              <a:endParaRPr lang="tr-TR" sz="2400"/>
            </a:p>
          </p:txBody>
        </p:sp>
        <p:sp>
          <p:nvSpPr>
            <p:cNvPr id="103451" name="Text Box 27"/>
            <p:cNvSpPr txBox="1">
              <a:spLocks noChangeArrowheads="1"/>
            </p:cNvSpPr>
            <p:nvPr/>
          </p:nvSpPr>
          <p:spPr bwMode="auto">
            <a:xfrm>
              <a:off x="5010" y="6510"/>
              <a:ext cx="450" cy="345"/>
            </a:xfrm>
            <a:prstGeom prst="rect">
              <a:avLst/>
            </a:prstGeom>
            <a:noFill/>
            <a:ln w="9525">
              <a:noFill/>
              <a:miter lim="800000"/>
              <a:headEnd/>
              <a:tailEnd/>
            </a:ln>
          </p:spPr>
          <p:txBody>
            <a:bodyPr/>
            <a:lstStyle/>
            <a:p>
              <a:r>
                <a:rPr lang="tr-TR" sz="1200"/>
                <a:t>c	a</a:t>
              </a:r>
              <a:endParaRPr lang="tr-TR" sz="2400"/>
            </a:p>
          </p:txBody>
        </p:sp>
        <p:sp>
          <p:nvSpPr>
            <p:cNvPr id="103452" name="Text Box 28"/>
            <p:cNvSpPr txBox="1">
              <a:spLocks noChangeArrowheads="1"/>
            </p:cNvSpPr>
            <p:nvPr/>
          </p:nvSpPr>
          <p:spPr bwMode="auto">
            <a:xfrm>
              <a:off x="6432" y="6615"/>
              <a:ext cx="690" cy="420"/>
            </a:xfrm>
            <a:prstGeom prst="rect">
              <a:avLst/>
            </a:prstGeom>
            <a:noFill/>
            <a:ln w="9525">
              <a:noFill/>
              <a:miter lim="800000"/>
              <a:headEnd/>
              <a:tailEnd/>
            </a:ln>
          </p:spPr>
          <p:txBody>
            <a:bodyPr/>
            <a:lstStyle/>
            <a:p>
              <a:r>
                <a:rPr lang="tr-TR" sz="1200" b="1">
                  <a:sym typeface="Symbol" pitchFamily="18" charset="2"/>
                </a:rPr>
                <a:t></a:t>
              </a:r>
              <a:endParaRPr lang="tr-TR" sz="2400"/>
            </a:p>
          </p:txBody>
        </p:sp>
        <p:sp>
          <p:nvSpPr>
            <p:cNvPr id="103453" name="Line 29"/>
            <p:cNvSpPr>
              <a:spLocks noChangeShapeType="1"/>
            </p:cNvSpPr>
            <p:nvPr/>
          </p:nvSpPr>
          <p:spPr bwMode="auto">
            <a:xfrm flipH="1">
              <a:off x="7395" y="6345"/>
              <a:ext cx="690" cy="450"/>
            </a:xfrm>
            <a:prstGeom prst="line">
              <a:avLst/>
            </a:prstGeom>
            <a:noFill/>
            <a:ln w="9525">
              <a:solidFill>
                <a:srgbClr val="000000"/>
              </a:solidFill>
              <a:round/>
              <a:headEnd type="oval" w="med" len="med"/>
              <a:tailEnd/>
            </a:ln>
          </p:spPr>
          <p:txBody>
            <a:bodyPr/>
            <a:lstStyle/>
            <a:p>
              <a:endParaRPr lang="tr-TR"/>
            </a:p>
          </p:txBody>
        </p:sp>
        <p:sp>
          <p:nvSpPr>
            <p:cNvPr id="103454" name="Line 30"/>
            <p:cNvSpPr>
              <a:spLocks noChangeShapeType="1"/>
            </p:cNvSpPr>
            <p:nvPr/>
          </p:nvSpPr>
          <p:spPr bwMode="auto">
            <a:xfrm>
              <a:off x="7377" y="6795"/>
              <a:ext cx="1560" cy="0"/>
            </a:xfrm>
            <a:prstGeom prst="line">
              <a:avLst/>
            </a:prstGeom>
            <a:noFill/>
            <a:ln w="9525">
              <a:solidFill>
                <a:srgbClr val="000000"/>
              </a:solidFill>
              <a:round/>
              <a:headEnd type="oval" w="med" len="med"/>
              <a:tailEnd type="oval" w="med" len="med"/>
            </a:ln>
          </p:spPr>
          <p:txBody>
            <a:bodyPr/>
            <a:lstStyle/>
            <a:p>
              <a:endParaRPr lang="tr-TR"/>
            </a:p>
          </p:txBody>
        </p:sp>
        <p:sp>
          <p:nvSpPr>
            <p:cNvPr id="103455" name="Line 31"/>
            <p:cNvSpPr>
              <a:spLocks noChangeShapeType="1"/>
            </p:cNvSpPr>
            <p:nvPr/>
          </p:nvSpPr>
          <p:spPr bwMode="auto">
            <a:xfrm>
              <a:off x="7410" y="6795"/>
              <a:ext cx="735" cy="705"/>
            </a:xfrm>
            <a:prstGeom prst="line">
              <a:avLst/>
            </a:prstGeom>
            <a:noFill/>
            <a:ln w="9525">
              <a:solidFill>
                <a:srgbClr val="000000"/>
              </a:solidFill>
              <a:round/>
              <a:headEnd type="oval" w="med" len="med"/>
              <a:tailEnd type="oval" w="med" len="med"/>
            </a:ln>
          </p:spPr>
          <p:txBody>
            <a:bodyPr/>
            <a:lstStyle/>
            <a:p>
              <a:endParaRPr lang="tr-TR"/>
            </a:p>
          </p:txBody>
        </p:sp>
        <p:sp>
          <p:nvSpPr>
            <p:cNvPr id="103456" name="Text Box 32"/>
            <p:cNvSpPr txBox="1">
              <a:spLocks noChangeArrowheads="1"/>
            </p:cNvSpPr>
            <p:nvPr/>
          </p:nvSpPr>
          <p:spPr bwMode="auto">
            <a:xfrm>
              <a:off x="7410" y="6285"/>
              <a:ext cx="450" cy="345"/>
            </a:xfrm>
            <a:prstGeom prst="rect">
              <a:avLst/>
            </a:prstGeom>
            <a:noFill/>
            <a:ln w="9525">
              <a:noFill/>
              <a:miter lim="800000"/>
              <a:headEnd/>
              <a:tailEnd/>
            </a:ln>
          </p:spPr>
          <p:txBody>
            <a:bodyPr/>
            <a:lstStyle/>
            <a:p>
              <a:r>
                <a:rPr lang="tr-TR" sz="1200"/>
                <a:t>a	a</a:t>
              </a:r>
              <a:endParaRPr lang="tr-TR" sz="2400"/>
            </a:p>
          </p:txBody>
        </p:sp>
        <p:sp>
          <p:nvSpPr>
            <p:cNvPr id="103457" name="Text Box 33"/>
            <p:cNvSpPr txBox="1">
              <a:spLocks noChangeArrowheads="1"/>
            </p:cNvSpPr>
            <p:nvPr/>
          </p:nvSpPr>
          <p:spPr bwMode="auto">
            <a:xfrm>
              <a:off x="7515" y="7110"/>
              <a:ext cx="450" cy="345"/>
            </a:xfrm>
            <a:prstGeom prst="rect">
              <a:avLst/>
            </a:prstGeom>
            <a:noFill/>
            <a:ln w="9525">
              <a:noFill/>
              <a:miter lim="800000"/>
              <a:headEnd/>
              <a:tailEnd/>
            </a:ln>
          </p:spPr>
          <p:txBody>
            <a:bodyPr/>
            <a:lstStyle/>
            <a:p>
              <a:r>
                <a:rPr lang="tr-TR" sz="1200"/>
                <a:t>d	a</a:t>
              </a:r>
              <a:endParaRPr lang="tr-TR" sz="2400"/>
            </a:p>
          </p:txBody>
        </p:sp>
        <p:sp>
          <p:nvSpPr>
            <p:cNvPr id="103458" name="Text Box 34"/>
            <p:cNvSpPr txBox="1">
              <a:spLocks noChangeArrowheads="1"/>
            </p:cNvSpPr>
            <p:nvPr/>
          </p:nvSpPr>
          <p:spPr bwMode="auto">
            <a:xfrm>
              <a:off x="7920" y="6480"/>
              <a:ext cx="450" cy="345"/>
            </a:xfrm>
            <a:prstGeom prst="rect">
              <a:avLst/>
            </a:prstGeom>
            <a:noFill/>
            <a:ln w="9525">
              <a:noFill/>
              <a:miter lim="800000"/>
              <a:headEnd/>
              <a:tailEnd/>
            </a:ln>
          </p:spPr>
          <p:txBody>
            <a:bodyPr/>
            <a:lstStyle/>
            <a:p>
              <a:r>
                <a:rPr lang="tr-TR" sz="1200"/>
                <a:t>c	a</a:t>
              </a:r>
              <a:endParaRPr lang="tr-TR" sz="2400"/>
            </a:p>
          </p:txBody>
        </p:sp>
      </p:grpSp>
      <p:sp>
        <p:nvSpPr>
          <p:cNvPr id="103459" name="Rectangle 35"/>
          <p:cNvSpPr>
            <a:spLocks noChangeArrowheads="1"/>
          </p:cNvSpPr>
          <p:nvPr/>
        </p:nvSpPr>
        <p:spPr bwMode="auto">
          <a:xfrm>
            <a:off x="1584325" y="5445125"/>
            <a:ext cx="7667625" cy="517525"/>
          </a:xfrm>
          <a:prstGeom prst="rect">
            <a:avLst/>
          </a:prstGeom>
          <a:noFill/>
          <a:ln w="9525">
            <a:noFill/>
            <a:miter lim="800000"/>
            <a:headEnd/>
            <a:tailEnd/>
          </a:ln>
          <a:effectLst/>
        </p:spPr>
        <p:txBody>
          <a:bodyPr anchor="ctr">
            <a:spAutoFit/>
          </a:bodyPr>
          <a:lstStyle/>
          <a:p>
            <a:r>
              <a:rPr lang="tr-TR" sz="1400">
                <a:latin typeface="Comic Sans MS" pitchFamily="66" charset="0"/>
              </a:rPr>
              <a:t>Bağlı bir grafta n düğüm ve e kenar var ise ( e </a:t>
            </a:r>
            <a:r>
              <a:rPr lang="tr-TR" sz="1400">
                <a:latin typeface="Comic Sans MS" pitchFamily="66" charset="0"/>
                <a:sym typeface="Symbol" pitchFamily="18" charset="2"/>
              </a:rPr>
              <a:t></a:t>
            </a:r>
            <a:r>
              <a:rPr lang="tr-TR" sz="1400">
                <a:latin typeface="Comic Sans MS" pitchFamily="66" charset="0"/>
              </a:rPr>
              <a:t>  </a:t>
            </a:r>
            <a:r>
              <a:rPr lang="tr-TR" sz="1400">
                <a:latin typeface="Comic Sans MS" pitchFamily="66" charset="0"/>
                <a:sym typeface="Symbol" pitchFamily="18" charset="2"/>
              </a:rPr>
              <a:t>n ) kenar kaldırma işlemini e-n+1 kez yapmamız gerekecektir. Zira  n düğümlü ağaçta  n-1 adet  kenar vardır. </a:t>
            </a:r>
          </a:p>
        </p:txBody>
      </p:sp>
      <p:sp>
        <p:nvSpPr>
          <p:cNvPr id="103460"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346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A8FA65F1-9ECF-441B-9AB1-BBACF676C666}" type="slidenum">
              <a:rPr lang="tr-TR" sz="1400"/>
              <a:pPr algn="ctr" eaLnBrk="0" hangingPunct="0"/>
              <a:t>7</a:t>
            </a:fld>
            <a:r>
              <a:rPr lang="tr-TR" sz="1400"/>
              <a:t>. Sayfa</a:t>
            </a:r>
          </a:p>
        </p:txBody>
      </p:sp>
      <p:sp>
        <p:nvSpPr>
          <p:cNvPr id="103462"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sp>
        <p:nvSpPr>
          <p:cNvPr id="104451" name="Rectangle 3"/>
          <p:cNvSpPr>
            <a:spLocks noGrp="1" noChangeArrowheads="1"/>
          </p:cNvSpPr>
          <p:nvPr>
            <p:ph type="body" idx="1"/>
          </p:nvPr>
        </p:nvSpPr>
        <p:spPr>
          <a:xfrm>
            <a:off x="1524000" y="1295400"/>
            <a:ext cx="7391400" cy="3521075"/>
          </a:xfrm>
        </p:spPr>
        <p:txBody>
          <a:bodyPr/>
          <a:lstStyle/>
          <a:p>
            <a:pPr algn="just">
              <a:lnSpc>
                <a:spcPct val="80000"/>
              </a:lnSpc>
              <a:buFont typeface="Wingdings" pitchFamily="2" charset="2"/>
              <a:buNone/>
            </a:pPr>
            <a:r>
              <a:rPr lang="tr-TR" sz="1800" b="1" smtClean="0">
                <a:latin typeface="Comic Sans MS" pitchFamily="66" charset="0"/>
              </a:rPr>
              <a:t>Breadth-First Search KapsamaAğacı Algoritması (BFSKA) </a:t>
            </a:r>
          </a:p>
          <a:p>
            <a:pPr algn="just">
              <a:lnSpc>
                <a:spcPct val="80000"/>
              </a:lnSpc>
              <a:buFont typeface="Wingdings" pitchFamily="2" charset="2"/>
              <a:buNone/>
            </a:pPr>
            <a:r>
              <a:rPr lang="tr-TR" sz="1800" b="1" smtClean="0">
                <a:latin typeface="Comic Sans MS" pitchFamily="66" charset="0"/>
              </a:rPr>
              <a:t>(Genişlik </a:t>
            </a:r>
            <a:r>
              <a:rPr lang="tr-TR" sz="1800" b="1" smtClean="0"/>
              <a:t>–</a:t>
            </a:r>
            <a:r>
              <a:rPr lang="tr-TR" sz="1800" b="1" smtClean="0">
                <a:latin typeface="Comic Sans MS" pitchFamily="66" charset="0"/>
              </a:rPr>
              <a:t> </a:t>
            </a:r>
            <a:r>
              <a:rPr lang="tr-TR" sz="1800" b="1" smtClean="0"/>
              <a:t>ö</a:t>
            </a:r>
            <a:r>
              <a:rPr lang="tr-TR" sz="1800" b="1" smtClean="0">
                <a:latin typeface="Comic Sans MS" pitchFamily="66" charset="0"/>
              </a:rPr>
              <a:t>ncelikli Arama Algoritması)</a:t>
            </a:r>
          </a:p>
          <a:p>
            <a:pPr algn="just">
              <a:lnSpc>
                <a:spcPct val="80000"/>
              </a:lnSpc>
              <a:buFont typeface="Wingdings" pitchFamily="2" charset="2"/>
              <a:buNone/>
            </a:pPr>
            <a:endParaRPr lang="tr-TR" sz="1800" b="1" smtClean="0">
              <a:latin typeface="Comic Sans MS" pitchFamily="66" charset="0"/>
            </a:endParaRPr>
          </a:p>
          <a:p>
            <a:pPr algn="just">
              <a:lnSpc>
                <a:spcPct val="80000"/>
              </a:lnSpc>
              <a:buFont typeface="Wingdings" pitchFamily="2" charset="2"/>
              <a:buNone/>
            </a:pPr>
            <a:r>
              <a:rPr lang="tr-TR" sz="1800" smtClean="0">
                <a:latin typeface="Comic Sans MS" pitchFamily="66" charset="0"/>
              </a:rPr>
              <a:t>Kapsama ağacını elde etmek i</a:t>
            </a:r>
            <a:r>
              <a:rPr lang="tr-TR" sz="1800" smtClean="0"/>
              <a:t>ç</a:t>
            </a:r>
            <a:r>
              <a:rPr lang="tr-TR" sz="1800" smtClean="0">
                <a:latin typeface="Comic Sans MS" pitchFamily="66" charset="0"/>
              </a:rPr>
              <a:t>in d</a:t>
            </a:r>
            <a:r>
              <a:rPr lang="tr-TR" sz="1800" smtClean="0"/>
              <a:t>ö</a:t>
            </a:r>
            <a:r>
              <a:rPr lang="tr-TR" sz="1800" smtClean="0">
                <a:latin typeface="Comic Sans MS" pitchFamily="66" charset="0"/>
              </a:rPr>
              <a:t>ng</a:t>
            </a:r>
            <a:r>
              <a:rPr lang="tr-TR" sz="1800" smtClean="0"/>
              <a:t>ü</a:t>
            </a:r>
            <a:r>
              <a:rPr lang="tr-TR" sz="1800" smtClean="0">
                <a:latin typeface="Comic Sans MS" pitchFamily="66" charset="0"/>
              </a:rPr>
              <a:t>leri kaldırma y</a:t>
            </a:r>
            <a:r>
              <a:rPr lang="tr-TR" sz="1800" smtClean="0"/>
              <a:t>ö</a:t>
            </a:r>
            <a:r>
              <a:rPr lang="tr-TR" sz="1800" smtClean="0">
                <a:latin typeface="Comic Sans MS" pitchFamily="66" charset="0"/>
              </a:rPr>
              <a:t>nteminde , </a:t>
            </a:r>
            <a:r>
              <a:rPr lang="tr-TR" sz="1800" smtClean="0"/>
              <a:t>ö</a:t>
            </a:r>
            <a:r>
              <a:rPr lang="tr-TR" sz="1800" smtClean="0">
                <a:latin typeface="Comic Sans MS" pitchFamily="66" charset="0"/>
              </a:rPr>
              <a:t>ncelikle d</a:t>
            </a:r>
            <a:r>
              <a:rPr lang="tr-TR" sz="1800" smtClean="0"/>
              <a:t>ö</a:t>
            </a:r>
            <a:r>
              <a:rPr lang="tr-TR" sz="1800" smtClean="0">
                <a:latin typeface="Comic Sans MS" pitchFamily="66" charset="0"/>
              </a:rPr>
              <a:t>ng</a:t>
            </a:r>
            <a:r>
              <a:rPr lang="tr-TR" sz="1800" smtClean="0"/>
              <a:t>ü</a:t>
            </a:r>
            <a:r>
              <a:rPr lang="tr-TR" sz="1800" smtClean="0">
                <a:latin typeface="Comic Sans MS" pitchFamily="66" charset="0"/>
              </a:rPr>
              <a:t>leri saptamak  gerekmektedir. BFS algoritması bilgisayarda ger</a:t>
            </a:r>
            <a:r>
              <a:rPr lang="tr-TR" sz="1800" smtClean="0"/>
              <a:t>ç</a:t>
            </a:r>
            <a:r>
              <a:rPr lang="tr-TR" sz="1800" smtClean="0">
                <a:latin typeface="Comic Sans MS" pitchFamily="66" charset="0"/>
              </a:rPr>
              <a:t>eklemeye daha uygun bir algoritmadır. Algoritmayı tekrar hatırlarsak , bir  S  d</a:t>
            </a:r>
            <a:r>
              <a:rPr lang="tr-TR" sz="1800" smtClean="0"/>
              <a:t>ü</a:t>
            </a:r>
            <a:r>
              <a:rPr lang="tr-TR" sz="1800" smtClean="0">
                <a:latin typeface="Comic Sans MS" pitchFamily="66" charset="0"/>
              </a:rPr>
              <a:t>ğ</a:t>
            </a:r>
            <a:r>
              <a:rPr lang="tr-TR" sz="1800" smtClean="0"/>
              <a:t>ü</a:t>
            </a:r>
            <a:r>
              <a:rPr lang="tr-TR" sz="1800" smtClean="0">
                <a:latin typeface="Comic Sans MS" pitchFamily="66" charset="0"/>
              </a:rPr>
              <a:t>m</a:t>
            </a:r>
            <a:r>
              <a:rPr lang="tr-TR" sz="1800" smtClean="0"/>
              <a:t>ü</a:t>
            </a:r>
            <a:r>
              <a:rPr lang="tr-TR" sz="1800" smtClean="0">
                <a:latin typeface="Comic Sans MS" pitchFamily="66" charset="0"/>
              </a:rPr>
              <a:t> ile başlayacağız. Daha sonra S  d</a:t>
            </a:r>
            <a:r>
              <a:rPr lang="tr-TR" sz="1800" smtClean="0"/>
              <a:t>ü</a:t>
            </a:r>
            <a:r>
              <a:rPr lang="tr-TR" sz="1800" smtClean="0">
                <a:latin typeface="Comic Sans MS" pitchFamily="66" charset="0"/>
              </a:rPr>
              <a:t>ğ</a:t>
            </a:r>
            <a:r>
              <a:rPr lang="tr-TR" sz="1800" smtClean="0"/>
              <a:t>ü</a:t>
            </a:r>
            <a:r>
              <a:rPr lang="tr-TR" sz="1800" smtClean="0">
                <a:latin typeface="Comic Sans MS" pitchFamily="66" charset="0"/>
              </a:rPr>
              <a:t>m</a:t>
            </a:r>
            <a:r>
              <a:rPr lang="tr-TR" sz="1800" smtClean="0"/>
              <a:t>ü</a:t>
            </a:r>
            <a:r>
              <a:rPr lang="tr-TR" sz="1800" smtClean="0">
                <a:latin typeface="Comic Sans MS" pitchFamily="66" charset="0"/>
              </a:rPr>
              <a:t>ne komşu d</a:t>
            </a:r>
            <a:r>
              <a:rPr lang="tr-TR" sz="1800" smtClean="0"/>
              <a:t>ü</a:t>
            </a:r>
            <a:r>
              <a:rPr lang="tr-TR" sz="1800" smtClean="0">
                <a:latin typeface="Comic Sans MS" pitchFamily="66" charset="0"/>
              </a:rPr>
              <a:t>ğ</a:t>
            </a:r>
            <a:r>
              <a:rPr lang="tr-TR" sz="1800" smtClean="0"/>
              <a:t>ü</a:t>
            </a:r>
            <a:r>
              <a:rPr lang="tr-TR" sz="1800" smtClean="0">
                <a:latin typeface="Comic Sans MS" pitchFamily="66" charset="0"/>
              </a:rPr>
              <a:t>mleri  bulup 1 etiketini vereceğiz. Sonra 1 etiketliler komşu d</a:t>
            </a:r>
            <a:r>
              <a:rPr lang="tr-TR" sz="1800" smtClean="0"/>
              <a:t>ü</a:t>
            </a:r>
            <a:r>
              <a:rPr lang="tr-TR" sz="1800" smtClean="0">
                <a:latin typeface="Comic Sans MS" pitchFamily="66" charset="0"/>
              </a:rPr>
              <a:t>ğ</a:t>
            </a:r>
            <a:r>
              <a:rPr lang="tr-TR" sz="1800" smtClean="0"/>
              <a:t>ü</a:t>
            </a:r>
            <a:r>
              <a:rPr lang="tr-TR" sz="1800" smtClean="0">
                <a:latin typeface="Comic Sans MS" pitchFamily="66" charset="0"/>
              </a:rPr>
              <a:t>mlere 2 etiketini nihayet grafta etiketlenmemiş d</a:t>
            </a:r>
            <a:r>
              <a:rPr lang="tr-TR" sz="1800" smtClean="0"/>
              <a:t>ü</a:t>
            </a:r>
            <a:r>
              <a:rPr lang="tr-TR" sz="1800" smtClean="0">
                <a:latin typeface="Comic Sans MS" pitchFamily="66" charset="0"/>
              </a:rPr>
              <a:t>ğ</a:t>
            </a:r>
            <a:r>
              <a:rPr lang="tr-TR" sz="1800" smtClean="0"/>
              <a:t>ü</a:t>
            </a:r>
            <a:r>
              <a:rPr lang="tr-TR" sz="1800" smtClean="0">
                <a:latin typeface="Comic Sans MS" pitchFamily="66" charset="0"/>
              </a:rPr>
              <a:t>m kalmayıncaya kadar işleme her seferinde etiket değerini bir arttırarak devam edeceğiz. Sonu</a:t>
            </a:r>
            <a:r>
              <a:rPr lang="tr-TR" sz="1800" smtClean="0"/>
              <a:t>ç</a:t>
            </a:r>
            <a:r>
              <a:rPr lang="tr-TR" sz="1800" smtClean="0">
                <a:latin typeface="Comic Sans MS" pitchFamily="66" charset="0"/>
              </a:rPr>
              <a:t> olarak  k etiketine bizi g</a:t>
            </a:r>
            <a:r>
              <a:rPr lang="tr-TR" sz="1800" smtClean="0"/>
              <a:t>ö</a:t>
            </a:r>
            <a:r>
              <a:rPr lang="tr-TR" sz="1800" smtClean="0">
                <a:latin typeface="Comic Sans MS" pitchFamily="66" charset="0"/>
              </a:rPr>
              <a:t>t</a:t>
            </a:r>
            <a:r>
              <a:rPr lang="tr-TR" sz="1800" smtClean="0"/>
              <a:t>ü</a:t>
            </a:r>
            <a:r>
              <a:rPr lang="tr-TR" sz="1800" smtClean="0">
                <a:latin typeface="Comic Sans MS" pitchFamily="66" charset="0"/>
              </a:rPr>
              <a:t>ren kenarlar kapsama ağacını oluşturacaktır </a:t>
            </a:r>
          </a:p>
        </p:txBody>
      </p:sp>
      <p:sp>
        <p:nvSpPr>
          <p:cNvPr id="104452"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4453"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46D35597-B2BE-467D-BAAA-1292000886FD}" type="slidenum">
              <a:rPr lang="tr-TR" sz="1400"/>
              <a:pPr algn="ctr" eaLnBrk="0" hangingPunct="0"/>
              <a:t>8</a:t>
            </a:fld>
            <a:r>
              <a:rPr lang="tr-TR" sz="1400"/>
              <a:t>. Sayfa</a:t>
            </a:r>
          </a:p>
        </p:txBody>
      </p:sp>
      <p:sp>
        <p:nvSpPr>
          <p:cNvPr id="104454"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tr-TR" sz="2000" b="1" smtClean="0">
                <a:latin typeface="Comic Sans MS" pitchFamily="66" charset="0"/>
              </a:rPr>
              <a:t>AĞA</a:t>
            </a:r>
            <a:r>
              <a:rPr lang="tr-TR" sz="2000" b="1" smtClean="0"/>
              <a:t>Ç</a:t>
            </a:r>
            <a:r>
              <a:rPr lang="tr-TR" sz="2000" b="1" smtClean="0">
                <a:latin typeface="Comic Sans MS" pitchFamily="66" charset="0"/>
              </a:rPr>
              <a:t>LAR</a:t>
            </a:r>
            <a:br>
              <a:rPr lang="tr-TR" sz="2000" b="1" smtClean="0">
                <a:latin typeface="Comic Sans MS" pitchFamily="66" charset="0"/>
              </a:rPr>
            </a:br>
            <a:r>
              <a:rPr lang="tr-TR" sz="2000" b="1" smtClean="0">
                <a:latin typeface="Comic Sans MS" pitchFamily="66" charset="0"/>
              </a:rPr>
              <a:t>-Kapsama Ağa</a:t>
            </a:r>
            <a:r>
              <a:rPr lang="tr-TR" sz="2000" b="1" smtClean="0"/>
              <a:t>ç</a:t>
            </a:r>
            <a:r>
              <a:rPr lang="tr-TR" sz="2000" b="1" smtClean="0">
                <a:latin typeface="Comic Sans MS" pitchFamily="66" charset="0"/>
              </a:rPr>
              <a:t>ları-</a:t>
            </a:r>
          </a:p>
        </p:txBody>
      </p:sp>
      <p:grpSp>
        <p:nvGrpSpPr>
          <p:cNvPr id="105475" name="Group 3"/>
          <p:cNvGrpSpPr>
            <a:grpSpLocks/>
          </p:cNvGrpSpPr>
          <p:nvPr/>
        </p:nvGrpSpPr>
        <p:grpSpPr bwMode="auto">
          <a:xfrm>
            <a:off x="2411413" y="1484313"/>
            <a:ext cx="4681537" cy="1871662"/>
            <a:chOff x="2670" y="11370"/>
            <a:chExt cx="5715" cy="2340"/>
          </a:xfrm>
        </p:grpSpPr>
        <p:sp>
          <p:nvSpPr>
            <p:cNvPr id="105476" name="Rectangle 4"/>
            <p:cNvSpPr>
              <a:spLocks noChangeArrowheads="1"/>
            </p:cNvSpPr>
            <p:nvPr/>
          </p:nvSpPr>
          <p:spPr bwMode="auto">
            <a:xfrm>
              <a:off x="2670" y="11370"/>
              <a:ext cx="5715" cy="2340"/>
            </a:xfrm>
            <a:prstGeom prst="rect">
              <a:avLst/>
            </a:prstGeom>
            <a:solidFill>
              <a:srgbClr val="C0C0C0"/>
            </a:solidFill>
            <a:ln w="9525">
              <a:solidFill>
                <a:srgbClr val="000000"/>
              </a:solidFill>
              <a:miter lim="800000"/>
              <a:headEnd/>
              <a:tailEnd/>
            </a:ln>
          </p:spPr>
          <p:txBody>
            <a:bodyPr/>
            <a:lstStyle/>
            <a:p>
              <a:endParaRPr lang="tr-TR"/>
            </a:p>
          </p:txBody>
        </p:sp>
        <p:sp>
          <p:nvSpPr>
            <p:cNvPr id="105477" name="Line 5"/>
            <p:cNvSpPr>
              <a:spLocks noChangeShapeType="1"/>
            </p:cNvSpPr>
            <p:nvPr/>
          </p:nvSpPr>
          <p:spPr bwMode="auto">
            <a:xfrm flipH="1">
              <a:off x="3450" y="11835"/>
              <a:ext cx="705" cy="615"/>
            </a:xfrm>
            <a:prstGeom prst="line">
              <a:avLst/>
            </a:prstGeom>
            <a:noFill/>
            <a:ln w="9525">
              <a:solidFill>
                <a:srgbClr val="000000"/>
              </a:solidFill>
              <a:round/>
              <a:headEnd/>
              <a:tailEnd type="oval" w="med" len="med"/>
            </a:ln>
          </p:spPr>
          <p:txBody>
            <a:bodyPr/>
            <a:lstStyle/>
            <a:p>
              <a:endParaRPr lang="tr-TR"/>
            </a:p>
          </p:txBody>
        </p:sp>
        <p:sp>
          <p:nvSpPr>
            <p:cNvPr id="105478" name="Line 6"/>
            <p:cNvSpPr>
              <a:spLocks noChangeShapeType="1"/>
            </p:cNvSpPr>
            <p:nvPr/>
          </p:nvSpPr>
          <p:spPr bwMode="auto">
            <a:xfrm>
              <a:off x="3450" y="12450"/>
              <a:ext cx="765" cy="660"/>
            </a:xfrm>
            <a:prstGeom prst="line">
              <a:avLst/>
            </a:prstGeom>
            <a:noFill/>
            <a:ln w="9525">
              <a:solidFill>
                <a:srgbClr val="000000"/>
              </a:solidFill>
              <a:round/>
              <a:headEnd/>
              <a:tailEnd/>
            </a:ln>
          </p:spPr>
          <p:txBody>
            <a:bodyPr/>
            <a:lstStyle/>
            <a:p>
              <a:endParaRPr lang="tr-TR"/>
            </a:p>
          </p:txBody>
        </p:sp>
        <p:sp>
          <p:nvSpPr>
            <p:cNvPr id="105479" name="Line 7"/>
            <p:cNvSpPr>
              <a:spLocks noChangeShapeType="1"/>
            </p:cNvSpPr>
            <p:nvPr/>
          </p:nvSpPr>
          <p:spPr bwMode="auto">
            <a:xfrm flipV="1">
              <a:off x="4215" y="11820"/>
              <a:ext cx="0" cy="1290"/>
            </a:xfrm>
            <a:prstGeom prst="line">
              <a:avLst/>
            </a:prstGeom>
            <a:noFill/>
            <a:ln w="9525">
              <a:solidFill>
                <a:srgbClr val="000000"/>
              </a:solidFill>
              <a:round/>
              <a:headEnd type="oval" w="med" len="med"/>
              <a:tailEnd type="oval" w="med" len="med"/>
            </a:ln>
          </p:spPr>
          <p:txBody>
            <a:bodyPr/>
            <a:lstStyle/>
            <a:p>
              <a:endParaRPr lang="tr-TR"/>
            </a:p>
          </p:txBody>
        </p:sp>
        <p:sp>
          <p:nvSpPr>
            <p:cNvPr id="105480" name="Line 8"/>
            <p:cNvSpPr>
              <a:spLocks noChangeShapeType="1"/>
            </p:cNvSpPr>
            <p:nvPr/>
          </p:nvSpPr>
          <p:spPr bwMode="auto">
            <a:xfrm>
              <a:off x="4215" y="11820"/>
              <a:ext cx="705" cy="615"/>
            </a:xfrm>
            <a:prstGeom prst="line">
              <a:avLst/>
            </a:prstGeom>
            <a:noFill/>
            <a:ln w="9525">
              <a:solidFill>
                <a:srgbClr val="000000"/>
              </a:solidFill>
              <a:round/>
              <a:headEnd/>
              <a:tailEnd/>
            </a:ln>
          </p:spPr>
          <p:txBody>
            <a:bodyPr/>
            <a:lstStyle/>
            <a:p>
              <a:endParaRPr lang="tr-TR"/>
            </a:p>
          </p:txBody>
        </p:sp>
        <p:sp>
          <p:nvSpPr>
            <p:cNvPr id="105481" name="Line 9"/>
            <p:cNvSpPr>
              <a:spLocks noChangeShapeType="1"/>
            </p:cNvSpPr>
            <p:nvPr/>
          </p:nvSpPr>
          <p:spPr bwMode="auto">
            <a:xfrm flipH="1">
              <a:off x="4215" y="12435"/>
              <a:ext cx="705" cy="675"/>
            </a:xfrm>
            <a:prstGeom prst="line">
              <a:avLst/>
            </a:prstGeom>
            <a:noFill/>
            <a:ln w="9525">
              <a:solidFill>
                <a:srgbClr val="000000"/>
              </a:solidFill>
              <a:round/>
              <a:headEnd/>
              <a:tailEnd/>
            </a:ln>
          </p:spPr>
          <p:txBody>
            <a:bodyPr/>
            <a:lstStyle/>
            <a:p>
              <a:endParaRPr lang="tr-TR"/>
            </a:p>
          </p:txBody>
        </p:sp>
        <p:sp>
          <p:nvSpPr>
            <p:cNvPr id="105482" name="Line 10"/>
            <p:cNvSpPr>
              <a:spLocks noChangeShapeType="1"/>
            </p:cNvSpPr>
            <p:nvPr/>
          </p:nvSpPr>
          <p:spPr bwMode="auto">
            <a:xfrm flipV="1">
              <a:off x="4935" y="11790"/>
              <a:ext cx="0" cy="645"/>
            </a:xfrm>
            <a:prstGeom prst="line">
              <a:avLst/>
            </a:prstGeom>
            <a:noFill/>
            <a:ln w="9525">
              <a:solidFill>
                <a:srgbClr val="000000"/>
              </a:solidFill>
              <a:round/>
              <a:headEnd/>
              <a:tailEnd/>
            </a:ln>
          </p:spPr>
          <p:txBody>
            <a:bodyPr/>
            <a:lstStyle/>
            <a:p>
              <a:endParaRPr lang="tr-TR"/>
            </a:p>
          </p:txBody>
        </p:sp>
        <p:sp>
          <p:nvSpPr>
            <p:cNvPr id="105483" name="Line 11"/>
            <p:cNvSpPr>
              <a:spLocks noChangeShapeType="1"/>
            </p:cNvSpPr>
            <p:nvPr/>
          </p:nvSpPr>
          <p:spPr bwMode="auto">
            <a:xfrm>
              <a:off x="4935" y="11787"/>
              <a:ext cx="1380" cy="0"/>
            </a:xfrm>
            <a:prstGeom prst="line">
              <a:avLst/>
            </a:prstGeom>
            <a:noFill/>
            <a:ln w="9525">
              <a:solidFill>
                <a:srgbClr val="000000"/>
              </a:solidFill>
              <a:round/>
              <a:headEnd type="oval" w="med" len="med"/>
              <a:tailEnd type="oval" w="med" len="med"/>
            </a:ln>
          </p:spPr>
          <p:txBody>
            <a:bodyPr/>
            <a:lstStyle/>
            <a:p>
              <a:endParaRPr lang="tr-TR"/>
            </a:p>
          </p:txBody>
        </p:sp>
        <p:sp>
          <p:nvSpPr>
            <p:cNvPr id="105484" name="Line 12"/>
            <p:cNvSpPr>
              <a:spLocks noChangeShapeType="1"/>
            </p:cNvSpPr>
            <p:nvPr/>
          </p:nvSpPr>
          <p:spPr bwMode="auto">
            <a:xfrm>
              <a:off x="6315" y="11790"/>
              <a:ext cx="0" cy="630"/>
            </a:xfrm>
            <a:prstGeom prst="line">
              <a:avLst/>
            </a:prstGeom>
            <a:noFill/>
            <a:ln w="9525">
              <a:solidFill>
                <a:srgbClr val="000000"/>
              </a:solidFill>
              <a:round/>
              <a:headEnd/>
              <a:tailEnd/>
            </a:ln>
          </p:spPr>
          <p:txBody>
            <a:bodyPr/>
            <a:lstStyle/>
            <a:p>
              <a:endParaRPr lang="tr-TR"/>
            </a:p>
          </p:txBody>
        </p:sp>
        <p:sp>
          <p:nvSpPr>
            <p:cNvPr id="105485" name="Line 13"/>
            <p:cNvSpPr>
              <a:spLocks noChangeShapeType="1"/>
            </p:cNvSpPr>
            <p:nvPr/>
          </p:nvSpPr>
          <p:spPr bwMode="auto">
            <a:xfrm flipH="1">
              <a:off x="4935" y="12420"/>
              <a:ext cx="1380" cy="0"/>
            </a:xfrm>
            <a:prstGeom prst="line">
              <a:avLst/>
            </a:prstGeom>
            <a:noFill/>
            <a:ln w="9525">
              <a:solidFill>
                <a:srgbClr val="000000"/>
              </a:solidFill>
              <a:round/>
              <a:headEnd/>
              <a:tailEnd/>
            </a:ln>
          </p:spPr>
          <p:txBody>
            <a:bodyPr/>
            <a:lstStyle/>
            <a:p>
              <a:endParaRPr lang="tr-TR"/>
            </a:p>
          </p:txBody>
        </p:sp>
        <p:sp>
          <p:nvSpPr>
            <p:cNvPr id="105486" name="Line 14"/>
            <p:cNvSpPr>
              <a:spLocks noChangeShapeType="1"/>
            </p:cNvSpPr>
            <p:nvPr/>
          </p:nvSpPr>
          <p:spPr bwMode="auto">
            <a:xfrm>
              <a:off x="6315" y="12420"/>
              <a:ext cx="0" cy="690"/>
            </a:xfrm>
            <a:prstGeom prst="line">
              <a:avLst/>
            </a:prstGeom>
            <a:noFill/>
            <a:ln w="9525">
              <a:solidFill>
                <a:srgbClr val="000000"/>
              </a:solidFill>
              <a:round/>
              <a:headEnd type="oval" w="med" len="med"/>
              <a:tailEnd type="oval" w="med" len="med"/>
            </a:ln>
          </p:spPr>
          <p:txBody>
            <a:bodyPr/>
            <a:lstStyle/>
            <a:p>
              <a:endParaRPr lang="tr-TR"/>
            </a:p>
          </p:txBody>
        </p:sp>
        <p:sp>
          <p:nvSpPr>
            <p:cNvPr id="105487" name="Line 15"/>
            <p:cNvSpPr>
              <a:spLocks noChangeShapeType="1"/>
            </p:cNvSpPr>
            <p:nvPr/>
          </p:nvSpPr>
          <p:spPr bwMode="auto">
            <a:xfrm flipH="1">
              <a:off x="4950" y="13080"/>
              <a:ext cx="1365" cy="0"/>
            </a:xfrm>
            <a:prstGeom prst="line">
              <a:avLst/>
            </a:prstGeom>
            <a:noFill/>
            <a:ln w="9525">
              <a:solidFill>
                <a:srgbClr val="000000"/>
              </a:solidFill>
              <a:round/>
              <a:headEnd type="oval" w="med" len="med"/>
              <a:tailEnd type="oval" w="med" len="med"/>
            </a:ln>
          </p:spPr>
          <p:txBody>
            <a:bodyPr/>
            <a:lstStyle/>
            <a:p>
              <a:endParaRPr lang="tr-TR"/>
            </a:p>
          </p:txBody>
        </p:sp>
        <p:sp>
          <p:nvSpPr>
            <p:cNvPr id="105488" name="Line 16"/>
            <p:cNvSpPr>
              <a:spLocks noChangeShapeType="1"/>
            </p:cNvSpPr>
            <p:nvPr/>
          </p:nvSpPr>
          <p:spPr bwMode="auto">
            <a:xfrm flipV="1">
              <a:off x="4950" y="12420"/>
              <a:ext cx="0" cy="675"/>
            </a:xfrm>
            <a:prstGeom prst="line">
              <a:avLst/>
            </a:prstGeom>
            <a:noFill/>
            <a:ln w="9525">
              <a:solidFill>
                <a:srgbClr val="000000"/>
              </a:solidFill>
              <a:round/>
              <a:headEnd/>
              <a:tailEnd/>
            </a:ln>
          </p:spPr>
          <p:txBody>
            <a:bodyPr/>
            <a:lstStyle/>
            <a:p>
              <a:endParaRPr lang="tr-TR"/>
            </a:p>
          </p:txBody>
        </p:sp>
        <p:sp>
          <p:nvSpPr>
            <p:cNvPr id="105489" name="Line 17"/>
            <p:cNvSpPr>
              <a:spLocks noChangeShapeType="1"/>
            </p:cNvSpPr>
            <p:nvPr/>
          </p:nvSpPr>
          <p:spPr bwMode="auto">
            <a:xfrm>
              <a:off x="4215" y="13095"/>
              <a:ext cx="735" cy="0"/>
            </a:xfrm>
            <a:prstGeom prst="line">
              <a:avLst/>
            </a:prstGeom>
            <a:noFill/>
            <a:ln w="9525">
              <a:solidFill>
                <a:srgbClr val="000000"/>
              </a:solidFill>
              <a:round/>
              <a:headEnd/>
              <a:tailEnd/>
            </a:ln>
          </p:spPr>
          <p:txBody>
            <a:bodyPr/>
            <a:lstStyle/>
            <a:p>
              <a:endParaRPr lang="tr-TR"/>
            </a:p>
          </p:txBody>
        </p:sp>
        <p:sp>
          <p:nvSpPr>
            <p:cNvPr id="105490" name="Line 18"/>
            <p:cNvSpPr>
              <a:spLocks noChangeShapeType="1"/>
            </p:cNvSpPr>
            <p:nvPr/>
          </p:nvSpPr>
          <p:spPr bwMode="auto">
            <a:xfrm>
              <a:off x="6315" y="11787"/>
              <a:ext cx="1065" cy="600"/>
            </a:xfrm>
            <a:prstGeom prst="line">
              <a:avLst/>
            </a:prstGeom>
            <a:noFill/>
            <a:ln w="9525">
              <a:solidFill>
                <a:srgbClr val="000000"/>
              </a:solidFill>
              <a:round/>
              <a:headEnd/>
              <a:tailEnd type="oval" w="med" len="med"/>
            </a:ln>
          </p:spPr>
          <p:txBody>
            <a:bodyPr/>
            <a:lstStyle/>
            <a:p>
              <a:endParaRPr lang="tr-TR"/>
            </a:p>
          </p:txBody>
        </p:sp>
        <p:sp>
          <p:nvSpPr>
            <p:cNvPr id="105491" name="Line 19"/>
            <p:cNvSpPr>
              <a:spLocks noChangeShapeType="1"/>
            </p:cNvSpPr>
            <p:nvPr/>
          </p:nvSpPr>
          <p:spPr bwMode="auto">
            <a:xfrm flipH="1">
              <a:off x="6315" y="12405"/>
              <a:ext cx="1080" cy="0"/>
            </a:xfrm>
            <a:prstGeom prst="line">
              <a:avLst/>
            </a:prstGeom>
            <a:noFill/>
            <a:ln w="9525">
              <a:solidFill>
                <a:srgbClr val="000000"/>
              </a:solidFill>
              <a:round/>
              <a:headEnd/>
              <a:tailEnd/>
            </a:ln>
          </p:spPr>
          <p:txBody>
            <a:bodyPr/>
            <a:lstStyle/>
            <a:p>
              <a:endParaRPr lang="tr-TR"/>
            </a:p>
          </p:txBody>
        </p:sp>
        <p:sp>
          <p:nvSpPr>
            <p:cNvPr id="105492" name="Line 20"/>
            <p:cNvSpPr>
              <a:spLocks noChangeShapeType="1"/>
            </p:cNvSpPr>
            <p:nvPr/>
          </p:nvSpPr>
          <p:spPr bwMode="auto">
            <a:xfrm>
              <a:off x="4950" y="12420"/>
              <a:ext cx="1365" cy="645"/>
            </a:xfrm>
            <a:prstGeom prst="line">
              <a:avLst/>
            </a:prstGeom>
            <a:noFill/>
            <a:ln w="9525">
              <a:solidFill>
                <a:srgbClr val="000000"/>
              </a:solidFill>
              <a:round/>
              <a:headEnd type="oval" w="med" len="med"/>
              <a:tailEnd type="oval" w="med" len="med"/>
            </a:ln>
          </p:spPr>
          <p:txBody>
            <a:bodyPr/>
            <a:lstStyle/>
            <a:p>
              <a:endParaRPr lang="tr-TR"/>
            </a:p>
          </p:txBody>
        </p:sp>
        <p:sp>
          <p:nvSpPr>
            <p:cNvPr id="105493" name="Text Box 21"/>
            <p:cNvSpPr txBox="1">
              <a:spLocks noChangeArrowheads="1"/>
            </p:cNvSpPr>
            <p:nvPr/>
          </p:nvSpPr>
          <p:spPr bwMode="auto">
            <a:xfrm>
              <a:off x="2775" y="12210"/>
              <a:ext cx="690" cy="525"/>
            </a:xfrm>
            <a:prstGeom prst="rect">
              <a:avLst/>
            </a:prstGeom>
            <a:noFill/>
            <a:ln w="9525">
              <a:noFill/>
              <a:miter lim="800000"/>
              <a:headEnd/>
              <a:tailEnd/>
            </a:ln>
          </p:spPr>
          <p:txBody>
            <a:bodyPr/>
            <a:lstStyle/>
            <a:p>
              <a:r>
                <a:rPr lang="tr-TR" sz="1200"/>
                <a:t>K(0)</a:t>
              </a:r>
              <a:endParaRPr lang="tr-TR" sz="2400"/>
            </a:p>
          </p:txBody>
        </p:sp>
        <p:sp>
          <p:nvSpPr>
            <p:cNvPr id="105494" name="Text Box 22"/>
            <p:cNvSpPr txBox="1">
              <a:spLocks noChangeArrowheads="1"/>
            </p:cNvSpPr>
            <p:nvPr/>
          </p:nvSpPr>
          <p:spPr bwMode="auto">
            <a:xfrm>
              <a:off x="4020" y="11475"/>
              <a:ext cx="750" cy="525"/>
            </a:xfrm>
            <a:prstGeom prst="rect">
              <a:avLst/>
            </a:prstGeom>
            <a:noFill/>
            <a:ln w="9525">
              <a:noFill/>
              <a:miter lim="800000"/>
              <a:headEnd/>
              <a:tailEnd/>
            </a:ln>
          </p:spPr>
          <p:txBody>
            <a:bodyPr/>
            <a:lstStyle/>
            <a:p>
              <a:r>
                <a:rPr lang="tr-TR" sz="1200"/>
                <a:t>A(1)</a:t>
              </a:r>
              <a:endParaRPr lang="tr-TR" sz="2400"/>
            </a:p>
          </p:txBody>
        </p:sp>
        <p:sp>
          <p:nvSpPr>
            <p:cNvPr id="105495" name="Text Box 23"/>
            <p:cNvSpPr txBox="1">
              <a:spLocks noChangeArrowheads="1"/>
            </p:cNvSpPr>
            <p:nvPr/>
          </p:nvSpPr>
          <p:spPr bwMode="auto">
            <a:xfrm>
              <a:off x="4755" y="11460"/>
              <a:ext cx="750" cy="525"/>
            </a:xfrm>
            <a:prstGeom prst="rect">
              <a:avLst/>
            </a:prstGeom>
            <a:noFill/>
            <a:ln w="9525">
              <a:noFill/>
              <a:miter lim="800000"/>
              <a:headEnd/>
              <a:tailEnd/>
            </a:ln>
          </p:spPr>
          <p:txBody>
            <a:bodyPr/>
            <a:lstStyle/>
            <a:p>
              <a:r>
                <a:rPr lang="tr-TR" sz="1200"/>
                <a:t>C(3)</a:t>
              </a:r>
              <a:endParaRPr lang="tr-TR" sz="2400"/>
            </a:p>
          </p:txBody>
        </p:sp>
        <p:sp>
          <p:nvSpPr>
            <p:cNvPr id="105496" name="Text Box 24"/>
            <p:cNvSpPr txBox="1">
              <a:spLocks noChangeArrowheads="1"/>
            </p:cNvSpPr>
            <p:nvPr/>
          </p:nvSpPr>
          <p:spPr bwMode="auto">
            <a:xfrm>
              <a:off x="5955" y="11460"/>
              <a:ext cx="750" cy="525"/>
            </a:xfrm>
            <a:prstGeom prst="rect">
              <a:avLst/>
            </a:prstGeom>
            <a:noFill/>
            <a:ln w="9525">
              <a:noFill/>
              <a:miter lim="800000"/>
              <a:headEnd/>
              <a:tailEnd/>
            </a:ln>
          </p:spPr>
          <p:txBody>
            <a:bodyPr/>
            <a:lstStyle/>
            <a:p>
              <a:r>
                <a:rPr lang="tr-TR" sz="1200"/>
                <a:t>F(4)</a:t>
              </a:r>
              <a:endParaRPr lang="tr-TR" sz="2400"/>
            </a:p>
          </p:txBody>
        </p:sp>
        <p:sp>
          <p:nvSpPr>
            <p:cNvPr id="105497" name="Text Box 25"/>
            <p:cNvSpPr txBox="1">
              <a:spLocks noChangeArrowheads="1"/>
            </p:cNvSpPr>
            <p:nvPr/>
          </p:nvSpPr>
          <p:spPr bwMode="auto">
            <a:xfrm>
              <a:off x="3825" y="13110"/>
              <a:ext cx="750" cy="525"/>
            </a:xfrm>
            <a:prstGeom prst="rect">
              <a:avLst/>
            </a:prstGeom>
            <a:noFill/>
            <a:ln w="9525">
              <a:noFill/>
              <a:miter lim="800000"/>
              <a:headEnd/>
              <a:tailEnd/>
            </a:ln>
          </p:spPr>
          <p:txBody>
            <a:bodyPr/>
            <a:lstStyle/>
            <a:p>
              <a:r>
                <a:rPr lang="tr-TR" sz="1200"/>
                <a:t>B(1)</a:t>
              </a:r>
              <a:endParaRPr lang="tr-TR" sz="2400"/>
            </a:p>
          </p:txBody>
        </p:sp>
        <p:sp>
          <p:nvSpPr>
            <p:cNvPr id="105498" name="Text Box 26"/>
            <p:cNvSpPr txBox="1">
              <a:spLocks noChangeArrowheads="1"/>
            </p:cNvSpPr>
            <p:nvPr/>
          </p:nvSpPr>
          <p:spPr bwMode="auto">
            <a:xfrm>
              <a:off x="4605" y="13125"/>
              <a:ext cx="750" cy="525"/>
            </a:xfrm>
            <a:prstGeom prst="rect">
              <a:avLst/>
            </a:prstGeom>
            <a:noFill/>
            <a:ln w="9525">
              <a:noFill/>
              <a:miter lim="800000"/>
              <a:headEnd/>
              <a:tailEnd/>
            </a:ln>
          </p:spPr>
          <p:txBody>
            <a:bodyPr/>
            <a:lstStyle/>
            <a:p>
              <a:r>
                <a:rPr lang="tr-TR" sz="1200"/>
                <a:t>E(2)</a:t>
              </a:r>
              <a:endParaRPr lang="tr-TR" sz="2400"/>
            </a:p>
          </p:txBody>
        </p:sp>
        <p:sp>
          <p:nvSpPr>
            <p:cNvPr id="105499" name="Text Box 27"/>
            <p:cNvSpPr txBox="1">
              <a:spLocks noChangeArrowheads="1"/>
            </p:cNvSpPr>
            <p:nvPr/>
          </p:nvSpPr>
          <p:spPr bwMode="auto">
            <a:xfrm>
              <a:off x="6000" y="13095"/>
              <a:ext cx="750" cy="525"/>
            </a:xfrm>
            <a:prstGeom prst="rect">
              <a:avLst/>
            </a:prstGeom>
            <a:noFill/>
            <a:ln w="9525">
              <a:noFill/>
              <a:miter lim="800000"/>
              <a:headEnd/>
              <a:tailEnd/>
            </a:ln>
          </p:spPr>
          <p:txBody>
            <a:bodyPr/>
            <a:lstStyle/>
            <a:p>
              <a:r>
                <a:rPr lang="tr-TR" sz="1200"/>
                <a:t>H(3)</a:t>
              </a:r>
              <a:endParaRPr lang="tr-TR" sz="2400"/>
            </a:p>
          </p:txBody>
        </p:sp>
        <p:sp>
          <p:nvSpPr>
            <p:cNvPr id="105500" name="Text Box 28"/>
            <p:cNvSpPr txBox="1">
              <a:spLocks noChangeArrowheads="1"/>
            </p:cNvSpPr>
            <p:nvPr/>
          </p:nvSpPr>
          <p:spPr bwMode="auto">
            <a:xfrm>
              <a:off x="7365" y="12270"/>
              <a:ext cx="750" cy="525"/>
            </a:xfrm>
            <a:prstGeom prst="rect">
              <a:avLst/>
            </a:prstGeom>
            <a:noFill/>
            <a:ln w="9525">
              <a:noFill/>
              <a:miter lim="800000"/>
              <a:headEnd/>
              <a:tailEnd/>
            </a:ln>
          </p:spPr>
          <p:txBody>
            <a:bodyPr/>
            <a:lstStyle/>
            <a:p>
              <a:r>
                <a:rPr lang="tr-TR" sz="1200"/>
                <a:t>J(4)</a:t>
              </a:r>
              <a:endParaRPr lang="tr-TR" sz="2400"/>
            </a:p>
          </p:txBody>
        </p:sp>
        <p:sp>
          <p:nvSpPr>
            <p:cNvPr id="105501" name="Text Box 29"/>
            <p:cNvSpPr txBox="1">
              <a:spLocks noChangeArrowheads="1"/>
            </p:cNvSpPr>
            <p:nvPr/>
          </p:nvSpPr>
          <p:spPr bwMode="auto">
            <a:xfrm>
              <a:off x="6255" y="12345"/>
              <a:ext cx="750" cy="525"/>
            </a:xfrm>
            <a:prstGeom prst="rect">
              <a:avLst/>
            </a:prstGeom>
            <a:noFill/>
            <a:ln w="9525">
              <a:noFill/>
              <a:miter lim="800000"/>
              <a:headEnd/>
              <a:tailEnd/>
            </a:ln>
          </p:spPr>
          <p:txBody>
            <a:bodyPr/>
            <a:lstStyle/>
            <a:p>
              <a:r>
                <a:rPr lang="tr-TR" sz="1200"/>
                <a:t>G(3)</a:t>
              </a:r>
              <a:endParaRPr lang="tr-TR" sz="2400"/>
            </a:p>
          </p:txBody>
        </p:sp>
        <p:sp>
          <p:nvSpPr>
            <p:cNvPr id="105502" name="Text Box 30"/>
            <p:cNvSpPr txBox="1">
              <a:spLocks noChangeArrowheads="1"/>
            </p:cNvSpPr>
            <p:nvPr/>
          </p:nvSpPr>
          <p:spPr bwMode="auto">
            <a:xfrm>
              <a:off x="4935" y="12105"/>
              <a:ext cx="750" cy="525"/>
            </a:xfrm>
            <a:prstGeom prst="rect">
              <a:avLst/>
            </a:prstGeom>
            <a:noFill/>
            <a:ln w="9525">
              <a:noFill/>
              <a:miter lim="800000"/>
              <a:headEnd/>
              <a:tailEnd/>
            </a:ln>
          </p:spPr>
          <p:txBody>
            <a:bodyPr/>
            <a:lstStyle/>
            <a:p>
              <a:r>
                <a:rPr lang="tr-TR" sz="1200"/>
                <a:t>D(2)</a:t>
              </a:r>
              <a:endParaRPr lang="tr-TR" sz="2400"/>
            </a:p>
          </p:txBody>
        </p:sp>
        <p:sp>
          <p:nvSpPr>
            <p:cNvPr id="105503" name="Text Box 31"/>
            <p:cNvSpPr txBox="1">
              <a:spLocks noChangeArrowheads="1"/>
            </p:cNvSpPr>
            <p:nvPr/>
          </p:nvSpPr>
          <p:spPr bwMode="auto">
            <a:xfrm>
              <a:off x="3345" y="11790"/>
              <a:ext cx="750" cy="525"/>
            </a:xfrm>
            <a:prstGeom prst="rect">
              <a:avLst/>
            </a:prstGeom>
            <a:noFill/>
            <a:ln w="9525">
              <a:noFill/>
              <a:miter lim="800000"/>
              <a:headEnd/>
              <a:tailEnd/>
            </a:ln>
          </p:spPr>
          <p:txBody>
            <a:bodyPr/>
            <a:lstStyle/>
            <a:p>
              <a:r>
                <a:rPr lang="tr-TR" sz="1200"/>
                <a:t>a</a:t>
              </a:r>
              <a:endParaRPr lang="tr-TR" sz="2400"/>
            </a:p>
          </p:txBody>
        </p:sp>
        <p:sp>
          <p:nvSpPr>
            <p:cNvPr id="105504" name="Text Box 32"/>
            <p:cNvSpPr txBox="1">
              <a:spLocks noChangeArrowheads="1"/>
            </p:cNvSpPr>
            <p:nvPr/>
          </p:nvSpPr>
          <p:spPr bwMode="auto">
            <a:xfrm>
              <a:off x="3495" y="12645"/>
              <a:ext cx="750" cy="525"/>
            </a:xfrm>
            <a:prstGeom prst="rect">
              <a:avLst/>
            </a:prstGeom>
            <a:noFill/>
            <a:ln w="9525">
              <a:noFill/>
              <a:miter lim="800000"/>
              <a:headEnd/>
              <a:tailEnd/>
            </a:ln>
          </p:spPr>
          <p:txBody>
            <a:bodyPr/>
            <a:lstStyle/>
            <a:p>
              <a:r>
                <a:rPr lang="tr-TR" sz="1200"/>
                <a:t>b</a:t>
              </a:r>
              <a:endParaRPr lang="tr-TR" sz="2400"/>
            </a:p>
          </p:txBody>
        </p:sp>
        <p:sp>
          <p:nvSpPr>
            <p:cNvPr id="105505" name="Text Box 33"/>
            <p:cNvSpPr txBox="1">
              <a:spLocks noChangeArrowheads="1"/>
            </p:cNvSpPr>
            <p:nvPr/>
          </p:nvSpPr>
          <p:spPr bwMode="auto">
            <a:xfrm>
              <a:off x="3870" y="12240"/>
              <a:ext cx="750" cy="525"/>
            </a:xfrm>
            <a:prstGeom prst="rect">
              <a:avLst/>
            </a:prstGeom>
            <a:noFill/>
            <a:ln w="9525">
              <a:noFill/>
              <a:miter lim="800000"/>
              <a:headEnd/>
              <a:tailEnd/>
            </a:ln>
          </p:spPr>
          <p:txBody>
            <a:bodyPr/>
            <a:lstStyle/>
            <a:p>
              <a:r>
                <a:rPr lang="tr-TR" sz="1200"/>
                <a:t>c</a:t>
              </a:r>
              <a:endParaRPr lang="tr-TR" sz="2400"/>
            </a:p>
          </p:txBody>
        </p:sp>
        <p:sp>
          <p:nvSpPr>
            <p:cNvPr id="105506" name="Text Box 34"/>
            <p:cNvSpPr txBox="1">
              <a:spLocks noChangeArrowheads="1"/>
            </p:cNvSpPr>
            <p:nvPr/>
          </p:nvSpPr>
          <p:spPr bwMode="auto">
            <a:xfrm>
              <a:off x="4260" y="12390"/>
              <a:ext cx="750" cy="525"/>
            </a:xfrm>
            <a:prstGeom prst="rect">
              <a:avLst/>
            </a:prstGeom>
            <a:noFill/>
            <a:ln w="9525">
              <a:noFill/>
              <a:miter lim="800000"/>
              <a:headEnd/>
              <a:tailEnd/>
            </a:ln>
          </p:spPr>
          <p:txBody>
            <a:bodyPr/>
            <a:lstStyle/>
            <a:p>
              <a:r>
                <a:rPr lang="tr-TR" sz="1200"/>
                <a:t>e</a:t>
              </a:r>
              <a:endParaRPr lang="tr-TR" sz="2400"/>
            </a:p>
          </p:txBody>
        </p:sp>
        <p:sp>
          <p:nvSpPr>
            <p:cNvPr id="105507" name="Text Box 35"/>
            <p:cNvSpPr txBox="1">
              <a:spLocks noChangeArrowheads="1"/>
            </p:cNvSpPr>
            <p:nvPr/>
          </p:nvSpPr>
          <p:spPr bwMode="auto">
            <a:xfrm>
              <a:off x="4410" y="11865"/>
              <a:ext cx="750" cy="525"/>
            </a:xfrm>
            <a:prstGeom prst="rect">
              <a:avLst/>
            </a:prstGeom>
            <a:noFill/>
            <a:ln w="9525">
              <a:noFill/>
              <a:miter lim="800000"/>
              <a:headEnd/>
              <a:tailEnd/>
            </a:ln>
          </p:spPr>
          <p:txBody>
            <a:bodyPr/>
            <a:lstStyle/>
            <a:p>
              <a:r>
                <a:rPr lang="tr-TR" sz="1200"/>
                <a:t>d</a:t>
              </a:r>
              <a:endParaRPr lang="tr-TR" sz="2400"/>
            </a:p>
          </p:txBody>
        </p:sp>
        <p:sp>
          <p:nvSpPr>
            <p:cNvPr id="105508" name="Text Box 36"/>
            <p:cNvSpPr txBox="1">
              <a:spLocks noChangeArrowheads="1"/>
            </p:cNvSpPr>
            <p:nvPr/>
          </p:nvSpPr>
          <p:spPr bwMode="auto">
            <a:xfrm>
              <a:off x="5295" y="11505"/>
              <a:ext cx="750" cy="525"/>
            </a:xfrm>
            <a:prstGeom prst="rect">
              <a:avLst/>
            </a:prstGeom>
            <a:noFill/>
            <a:ln w="9525">
              <a:noFill/>
              <a:miter lim="800000"/>
              <a:headEnd/>
              <a:tailEnd/>
            </a:ln>
          </p:spPr>
          <p:txBody>
            <a:bodyPr/>
            <a:lstStyle/>
            <a:p>
              <a:r>
                <a:rPr lang="tr-TR" sz="1200"/>
                <a:t>j</a:t>
              </a:r>
              <a:endParaRPr lang="tr-TR" sz="2400"/>
            </a:p>
          </p:txBody>
        </p:sp>
        <p:sp>
          <p:nvSpPr>
            <p:cNvPr id="105509" name="Text Box 37"/>
            <p:cNvSpPr txBox="1">
              <a:spLocks noChangeArrowheads="1"/>
            </p:cNvSpPr>
            <p:nvPr/>
          </p:nvSpPr>
          <p:spPr bwMode="auto">
            <a:xfrm>
              <a:off x="5505" y="12105"/>
              <a:ext cx="750" cy="525"/>
            </a:xfrm>
            <a:prstGeom prst="rect">
              <a:avLst/>
            </a:prstGeom>
            <a:noFill/>
            <a:ln w="9525">
              <a:noFill/>
              <a:miter lim="800000"/>
              <a:headEnd/>
              <a:tailEnd/>
            </a:ln>
          </p:spPr>
          <p:txBody>
            <a:bodyPr/>
            <a:lstStyle/>
            <a:p>
              <a:r>
                <a:rPr lang="tr-TR" sz="1200"/>
                <a:t>k</a:t>
              </a:r>
              <a:endParaRPr lang="tr-TR" sz="2400"/>
            </a:p>
          </p:txBody>
        </p:sp>
        <p:sp>
          <p:nvSpPr>
            <p:cNvPr id="105510" name="Text Box 38"/>
            <p:cNvSpPr txBox="1">
              <a:spLocks noChangeArrowheads="1"/>
            </p:cNvSpPr>
            <p:nvPr/>
          </p:nvSpPr>
          <p:spPr bwMode="auto">
            <a:xfrm>
              <a:off x="5265" y="13065"/>
              <a:ext cx="750" cy="525"/>
            </a:xfrm>
            <a:prstGeom prst="rect">
              <a:avLst/>
            </a:prstGeom>
            <a:noFill/>
            <a:ln w="9525">
              <a:noFill/>
              <a:miter lim="800000"/>
              <a:headEnd/>
              <a:tailEnd/>
            </a:ln>
          </p:spPr>
          <p:txBody>
            <a:bodyPr/>
            <a:lstStyle/>
            <a:p>
              <a:r>
                <a:rPr lang="tr-TR" sz="1200"/>
                <a:t>n</a:t>
              </a:r>
              <a:endParaRPr lang="tr-TR" sz="2400"/>
            </a:p>
          </p:txBody>
        </p:sp>
        <p:sp>
          <p:nvSpPr>
            <p:cNvPr id="105511" name="Text Box 39"/>
            <p:cNvSpPr txBox="1">
              <a:spLocks noChangeArrowheads="1"/>
            </p:cNvSpPr>
            <p:nvPr/>
          </p:nvSpPr>
          <p:spPr bwMode="auto">
            <a:xfrm>
              <a:off x="4290" y="13050"/>
              <a:ext cx="750" cy="525"/>
            </a:xfrm>
            <a:prstGeom prst="rect">
              <a:avLst/>
            </a:prstGeom>
            <a:noFill/>
            <a:ln w="9525">
              <a:noFill/>
              <a:miter lim="800000"/>
              <a:headEnd/>
              <a:tailEnd/>
            </a:ln>
          </p:spPr>
          <p:txBody>
            <a:bodyPr/>
            <a:lstStyle/>
            <a:p>
              <a:r>
                <a:rPr lang="tr-TR" sz="1200"/>
                <a:t>f</a:t>
              </a:r>
              <a:endParaRPr lang="tr-TR" sz="2400"/>
            </a:p>
          </p:txBody>
        </p:sp>
        <p:sp>
          <p:nvSpPr>
            <p:cNvPr id="105512" name="Text Box 40"/>
            <p:cNvSpPr txBox="1">
              <a:spLocks noChangeArrowheads="1"/>
            </p:cNvSpPr>
            <p:nvPr/>
          </p:nvSpPr>
          <p:spPr bwMode="auto">
            <a:xfrm>
              <a:off x="5985" y="11910"/>
              <a:ext cx="750" cy="525"/>
            </a:xfrm>
            <a:prstGeom prst="rect">
              <a:avLst/>
            </a:prstGeom>
            <a:noFill/>
            <a:ln w="9525">
              <a:noFill/>
              <a:miter lim="800000"/>
              <a:headEnd/>
              <a:tailEnd/>
            </a:ln>
          </p:spPr>
          <p:txBody>
            <a:bodyPr/>
            <a:lstStyle/>
            <a:p>
              <a:r>
                <a:rPr lang="tr-TR" sz="1200"/>
                <a:t>p</a:t>
              </a:r>
              <a:endParaRPr lang="tr-TR" sz="2400"/>
            </a:p>
          </p:txBody>
        </p:sp>
        <p:sp>
          <p:nvSpPr>
            <p:cNvPr id="105513" name="Text Box 41"/>
            <p:cNvSpPr txBox="1">
              <a:spLocks noChangeArrowheads="1"/>
            </p:cNvSpPr>
            <p:nvPr/>
          </p:nvSpPr>
          <p:spPr bwMode="auto">
            <a:xfrm>
              <a:off x="6615" y="11760"/>
              <a:ext cx="750" cy="525"/>
            </a:xfrm>
            <a:prstGeom prst="rect">
              <a:avLst/>
            </a:prstGeom>
            <a:noFill/>
            <a:ln w="9525">
              <a:noFill/>
              <a:miter lim="800000"/>
              <a:headEnd/>
              <a:tailEnd/>
            </a:ln>
          </p:spPr>
          <p:txBody>
            <a:bodyPr/>
            <a:lstStyle/>
            <a:p>
              <a:r>
                <a:rPr lang="tr-TR" sz="1200"/>
                <a:t>r</a:t>
              </a:r>
              <a:endParaRPr lang="tr-TR" sz="2400"/>
            </a:p>
          </p:txBody>
        </p:sp>
        <p:sp>
          <p:nvSpPr>
            <p:cNvPr id="105514" name="Text Box 42"/>
            <p:cNvSpPr txBox="1">
              <a:spLocks noChangeArrowheads="1"/>
            </p:cNvSpPr>
            <p:nvPr/>
          </p:nvSpPr>
          <p:spPr bwMode="auto">
            <a:xfrm>
              <a:off x="5220" y="12600"/>
              <a:ext cx="750" cy="525"/>
            </a:xfrm>
            <a:prstGeom prst="rect">
              <a:avLst/>
            </a:prstGeom>
            <a:noFill/>
            <a:ln w="9525">
              <a:noFill/>
              <a:miter lim="800000"/>
              <a:headEnd/>
              <a:tailEnd/>
            </a:ln>
          </p:spPr>
          <p:txBody>
            <a:bodyPr/>
            <a:lstStyle/>
            <a:p>
              <a:r>
                <a:rPr lang="tr-TR" sz="1200"/>
                <a:t>m</a:t>
              </a:r>
              <a:endParaRPr lang="tr-TR" sz="2400"/>
            </a:p>
          </p:txBody>
        </p:sp>
        <p:sp>
          <p:nvSpPr>
            <p:cNvPr id="105515" name="Text Box 43"/>
            <p:cNvSpPr txBox="1">
              <a:spLocks noChangeArrowheads="1"/>
            </p:cNvSpPr>
            <p:nvPr/>
          </p:nvSpPr>
          <p:spPr bwMode="auto">
            <a:xfrm>
              <a:off x="4650" y="12585"/>
              <a:ext cx="750" cy="525"/>
            </a:xfrm>
            <a:prstGeom prst="rect">
              <a:avLst/>
            </a:prstGeom>
            <a:noFill/>
            <a:ln w="9525">
              <a:noFill/>
              <a:miter lim="800000"/>
              <a:headEnd/>
              <a:tailEnd/>
            </a:ln>
          </p:spPr>
          <p:txBody>
            <a:bodyPr/>
            <a:lstStyle/>
            <a:p>
              <a:r>
                <a:rPr lang="tr-TR" sz="1200"/>
                <a:t>h</a:t>
              </a:r>
              <a:endParaRPr lang="tr-TR" sz="2400"/>
            </a:p>
          </p:txBody>
        </p:sp>
        <p:sp>
          <p:nvSpPr>
            <p:cNvPr id="105516" name="Text Box 44"/>
            <p:cNvSpPr txBox="1">
              <a:spLocks noChangeArrowheads="1"/>
            </p:cNvSpPr>
            <p:nvPr/>
          </p:nvSpPr>
          <p:spPr bwMode="auto">
            <a:xfrm>
              <a:off x="6195" y="12600"/>
              <a:ext cx="750" cy="525"/>
            </a:xfrm>
            <a:prstGeom prst="rect">
              <a:avLst/>
            </a:prstGeom>
            <a:noFill/>
            <a:ln w="9525">
              <a:noFill/>
              <a:miter lim="800000"/>
              <a:headEnd/>
              <a:tailEnd/>
            </a:ln>
          </p:spPr>
          <p:txBody>
            <a:bodyPr/>
            <a:lstStyle/>
            <a:p>
              <a:r>
                <a:rPr lang="tr-TR" sz="1200"/>
                <a:t>q</a:t>
              </a:r>
              <a:endParaRPr lang="tr-TR" sz="2400"/>
            </a:p>
          </p:txBody>
        </p:sp>
        <p:sp>
          <p:nvSpPr>
            <p:cNvPr id="105517" name="Text Box 45"/>
            <p:cNvSpPr txBox="1">
              <a:spLocks noChangeArrowheads="1"/>
            </p:cNvSpPr>
            <p:nvPr/>
          </p:nvSpPr>
          <p:spPr bwMode="auto">
            <a:xfrm>
              <a:off x="6690" y="12360"/>
              <a:ext cx="750" cy="525"/>
            </a:xfrm>
            <a:prstGeom prst="rect">
              <a:avLst/>
            </a:prstGeom>
            <a:noFill/>
            <a:ln w="9525">
              <a:noFill/>
              <a:miter lim="800000"/>
              <a:headEnd/>
              <a:tailEnd/>
            </a:ln>
          </p:spPr>
          <p:txBody>
            <a:bodyPr/>
            <a:lstStyle/>
            <a:p>
              <a:r>
                <a:rPr lang="tr-TR" sz="1200"/>
                <a:t>s</a:t>
              </a:r>
              <a:endParaRPr lang="tr-TR" sz="2400"/>
            </a:p>
          </p:txBody>
        </p:sp>
        <p:sp>
          <p:nvSpPr>
            <p:cNvPr id="105518" name="Text Box 46"/>
            <p:cNvSpPr txBox="1">
              <a:spLocks noChangeArrowheads="1"/>
            </p:cNvSpPr>
            <p:nvPr/>
          </p:nvSpPr>
          <p:spPr bwMode="auto">
            <a:xfrm>
              <a:off x="4845" y="11880"/>
              <a:ext cx="750" cy="525"/>
            </a:xfrm>
            <a:prstGeom prst="rect">
              <a:avLst/>
            </a:prstGeom>
            <a:noFill/>
            <a:ln w="9525">
              <a:noFill/>
              <a:miter lim="800000"/>
              <a:headEnd/>
              <a:tailEnd/>
            </a:ln>
          </p:spPr>
          <p:txBody>
            <a:bodyPr/>
            <a:lstStyle/>
            <a:p>
              <a:r>
                <a:rPr lang="tr-TR" sz="1200"/>
                <a:t>g</a:t>
              </a:r>
              <a:endParaRPr lang="tr-TR" sz="2400"/>
            </a:p>
          </p:txBody>
        </p:sp>
      </p:grpSp>
      <p:sp>
        <p:nvSpPr>
          <p:cNvPr id="105519" name="Rectangle 47"/>
          <p:cNvSpPr>
            <a:spLocks noChangeArrowheads="1"/>
          </p:cNvSpPr>
          <p:nvPr/>
        </p:nvSpPr>
        <p:spPr bwMode="auto">
          <a:xfrm>
            <a:off x="2268538" y="4111625"/>
            <a:ext cx="4535487" cy="517525"/>
          </a:xfrm>
          <a:prstGeom prst="rect">
            <a:avLst/>
          </a:prstGeom>
          <a:noFill/>
          <a:ln w="9525">
            <a:noFill/>
            <a:miter lim="800000"/>
            <a:headEnd/>
            <a:tailEnd/>
          </a:ln>
          <a:effectLst/>
        </p:spPr>
        <p:txBody>
          <a:bodyPr anchor="ctr">
            <a:spAutoFit/>
          </a:bodyPr>
          <a:lstStyle/>
          <a:p>
            <a:pPr algn="just"/>
            <a:r>
              <a:rPr lang="tr-TR" sz="1400">
                <a:latin typeface="Comic Sans MS" pitchFamily="66" charset="0"/>
              </a:rPr>
              <a:t>Şekildeki  grafa  BFSKA algoritmasını uygulayarak kapsama ağacını bulalım.</a:t>
            </a:r>
          </a:p>
        </p:txBody>
      </p:sp>
      <p:sp>
        <p:nvSpPr>
          <p:cNvPr id="105520" name="9 Veri Yer Tutucusu"/>
          <p:cNvSpPr txBox="1">
            <a:spLocks noGrp="1"/>
          </p:cNvSpPr>
          <p:nvPr/>
        </p:nvSpPr>
        <p:spPr bwMode="auto">
          <a:xfrm>
            <a:off x="357188" y="5000625"/>
            <a:ext cx="714375" cy="642938"/>
          </a:xfrm>
          <a:prstGeom prst="rect">
            <a:avLst/>
          </a:prstGeom>
          <a:noFill/>
          <a:ln w="9525">
            <a:noFill/>
            <a:miter lim="800000"/>
            <a:headEnd/>
            <a:tailEnd/>
          </a:ln>
        </p:spPr>
        <p:txBody>
          <a:bodyPr/>
          <a:lstStyle/>
          <a:p>
            <a:pPr algn="ctr" eaLnBrk="0" hangingPunct="0"/>
            <a:r>
              <a:rPr lang="tr-TR" sz="1400"/>
              <a:t>12.  Hafta</a:t>
            </a:r>
          </a:p>
        </p:txBody>
      </p:sp>
      <p:sp>
        <p:nvSpPr>
          <p:cNvPr id="105521" name="4 Slayt Numarası Yer Tutucusu"/>
          <p:cNvSpPr txBox="1">
            <a:spLocks noGrp="1"/>
          </p:cNvSpPr>
          <p:nvPr/>
        </p:nvSpPr>
        <p:spPr bwMode="auto">
          <a:xfrm>
            <a:off x="357188" y="5929313"/>
            <a:ext cx="714375" cy="571500"/>
          </a:xfrm>
          <a:prstGeom prst="rect">
            <a:avLst/>
          </a:prstGeom>
          <a:noFill/>
          <a:ln w="9525">
            <a:noFill/>
            <a:miter lim="800000"/>
            <a:headEnd/>
            <a:tailEnd/>
          </a:ln>
        </p:spPr>
        <p:txBody>
          <a:bodyPr/>
          <a:lstStyle/>
          <a:p>
            <a:pPr algn="ctr" eaLnBrk="0" hangingPunct="0"/>
            <a:fld id="{4F87C823-B85A-44AE-B57B-72001162234E}" type="slidenum">
              <a:rPr lang="tr-TR" sz="1400"/>
              <a:pPr algn="ctr" eaLnBrk="0" hangingPunct="0"/>
              <a:t>9</a:t>
            </a:fld>
            <a:r>
              <a:rPr lang="tr-TR" sz="1400"/>
              <a:t>. Sayfa</a:t>
            </a:r>
          </a:p>
        </p:txBody>
      </p:sp>
      <p:sp>
        <p:nvSpPr>
          <p:cNvPr id="105522" name="8 Metin kutusu"/>
          <p:cNvSpPr txBox="1">
            <a:spLocks noChangeArrowheads="1"/>
          </p:cNvSpPr>
          <p:nvPr/>
        </p:nvSpPr>
        <p:spPr bwMode="auto">
          <a:xfrm>
            <a:off x="500063" y="4214813"/>
            <a:ext cx="571500" cy="307975"/>
          </a:xfrm>
          <a:prstGeom prst="rect">
            <a:avLst/>
          </a:prstGeom>
          <a:noFill/>
          <a:ln w="9525">
            <a:noFill/>
            <a:miter lim="800000"/>
            <a:headEnd/>
            <a:tailEnd/>
          </a:ln>
        </p:spPr>
        <p:txBody>
          <a:bodyPr>
            <a:spAutoFit/>
          </a:bodyPr>
          <a:lstStyle/>
          <a:p>
            <a:pPr eaLnBrk="0" hangingPunct="0"/>
            <a:r>
              <a:rPr lang="tr-TR" sz="1400"/>
              <a:t>BSM</a:t>
            </a:r>
            <a:endParaRPr lang="tr-TR" sz="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853</TotalTime>
  <Words>3811</Words>
  <Application>Microsoft Office PowerPoint</Application>
  <PresentationFormat>Ekran Gösterisi (4:3)</PresentationFormat>
  <Paragraphs>983</Paragraphs>
  <Slides>30</Slides>
  <Notes>2</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30</vt:i4>
      </vt:variant>
    </vt:vector>
  </HeadingPairs>
  <TitlesOfParts>
    <vt:vector size="32" baseType="lpstr">
      <vt:lpstr>Bitler ve baytlar tasarım şablonu</vt:lpstr>
      <vt:lpstr>Resim</vt:lpstr>
      <vt:lpstr>Ayrık İşlemsel Yapılar</vt:lpstr>
      <vt:lpstr>PowerPoint Sunusu</vt:lpstr>
      <vt:lpstr>AĞAÇLAR</vt:lpstr>
      <vt:lpstr>AĞAÇLAR</vt:lpstr>
      <vt:lpstr>AĞAÇLAR</vt:lpstr>
      <vt:lpstr>AĞAÇLAR -Kapsama Ağaçları-</vt:lpstr>
      <vt:lpstr>AĞAÇLAR -Kapsama Ağaçları-</vt:lpstr>
      <vt:lpstr>AĞAÇLAR -Kapsama Ağaçları-</vt:lpstr>
      <vt:lpstr>AĞAÇLAR -Kapsama Ağaçları-</vt:lpstr>
      <vt:lpstr>PowerPoint Sunusu</vt:lpstr>
      <vt:lpstr>AĞAÇLAR -Kapsama Ağaçları-</vt:lpstr>
      <vt:lpstr>AĞAÇLAR -Kapsama Ağaçları-</vt:lpstr>
      <vt:lpstr>AĞAÇLAR -Kapsama Ağaçları-</vt:lpstr>
      <vt:lpstr>AĞAÇLAR -Kapsama Ağaçları-</vt:lpstr>
      <vt:lpstr>PowerPoint Sunusu</vt:lpstr>
      <vt:lpstr>AĞAÇLAR -Kapsama Ağaçları-</vt:lpstr>
      <vt:lpstr>PowerPoint Sunusu</vt:lpstr>
      <vt:lpstr>Kapsama Ağaçları-DFS Algoritması</vt:lpstr>
      <vt:lpstr>Kapsama Ağaçları-DFS Algoritması</vt:lpstr>
      <vt:lpstr>Kapsama Ağaçları-DFS Algoritması</vt:lpstr>
      <vt:lpstr>Köklü Ağaçlar</vt:lpstr>
      <vt:lpstr>Köklü Ağaçlar</vt:lpstr>
      <vt:lpstr>Köklü Ağaçlar</vt:lpstr>
      <vt:lpstr>İkili Ağaçlar ve Dolanımları</vt:lpstr>
      <vt:lpstr>İkili Ağaçlar ve Dolanımları</vt:lpstr>
      <vt:lpstr>İkili Ağaçlar ve Dolanımları</vt:lpstr>
      <vt:lpstr>İkili Ağaçlar ve Dolanımları</vt:lpstr>
      <vt:lpstr>İkili Ağaçlar ve Dolanımları</vt:lpstr>
      <vt:lpstr>PowerPoint Sunusu</vt:lpstr>
      <vt:lpstr>Diferansiyel Denklemler</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Sau</cp:lastModifiedBy>
  <cp:revision>145</cp:revision>
  <dcterms:created xsi:type="dcterms:W3CDTF">2009-08-30T08:05:20Z</dcterms:created>
  <dcterms:modified xsi:type="dcterms:W3CDTF">2016-11-18T14:29:44Z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