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64" d="100"/>
          <a:sy n="64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F2ED08B-1ECC-4C88-9FCE-C09360FE537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71F7F20-DFDD-4906-9E4C-6121476BB02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A17EC-FE9A-4668-AD96-1ABF76851614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438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44387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9124E-B700-4253-BA85-DBDDF9036A29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44388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44389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8032-ABDC-4E18-973B-DF2F6F8A36F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8D1A8-60DF-4834-9C8B-5DB423E56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5E7D-6D0A-4586-8206-BF6F3406FB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6E88-CB47-4469-861B-4464BBB191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F3814-5363-432D-8F15-D2521E0F1F5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7CF2-A2E0-4043-B19C-4F9DAC3585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D46AA-69A1-4D13-BA1D-ECF74EC0B7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DE15-E595-46A6-9F9D-8F48941D6E4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25E9-E93E-4A85-908B-602A59F9E1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5929-E930-48CB-9448-61EBF8597C8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9BF84-8B66-4020-A1EF-08F57EF2416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FE91F-AFEF-4CC2-B2E7-0C2FD6E08AB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0E0B1D24-9778-47A7-8C96-A78903F6D90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14.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9A977-2B49-4D64-9CEC-FA305F4A6738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 sz="240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2579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B62F0CC-32CC-45FD-88FE-CCC024CCFE4D}" type="slidenum">
              <a:rPr lang="tr-TR" sz="1400"/>
              <a:pPr algn="ctr" eaLnBrk="0" hangingPunct="0"/>
              <a:t>10</a:t>
            </a:fld>
            <a:r>
              <a:rPr lang="tr-TR" sz="1400"/>
              <a:t>. Sayfa</a:t>
            </a:r>
          </a:p>
        </p:txBody>
      </p:sp>
      <p:sp>
        <p:nvSpPr>
          <p:cNvPr id="152580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2581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2597" name="Object 21"/>
          <p:cNvGraphicFramePr>
            <a:graphicFrameLocks noChangeAspect="1"/>
          </p:cNvGraphicFramePr>
          <p:nvPr/>
        </p:nvGraphicFramePr>
        <p:xfrm>
          <a:off x="1619250" y="1341438"/>
          <a:ext cx="1152525" cy="298450"/>
        </p:xfrm>
        <a:graphic>
          <a:graphicData uri="http://schemas.openxmlformats.org/presentationml/2006/ole">
            <p:oleObj spid="_x0000_s152597" name="Denklem" r:id="rId3" imgW="774364" imgH="203112" progId="Equation.3">
              <p:embed/>
            </p:oleObj>
          </a:graphicData>
        </a:graphic>
      </p:graphicFrame>
      <p:graphicFrame>
        <p:nvGraphicFramePr>
          <p:cNvPr id="152596" name="Object 20"/>
          <p:cNvGraphicFramePr>
            <a:graphicFrameLocks noChangeAspect="1"/>
          </p:cNvGraphicFramePr>
          <p:nvPr/>
        </p:nvGraphicFramePr>
        <p:xfrm>
          <a:off x="2987675" y="1773238"/>
          <a:ext cx="1871663" cy="1377950"/>
        </p:xfrm>
        <a:graphic>
          <a:graphicData uri="http://schemas.openxmlformats.org/presentationml/2006/ole">
            <p:oleObj spid="_x0000_s152596" name="Denklem" r:id="rId4" imgW="1511300" imgH="1117600" progId="Equation.3">
              <p:embed/>
            </p:oleObj>
          </a:graphicData>
        </a:graphic>
      </p:graphicFrame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0" y="150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3059113" y="1289050"/>
            <a:ext cx="218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>
                <a:cs typeface="Times New Roman" pitchFamily="18" charset="0"/>
              </a:rPr>
              <a:t> olduğunu gösterelim.</a:t>
            </a:r>
            <a:endParaRPr lang="tr-TR"/>
          </a:p>
          <a:p>
            <a:pPr eaLnBrk="0" hangingPunct="0"/>
            <a:endParaRPr lang="tr-TR"/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2897" name="Group 321"/>
          <p:cNvGraphicFramePr>
            <a:graphicFrameLocks noGrp="1"/>
          </p:cNvGraphicFramePr>
          <p:nvPr/>
        </p:nvGraphicFramePr>
        <p:xfrm>
          <a:off x="1692275" y="3716338"/>
          <a:ext cx="2951163" cy="234315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88963"/>
                <a:gridCol w="590550"/>
                <a:gridCol w="5905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z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52898" name="Rectangle 322"/>
          <p:cNvSpPr>
            <a:spLocks noChangeArrowheads="1"/>
          </p:cNvSpPr>
          <p:nvPr/>
        </p:nvSpPr>
        <p:spPr bwMode="auto">
          <a:xfrm>
            <a:off x="4716463" y="3579813"/>
            <a:ext cx="4427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tr-TR"/>
              <a:t>Tabloda gösterilen F(x,y,z) ve G(x,y,z) fonksiyonlarını bulalım </a:t>
            </a:r>
          </a:p>
        </p:txBody>
      </p:sp>
      <p:sp>
        <p:nvSpPr>
          <p:cNvPr id="152900" name="Rectangle 32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2899" name="Object 323"/>
          <p:cNvGraphicFramePr>
            <a:graphicFrameLocks noChangeAspect="1"/>
          </p:cNvGraphicFramePr>
          <p:nvPr/>
        </p:nvGraphicFramePr>
        <p:xfrm>
          <a:off x="4787900" y="4437063"/>
          <a:ext cx="2016125" cy="438150"/>
        </p:xfrm>
        <a:graphic>
          <a:graphicData uri="http://schemas.openxmlformats.org/presentationml/2006/ole">
            <p:oleObj spid="_x0000_s152899" name="Denklem" r:id="rId5" imgW="1091726" imgH="241195" progId="Equation.3">
              <p:embed/>
            </p:oleObj>
          </a:graphicData>
        </a:graphic>
      </p:graphicFrame>
      <p:sp>
        <p:nvSpPr>
          <p:cNvPr id="152902" name="Rectangle 32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2901" name="Object 325"/>
          <p:cNvGraphicFramePr>
            <a:graphicFrameLocks noChangeAspect="1"/>
          </p:cNvGraphicFramePr>
          <p:nvPr/>
        </p:nvGraphicFramePr>
        <p:xfrm>
          <a:off x="4787900" y="5013325"/>
          <a:ext cx="2952750" cy="441325"/>
        </p:xfrm>
        <a:graphic>
          <a:graphicData uri="http://schemas.openxmlformats.org/presentationml/2006/ole">
            <p:oleObj spid="_x0000_s152901" name="Denklem" r:id="rId6" imgW="15875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3603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06A9BDA-C5FD-4753-AB9A-18B2A3BAB1C4}" type="slidenum">
              <a:rPr lang="tr-TR" sz="1400"/>
              <a:pPr algn="ctr" eaLnBrk="0" hangingPunct="0"/>
              <a:t>11</a:t>
            </a:fld>
            <a:r>
              <a:rPr lang="tr-TR" sz="1400"/>
              <a:t>. Sayfa</a:t>
            </a:r>
          </a:p>
        </p:txBody>
      </p:sp>
      <p:sp>
        <p:nvSpPr>
          <p:cNvPr id="153604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3605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0" y="150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82" name="Rectangle 8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84" name="Rectangle 8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87" name="Rectangle 87"/>
          <p:cNvSpPr>
            <a:spLocks noChangeArrowheads="1"/>
          </p:cNvSpPr>
          <p:nvPr/>
        </p:nvSpPr>
        <p:spPr bwMode="auto">
          <a:xfrm>
            <a:off x="-3735388" y="317976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3686" name="Object 86"/>
          <p:cNvGraphicFramePr>
            <a:graphicFrameLocks noChangeAspect="1"/>
          </p:cNvGraphicFramePr>
          <p:nvPr/>
        </p:nvGraphicFramePr>
        <p:xfrm>
          <a:off x="1692275" y="1412875"/>
          <a:ext cx="2232025" cy="417513"/>
        </p:xfrm>
        <a:graphic>
          <a:graphicData uri="http://schemas.openxmlformats.org/presentationml/2006/ole">
            <p:oleObj spid="_x0000_s153686" name="Denklem" r:id="rId3" imgW="1269720" imgH="241200" progId="Equation.3">
              <p:embed/>
            </p:oleObj>
          </a:graphicData>
        </a:graphic>
      </p:graphicFrame>
      <p:sp>
        <p:nvSpPr>
          <p:cNvPr id="153688" name="Rectangle 88"/>
          <p:cNvSpPr>
            <a:spLocks noChangeArrowheads="1"/>
          </p:cNvSpPr>
          <p:nvPr/>
        </p:nvSpPr>
        <p:spPr bwMode="auto">
          <a:xfrm>
            <a:off x="1619250" y="2125663"/>
            <a:ext cx="72739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>
                <a:cs typeface="Times New Roman" pitchFamily="18" charset="0"/>
              </a:rPr>
              <a:t>fonksiyonunu çarpımlar toplamı şeklinde ifade edelim. F fonksiyonunun değerinin bulunması</a:t>
            </a:r>
            <a:r>
              <a:rPr lang="tr-TR"/>
              <a:t> </a:t>
            </a:r>
            <a:r>
              <a:rPr lang="tr-TR">
                <a:cs typeface="Times New Roman" pitchFamily="18" charset="0"/>
              </a:rPr>
              <a:t>için Tablo oluşturalım. F(x,y,z) fonksiyonunun mantıksal eşdeğeri, fonksiyonun değerinin 1 olduğu durumlardaki değişkenlerin çarpımları 1 olacak şekilde çarpımlar toplamı şeklinde aşağıdaki gibidir.</a:t>
            </a:r>
            <a:endParaRPr lang="tr-TR"/>
          </a:p>
        </p:txBody>
      </p:sp>
      <p:sp>
        <p:nvSpPr>
          <p:cNvPr id="153690" name="Rectangle 9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3689" name="Object 89"/>
          <p:cNvGraphicFramePr>
            <a:graphicFrameLocks noChangeAspect="1"/>
          </p:cNvGraphicFramePr>
          <p:nvPr/>
        </p:nvGraphicFramePr>
        <p:xfrm>
          <a:off x="3779838" y="3500438"/>
          <a:ext cx="2303462" cy="311150"/>
        </p:xfrm>
        <a:graphic>
          <a:graphicData uri="http://schemas.openxmlformats.org/presentationml/2006/ole">
            <p:oleObj spid="_x0000_s153689" name="Denklem" r:id="rId4" imgW="1765300" imgH="241300" progId="Equation.3">
              <p:embed/>
            </p:oleObj>
          </a:graphicData>
        </a:graphic>
      </p:graphicFrame>
      <p:graphicFrame>
        <p:nvGraphicFramePr>
          <p:cNvPr id="153692" name="Object 92"/>
          <p:cNvGraphicFramePr>
            <a:graphicFrameLocks noChangeAspect="1"/>
          </p:cNvGraphicFramePr>
          <p:nvPr/>
        </p:nvGraphicFramePr>
        <p:xfrm>
          <a:off x="6300788" y="3933825"/>
          <a:ext cx="114300" cy="200025"/>
        </p:xfrm>
        <a:graphic>
          <a:graphicData uri="http://schemas.openxmlformats.org/presentationml/2006/ole">
            <p:oleObj spid="_x0000_s153692" name="Denklem" r:id="rId5" imgW="114201" imgH="203024" progId="Equation.3">
              <p:embed/>
            </p:oleObj>
          </a:graphicData>
        </a:graphic>
      </p:graphicFrame>
      <p:graphicFrame>
        <p:nvGraphicFramePr>
          <p:cNvPr id="153691" name="Object 91"/>
          <p:cNvGraphicFramePr>
            <a:graphicFrameLocks noChangeAspect="1"/>
          </p:cNvGraphicFramePr>
          <p:nvPr/>
        </p:nvGraphicFramePr>
        <p:xfrm>
          <a:off x="7164388" y="4005263"/>
          <a:ext cx="571500" cy="238125"/>
        </p:xfrm>
        <a:graphic>
          <a:graphicData uri="http://schemas.openxmlformats.org/presentationml/2006/ole">
            <p:oleObj spid="_x0000_s153691" name="Denklem" r:id="rId6" imgW="571252" imgH="241195" progId="Equation.3">
              <p:embed/>
            </p:oleObj>
          </a:graphicData>
        </a:graphic>
      </p:graphicFrame>
      <p:sp>
        <p:nvSpPr>
          <p:cNvPr id="153693" name="Rectangle 93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3698" name="Rectangle 98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3700" name="Rectangle 100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graphicFrame>
        <p:nvGraphicFramePr>
          <p:cNvPr id="154051" name="Group 451"/>
          <p:cNvGraphicFramePr>
            <a:graphicFrameLocks noGrp="1"/>
          </p:cNvGraphicFramePr>
          <p:nvPr/>
        </p:nvGraphicFramePr>
        <p:xfrm>
          <a:off x="1835150" y="3860800"/>
          <a:ext cx="6264275" cy="2587625"/>
        </p:xfrm>
        <a:graphic>
          <a:graphicData uri="http://schemas.openxmlformats.org/drawingml/2006/table">
            <a:tbl>
              <a:tblPr/>
              <a:tblGrid>
                <a:gridCol w="1044575"/>
                <a:gridCol w="1042988"/>
                <a:gridCol w="1044575"/>
                <a:gridCol w="1044575"/>
                <a:gridCol w="1042987"/>
                <a:gridCol w="104457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z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4627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058A304-0DF5-49A3-870E-847FAEDEC6FD}" type="slidenum">
              <a:rPr lang="tr-TR" sz="1400"/>
              <a:pPr algn="ctr" eaLnBrk="0" hangingPunct="0"/>
              <a:t>12</a:t>
            </a:fld>
            <a:r>
              <a:rPr lang="tr-TR" sz="1400"/>
              <a:t>. Sayfa</a:t>
            </a:r>
          </a:p>
        </p:txBody>
      </p:sp>
      <p:sp>
        <p:nvSpPr>
          <p:cNvPr id="154628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4629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0" y="150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-3735388" y="317976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4725" name="Rectangle 101"/>
          <p:cNvSpPr>
            <a:spLocks noChangeArrowheads="1"/>
          </p:cNvSpPr>
          <p:nvPr/>
        </p:nvSpPr>
        <p:spPr bwMode="auto">
          <a:xfrm>
            <a:off x="1835150" y="1360488"/>
            <a:ext cx="480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>
                <a:cs typeface="Times New Roman" pitchFamily="18" charset="0"/>
              </a:rPr>
              <a:t>Mantık devrelerinin genel tipleri aşağıdaki gibidir.</a:t>
            </a:r>
            <a:endParaRPr lang="tr-TR"/>
          </a:p>
          <a:p>
            <a:pPr eaLnBrk="0" hangingPunct="0"/>
            <a:endParaRPr lang="tr-TR"/>
          </a:p>
        </p:txBody>
      </p:sp>
      <p:pic>
        <p:nvPicPr>
          <p:cNvPr id="154724" name="Picture 1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773238"/>
            <a:ext cx="4895850" cy="865187"/>
          </a:xfrm>
          <a:prstGeom prst="rect">
            <a:avLst/>
          </a:prstGeom>
          <a:solidFill>
            <a:srgbClr val="CC99FF"/>
          </a:solidFill>
        </p:spPr>
      </p:pic>
      <p:graphicFrame>
        <p:nvGraphicFramePr>
          <p:cNvPr id="154728" name="Object 104"/>
          <p:cNvGraphicFramePr>
            <a:graphicFrameLocks noChangeAspect="1"/>
          </p:cNvGraphicFramePr>
          <p:nvPr/>
        </p:nvGraphicFramePr>
        <p:xfrm>
          <a:off x="1619250" y="3141663"/>
          <a:ext cx="792163" cy="347662"/>
        </p:xfrm>
        <a:graphic>
          <a:graphicData uri="http://schemas.openxmlformats.org/presentationml/2006/ole">
            <p:oleObj spid="_x0000_s154728" name="Denklem" r:id="rId4" imgW="545863" imgH="241195" progId="Equation.3">
              <p:embed/>
            </p:oleObj>
          </a:graphicData>
        </a:graphic>
      </p:graphicFrame>
      <p:graphicFrame>
        <p:nvGraphicFramePr>
          <p:cNvPr id="154727" name="Object 103"/>
          <p:cNvGraphicFramePr>
            <a:graphicFrameLocks noChangeAspect="1"/>
          </p:cNvGraphicFramePr>
          <p:nvPr/>
        </p:nvGraphicFramePr>
        <p:xfrm>
          <a:off x="2627313" y="3141663"/>
          <a:ext cx="865187" cy="385762"/>
        </p:xfrm>
        <a:graphic>
          <a:graphicData uri="http://schemas.openxmlformats.org/presentationml/2006/ole">
            <p:oleObj spid="_x0000_s154727" name="Denklem" r:id="rId5" imgW="533169" imgH="241195" progId="Equation.3">
              <p:embed/>
            </p:oleObj>
          </a:graphicData>
        </a:graphic>
      </p:graphicFrame>
      <p:graphicFrame>
        <p:nvGraphicFramePr>
          <p:cNvPr id="154726" name="Object 102"/>
          <p:cNvGraphicFramePr>
            <a:graphicFrameLocks noChangeAspect="1"/>
          </p:cNvGraphicFramePr>
          <p:nvPr/>
        </p:nvGraphicFramePr>
        <p:xfrm>
          <a:off x="3778250" y="3141663"/>
          <a:ext cx="1441450" cy="334962"/>
        </p:xfrm>
        <a:graphic>
          <a:graphicData uri="http://schemas.openxmlformats.org/presentationml/2006/ole">
            <p:oleObj spid="_x0000_s154726" name="Denklem" r:id="rId6" imgW="1028254" imgH="241195" progId="Equation.3">
              <p:embed/>
            </p:oleObj>
          </a:graphicData>
        </a:graphic>
      </p:graphicFrame>
      <p:sp>
        <p:nvSpPr>
          <p:cNvPr id="154729" name="Rectangle 105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730" name="Rectangle 106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731" name="Rectangle 107"/>
          <p:cNvSpPr>
            <a:spLocks noChangeArrowheads="1"/>
          </p:cNvSpPr>
          <p:nvPr/>
        </p:nvSpPr>
        <p:spPr bwMode="auto">
          <a:xfrm>
            <a:off x="0" y="3417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4732" name="Rectangle 108"/>
          <p:cNvSpPr>
            <a:spLocks noChangeArrowheads="1"/>
          </p:cNvSpPr>
          <p:nvPr/>
        </p:nvSpPr>
        <p:spPr bwMode="auto">
          <a:xfrm>
            <a:off x="5435600" y="3089275"/>
            <a:ext cx="371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tr-TR">
                <a:cs typeface="Times New Roman" pitchFamily="18" charset="0"/>
              </a:rPr>
              <a:t> çıktıları için devre şemalarını çizelim.</a:t>
            </a:r>
            <a:endParaRPr lang="tr-TR"/>
          </a:p>
        </p:txBody>
      </p:sp>
      <p:sp>
        <p:nvSpPr>
          <p:cNvPr id="154735" name="Rectangle 111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154734" name="Picture 1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47813" y="3890963"/>
            <a:ext cx="2592387" cy="1035050"/>
          </a:xfrm>
          <a:prstGeom prst="rect">
            <a:avLst/>
          </a:prstGeom>
          <a:noFill/>
        </p:spPr>
      </p:pic>
      <p:sp>
        <p:nvSpPr>
          <p:cNvPr id="154737" name="Rectangle 113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154736" name="Picture 1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9250" y="5300663"/>
            <a:ext cx="3457575" cy="1022350"/>
          </a:xfrm>
          <a:prstGeom prst="rect">
            <a:avLst/>
          </a:prstGeom>
          <a:noFill/>
        </p:spPr>
      </p:pic>
      <p:sp>
        <p:nvSpPr>
          <p:cNvPr id="154740" name="Rectangle 116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154739" name="Picture 1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35600" y="4292600"/>
            <a:ext cx="3384550" cy="189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5651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4AB5511-24AF-4D2F-A024-81B95AACC614}" type="slidenum">
              <a:rPr lang="tr-TR" sz="1400"/>
              <a:pPr algn="ctr" eaLnBrk="0" hangingPunct="0"/>
              <a:t>13</a:t>
            </a:fld>
            <a:r>
              <a:rPr lang="tr-TR" sz="1400"/>
              <a:t>. Sayfa</a:t>
            </a:r>
          </a:p>
        </p:txBody>
      </p:sp>
      <p:sp>
        <p:nvSpPr>
          <p:cNvPr id="155652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5653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590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</a:t>
            </a:r>
            <a:r>
              <a:rPr lang="tr-TR"/>
              <a:t>Karnaugh Haritaları.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0" y="150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-3735388" y="317976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8" name="Rectangle 20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69" name="Rectangle 21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5676" name="Rectangle 28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77" name="Rectangle 29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78" name="Rectangle 30"/>
          <p:cNvSpPr>
            <a:spLocks noChangeArrowheads="1"/>
          </p:cNvSpPr>
          <p:nvPr/>
        </p:nvSpPr>
        <p:spPr bwMode="auto">
          <a:xfrm>
            <a:off x="0" y="3417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80" name="Rectangle 32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82" name="Rectangle 3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84" name="Rectangle 36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5686" name="Rectangle 38"/>
          <p:cNvSpPr>
            <a:spLocks noChangeArrowheads="1"/>
          </p:cNvSpPr>
          <p:nvPr/>
        </p:nvSpPr>
        <p:spPr bwMode="auto">
          <a:xfrm>
            <a:off x="1619250" y="1276350"/>
            <a:ext cx="7273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/>
              <a:t>Karnaugh Haritaları yönteminde mintermlere eşdeğer olan en kısa ifade hesaplanır.  Yöntem iki, üç, dört, vs. mantıksal değişkenli ifadeler için farklı harita oluşturulmasını gerektirir. Aşağıdaki tablo iki değişkenli Karnaugh haritasıdır.</a:t>
            </a:r>
          </a:p>
        </p:txBody>
      </p:sp>
      <p:pic>
        <p:nvPicPr>
          <p:cNvPr id="155687" name="Picture 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852738"/>
            <a:ext cx="5976938" cy="2439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6675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6A462FF-3F2D-4A52-A3A0-A6768684B598}" type="slidenum">
              <a:rPr lang="tr-TR" sz="1400"/>
              <a:pPr algn="ctr" eaLnBrk="0" hangingPunct="0"/>
              <a:t>14</a:t>
            </a:fld>
            <a:r>
              <a:rPr lang="tr-TR" sz="1400"/>
              <a:t>. Sayfa</a:t>
            </a:r>
          </a:p>
        </p:txBody>
      </p:sp>
      <p:sp>
        <p:nvSpPr>
          <p:cNvPr id="156676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6677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590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 </a:t>
            </a:r>
            <a:r>
              <a:rPr lang="tr-TR"/>
              <a:t>Quine-McCluskey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0" y="150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-3735388" y="317976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0" y="2128838"/>
            <a:ext cx="468313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0" y="3417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6703" name="Rectangle 31"/>
          <p:cNvSpPr>
            <a:spLocks noChangeArrowheads="1"/>
          </p:cNvSpPr>
          <p:nvPr/>
        </p:nvSpPr>
        <p:spPr bwMode="auto">
          <a:xfrm>
            <a:off x="1692275" y="1477963"/>
            <a:ext cx="7451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/>
              <a:t>Karnaugh Haritası pratik bir yöntem olmasına karşılık dörtten fazla mantıksal değişkenli ifadelerde haritanın boyutu çok büyüyeceğinden tablo oluşturmak zorlaşır. Alternatif olarak Quine-McCluskey yöntemi kullanılabilir.</a:t>
            </a:r>
          </a:p>
        </p:txBody>
      </p:sp>
      <p:pic>
        <p:nvPicPr>
          <p:cNvPr id="156704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781300"/>
            <a:ext cx="40322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05" name="Rectangle 33"/>
          <p:cNvSpPr>
            <a:spLocks noChangeArrowheads="1"/>
          </p:cNvSpPr>
          <p:nvPr/>
        </p:nvSpPr>
        <p:spPr bwMode="auto">
          <a:xfrm>
            <a:off x="6084888" y="2708275"/>
            <a:ext cx="225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/>
              <a:t>ifadesini indirgeyelim 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156706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3500438"/>
            <a:ext cx="4465637" cy="247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143362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14.  Hafta</a:t>
            </a:r>
          </a:p>
        </p:txBody>
      </p:sp>
      <p:sp>
        <p:nvSpPr>
          <p:cNvPr id="143363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4336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075BDC4B-B3F4-4B36-8E70-8DF0E09CA16E}" type="slidenum">
              <a:rPr lang="tr-TR" smtClean="0"/>
              <a:pPr algn="ctr"/>
              <a:t>15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143366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8434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5173D54-54A8-40B5-A3EE-A8CEAA607D05}" type="slidenum">
              <a:rPr lang="tr-TR" sz="1400"/>
              <a:pPr algn="ctr" eaLnBrk="0" hangingPunct="0"/>
              <a:t>2</a:t>
            </a:fld>
            <a:r>
              <a:rPr lang="tr-TR" sz="1400"/>
              <a:t>. Sayfa</a:t>
            </a:r>
          </a:p>
        </p:txBody>
      </p:sp>
      <p:sp>
        <p:nvSpPr>
          <p:cNvPr id="18435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37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1619250" y="1477963"/>
            <a:ext cx="72739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AU"/>
              <a:t>B = {0,1} verilsin. Eğer x değişkeni sadece B’den değerler alırsa x’e mantıksal değişken adı verilir. </a:t>
            </a:r>
            <a:endParaRPr lang="tr-TR"/>
          </a:p>
          <a:p>
            <a:pPr algn="just"/>
            <a:r>
              <a:rPr lang="en-AU"/>
              <a:t>{x1, x2, …, xn | xi </a:t>
            </a:r>
            <a:r>
              <a:rPr lang="en-AU">
                <a:sym typeface="Symbol" pitchFamily="18" charset="2"/>
              </a:rPr>
              <a:t></a:t>
            </a:r>
            <a:r>
              <a:rPr lang="en-AU"/>
              <a:t> B, 1 ≤ i ≤ n}</a:t>
            </a:r>
            <a:r>
              <a:rPr lang="en-AU">
                <a:sym typeface="Symbol" pitchFamily="18" charset="2"/>
              </a:rPr>
              <a:t> olmak üzere, Bn’den B’ye tanımlanan bir fonksiyona n. dereceden mantıksal fonksiyon denir. Boole fonksiyonun çoğunlukla alacağı değerler tabloda gösterilmiştir.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8574" name="Group 142"/>
          <p:cNvGraphicFramePr>
            <a:graphicFrameLocks noGrp="1"/>
          </p:cNvGraphicFramePr>
          <p:nvPr/>
        </p:nvGraphicFramePr>
        <p:xfrm>
          <a:off x="3059113" y="3500438"/>
          <a:ext cx="3311525" cy="2016125"/>
        </p:xfrm>
        <a:graphic>
          <a:graphicData uri="http://schemas.openxmlformats.org/drawingml/2006/table">
            <a:tbl>
              <a:tblPr/>
              <a:tblGrid>
                <a:gridCol w="1050925"/>
                <a:gridCol w="1130300"/>
                <a:gridCol w="11303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F(x,y)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45411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F36E5B1-D786-43B9-A081-32279FA1C5F6}" type="slidenum">
              <a:rPr lang="tr-TR" sz="1400"/>
              <a:pPr algn="ctr" eaLnBrk="0" hangingPunct="0"/>
              <a:t>3</a:t>
            </a:fld>
            <a:r>
              <a:rPr lang="tr-TR" sz="1400"/>
              <a:t>. Sayfa</a:t>
            </a:r>
          </a:p>
        </p:txBody>
      </p:sp>
      <p:sp>
        <p:nvSpPr>
          <p:cNvPr id="145412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45413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1763713" y="1000125"/>
            <a:ext cx="6911975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tr-TR"/>
          </a:p>
          <a:p>
            <a:r>
              <a:rPr lang="en-AU"/>
              <a:t>Değişme  kuralları</a:t>
            </a:r>
            <a:endParaRPr lang="tr-TR"/>
          </a:p>
          <a:p>
            <a:r>
              <a:rPr lang="en-AU"/>
              <a:t>		x.y=y.x</a:t>
            </a:r>
            <a:endParaRPr lang="tr-TR"/>
          </a:p>
          <a:p>
            <a:r>
              <a:rPr lang="en-AU"/>
              <a:t>		</a:t>
            </a:r>
            <a:r>
              <a:rPr lang="fi-FI"/>
              <a:t>x+y=y+x</a:t>
            </a:r>
            <a:endParaRPr lang="tr-TR"/>
          </a:p>
          <a:p>
            <a:r>
              <a:rPr lang="fi-FI"/>
              <a:t>Birleşme kuralları</a:t>
            </a:r>
            <a:endParaRPr lang="tr-TR"/>
          </a:p>
          <a:p>
            <a:r>
              <a:rPr lang="fi-FI"/>
              <a:t>		x.(y.z)=(x.y).z</a:t>
            </a:r>
            <a:endParaRPr lang="tr-TR"/>
          </a:p>
          <a:p>
            <a:r>
              <a:rPr lang="fi-FI"/>
              <a:t>		x+(y+z)=(x+y)+z</a:t>
            </a:r>
            <a:endParaRPr lang="tr-TR"/>
          </a:p>
          <a:p>
            <a:r>
              <a:rPr lang="fi-FI"/>
              <a:t>Dağılma Kuralları</a:t>
            </a:r>
            <a:endParaRPr lang="tr-TR"/>
          </a:p>
          <a:p>
            <a:r>
              <a:rPr lang="fi-FI"/>
              <a:t>		x.(y+z)=(x.y)+(x.z)</a:t>
            </a:r>
            <a:endParaRPr lang="tr-TR"/>
          </a:p>
          <a:p>
            <a:r>
              <a:rPr lang="fi-FI"/>
              <a:t>		x+(y.z)=(x+y).(x.z)</a:t>
            </a:r>
            <a:endParaRPr lang="tr-TR"/>
          </a:p>
          <a:p>
            <a:r>
              <a:rPr lang="fi-FI"/>
              <a:t>Özdeşlik Kuralları</a:t>
            </a:r>
            <a:endParaRPr lang="tr-TR"/>
          </a:p>
          <a:p>
            <a:r>
              <a:rPr lang="fi-FI"/>
              <a:t>		x+0=x</a:t>
            </a:r>
            <a:endParaRPr lang="tr-TR"/>
          </a:p>
          <a:p>
            <a:r>
              <a:rPr lang="fi-FI"/>
              <a:t>		x.1=x</a:t>
            </a:r>
            <a:endParaRPr lang="tr-TR"/>
          </a:p>
          <a:p>
            <a:r>
              <a:rPr lang="fi-FI"/>
              <a:t>Tümleyici Kurallar</a:t>
            </a:r>
            <a:endParaRPr lang="tr-TR"/>
          </a:p>
          <a:p>
            <a:r>
              <a:rPr lang="fi-FI"/>
              <a:t>		x+x</a:t>
            </a:r>
            <a:r>
              <a:rPr lang="en-AU">
                <a:sym typeface="Symbol" pitchFamily="18" charset="2"/>
              </a:rPr>
              <a:t></a:t>
            </a:r>
            <a:r>
              <a:rPr lang="fi-FI"/>
              <a:t>=1</a:t>
            </a:r>
            <a:endParaRPr lang="tr-TR">
              <a:sym typeface="Symbol" pitchFamily="18" charset="2"/>
            </a:endParaRPr>
          </a:p>
          <a:p>
            <a:r>
              <a:rPr lang="fi-FI">
                <a:sym typeface="Symbol" pitchFamily="18" charset="2"/>
              </a:rPr>
              <a:t>		x.x</a:t>
            </a:r>
            <a:r>
              <a:rPr lang="en-AU">
                <a:sym typeface="Symbol" pitchFamily="18" charset="2"/>
              </a:rPr>
              <a:t></a:t>
            </a:r>
            <a:r>
              <a:rPr lang="fi-FI"/>
              <a:t>=0</a:t>
            </a:r>
            <a:endParaRPr lang="tr-TR">
              <a:sym typeface="Symbol" pitchFamily="18" charset="2"/>
            </a:endParaRPr>
          </a:p>
          <a:p>
            <a:endParaRPr lang="tr-TR">
              <a:sym typeface="Symbol" pitchFamily="18" charset="2"/>
            </a:endParaRPr>
          </a:p>
          <a:p>
            <a:pPr algn="just"/>
            <a:r>
              <a:rPr lang="fi-FI">
                <a:sym typeface="Symbol" pitchFamily="18" charset="2"/>
              </a:rPr>
              <a:t>1 elemanı birleşme, 0 elemanı sıfır ve x</a:t>
            </a:r>
            <a:r>
              <a:rPr lang="en-AU">
                <a:sym typeface="Symbol" pitchFamily="18" charset="2"/>
              </a:rPr>
              <a:t></a:t>
            </a:r>
            <a:r>
              <a:rPr lang="fi-FI"/>
              <a:t> elemanı ise x’in tümleyeni olarak isimlendirilir. Binary operatörü ‘.’ genellikle ihmal edilir ve</a:t>
            </a:r>
            <a:r>
              <a:rPr lang="fi-FI">
                <a:sym typeface="Symbol" pitchFamily="18" charset="2"/>
              </a:rPr>
              <a:t>  x.y yerine xy yazılabilir.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46435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744C5C7-FEE8-48E5-80C7-8287FB6C01BE}" type="slidenum">
              <a:rPr lang="tr-TR" sz="1400"/>
              <a:pPr algn="ctr" eaLnBrk="0" hangingPunct="0"/>
              <a:t>4</a:t>
            </a:fld>
            <a:r>
              <a:rPr lang="tr-TR" sz="1400"/>
              <a:t>. Sayfa</a:t>
            </a:r>
          </a:p>
        </p:txBody>
      </p:sp>
      <p:sp>
        <p:nvSpPr>
          <p:cNvPr id="146436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46437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1763713" y="1341438"/>
            <a:ext cx="7132637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fi-FI" b="1"/>
              <a:t>Teorem </a:t>
            </a:r>
            <a:endParaRPr lang="tr-TR" b="1"/>
          </a:p>
          <a:p>
            <a:endParaRPr lang="tr-TR"/>
          </a:p>
          <a:p>
            <a:r>
              <a:rPr lang="fi-FI" b="1"/>
              <a:t>Bir Boolean cebrinde yer alan tüm x ve y elemanları için  aşağıdaki kurallar geçerlidir.</a:t>
            </a:r>
            <a:endParaRPr lang="tr-TR"/>
          </a:p>
          <a:p>
            <a:r>
              <a:rPr lang="sv-SE" b="1"/>
              <a:t>a) İdempotent Kuralları</a:t>
            </a:r>
            <a:endParaRPr lang="tr-TR"/>
          </a:p>
          <a:p>
            <a:r>
              <a:rPr lang="sv-SE" b="1"/>
              <a:t>		x+x=x</a:t>
            </a:r>
            <a:endParaRPr lang="tr-TR"/>
          </a:p>
          <a:p>
            <a:r>
              <a:rPr lang="sv-SE" b="1"/>
              <a:t>		x.x=x</a:t>
            </a:r>
            <a:endParaRPr lang="tr-TR"/>
          </a:p>
          <a:p>
            <a:r>
              <a:rPr lang="sv-SE" b="1"/>
              <a:t>b) Null kurallar</a:t>
            </a:r>
            <a:endParaRPr lang="tr-TR"/>
          </a:p>
          <a:p>
            <a:r>
              <a:rPr lang="sv-SE" b="1"/>
              <a:t>		</a:t>
            </a:r>
            <a:r>
              <a:rPr lang="fi-FI" b="1"/>
              <a:t>x+1=x</a:t>
            </a:r>
            <a:endParaRPr lang="tr-TR"/>
          </a:p>
          <a:p>
            <a:r>
              <a:rPr lang="fi-FI" b="1"/>
              <a:t>		x.0=0</a:t>
            </a:r>
            <a:endParaRPr lang="tr-TR"/>
          </a:p>
          <a:p>
            <a:r>
              <a:rPr lang="fi-FI" b="1"/>
              <a:t>c) İçine çekme Kuralları</a:t>
            </a:r>
            <a:endParaRPr lang="tr-TR"/>
          </a:p>
          <a:p>
            <a:r>
              <a:rPr lang="fi-FI" b="1"/>
              <a:t>		x+(x.y)=x</a:t>
            </a:r>
            <a:endParaRPr lang="tr-TR"/>
          </a:p>
          <a:p>
            <a:r>
              <a:rPr lang="fi-FI" b="1"/>
              <a:t>		x.(x+y)=x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1763713" y="4948238"/>
            <a:ext cx="77851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pt-BR" b="1"/>
              <a:t>Teorem</a:t>
            </a:r>
            <a:endParaRPr lang="tr-TR" b="1"/>
          </a:p>
          <a:p>
            <a:endParaRPr lang="tr-TR"/>
          </a:p>
          <a:p>
            <a:r>
              <a:rPr lang="pt-BR" b="1"/>
              <a:t>Bir Boolean cebrinin bir x elemanının tümleyeni sadece şu özellikler sağlandığı zaman tanımlanabilir.</a:t>
            </a:r>
            <a:endParaRPr lang="tr-TR" b="1"/>
          </a:p>
          <a:p>
            <a:endParaRPr lang="tr-TR"/>
          </a:p>
          <a:p>
            <a:r>
              <a:rPr lang="pt-BR" b="1"/>
              <a:t> Eğer x+x′=1, x.x′=0, x+x*=1 ve x.x*=0 ise x′=x*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47459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EC86893-271D-4C83-BC88-950CC7A09627}" type="slidenum">
              <a:rPr lang="tr-TR" sz="1400"/>
              <a:pPr algn="ctr" eaLnBrk="0" hangingPunct="0"/>
              <a:t>5</a:t>
            </a:fld>
            <a:r>
              <a:rPr lang="tr-TR" sz="1400"/>
              <a:t>. Sayfa</a:t>
            </a:r>
          </a:p>
        </p:txBody>
      </p:sp>
      <p:sp>
        <p:nvSpPr>
          <p:cNvPr id="147460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47461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619250" y="1600200"/>
            <a:ext cx="69342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AU" b="1"/>
              <a:t>Teorem </a:t>
            </a:r>
            <a:endParaRPr lang="tr-TR" b="1"/>
          </a:p>
          <a:p>
            <a:endParaRPr lang="tr-TR"/>
          </a:p>
          <a:p>
            <a:r>
              <a:rPr lang="en-AU" b="1"/>
              <a:t>Bir boolean cebrindeki tüm x ve y elemanları için  aşağıdaki kurallar geçerlidir.</a:t>
            </a:r>
            <a:endParaRPr lang="tr-TR" b="1"/>
          </a:p>
          <a:p>
            <a:endParaRPr lang="tr-TR"/>
          </a:p>
          <a:p>
            <a:r>
              <a:rPr lang="en-AU" b="1"/>
              <a:t>a) İnvolution Kuralı	</a:t>
            </a:r>
            <a:endParaRPr lang="tr-TR"/>
          </a:p>
          <a:p>
            <a:r>
              <a:rPr lang="en-AU" b="1"/>
              <a:t>		(x′)′=x</a:t>
            </a:r>
            <a:endParaRPr lang="tr-TR"/>
          </a:p>
          <a:p>
            <a:r>
              <a:rPr lang="en-AU" b="1"/>
              <a:t>b) Özdeşlik kurallarının tümleyeni	</a:t>
            </a:r>
            <a:endParaRPr lang="tr-TR"/>
          </a:p>
          <a:p>
            <a:r>
              <a:rPr lang="en-AU" b="1"/>
              <a:t>		</a:t>
            </a:r>
            <a:r>
              <a:rPr lang="sv-SE" b="1"/>
              <a:t>0′=1</a:t>
            </a:r>
            <a:endParaRPr lang="tr-TR"/>
          </a:p>
          <a:p>
            <a:r>
              <a:rPr lang="sv-SE" b="1"/>
              <a:t>		1′=0</a:t>
            </a:r>
            <a:endParaRPr lang="tr-TR"/>
          </a:p>
          <a:p>
            <a:r>
              <a:rPr lang="sv-SE" b="1"/>
              <a:t>c)De Morgan Kanunları</a:t>
            </a:r>
            <a:endParaRPr lang="tr-TR"/>
          </a:p>
          <a:p>
            <a:r>
              <a:rPr lang="sv-SE" b="1"/>
              <a:t>		(x+y)′=x′y′</a:t>
            </a:r>
            <a:endParaRPr lang="tr-TR"/>
          </a:p>
          <a:p>
            <a:r>
              <a:rPr lang="sv-SE" b="1"/>
              <a:t>		(x.y)′=x′+y′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48483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BF65475-E890-4D4D-9FFC-0BCE19513E18}" type="slidenum">
              <a:rPr lang="tr-TR" sz="1400"/>
              <a:pPr algn="ctr" eaLnBrk="0" hangingPunct="0"/>
              <a:t>6</a:t>
            </a:fld>
            <a:r>
              <a:rPr lang="tr-TR" sz="1400"/>
              <a:t>. Sayfa</a:t>
            </a:r>
          </a:p>
        </p:txBody>
      </p:sp>
      <p:sp>
        <p:nvSpPr>
          <p:cNvPr id="148484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48485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547813" y="1177925"/>
            <a:ext cx="741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v-SE">
                <a:cs typeface="Times New Roman" pitchFamily="18" charset="0"/>
              </a:rPr>
              <a:t>Mantıksal fonksiyonlar (Boolean Functions), değişkenler ve mantıksal işlemlerden (Boolean expressions) oluşan ifadeler kullanılarak gösterilebilir.  </a:t>
            </a:r>
            <a:r>
              <a:rPr lang="pt-BR">
                <a:cs typeface="Times New Roman" pitchFamily="18" charset="0"/>
              </a:rPr>
              <a:t>Eğer E</a:t>
            </a:r>
            <a:r>
              <a:rPr lang="pt-BR" baseline="-30000">
                <a:cs typeface="Times New Roman" pitchFamily="18" charset="0"/>
              </a:rPr>
              <a:t>1</a:t>
            </a:r>
            <a:r>
              <a:rPr lang="pt-BR">
                <a:cs typeface="Times New Roman" pitchFamily="18" charset="0"/>
              </a:rPr>
              <a:t> ve E</a:t>
            </a:r>
            <a:r>
              <a:rPr lang="pt-BR" baseline="-30000">
                <a:cs typeface="Times New Roman" pitchFamily="18" charset="0"/>
              </a:rPr>
              <a:t>2</a:t>
            </a:r>
            <a:r>
              <a:rPr lang="pt-BR">
                <a:cs typeface="Times New Roman" pitchFamily="18" charset="0"/>
              </a:rPr>
              <a:t> mantıksal ifadeler ise , </a:t>
            </a:r>
            <a:endParaRPr lang="tr-TR"/>
          </a:p>
          <a:p>
            <a:pPr algn="just"/>
            <a:endParaRPr lang="pt-BR"/>
          </a:p>
        </p:txBody>
      </p:sp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1792288" y="2133600"/>
          <a:ext cx="346075" cy="431800"/>
        </p:xfrm>
        <a:graphic>
          <a:graphicData uri="http://schemas.openxmlformats.org/presentationml/2006/ole">
            <p:oleObj spid="_x0000_s148488" name="Denklem" r:id="rId3" imgW="190417" imgH="241195" progId="Equation.3">
              <p:embed/>
            </p:oleObj>
          </a:graphicData>
        </a:graphic>
      </p:graphicFrame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051050" y="2147888"/>
            <a:ext cx="6913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590675" algn="l"/>
              </a:tabLst>
            </a:pPr>
            <a:r>
              <a:rPr lang="pt-BR">
                <a:cs typeface="Times New Roman" pitchFamily="18" charset="0"/>
              </a:rPr>
              <a:t>, (E</a:t>
            </a:r>
            <a:r>
              <a:rPr lang="pt-BR" baseline="-30000">
                <a:cs typeface="Times New Roman" pitchFamily="18" charset="0"/>
              </a:rPr>
              <a:t>1</a:t>
            </a:r>
            <a:r>
              <a:rPr lang="pt-BR">
                <a:cs typeface="Times New Roman" pitchFamily="18" charset="0"/>
              </a:rPr>
              <a:t>E</a:t>
            </a:r>
            <a:r>
              <a:rPr lang="pt-BR" baseline="-30000">
                <a:cs typeface="Times New Roman" pitchFamily="18" charset="0"/>
              </a:rPr>
              <a:t>2</a:t>
            </a:r>
            <a:r>
              <a:rPr lang="pt-BR">
                <a:cs typeface="Times New Roman" pitchFamily="18" charset="0"/>
              </a:rPr>
              <a:t>) ve (E</a:t>
            </a:r>
            <a:r>
              <a:rPr lang="pt-BR" baseline="-30000">
                <a:cs typeface="Times New Roman" pitchFamily="18" charset="0"/>
              </a:rPr>
              <a:t>1</a:t>
            </a:r>
            <a:r>
              <a:rPr lang="pt-BR">
                <a:cs typeface="Times New Roman" pitchFamily="18" charset="0"/>
              </a:rPr>
              <a:t>+E</a:t>
            </a:r>
            <a:r>
              <a:rPr lang="pt-BR" baseline="-30000">
                <a:cs typeface="Times New Roman" pitchFamily="18" charset="0"/>
              </a:rPr>
              <a:t>2</a:t>
            </a:r>
            <a:r>
              <a:rPr lang="pt-BR">
                <a:cs typeface="Times New Roman" pitchFamily="18" charset="0"/>
              </a:rPr>
              <a:t>) de mantıksal ifadelerdir.</a:t>
            </a:r>
            <a:endParaRPr lang="tr-TR"/>
          </a:p>
          <a:p>
            <a:pPr eaLnBrk="0" hangingPunct="0">
              <a:tabLst>
                <a:tab pos="1590675" algn="l"/>
              </a:tabLst>
            </a:pPr>
            <a:endParaRPr lang="tr-TR"/>
          </a:p>
          <a:p>
            <a:pPr eaLnBrk="0" hangingPunct="0">
              <a:tabLst>
                <a:tab pos="1590675" algn="l"/>
              </a:tabLst>
            </a:pPr>
            <a:r>
              <a:rPr lang="pt-BR">
                <a:cs typeface="Times New Roman" pitchFamily="18" charset="0"/>
              </a:rPr>
              <a:t>b1, b2, …, bn </a:t>
            </a:r>
            <a:r>
              <a:rPr lang="pt-BR">
                <a:cs typeface="Times New Roman" pitchFamily="18" charset="0"/>
                <a:sym typeface="Symbol" pitchFamily="18" charset="2"/>
              </a:rPr>
              <a:t></a:t>
            </a:r>
            <a:r>
              <a:rPr lang="pt-BR">
                <a:cs typeface="Times New Roman" pitchFamily="18" charset="0"/>
              </a:rPr>
              <a:t> B olmak üzere n değişkenli F ve G mantıksal ifadeleri ancak ve ancak F(b1,b2,..........,bn) = G(b1,b2,..........,bn) ise eşdeğerdir</a:t>
            </a:r>
            <a:endParaRPr lang="pt-BR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1798638" y="4149725"/>
            <a:ext cx="73453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590675" algn="l"/>
              </a:tabLst>
            </a:pPr>
            <a:r>
              <a:rPr lang="tr-TR" i="1"/>
              <a:t>F </a:t>
            </a:r>
            <a:r>
              <a:rPr lang="tr-TR"/>
              <a:t>ve </a:t>
            </a:r>
            <a:r>
              <a:rPr lang="tr-TR" i="1"/>
              <a:t>G</a:t>
            </a:r>
            <a:r>
              <a:rPr lang="tr-TR"/>
              <a:t>, n. dereceden mantıksal fonksiyonlar olsun. Mantıksal toplam (F+G) ve mantıksal çarpım (</a:t>
            </a:r>
            <a:r>
              <a:rPr lang="tr-TR" i="1"/>
              <a:t>F.G</a:t>
            </a:r>
            <a:r>
              <a:rPr lang="tr-TR"/>
              <a:t>) aşağıdaki şekilde tanımlanır.</a:t>
            </a:r>
          </a:p>
          <a:p>
            <a:pPr>
              <a:tabLst>
                <a:tab pos="1590675" algn="l"/>
              </a:tabLst>
            </a:pPr>
            <a:endParaRPr lang="tr-TR"/>
          </a:p>
          <a:p>
            <a:pPr>
              <a:tabLst>
                <a:tab pos="1590675" algn="l"/>
              </a:tabLst>
            </a:pPr>
            <a:endParaRPr lang="tr-TR"/>
          </a:p>
          <a:p>
            <a:pPr>
              <a:tabLst>
                <a:tab pos="1590675" algn="l"/>
              </a:tabLst>
            </a:pPr>
            <a:r>
              <a:rPr lang="tr-TR"/>
              <a:t>(</a:t>
            </a:r>
            <a:r>
              <a:rPr lang="tr-TR" i="1"/>
              <a:t>F+G</a:t>
            </a:r>
            <a:r>
              <a:rPr lang="tr-TR"/>
              <a:t>)(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</a:t>
            </a:r>
            <a:r>
              <a:rPr lang="tr-TR"/>
              <a:t>)</a:t>
            </a:r>
            <a:r>
              <a:rPr lang="tr-TR" i="1"/>
              <a:t>= F</a:t>
            </a:r>
            <a:r>
              <a:rPr lang="tr-TR"/>
              <a:t>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xn) + G </a:t>
            </a:r>
            <a:r>
              <a:rPr lang="tr-TR"/>
              <a:t>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</a:t>
            </a:r>
            <a:r>
              <a:rPr lang="tr-TR"/>
              <a:t>)</a:t>
            </a:r>
            <a:r>
              <a:rPr lang="tr-TR" i="1"/>
              <a:t>,</a:t>
            </a:r>
            <a:endParaRPr lang="tr-TR"/>
          </a:p>
          <a:p>
            <a:pPr>
              <a:tabLst>
                <a:tab pos="1590675" algn="l"/>
              </a:tabLst>
            </a:pPr>
            <a:r>
              <a:rPr lang="tr-TR"/>
              <a:t>(</a:t>
            </a:r>
            <a:r>
              <a:rPr lang="tr-TR" i="1"/>
              <a:t>F.G</a:t>
            </a:r>
            <a:r>
              <a:rPr lang="tr-TR"/>
              <a:t>)(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xn) = F</a:t>
            </a:r>
            <a:r>
              <a:rPr lang="tr-TR"/>
              <a:t>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</a:t>
            </a:r>
            <a:r>
              <a:rPr lang="tr-TR"/>
              <a:t>) </a:t>
            </a:r>
            <a:r>
              <a:rPr lang="tr-TR" i="1"/>
              <a:t>. G</a:t>
            </a:r>
            <a:r>
              <a:rPr lang="tr-TR"/>
              <a:t>(</a:t>
            </a:r>
            <a:r>
              <a:rPr lang="tr-TR" i="1"/>
              <a:t>x1, x2, </a:t>
            </a:r>
            <a:r>
              <a:rPr lang="tr-TR"/>
              <a:t>…</a:t>
            </a:r>
            <a:r>
              <a:rPr lang="tr-TR" i="1"/>
              <a:t>, xn</a:t>
            </a:r>
            <a:r>
              <a:rPr lang="tr-TR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49507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559BDF6-FCB7-4CD1-BB56-8AFF14564883}" type="slidenum">
              <a:rPr lang="tr-TR" sz="1400"/>
              <a:pPr algn="ctr" eaLnBrk="0" hangingPunct="0"/>
              <a:t>7</a:t>
            </a:fld>
            <a:r>
              <a:rPr lang="tr-TR" sz="1400"/>
              <a:t>. Sayfa</a:t>
            </a:r>
          </a:p>
        </p:txBody>
      </p:sp>
      <p:sp>
        <p:nvSpPr>
          <p:cNvPr id="149508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49509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1692275" y="1412875"/>
          <a:ext cx="2159000" cy="469900"/>
        </p:xfrm>
        <a:graphic>
          <a:graphicData uri="http://schemas.openxmlformats.org/presentationml/2006/ole">
            <p:oleObj spid="_x0000_s149515" name="Denklem" r:id="rId3" imgW="1091726" imgH="241195" progId="Equation.3">
              <p:embed/>
            </p:oleObj>
          </a:graphicData>
        </a:graphic>
      </p:graphicFrame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4140200" y="1431925"/>
            <a:ext cx="356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>
                <a:cs typeface="Times New Roman" pitchFamily="18" charset="0"/>
              </a:rPr>
              <a:t>  fonksiyonunun değerlerini bulunuz.</a:t>
            </a:r>
            <a:endParaRPr lang="tr-TR"/>
          </a:p>
        </p:txBody>
      </p:sp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4572000" y="2378075"/>
          <a:ext cx="114300" cy="200025"/>
        </p:xfrm>
        <a:graphic>
          <a:graphicData uri="http://schemas.openxmlformats.org/presentationml/2006/ole">
            <p:oleObj spid="_x0000_s149519" name="Denklem" r:id="rId4" imgW="114201" imgH="203024" progId="Equation.3">
              <p:embed/>
            </p:oleObj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4932363" y="2349500"/>
          <a:ext cx="1095375" cy="238125"/>
        </p:xfrm>
        <a:graphic>
          <a:graphicData uri="http://schemas.openxmlformats.org/presentationml/2006/ole">
            <p:oleObj spid="_x0000_s149518" name="Denklem" r:id="rId5" imgW="1091726" imgH="241195" progId="Equation.3">
              <p:embed/>
            </p:oleObj>
          </a:graphicData>
        </a:graphic>
      </p:graphicFrame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graphicFrame>
        <p:nvGraphicFramePr>
          <p:cNvPr id="149878" name="Group 374"/>
          <p:cNvGraphicFramePr>
            <a:graphicFrameLocks noGrp="1"/>
          </p:cNvGraphicFramePr>
          <p:nvPr/>
        </p:nvGraphicFramePr>
        <p:xfrm>
          <a:off x="2987675" y="2349500"/>
          <a:ext cx="4100513" cy="2598738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3538"/>
                <a:gridCol w="361950"/>
                <a:gridCol w="228917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z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0531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483189E-11E9-46A0-A770-9EB246458862}" type="slidenum">
              <a:rPr lang="tr-TR" sz="1400"/>
              <a:pPr algn="ctr" eaLnBrk="0" hangingPunct="0"/>
              <a:t>8</a:t>
            </a:fld>
            <a:r>
              <a:rPr lang="tr-TR" sz="1400"/>
              <a:t>. Sayfa</a:t>
            </a:r>
          </a:p>
        </p:txBody>
      </p:sp>
      <p:sp>
        <p:nvSpPr>
          <p:cNvPr id="150532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0533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0616" name="Rectangle 88"/>
          <p:cNvSpPr>
            <a:spLocks noChangeArrowheads="1"/>
          </p:cNvSpPr>
          <p:nvPr/>
        </p:nvSpPr>
        <p:spPr bwMode="auto">
          <a:xfrm>
            <a:off x="1692275" y="1431925"/>
            <a:ext cx="520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>
                <a:cs typeface="Times New Roman" pitchFamily="18" charset="0"/>
              </a:rPr>
              <a:t>2 dereceden 16 farklı Boole fonksiyonu tanımlanabilir.</a:t>
            </a:r>
            <a:endParaRPr lang="tr-TR"/>
          </a:p>
          <a:p>
            <a:pPr eaLnBrk="0" hangingPunct="0"/>
            <a:endParaRPr lang="tr-TR"/>
          </a:p>
        </p:txBody>
      </p:sp>
      <p:sp>
        <p:nvSpPr>
          <p:cNvPr id="150617" name="Rectangle 89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1208" name="Group 680"/>
          <p:cNvGraphicFramePr>
            <a:graphicFrameLocks noGrp="1"/>
          </p:cNvGraphicFramePr>
          <p:nvPr/>
        </p:nvGraphicFramePr>
        <p:xfrm>
          <a:off x="1547813" y="2060575"/>
          <a:ext cx="7200900" cy="1584325"/>
        </p:xfrm>
        <a:graphic>
          <a:graphicData uri="http://schemas.openxmlformats.org/drawingml/2006/table">
            <a:tbl>
              <a:tblPr/>
              <a:tblGrid>
                <a:gridCol w="398462"/>
                <a:gridCol w="398463"/>
                <a:gridCol w="400050"/>
                <a:gridCol w="398462"/>
                <a:gridCol w="398463"/>
                <a:gridCol w="398462"/>
                <a:gridCol w="400050"/>
                <a:gridCol w="401638"/>
                <a:gridCol w="400050"/>
                <a:gridCol w="401637"/>
                <a:gridCol w="400050"/>
                <a:gridCol w="401638"/>
                <a:gridCol w="400050"/>
                <a:gridCol w="400050"/>
                <a:gridCol w="401637"/>
                <a:gridCol w="400050"/>
                <a:gridCol w="401638"/>
                <a:gridCol w="4000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F9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F16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51209" name="Rectangle 681"/>
          <p:cNvSpPr>
            <a:spLocks noChangeArrowheads="1"/>
          </p:cNvSpPr>
          <p:nvPr/>
        </p:nvSpPr>
        <p:spPr bwMode="auto">
          <a:xfrm>
            <a:off x="1835150" y="3736975"/>
            <a:ext cx="534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>
                <a:cs typeface="Times New Roman" pitchFamily="18" charset="0"/>
              </a:rPr>
              <a:t>n. dereceden  farklı 2</a:t>
            </a:r>
            <a:r>
              <a:rPr lang="tr-TR" baseline="30000">
                <a:cs typeface="Times New Roman" pitchFamily="18" charset="0"/>
              </a:rPr>
              <a:t>2n </a:t>
            </a:r>
            <a:r>
              <a:rPr lang="tr-TR">
                <a:cs typeface="Times New Roman" pitchFamily="18" charset="0"/>
              </a:rPr>
              <a:t>Boole fonksiyonu tanımlanabilir.</a:t>
            </a:r>
            <a:endParaRPr lang="tr-TR"/>
          </a:p>
          <a:p>
            <a:pPr eaLnBrk="0" hangingPunct="0"/>
            <a:endParaRPr lang="tr-TR"/>
          </a:p>
        </p:txBody>
      </p:sp>
      <p:sp>
        <p:nvSpPr>
          <p:cNvPr id="151210" name="Rectangle 682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1298" name="Group 770"/>
          <p:cNvGraphicFramePr>
            <a:graphicFrameLocks noGrp="1"/>
          </p:cNvGraphicFramePr>
          <p:nvPr/>
        </p:nvGraphicFramePr>
        <p:xfrm>
          <a:off x="3348038" y="4221163"/>
          <a:ext cx="2519362" cy="1989137"/>
        </p:xfrm>
        <a:graphic>
          <a:graphicData uri="http://schemas.openxmlformats.org/drawingml/2006/table">
            <a:tbl>
              <a:tblPr/>
              <a:tblGrid>
                <a:gridCol w="711200"/>
                <a:gridCol w="180816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derece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Sayı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256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65,536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4,294,967,296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18,446,744,073,709,551,616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9 Veri Yer Tutucusu"/>
          <p:cNvSpPr txBox="1">
            <a:spLocks noGrp="1"/>
          </p:cNvSpPr>
          <p:nvPr/>
        </p:nvSpPr>
        <p:spPr bwMode="auto">
          <a:xfrm>
            <a:off x="357188" y="5024438"/>
            <a:ext cx="714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14.  Hafta</a:t>
            </a:r>
          </a:p>
        </p:txBody>
      </p:sp>
      <p:sp>
        <p:nvSpPr>
          <p:cNvPr id="151555" name="4 Slayt Numarası Yer Tutucusu"/>
          <p:cNvSpPr txBox="1">
            <a:spLocks noGrp="1"/>
          </p:cNvSpPr>
          <p:nvPr/>
        </p:nvSpPr>
        <p:spPr bwMode="auto">
          <a:xfrm>
            <a:off x="357188" y="5953125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E4D94D7D-25B9-47F5-B20A-A495D27D9101}" type="slidenum">
              <a:rPr lang="tr-TR" sz="1400"/>
              <a:pPr algn="ctr" eaLnBrk="0" hangingPunct="0"/>
              <a:t>9</a:t>
            </a:fld>
            <a:r>
              <a:rPr lang="tr-TR" sz="1400"/>
              <a:t>. Sayfa</a:t>
            </a:r>
          </a:p>
        </p:txBody>
      </p:sp>
      <p:sp>
        <p:nvSpPr>
          <p:cNvPr id="151556" name="8 Metin kutusu"/>
          <p:cNvSpPr txBox="1">
            <a:spLocks noChangeArrowheads="1"/>
          </p:cNvSpPr>
          <p:nvPr/>
        </p:nvSpPr>
        <p:spPr bwMode="auto">
          <a:xfrm>
            <a:off x="500063" y="42386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51557" name="Text Box 52"/>
          <p:cNvSpPr txBox="1">
            <a:spLocks noChangeArrowheads="1"/>
          </p:cNvSpPr>
          <p:nvPr/>
        </p:nvSpPr>
        <p:spPr bwMode="auto">
          <a:xfrm>
            <a:off x="900113" y="4048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>
                <a:latin typeface="Comic Sans MS" pitchFamily="66" charset="0"/>
              </a:rPr>
              <a:t>BOOLEAN CEBRİ-ÖRNEK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17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0" y="2128838"/>
            <a:ext cx="1525588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1682" name="Rectangle 130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51710" name="Rectangle 158"/>
          <p:cNvSpPr>
            <a:spLocks noChangeArrowheads="1"/>
          </p:cNvSpPr>
          <p:nvPr/>
        </p:nvSpPr>
        <p:spPr bwMode="auto">
          <a:xfrm>
            <a:off x="0" y="3198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51709" name="Object 157"/>
          <p:cNvGraphicFramePr>
            <a:graphicFrameLocks noChangeAspect="1"/>
          </p:cNvGraphicFramePr>
          <p:nvPr/>
        </p:nvGraphicFramePr>
        <p:xfrm>
          <a:off x="2411413" y="1547813"/>
          <a:ext cx="2087562" cy="368300"/>
        </p:xfrm>
        <a:graphic>
          <a:graphicData uri="http://schemas.openxmlformats.org/presentationml/2006/ole">
            <p:oleObj spid="_x0000_s151709" name="Denklem" r:id="rId3" imgW="1129810" imgH="203112" progId="Equation.3">
              <p:embed/>
            </p:oleObj>
          </a:graphicData>
        </a:graphic>
      </p:graphicFrame>
      <p:sp>
        <p:nvSpPr>
          <p:cNvPr id="151711" name="Rectangle 159"/>
          <p:cNvSpPr>
            <a:spLocks noChangeArrowheads="1"/>
          </p:cNvSpPr>
          <p:nvPr/>
        </p:nvSpPr>
        <p:spPr bwMode="auto">
          <a:xfrm>
            <a:off x="5003800" y="150495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tr-TR">
                <a:cs typeface="Times New Roman" pitchFamily="18" charset="0"/>
              </a:rPr>
              <a:t> tablosunu oluşturalım.</a:t>
            </a:r>
            <a:endParaRPr lang="tr-TR"/>
          </a:p>
        </p:txBody>
      </p:sp>
      <p:pic>
        <p:nvPicPr>
          <p:cNvPr id="151712" name="Picture 1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2852738"/>
            <a:ext cx="6553200" cy="189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1008</Words>
  <Application>Microsoft Office PowerPoint</Application>
  <PresentationFormat>Ekran Gösterisi (4:3)</PresentationFormat>
  <Paragraphs>446</Paragraphs>
  <Slides>15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Tasarım Şablonu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7" baseType="lpstr">
      <vt:lpstr>Times New Roman</vt:lpstr>
      <vt:lpstr>Arial</vt:lpstr>
      <vt:lpstr>Tahoma</vt:lpstr>
      <vt:lpstr>Wingdings</vt:lpstr>
      <vt:lpstr>Harrington</vt:lpstr>
      <vt:lpstr>Brush Script MT</vt:lpstr>
      <vt:lpstr>Berlin Sans FB</vt:lpstr>
      <vt:lpstr>Comic Sans MS</vt:lpstr>
      <vt:lpstr>Symbol</vt:lpstr>
      <vt:lpstr>Calibri</vt:lpstr>
      <vt:lpstr>Bitler ve baytlar tasarım şablonu</vt:lpstr>
      <vt:lpstr>Microsoft Denklem 3.0</vt:lpstr>
      <vt:lpstr>Ayrık İşlemsel Yapılar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Diferansiyel Denklemler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nyy</cp:lastModifiedBy>
  <cp:revision>166</cp:revision>
  <dcterms:created xsi:type="dcterms:W3CDTF">2009-08-30T08:05:20Z</dcterms:created>
  <dcterms:modified xsi:type="dcterms:W3CDTF">2010-04-30T08:25:33Z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