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39EEABB-7804-4300-A09F-E18CB7BA24B6}" type="datetimeFigureOut">
              <a:rPr lang="tr-TR" smtClean="0"/>
              <a:t>2010-04-15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86DE5C3-9F30-4370-BFA8-8BF801B797B8}"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EEABB-7804-4300-A09F-E18CB7BA24B6}" type="datetimeFigureOut">
              <a:rPr lang="tr-TR" smtClean="0"/>
              <a:t>2010-04-15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DE5C3-9F30-4370-BFA8-8BF801B797B8}"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Eşzamanlılık</a:t>
            </a:r>
            <a:endParaRPr lang="tr-TR" dirty="0"/>
          </a:p>
        </p:txBody>
      </p:sp>
      <p:sp>
        <p:nvSpPr>
          <p:cNvPr id="3" name="2 Alt Başlık"/>
          <p:cNvSpPr>
            <a:spLocks noGrp="1"/>
          </p:cNvSpPr>
          <p:nvPr>
            <p:ph type="subTitle" idx="1"/>
          </p:nvPr>
        </p:nvSpPr>
        <p:spPr/>
        <p:txBody>
          <a:bodyPr/>
          <a:lstStyle/>
          <a:p>
            <a:r>
              <a:rPr lang="tr-TR" dirty="0" smtClean="0"/>
              <a:t>(</a:t>
            </a:r>
            <a:r>
              <a:rPr lang="tr-TR" dirty="0" err="1" smtClean="0"/>
              <a:t>Concurrency</a:t>
            </a:r>
            <a:r>
              <a:rPr lang="tr-TR" dirty="0" smtClean="0"/>
              <a:t>)</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857224" y="1600200"/>
            <a:ext cx="7500989" cy="45259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511156"/>
          </a:xfrm>
        </p:spPr>
        <p:txBody>
          <a:bodyPr>
            <a:normAutofit fontScale="90000"/>
          </a:bodyPr>
          <a:lstStyle/>
          <a:p>
            <a:r>
              <a:rPr lang="tr-TR" dirty="0" err="1" smtClean="0"/>
              <a:t>Fork</a:t>
            </a:r>
            <a:r>
              <a:rPr lang="tr-TR" dirty="0" smtClean="0"/>
              <a:t>-</a:t>
            </a:r>
            <a:r>
              <a:rPr lang="tr-TR" dirty="0" err="1" smtClean="0"/>
              <a:t>Join</a:t>
            </a:r>
            <a:r>
              <a:rPr lang="tr-TR" dirty="0" smtClean="0"/>
              <a:t>/</a:t>
            </a:r>
            <a:r>
              <a:rPr lang="tr-TR" dirty="0" err="1" smtClean="0"/>
              <a:t>Parbegin</a:t>
            </a:r>
            <a:r>
              <a:rPr lang="tr-TR" dirty="0" smtClean="0"/>
              <a:t>-</a:t>
            </a:r>
            <a:r>
              <a:rPr lang="tr-TR" dirty="0" err="1" smtClean="0"/>
              <a:t>parend</a:t>
            </a:r>
            <a:endParaRPr lang="tr-TR" dirty="0"/>
          </a:p>
        </p:txBody>
      </p:sp>
      <p:pic>
        <p:nvPicPr>
          <p:cNvPr id="24579" name="Picture 3"/>
          <p:cNvPicPr>
            <a:picLocks noGrp="1" noChangeAspect="1" noChangeArrowheads="1"/>
          </p:cNvPicPr>
          <p:nvPr>
            <p:ph idx="1"/>
          </p:nvPr>
        </p:nvPicPr>
        <p:blipFill>
          <a:blip r:embed="rId2" cstate="print"/>
          <a:srcRect/>
          <a:stretch>
            <a:fillRect/>
          </a:stretch>
        </p:blipFill>
        <p:spPr bwMode="auto">
          <a:xfrm>
            <a:off x="1500166" y="857232"/>
            <a:ext cx="5729156" cy="4751233"/>
          </a:xfrm>
          <a:prstGeom prst="rect">
            <a:avLst/>
          </a:prstGeom>
          <a:noFill/>
          <a:ln w="9525">
            <a:noFill/>
            <a:miter lim="800000"/>
            <a:headEnd/>
            <a:tailEnd/>
          </a:ln>
        </p:spPr>
      </p:pic>
      <p:sp>
        <p:nvSpPr>
          <p:cNvPr id="7" name="6 Dikdörtgen"/>
          <p:cNvSpPr/>
          <p:nvPr/>
        </p:nvSpPr>
        <p:spPr>
          <a:xfrm>
            <a:off x="2285984" y="6072206"/>
            <a:ext cx="4572000" cy="646331"/>
          </a:xfrm>
          <a:prstGeom prst="rect">
            <a:avLst/>
          </a:prstGeom>
        </p:spPr>
        <p:txBody>
          <a:bodyPr>
            <a:spAutoFit/>
          </a:bodyPr>
          <a:lstStyle/>
          <a:p>
            <a:r>
              <a:rPr lang="tr-TR" dirty="0"/>
              <a:t>Bu öncelik </a:t>
            </a:r>
            <a:r>
              <a:rPr lang="tr-TR" dirty="0" err="1"/>
              <a:t>grafını</a:t>
            </a:r>
            <a:r>
              <a:rPr lang="tr-TR" dirty="0"/>
              <a:t> sadece </a:t>
            </a:r>
            <a:r>
              <a:rPr lang="tr-TR" dirty="0" err="1"/>
              <a:t>parbegin</a:t>
            </a:r>
            <a:r>
              <a:rPr lang="tr-TR" dirty="0"/>
              <a:t>-</a:t>
            </a:r>
            <a:r>
              <a:rPr lang="tr-TR" dirty="0" err="1"/>
              <a:t>parend</a:t>
            </a:r>
            <a:r>
              <a:rPr lang="tr-TR" dirty="0"/>
              <a:t> yapısı kullanarak gerçekleştiremeyiz.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r>
              <a:rPr lang="tr-TR" dirty="0"/>
              <a:t>Programlama dillerindeki eş zamanlılık kavramı ile bilgisayar donanımındaki paralel çalışma birbirinden bağımsız kavramlardır</a:t>
            </a:r>
            <a:r>
              <a:rPr lang="tr-TR" dirty="0" smtClean="0"/>
              <a:t>.</a:t>
            </a:r>
          </a:p>
          <a:p>
            <a:r>
              <a:rPr lang="tr-TR" dirty="0" smtClean="0"/>
              <a:t> </a:t>
            </a:r>
            <a:r>
              <a:rPr lang="tr-TR" dirty="0"/>
              <a:t>Eğer çalışma zamanında üst üste gelme durumu varsa donanım işlemlerinde paralellik oluşur. </a:t>
            </a:r>
            <a:endParaRPr lang="tr-TR" dirty="0" smtClean="0"/>
          </a:p>
          <a:p>
            <a:r>
              <a:rPr lang="tr-TR" dirty="0" smtClean="0"/>
              <a:t>Bir </a:t>
            </a:r>
            <a:r>
              <a:rPr lang="tr-TR" dirty="0"/>
              <a:t>programdaki işlemler eğer paralel olarak işlenebiliyorsa program eş zamanlıdır denilir. </a:t>
            </a:r>
            <a:endParaRPr lang="tr-TR" dirty="0" smtClean="0"/>
          </a:p>
          <a:p>
            <a:r>
              <a:rPr lang="tr-TR" dirty="0" smtClean="0"/>
              <a:t>Eş </a:t>
            </a:r>
            <a:r>
              <a:rPr lang="tr-TR" dirty="0"/>
              <a:t>zamanlılık kavramının karşıtı ise bilirli bir sıraya göre dizilmiş </a:t>
            </a:r>
            <a:r>
              <a:rPr lang="tr-TR" dirty="0" err="1"/>
              <a:t>ardışıl</a:t>
            </a:r>
            <a:r>
              <a:rPr lang="tr-TR" dirty="0"/>
              <a:t> işlemlerdir. </a:t>
            </a:r>
          </a:p>
          <a:p>
            <a:endParaRPr lang="tr-TR" dirty="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Öncelik </a:t>
            </a:r>
            <a:r>
              <a:rPr lang="tr-TR" b="1" dirty="0" err="1" smtClean="0"/>
              <a:t>grafları</a:t>
            </a:r>
            <a:r>
              <a:rPr lang="tr-TR" b="1" dirty="0" smtClean="0"/>
              <a:t>:</a:t>
            </a:r>
            <a:endParaRPr lang="tr-TR" dirty="0"/>
          </a:p>
        </p:txBody>
      </p:sp>
      <p:sp>
        <p:nvSpPr>
          <p:cNvPr id="3" name="2 İçerik Yer Tutucusu"/>
          <p:cNvSpPr>
            <a:spLocks noGrp="1"/>
          </p:cNvSpPr>
          <p:nvPr>
            <p:ph idx="1"/>
          </p:nvPr>
        </p:nvSpPr>
        <p:spPr/>
        <p:txBody>
          <a:bodyPr/>
          <a:lstStyle/>
          <a:p>
            <a:r>
              <a:rPr lang="tr-TR" b="1" dirty="0"/>
              <a:t> </a:t>
            </a:r>
            <a:r>
              <a:rPr lang="tr-TR" b="1" dirty="0" smtClean="0"/>
              <a:t>a</a:t>
            </a:r>
            <a:r>
              <a:rPr lang="tr-TR" b="1" dirty="0"/>
              <a:t>:=x + y;</a:t>
            </a:r>
            <a:endParaRPr lang="tr-TR" dirty="0"/>
          </a:p>
          <a:p>
            <a:r>
              <a:rPr lang="tr-TR" b="1" dirty="0"/>
              <a:t>b:= z + 1;</a:t>
            </a:r>
            <a:endParaRPr lang="tr-TR" dirty="0"/>
          </a:p>
          <a:p>
            <a:r>
              <a:rPr lang="tr-TR" b="1" dirty="0"/>
              <a:t>c:= a -  b;</a:t>
            </a:r>
            <a:endParaRPr lang="tr-TR" dirty="0"/>
          </a:p>
          <a:p>
            <a:r>
              <a:rPr lang="tr-TR" b="1" dirty="0"/>
              <a:t>w:= c + 1;</a:t>
            </a:r>
            <a:endParaRPr lang="tr-TR" dirty="0"/>
          </a:p>
          <a:p>
            <a:endParaRPr lang="tr-TR" dirty="0"/>
          </a:p>
        </p:txBody>
      </p:sp>
      <p:sp>
        <p:nvSpPr>
          <p:cNvPr id="4" name="3 Dikdörtgen"/>
          <p:cNvSpPr/>
          <p:nvPr/>
        </p:nvSpPr>
        <p:spPr>
          <a:xfrm>
            <a:off x="4286248" y="1357298"/>
            <a:ext cx="4572000" cy="2031325"/>
          </a:xfrm>
          <a:prstGeom prst="rect">
            <a:avLst/>
          </a:prstGeom>
        </p:spPr>
        <p:txBody>
          <a:bodyPr wrap="square">
            <a:spAutoFit/>
          </a:bodyPr>
          <a:lstStyle/>
          <a:p>
            <a:r>
              <a:rPr lang="tr-TR" dirty="0" smtClean="0"/>
              <a:t>Burada </a:t>
            </a:r>
            <a:r>
              <a:rPr lang="tr-TR" dirty="0"/>
              <a:t>c:=a –b </a:t>
            </a:r>
            <a:r>
              <a:rPr lang="tr-TR" dirty="0" err="1"/>
              <a:t>yi</a:t>
            </a:r>
            <a:r>
              <a:rPr lang="tr-TR" dirty="0"/>
              <a:t> hesaplamak için öncelikle a ve </a:t>
            </a:r>
            <a:r>
              <a:rPr lang="tr-TR" dirty="0" err="1"/>
              <a:t>b’ye</a:t>
            </a:r>
            <a:r>
              <a:rPr lang="tr-TR" dirty="0"/>
              <a:t> değer atanması gerekmektedir.  </a:t>
            </a:r>
            <a:endParaRPr lang="tr-TR" dirty="0" smtClean="0"/>
          </a:p>
          <a:p>
            <a:r>
              <a:rPr lang="tr-TR" dirty="0" smtClean="0"/>
              <a:t>Benzer </a:t>
            </a:r>
            <a:r>
              <a:rPr lang="tr-TR" dirty="0"/>
              <a:t>biçimde w:=c + 1 ifadesinin sonucu da </a:t>
            </a:r>
            <a:r>
              <a:rPr lang="tr-TR" dirty="0" err="1"/>
              <a:t>c’nin</a:t>
            </a:r>
            <a:r>
              <a:rPr lang="tr-TR" dirty="0"/>
              <a:t> hesaplanmasına bağlıdır. </a:t>
            </a:r>
            <a:endParaRPr lang="tr-TR" dirty="0" smtClean="0"/>
          </a:p>
          <a:p>
            <a:r>
              <a:rPr lang="tr-TR" dirty="0" smtClean="0"/>
              <a:t>Diğer </a:t>
            </a:r>
            <a:r>
              <a:rPr lang="tr-TR" dirty="0"/>
              <a:t>taraftan a:=x + y ve b:= z + 1 deyimleri birbirine bağlı değildir. Bu yüzden bu iki deyim birlikte çalıştırılabilir.</a:t>
            </a:r>
          </a:p>
        </p:txBody>
      </p:sp>
      <p:sp>
        <p:nvSpPr>
          <p:cNvPr id="5" name="4 Dikdörtgen"/>
          <p:cNvSpPr/>
          <p:nvPr/>
        </p:nvSpPr>
        <p:spPr>
          <a:xfrm>
            <a:off x="2500298" y="4572008"/>
            <a:ext cx="4572000" cy="2031325"/>
          </a:xfrm>
          <a:prstGeom prst="rect">
            <a:avLst/>
          </a:prstGeom>
        </p:spPr>
        <p:txBody>
          <a:bodyPr>
            <a:spAutoFit/>
          </a:bodyPr>
          <a:lstStyle/>
          <a:p>
            <a:r>
              <a:rPr lang="tr-TR" dirty="0"/>
              <a:t>Buradan anlaşılıyor ki bir program parçasında değişik deyimler arasında bir öncelik sıralaması yapılabilir. Bu sıralamanın grafik olarak gösterimine öncelik </a:t>
            </a:r>
            <a:r>
              <a:rPr lang="tr-TR" dirty="0" err="1"/>
              <a:t>grafı</a:t>
            </a:r>
            <a:r>
              <a:rPr lang="tr-TR" dirty="0"/>
              <a:t> denir. Bir öncelik </a:t>
            </a:r>
            <a:r>
              <a:rPr lang="tr-TR" dirty="0" err="1"/>
              <a:t>grafı</a:t>
            </a:r>
            <a:r>
              <a:rPr lang="tr-TR" dirty="0"/>
              <a:t>, her bir düğümü ayrı bir deyimi ifade eden, döngüsel olmayan yönlendirilmiş bir </a:t>
            </a:r>
            <a:r>
              <a:rPr lang="tr-TR" dirty="0" err="1"/>
              <a:t>graftır</a:t>
            </a:r>
            <a:r>
              <a:rPr lang="tr-T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214282" y="285728"/>
            <a:ext cx="2400300" cy="5029200"/>
            <a:chOff x="3571" y="2520"/>
            <a:chExt cx="3780" cy="7920"/>
          </a:xfrm>
        </p:grpSpPr>
        <p:sp>
          <p:nvSpPr>
            <p:cNvPr id="1027" name="Oval 3"/>
            <p:cNvSpPr>
              <a:spLocks noChangeArrowheads="1"/>
            </p:cNvSpPr>
            <p:nvPr/>
          </p:nvSpPr>
          <p:spPr bwMode="auto">
            <a:xfrm>
              <a:off x="5371" y="252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28" name="Oval 4"/>
            <p:cNvSpPr>
              <a:spLocks noChangeArrowheads="1"/>
            </p:cNvSpPr>
            <p:nvPr/>
          </p:nvSpPr>
          <p:spPr bwMode="auto">
            <a:xfrm>
              <a:off x="4291" y="414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29" name="Oval 5"/>
            <p:cNvSpPr>
              <a:spLocks noChangeArrowheads="1"/>
            </p:cNvSpPr>
            <p:nvPr/>
          </p:nvSpPr>
          <p:spPr bwMode="auto">
            <a:xfrm>
              <a:off x="6091" y="414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30" name="Oval 6"/>
            <p:cNvSpPr>
              <a:spLocks noChangeArrowheads="1"/>
            </p:cNvSpPr>
            <p:nvPr/>
          </p:nvSpPr>
          <p:spPr bwMode="auto">
            <a:xfrm>
              <a:off x="4471" y="594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31" name="Oval 7"/>
            <p:cNvSpPr>
              <a:spLocks noChangeArrowheads="1"/>
            </p:cNvSpPr>
            <p:nvPr/>
          </p:nvSpPr>
          <p:spPr bwMode="auto">
            <a:xfrm>
              <a:off x="3571" y="774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32" name="Oval 8"/>
            <p:cNvSpPr>
              <a:spLocks noChangeArrowheads="1"/>
            </p:cNvSpPr>
            <p:nvPr/>
          </p:nvSpPr>
          <p:spPr bwMode="auto">
            <a:xfrm>
              <a:off x="5731" y="792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33" name="Oval 9"/>
            <p:cNvSpPr>
              <a:spLocks noChangeArrowheads="1"/>
            </p:cNvSpPr>
            <p:nvPr/>
          </p:nvSpPr>
          <p:spPr bwMode="auto">
            <a:xfrm>
              <a:off x="6451" y="9360"/>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34" name="Text Box 10"/>
            <p:cNvSpPr txBox="1">
              <a:spLocks noChangeArrowheads="1"/>
            </p:cNvSpPr>
            <p:nvPr/>
          </p:nvSpPr>
          <p:spPr bwMode="auto">
            <a:xfrm>
              <a:off x="5551" y="270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S1</a:t>
              </a:r>
              <a:endParaRPr kumimoji="0" lang="tr-TR" sz="1800" b="0" i="0" u="none" strike="noStrike" cap="none" normalizeH="0" baseline="0" smtClean="0">
                <a:ln>
                  <a:noFill/>
                </a:ln>
                <a:solidFill>
                  <a:schemeClr val="tx1"/>
                </a:solidFill>
                <a:effectLst/>
                <a:latin typeface="Arial" pitchFamily="34" charset="0"/>
              </a:endParaRPr>
            </a:p>
          </p:txBody>
        </p:sp>
        <p:sp>
          <p:nvSpPr>
            <p:cNvPr id="1035" name="Text Box 11"/>
            <p:cNvSpPr txBox="1">
              <a:spLocks noChangeArrowheads="1"/>
            </p:cNvSpPr>
            <p:nvPr/>
          </p:nvSpPr>
          <p:spPr bwMode="auto">
            <a:xfrm>
              <a:off x="4471" y="432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S2</a:t>
              </a:r>
              <a:endParaRPr kumimoji="0" lang="tr-TR" sz="1800" b="0" i="0" u="none" strike="noStrike" cap="none" normalizeH="0" baseline="0" smtClean="0">
                <a:ln>
                  <a:noFill/>
                </a:ln>
                <a:solidFill>
                  <a:schemeClr val="tx1"/>
                </a:solidFill>
                <a:effectLst/>
                <a:latin typeface="Arial" pitchFamily="34" charset="0"/>
              </a:endParaRPr>
            </a:p>
          </p:txBody>
        </p:sp>
        <p:sp>
          <p:nvSpPr>
            <p:cNvPr id="1036" name="Text Box 12"/>
            <p:cNvSpPr txBox="1">
              <a:spLocks noChangeArrowheads="1"/>
            </p:cNvSpPr>
            <p:nvPr/>
          </p:nvSpPr>
          <p:spPr bwMode="auto">
            <a:xfrm>
              <a:off x="6271" y="432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S3</a:t>
              </a:r>
              <a:endParaRPr kumimoji="0" lang="tr-TR" sz="1800" b="0" i="0" u="none" strike="noStrike" cap="none" normalizeH="0" baseline="0" smtClean="0">
                <a:ln>
                  <a:noFill/>
                </a:ln>
                <a:solidFill>
                  <a:schemeClr val="tx1"/>
                </a:solidFill>
                <a:effectLst/>
                <a:latin typeface="Arial" pitchFamily="34" charset="0"/>
              </a:endParaRPr>
            </a:p>
          </p:txBody>
        </p:sp>
        <p:sp>
          <p:nvSpPr>
            <p:cNvPr id="1037" name="Text Box 13"/>
            <p:cNvSpPr txBox="1">
              <a:spLocks noChangeArrowheads="1"/>
            </p:cNvSpPr>
            <p:nvPr/>
          </p:nvSpPr>
          <p:spPr bwMode="auto">
            <a:xfrm>
              <a:off x="4651" y="612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S4</a:t>
              </a:r>
              <a:endParaRPr kumimoji="0" lang="tr-TR" sz="1800" b="0" i="0" u="none" strike="noStrike" cap="none" normalizeH="0" baseline="0" smtClean="0">
                <a:ln>
                  <a:noFill/>
                </a:ln>
                <a:solidFill>
                  <a:schemeClr val="tx1"/>
                </a:solidFill>
                <a:effectLst/>
                <a:latin typeface="Arial" pitchFamily="34" charset="0"/>
              </a:endParaRPr>
            </a:p>
          </p:txBody>
        </p:sp>
        <p:sp>
          <p:nvSpPr>
            <p:cNvPr id="1038" name="Text Box 14"/>
            <p:cNvSpPr txBox="1">
              <a:spLocks noChangeArrowheads="1"/>
            </p:cNvSpPr>
            <p:nvPr/>
          </p:nvSpPr>
          <p:spPr bwMode="auto">
            <a:xfrm>
              <a:off x="3751" y="810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S5</a:t>
              </a:r>
              <a:endParaRPr kumimoji="0" lang="tr-TR" sz="1800" b="0" i="0" u="none" strike="noStrike" cap="none" normalizeH="0" baseline="0" smtClean="0">
                <a:ln>
                  <a:noFill/>
                </a:ln>
                <a:solidFill>
                  <a:schemeClr val="tx1"/>
                </a:solidFill>
                <a:effectLst/>
                <a:latin typeface="Arial" pitchFamily="34" charset="0"/>
              </a:endParaRPr>
            </a:p>
          </p:txBody>
        </p:sp>
        <p:sp>
          <p:nvSpPr>
            <p:cNvPr id="1039" name="Text Box 15"/>
            <p:cNvSpPr txBox="1">
              <a:spLocks noChangeArrowheads="1"/>
            </p:cNvSpPr>
            <p:nvPr/>
          </p:nvSpPr>
          <p:spPr bwMode="auto">
            <a:xfrm>
              <a:off x="5911" y="828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S6</a:t>
              </a:r>
              <a:endParaRPr kumimoji="0" lang="tr-TR" sz="1800" b="0" i="0" u="none" strike="noStrike" cap="none" normalizeH="0" baseline="0" smtClean="0">
                <a:ln>
                  <a:noFill/>
                </a:ln>
                <a:solidFill>
                  <a:schemeClr val="tx1"/>
                </a:solidFill>
                <a:effectLst/>
                <a:latin typeface="Arial" pitchFamily="34" charset="0"/>
              </a:endParaRPr>
            </a:p>
          </p:txBody>
        </p:sp>
        <p:sp>
          <p:nvSpPr>
            <p:cNvPr id="1040" name="Text Box 16"/>
            <p:cNvSpPr txBox="1">
              <a:spLocks noChangeArrowheads="1"/>
            </p:cNvSpPr>
            <p:nvPr/>
          </p:nvSpPr>
          <p:spPr bwMode="auto">
            <a:xfrm>
              <a:off x="6631" y="954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S7</a:t>
              </a:r>
              <a:endParaRPr kumimoji="0" lang="tr-TR" sz="1800" b="0" i="0" u="none" strike="noStrike" cap="none" normalizeH="0" baseline="0" smtClean="0">
                <a:ln>
                  <a:noFill/>
                </a:ln>
                <a:solidFill>
                  <a:schemeClr val="tx1"/>
                </a:solidFill>
                <a:effectLst/>
                <a:latin typeface="Arial" pitchFamily="34" charset="0"/>
              </a:endParaRPr>
            </a:p>
          </p:txBody>
        </p:sp>
        <p:sp>
          <p:nvSpPr>
            <p:cNvPr id="1041" name="Line 17"/>
            <p:cNvSpPr>
              <a:spLocks noChangeShapeType="1"/>
            </p:cNvSpPr>
            <p:nvPr/>
          </p:nvSpPr>
          <p:spPr bwMode="auto">
            <a:xfrm flipH="1">
              <a:off x="5011" y="3420"/>
              <a:ext cx="54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2" name="Line 18"/>
            <p:cNvSpPr>
              <a:spLocks noChangeShapeType="1"/>
            </p:cNvSpPr>
            <p:nvPr/>
          </p:nvSpPr>
          <p:spPr bwMode="auto">
            <a:xfrm>
              <a:off x="6091" y="3420"/>
              <a:ext cx="36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3" name="Line 19"/>
            <p:cNvSpPr>
              <a:spLocks noChangeShapeType="1"/>
            </p:cNvSpPr>
            <p:nvPr/>
          </p:nvSpPr>
          <p:spPr bwMode="auto">
            <a:xfrm flipH="1">
              <a:off x="4831" y="5220"/>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4" name="Line 20"/>
            <p:cNvSpPr>
              <a:spLocks noChangeShapeType="1"/>
            </p:cNvSpPr>
            <p:nvPr/>
          </p:nvSpPr>
          <p:spPr bwMode="auto">
            <a:xfrm flipH="1">
              <a:off x="4291" y="6840"/>
              <a:ext cx="36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5" name="Line 21"/>
            <p:cNvSpPr>
              <a:spLocks noChangeShapeType="1"/>
            </p:cNvSpPr>
            <p:nvPr/>
          </p:nvSpPr>
          <p:spPr bwMode="auto">
            <a:xfrm>
              <a:off x="6871" y="5040"/>
              <a:ext cx="330" cy="45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6" name="Line 22"/>
            <p:cNvSpPr>
              <a:spLocks noChangeShapeType="1"/>
            </p:cNvSpPr>
            <p:nvPr/>
          </p:nvSpPr>
          <p:spPr bwMode="auto">
            <a:xfrm>
              <a:off x="5011" y="7020"/>
              <a:ext cx="72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7" name="Line 23"/>
            <p:cNvSpPr>
              <a:spLocks noChangeShapeType="1"/>
            </p:cNvSpPr>
            <p:nvPr/>
          </p:nvSpPr>
          <p:spPr bwMode="auto">
            <a:xfrm>
              <a:off x="6271" y="9000"/>
              <a:ext cx="36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48" name="Line 24"/>
            <p:cNvSpPr>
              <a:spLocks noChangeShapeType="1"/>
            </p:cNvSpPr>
            <p:nvPr/>
          </p:nvSpPr>
          <p:spPr bwMode="auto">
            <a:xfrm>
              <a:off x="4471" y="8460"/>
              <a:ext cx="1980" cy="16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grpSp>
      <p:grpSp>
        <p:nvGrpSpPr>
          <p:cNvPr id="1049" name="Group 25"/>
          <p:cNvGrpSpPr>
            <a:grpSpLocks/>
          </p:cNvGrpSpPr>
          <p:nvPr/>
        </p:nvGrpSpPr>
        <p:grpSpPr bwMode="auto">
          <a:xfrm>
            <a:off x="7643834" y="571480"/>
            <a:ext cx="571500" cy="3070225"/>
            <a:chOff x="5737" y="1622"/>
            <a:chExt cx="900" cy="4835"/>
          </a:xfrm>
        </p:grpSpPr>
        <p:grpSp>
          <p:nvGrpSpPr>
            <p:cNvPr id="1050" name="Group 26"/>
            <p:cNvGrpSpPr>
              <a:grpSpLocks/>
            </p:cNvGrpSpPr>
            <p:nvPr/>
          </p:nvGrpSpPr>
          <p:grpSpPr bwMode="auto">
            <a:xfrm>
              <a:off x="5737" y="1622"/>
              <a:ext cx="900" cy="1080"/>
              <a:chOff x="10057" y="12217"/>
              <a:chExt cx="900" cy="1080"/>
            </a:xfrm>
          </p:grpSpPr>
          <p:sp>
            <p:nvSpPr>
              <p:cNvPr id="1051" name="Oval 27"/>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52" name="Text Box 28"/>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S1</a:t>
                </a:r>
                <a:endParaRPr kumimoji="0" lang="tr-TR" sz="1800" b="0" i="0" u="none" strike="noStrike" cap="none" normalizeH="0" baseline="0" smtClean="0">
                  <a:ln>
                    <a:noFill/>
                  </a:ln>
                  <a:solidFill>
                    <a:schemeClr val="tx1"/>
                  </a:solidFill>
                  <a:effectLst/>
                  <a:latin typeface="Arial" pitchFamily="34" charset="0"/>
                </a:endParaRPr>
              </a:p>
            </p:txBody>
          </p:sp>
        </p:grpSp>
        <p:grpSp>
          <p:nvGrpSpPr>
            <p:cNvPr id="1053" name="Group 29"/>
            <p:cNvGrpSpPr>
              <a:grpSpLocks/>
            </p:cNvGrpSpPr>
            <p:nvPr/>
          </p:nvGrpSpPr>
          <p:grpSpPr bwMode="auto">
            <a:xfrm>
              <a:off x="5737" y="3577"/>
              <a:ext cx="900" cy="1080"/>
              <a:chOff x="10057" y="12217"/>
              <a:chExt cx="900" cy="1080"/>
            </a:xfrm>
          </p:grpSpPr>
          <p:sp>
            <p:nvSpPr>
              <p:cNvPr id="1054" name="Oval 30"/>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55" name="Text Box 31"/>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S2</a:t>
                </a:r>
                <a:endParaRPr kumimoji="0" lang="tr-TR" sz="1800" b="0" i="0" u="none" strike="noStrike" cap="none" normalizeH="0" baseline="0" smtClean="0">
                  <a:ln>
                    <a:noFill/>
                  </a:ln>
                  <a:solidFill>
                    <a:schemeClr val="tx1"/>
                  </a:solidFill>
                  <a:effectLst/>
                  <a:latin typeface="Arial" pitchFamily="34" charset="0"/>
                </a:endParaRPr>
              </a:p>
            </p:txBody>
          </p:sp>
        </p:grpSp>
        <p:grpSp>
          <p:nvGrpSpPr>
            <p:cNvPr id="1056" name="Group 32"/>
            <p:cNvGrpSpPr>
              <a:grpSpLocks/>
            </p:cNvGrpSpPr>
            <p:nvPr/>
          </p:nvGrpSpPr>
          <p:grpSpPr bwMode="auto">
            <a:xfrm>
              <a:off x="5737" y="5377"/>
              <a:ext cx="900" cy="1080"/>
              <a:chOff x="10057" y="12217"/>
              <a:chExt cx="900" cy="1080"/>
            </a:xfrm>
          </p:grpSpPr>
          <p:sp>
            <p:nvSpPr>
              <p:cNvPr id="1057" name="Oval 33"/>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058" name="Text Box 34"/>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S3</a:t>
                </a:r>
                <a:endParaRPr kumimoji="0" lang="tr-TR" sz="1800" b="0" i="0" u="none" strike="noStrike" cap="none" normalizeH="0" baseline="0" smtClean="0">
                  <a:ln>
                    <a:noFill/>
                  </a:ln>
                  <a:solidFill>
                    <a:schemeClr val="tx1"/>
                  </a:solidFill>
                  <a:effectLst/>
                  <a:latin typeface="Arial" pitchFamily="34" charset="0"/>
                </a:endParaRPr>
              </a:p>
            </p:txBody>
          </p:sp>
        </p:grpSp>
        <p:sp>
          <p:nvSpPr>
            <p:cNvPr id="1059" name="Line 35"/>
            <p:cNvSpPr>
              <a:spLocks noChangeShapeType="1"/>
            </p:cNvSpPr>
            <p:nvPr/>
          </p:nvSpPr>
          <p:spPr bwMode="auto">
            <a:xfrm>
              <a:off x="6277" y="2677"/>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60" name="Line 36"/>
            <p:cNvSpPr>
              <a:spLocks noChangeShapeType="1"/>
            </p:cNvSpPr>
            <p:nvPr/>
          </p:nvSpPr>
          <p:spPr bwMode="auto">
            <a:xfrm>
              <a:off x="6277" y="4657"/>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061" name="Line 37"/>
            <p:cNvSpPr>
              <a:spLocks noChangeShapeType="1"/>
            </p:cNvSpPr>
            <p:nvPr/>
          </p:nvSpPr>
          <p:spPr bwMode="auto">
            <a:xfrm flipV="1">
              <a:off x="5737" y="4117"/>
              <a:ext cx="0" cy="16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grpSp>
      <p:sp>
        <p:nvSpPr>
          <p:cNvPr id="40" name="39 Dikdörtgen"/>
          <p:cNvSpPr/>
          <p:nvPr/>
        </p:nvSpPr>
        <p:spPr>
          <a:xfrm>
            <a:off x="4357686" y="4071942"/>
            <a:ext cx="4572000" cy="2031325"/>
          </a:xfrm>
          <a:prstGeom prst="rect">
            <a:avLst/>
          </a:prstGeom>
        </p:spPr>
        <p:txBody>
          <a:bodyPr>
            <a:spAutoFit/>
          </a:bodyPr>
          <a:lstStyle/>
          <a:p>
            <a:pPr algn="r"/>
            <a:r>
              <a:rPr lang="tr-TR" dirty="0"/>
              <a:t>Bu </a:t>
            </a:r>
            <a:r>
              <a:rPr lang="tr-TR" dirty="0" err="1"/>
              <a:t>grafta</a:t>
            </a:r>
            <a:r>
              <a:rPr lang="tr-TR" dirty="0"/>
              <a:t> görüldüğü gibi, S3 sadece S2 tamamlandıktan sonra işletilebilir. S2 deyimi ise sadece S3 tamamlandıktan sonra işletilebilir. Burada açıkça görülmektedir ki bu iki kısıtlamanın her ikisi aynı anda giderilemez.  Yani bir programın akışını ifade eden öncelik </a:t>
            </a:r>
            <a:r>
              <a:rPr lang="tr-TR" dirty="0" err="1"/>
              <a:t>grafında</a:t>
            </a:r>
            <a:r>
              <a:rPr lang="tr-TR" dirty="0"/>
              <a:t> döngü içermemelidir. </a:t>
            </a:r>
          </a:p>
        </p:txBody>
      </p:sp>
      <p:sp>
        <p:nvSpPr>
          <p:cNvPr id="41" name="40 Dikdörtgen"/>
          <p:cNvSpPr/>
          <p:nvPr/>
        </p:nvSpPr>
        <p:spPr>
          <a:xfrm>
            <a:off x="2500298" y="285728"/>
            <a:ext cx="4572000" cy="2308324"/>
          </a:xfrm>
          <a:prstGeom prst="rect">
            <a:avLst/>
          </a:prstGeom>
        </p:spPr>
        <p:txBody>
          <a:bodyPr>
            <a:spAutoFit/>
          </a:bodyPr>
          <a:lstStyle/>
          <a:p>
            <a:r>
              <a:rPr lang="tr-TR" dirty="0"/>
              <a:t>S2 ve S3 deyimleri, S1 tamamlandıktan sonra işletilebilir.</a:t>
            </a:r>
          </a:p>
          <a:p>
            <a:r>
              <a:rPr lang="tr-TR" dirty="0"/>
              <a:t>S4, S2 tamamlandıktan sonra işletilebilir.</a:t>
            </a:r>
          </a:p>
          <a:p>
            <a:r>
              <a:rPr lang="tr-TR" dirty="0"/>
              <a:t>S5 ve S6, S4 tamamlandıktan sonra işletilebilir.</a:t>
            </a:r>
          </a:p>
          <a:p>
            <a:r>
              <a:rPr lang="tr-TR" dirty="0"/>
              <a:t>S7, sadece S5,S6 ve S3 tamamlandıktan sonra işletilebilir. </a:t>
            </a:r>
          </a:p>
          <a:p>
            <a:r>
              <a:rPr lang="tr-TR" dirty="0"/>
              <a:t>Bu örnekte S3 deyimi S2, S4, S5 ve S6 deyimleri ile eş zamanlı olarak çalışabilir.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357158" y="2214554"/>
            <a:ext cx="1214430" cy="923330"/>
          </a:xfrm>
          <a:prstGeom prst="rect">
            <a:avLst/>
          </a:prstGeom>
        </p:spPr>
        <p:txBody>
          <a:bodyPr wrap="square">
            <a:spAutoFit/>
          </a:bodyPr>
          <a:lstStyle/>
          <a:p>
            <a:r>
              <a:rPr lang="tr-TR" dirty="0"/>
              <a:t>S1: a:=x+y</a:t>
            </a:r>
          </a:p>
          <a:p>
            <a:r>
              <a:rPr lang="tr-TR" dirty="0"/>
              <a:t>S2:b:=z+1</a:t>
            </a:r>
          </a:p>
          <a:p>
            <a:r>
              <a:rPr lang="tr-TR" dirty="0"/>
              <a:t>S3:c:=a-b </a:t>
            </a:r>
          </a:p>
        </p:txBody>
      </p:sp>
      <p:sp>
        <p:nvSpPr>
          <p:cNvPr id="5" name="4 Dikdörtgen"/>
          <p:cNvSpPr/>
          <p:nvPr/>
        </p:nvSpPr>
        <p:spPr>
          <a:xfrm>
            <a:off x="357158" y="3643314"/>
            <a:ext cx="1643074" cy="1754326"/>
          </a:xfrm>
          <a:prstGeom prst="rect">
            <a:avLst/>
          </a:prstGeom>
        </p:spPr>
        <p:txBody>
          <a:bodyPr wrap="square">
            <a:spAutoFit/>
          </a:bodyPr>
          <a:lstStyle/>
          <a:p>
            <a:r>
              <a:rPr lang="tr-TR" dirty="0"/>
              <a:t>R(S1)={x, y}</a:t>
            </a:r>
          </a:p>
          <a:p>
            <a:r>
              <a:rPr lang="tr-TR" dirty="0"/>
              <a:t>R(S2)={z}</a:t>
            </a:r>
          </a:p>
          <a:p>
            <a:r>
              <a:rPr lang="tr-TR" dirty="0"/>
              <a:t>R(S3)={a, b}</a:t>
            </a:r>
          </a:p>
          <a:p>
            <a:r>
              <a:rPr lang="tr-TR" dirty="0"/>
              <a:t>W(S1)={a}</a:t>
            </a:r>
          </a:p>
          <a:p>
            <a:r>
              <a:rPr lang="tr-TR" dirty="0"/>
              <a:t>W(S2)={b}</a:t>
            </a:r>
          </a:p>
          <a:p>
            <a:r>
              <a:rPr lang="tr-TR" dirty="0"/>
              <a:t>W(S3)={c}</a:t>
            </a:r>
          </a:p>
        </p:txBody>
      </p:sp>
      <p:sp>
        <p:nvSpPr>
          <p:cNvPr id="6" name="5 Dikdörtgen"/>
          <p:cNvSpPr/>
          <p:nvPr/>
        </p:nvSpPr>
        <p:spPr>
          <a:xfrm>
            <a:off x="2071670" y="1928802"/>
            <a:ext cx="4572000" cy="1477328"/>
          </a:xfrm>
          <a:prstGeom prst="rect">
            <a:avLst/>
          </a:prstGeom>
        </p:spPr>
        <p:txBody>
          <a:bodyPr>
            <a:spAutoFit/>
          </a:bodyPr>
          <a:lstStyle/>
          <a:p>
            <a:r>
              <a:rPr lang="tr-TR" dirty="0"/>
              <a:t>S1 ve S2 deyimleri eş zamanlı olarak çalışabilir mi?</a:t>
            </a:r>
          </a:p>
          <a:p>
            <a:r>
              <a:rPr lang="tr-TR" dirty="0"/>
              <a:t>Koşul 1.R(S1)∩  W(S2)= {x,y}∩{b}={}</a:t>
            </a:r>
          </a:p>
          <a:p>
            <a:r>
              <a:rPr lang="tr-TR" dirty="0"/>
              <a:t>Koşul 2.W(S1) ∩  R(S2)={a}∩ {z}= {}</a:t>
            </a:r>
          </a:p>
          <a:p>
            <a:r>
              <a:rPr lang="tr-TR" dirty="0"/>
              <a:t>Koşul 3.W(S1) ∩ W(S2)={a}∩ {b}= {}</a:t>
            </a:r>
          </a:p>
        </p:txBody>
      </p:sp>
      <p:sp>
        <p:nvSpPr>
          <p:cNvPr id="18434" name="Rectangle 2"/>
          <p:cNvSpPr>
            <a:spLocks noChangeArrowheads="1"/>
          </p:cNvSpPr>
          <p:nvPr/>
        </p:nvSpPr>
        <p:spPr bwMode="auto">
          <a:xfrm>
            <a:off x="2928926" y="3714752"/>
            <a:ext cx="3857652"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tr-TR" dirty="0"/>
              <a:t>S1 ve S3 deyimleri eş zamanlı olarak çalışabilir mi?</a:t>
            </a:r>
          </a:p>
          <a:p>
            <a:pPr fontAlgn="base">
              <a:spcBef>
                <a:spcPct val="0"/>
              </a:spcBef>
              <a:spcAft>
                <a:spcPct val="0"/>
              </a:spcAft>
            </a:pPr>
            <a:r>
              <a:rPr lang="tr-TR" dirty="0"/>
              <a:t>Koşul 1.R(S1) ∩  W(S3)= {x,y} ∩{c}={}</a:t>
            </a:r>
          </a:p>
          <a:p>
            <a:pPr fontAlgn="base">
              <a:spcBef>
                <a:spcPct val="0"/>
              </a:spcBef>
              <a:spcAft>
                <a:spcPct val="0"/>
              </a:spcAft>
            </a:pPr>
            <a:r>
              <a:rPr lang="tr-TR" dirty="0"/>
              <a:t>Koşul 2.W(S1) ∩ R(S3)={a} ∩ {a,b}= {a}</a:t>
            </a:r>
          </a:p>
          <a:p>
            <a:pPr fontAlgn="base">
              <a:spcBef>
                <a:spcPct val="0"/>
              </a:spcBef>
              <a:spcAft>
                <a:spcPct val="0"/>
              </a:spcAft>
            </a:pPr>
            <a:r>
              <a:rPr lang="tr-TR" dirty="0"/>
              <a:t>Koşul 3.W(S1) ∩ W(S3)={a} ∩ {c}= {} </a:t>
            </a:r>
          </a:p>
        </p:txBody>
      </p:sp>
      <p:sp>
        <p:nvSpPr>
          <p:cNvPr id="18435" name="Rectangle 3"/>
          <p:cNvSpPr>
            <a:spLocks noChangeArrowheads="1"/>
          </p:cNvSpPr>
          <p:nvPr/>
        </p:nvSpPr>
        <p:spPr bwMode="auto">
          <a:xfrm>
            <a:off x="2071670" y="5214950"/>
            <a:ext cx="378621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tr-TR" dirty="0"/>
              <a:t>S2 ve S3 deyimleri eş zamanlı olarak çalışabilir mi?</a:t>
            </a:r>
          </a:p>
          <a:p>
            <a:pPr marR="0" lvl="0" indent="0" fontAlgn="base">
              <a:lnSpc>
                <a:spcPct val="100000"/>
              </a:lnSpc>
              <a:spcBef>
                <a:spcPct val="0"/>
              </a:spcBef>
              <a:spcAft>
                <a:spcPct val="0"/>
              </a:spcAft>
              <a:buClrTx/>
              <a:buSzTx/>
              <a:buFontTx/>
              <a:buNone/>
              <a:tabLst/>
            </a:pPr>
            <a:r>
              <a:rPr lang="tr-TR" dirty="0"/>
              <a:t>Koşul 1.R(S2) ∩ W(S3)= {z}∩{c}={}</a:t>
            </a:r>
          </a:p>
          <a:p>
            <a:pPr marR="0" lvl="0" indent="0" fontAlgn="base">
              <a:lnSpc>
                <a:spcPct val="100000"/>
              </a:lnSpc>
              <a:spcBef>
                <a:spcPct val="0"/>
              </a:spcBef>
              <a:spcAft>
                <a:spcPct val="0"/>
              </a:spcAft>
              <a:buClrTx/>
              <a:buSzTx/>
              <a:buFontTx/>
              <a:buNone/>
              <a:tabLst/>
            </a:pPr>
            <a:r>
              <a:rPr lang="tr-TR" dirty="0"/>
              <a:t>Koşul 2.W(S2) ∩ R(S3)={b}∩ {a,b}= {b}</a:t>
            </a:r>
          </a:p>
          <a:p>
            <a:pPr marR="0" lvl="0" indent="0" fontAlgn="base">
              <a:lnSpc>
                <a:spcPct val="100000"/>
              </a:lnSpc>
              <a:spcBef>
                <a:spcPct val="0"/>
              </a:spcBef>
              <a:spcAft>
                <a:spcPct val="0"/>
              </a:spcAft>
              <a:buClrTx/>
              <a:buSzTx/>
              <a:buFontTx/>
              <a:buNone/>
              <a:tabLst/>
            </a:pPr>
            <a:r>
              <a:rPr lang="tr-TR" dirty="0"/>
              <a:t>Koşul 3.W(S2) ∩ W(S3)={b}∩ {c}= {} </a:t>
            </a:r>
          </a:p>
        </p:txBody>
      </p:sp>
      <p:sp>
        <p:nvSpPr>
          <p:cNvPr id="10" name="2 İçerik Yer Tutucusu"/>
          <p:cNvSpPr>
            <a:spLocks noGrp="1"/>
          </p:cNvSpPr>
          <p:nvPr>
            <p:ph idx="1"/>
          </p:nvPr>
        </p:nvSpPr>
        <p:spPr>
          <a:xfrm>
            <a:off x="3000364" y="642918"/>
            <a:ext cx="3071802" cy="1143008"/>
          </a:xfrm>
        </p:spPr>
        <p:txBody>
          <a:bodyPr>
            <a:normAutofit fontScale="70000" lnSpcReduction="20000"/>
          </a:bodyPr>
          <a:lstStyle/>
          <a:p>
            <a:r>
              <a:rPr lang="tr-TR" dirty="0"/>
              <a:t>1.R(S1) ∩ W(S2)= {}</a:t>
            </a:r>
          </a:p>
          <a:p>
            <a:r>
              <a:rPr lang="tr-TR" dirty="0"/>
              <a:t>2.W(S1) ∩ R(S2)={}</a:t>
            </a:r>
          </a:p>
          <a:p>
            <a:r>
              <a:rPr lang="tr-TR" dirty="0"/>
              <a:t>3.W(S1) ∩ W(S2)={}</a:t>
            </a:r>
          </a:p>
          <a:p>
            <a:endParaRPr lang="tr-TR" dirty="0"/>
          </a:p>
        </p:txBody>
      </p:sp>
      <p:sp>
        <p:nvSpPr>
          <p:cNvPr id="11" name="1 Başlık"/>
          <p:cNvSpPr>
            <a:spLocks noGrp="1"/>
          </p:cNvSpPr>
          <p:nvPr>
            <p:ph type="title"/>
          </p:nvPr>
        </p:nvSpPr>
        <p:spPr>
          <a:xfrm>
            <a:off x="428596" y="142852"/>
            <a:ext cx="8229600" cy="368280"/>
          </a:xfrm>
        </p:spPr>
        <p:txBody>
          <a:bodyPr>
            <a:normAutofit fontScale="90000"/>
          </a:bodyPr>
          <a:lstStyle/>
          <a:p>
            <a:r>
              <a:rPr lang="tr-TR" b="1" dirty="0" smtClean="0"/>
              <a:t>Eşzamanlılık Şartları:</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439718"/>
          </a:xfrm>
        </p:spPr>
        <p:txBody>
          <a:bodyPr>
            <a:normAutofit fontScale="90000"/>
          </a:bodyPr>
          <a:lstStyle/>
          <a:p>
            <a:r>
              <a:rPr lang="tr-TR" b="1" dirty="0"/>
              <a:t>FORK ve JOIN Yapıları:</a:t>
            </a:r>
            <a:endParaRPr lang="tr-TR" dirty="0"/>
          </a:p>
        </p:txBody>
      </p:sp>
      <p:sp>
        <p:nvSpPr>
          <p:cNvPr id="3" name="2 İçerik Yer Tutucusu"/>
          <p:cNvSpPr>
            <a:spLocks noGrp="1"/>
          </p:cNvSpPr>
          <p:nvPr>
            <p:ph idx="1"/>
          </p:nvPr>
        </p:nvSpPr>
        <p:spPr>
          <a:xfrm>
            <a:off x="457200" y="857233"/>
            <a:ext cx="8229600" cy="714379"/>
          </a:xfrm>
        </p:spPr>
        <p:txBody>
          <a:bodyPr>
            <a:normAutofit fontScale="47500" lnSpcReduction="20000"/>
          </a:bodyPr>
          <a:lstStyle/>
          <a:p>
            <a:r>
              <a:rPr lang="tr-TR" dirty="0"/>
              <a:t>FORK ve JOIN yapıları eş zamanlılığı tanımlayan ilk programlama dili </a:t>
            </a:r>
            <a:r>
              <a:rPr lang="tr-TR" dirty="0" err="1"/>
              <a:t>notasyonlarından</a:t>
            </a:r>
            <a:r>
              <a:rPr lang="tr-TR" dirty="0"/>
              <a:t> biridir. Aşağıdaki öncelik </a:t>
            </a:r>
            <a:r>
              <a:rPr lang="tr-TR" dirty="0" err="1"/>
              <a:t>grafı</a:t>
            </a:r>
            <a:r>
              <a:rPr lang="tr-TR" dirty="0"/>
              <a:t> bu komutlardan FORK yapısını ifade etmektedir.</a:t>
            </a:r>
          </a:p>
        </p:txBody>
      </p:sp>
      <p:grpSp>
        <p:nvGrpSpPr>
          <p:cNvPr id="19458" name="Group 2"/>
          <p:cNvGrpSpPr>
            <a:grpSpLocks/>
          </p:cNvGrpSpPr>
          <p:nvPr/>
        </p:nvGrpSpPr>
        <p:grpSpPr bwMode="auto">
          <a:xfrm>
            <a:off x="1428728" y="1357298"/>
            <a:ext cx="2393952" cy="3571900"/>
            <a:chOff x="3571" y="10260"/>
            <a:chExt cx="3320" cy="5040"/>
          </a:xfrm>
        </p:grpSpPr>
        <p:grpSp>
          <p:nvGrpSpPr>
            <p:cNvPr id="19459" name="Group 3"/>
            <p:cNvGrpSpPr>
              <a:grpSpLocks/>
            </p:cNvGrpSpPr>
            <p:nvPr/>
          </p:nvGrpSpPr>
          <p:grpSpPr bwMode="auto">
            <a:xfrm>
              <a:off x="4781" y="10260"/>
              <a:ext cx="900" cy="1080"/>
              <a:chOff x="10057" y="12217"/>
              <a:chExt cx="900" cy="1080"/>
            </a:xfrm>
          </p:grpSpPr>
          <p:sp>
            <p:nvSpPr>
              <p:cNvPr id="19460" name="Oval 4"/>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9461" name="Text Box 5"/>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S1</a:t>
                </a:r>
                <a:endParaRPr kumimoji="0" lang="tr-TR" sz="1800" b="0" i="0" u="none" strike="noStrike" cap="none" normalizeH="0" baseline="0" smtClean="0">
                  <a:ln>
                    <a:noFill/>
                  </a:ln>
                  <a:solidFill>
                    <a:schemeClr val="tx1"/>
                  </a:solidFill>
                  <a:effectLst/>
                  <a:latin typeface="Arial" pitchFamily="34" charset="0"/>
                </a:endParaRPr>
              </a:p>
            </p:txBody>
          </p:sp>
        </p:grpSp>
        <p:grpSp>
          <p:nvGrpSpPr>
            <p:cNvPr id="19462" name="Group 6"/>
            <p:cNvGrpSpPr>
              <a:grpSpLocks/>
            </p:cNvGrpSpPr>
            <p:nvPr/>
          </p:nvGrpSpPr>
          <p:grpSpPr bwMode="auto">
            <a:xfrm>
              <a:off x="4781" y="12215"/>
              <a:ext cx="1100" cy="1080"/>
              <a:chOff x="10057" y="12217"/>
              <a:chExt cx="900" cy="1080"/>
            </a:xfrm>
          </p:grpSpPr>
          <p:sp>
            <p:nvSpPr>
              <p:cNvPr id="19463" name="Oval 7"/>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9464" name="Text Box 8"/>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1" i="0" u="none" strike="noStrike" cap="none" normalizeH="0" baseline="0" smtClean="0">
                    <a:ln>
                      <a:noFill/>
                    </a:ln>
                    <a:solidFill>
                      <a:schemeClr val="tx1"/>
                    </a:solidFill>
                    <a:effectLst/>
                    <a:latin typeface="Calibri" pitchFamily="34" charset="0"/>
                  </a:rPr>
                  <a:t>FORK</a:t>
                </a:r>
                <a:endParaRPr kumimoji="0" lang="tr-TR" sz="1800" b="0" i="0" u="none" strike="noStrike" cap="none" normalizeH="0" baseline="0" smtClean="0">
                  <a:ln>
                    <a:noFill/>
                  </a:ln>
                  <a:solidFill>
                    <a:schemeClr val="tx1"/>
                  </a:solidFill>
                  <a:effectLst/>
                  <a:latin typeface="Arial" pitchFamily="34" charset="0"/>
                </a:endParaRPr>
              </a:p>
            </p:txBody>
          </p:sp>
        </p:grpSp>
        <p:grpSp>
          <p:nvGrpSpPr>
            <p:cNvPr id="19465" name="Group 9"/>
            <p:cNvGrpSpPr>
              <a:grpSpLocks/>
            </p:cNvGrpSpPr>
            <p:nvPr/>
          </p:nvGrpSpPr>
          <p:grpSpPr bwMode="auto">
            <a:xfrm>
              <a:off x="3571" y="14040"/>
              <a:ext cx="900" cy="1080"/>
              <a:chOff x="10057" y="12217"/>
              <a:chExt cx="900" cy="1080"/>
            </a:xfrm>
          </p:grpSpPr>
          <p:sp>
            <p:nvSpPr>
              <p:cNvPr id="19466" name="Oval 10"/>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9467" name="Text Box 11"/>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S2</a:t>
                </a:r>
                <a:endParaRPr kumimoji="0" lang="tr-TR" sz="1800" b="0" i="0" u="none" strike="noStrike" cap="none" normalizeH="0" baseline="0" smtClean="0">
                  <a:ln>
                    <a:noFill/>
                  </a:ln>
                  <a:solidFill>
                    <a:schemeClr val="tx1"/>
                  </a:solidFill>
                  <a:effectLst/>
                  <a:latin typeface="Arial" pitchFamily="34" charset="0"/>
                </a:endParaRPr>
              </a:p>
            </p:txBody>
          </p:sp>
        </p:grpSp>
        <p:sp>
          <p:nvSpPr>
            <p:cNvPr id="19468" name="Line 12"/>
            <p:cNvSpPr>
              <a:spLocks noChangeShapeType="1"/>
            </p:cNvSpPr>
            <p:nvPr/>
          </p:nvSpPr>
          <p:spPr bwMode="auto">
            <a:xfrm>
              <a:off x="5321" y="11315"/>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69" name="Line 13"/>
            <p:cNvSpPr>
              <a:spLocks noChangeShapeType="1"/>
            </p:cNvSpPr>
            <p:nvPr/>
          </p:nvSpPr>
          <p:spPr bwMode="auto">
            <a:xfrm>
              <a:off x="5321" y="13295"/>
              <a:ext cx="780" cy="110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19470" name="Line 14"/>
            <p:cNvSpPr>
              <a:spLocks noChangeShapeType="1"/>
            </p:cNvSpPr>
            <p:nvPr/>
          </p:nvSpPr>
          <p:spPr bwMode="auto">
            <a:xfrm flipH="1">
              <a:off x="4451" y="13320"/>
              <a:ext cx="88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grpSp>
          <p:nvGrpSpPr>
            <p:cNvPr id="19471" name="Group 15"/>
            <p:cNvGrpSpPr>
              <a:grpSpLocks/>
            </p:cNvGrpSpPr>
            <p:nvPr/>
          </p:nvGrpSpPr>
          <p:grpSpPr bwMode="auto">
            <a:xfrm>
              <a:off x="5991" y="14220"/>
              <a:ext cx="900" cy="1080"/>
              <a:chOff x="10057" y="12217"/>
              <a:chExt cx="900" cy="1080"/>
            </a:xfrm>
          </p:grpSpPr>
          <p:sp>
            <p:nvSpPr>
              <p:cNvPr id="19472" name="Oval 16"/>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19473" name="Text Box 17"/>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S3</a:t>
                </a:r>
                <a:endParaRPr kumimoji="0" lang="tr-TR" sz="1800" b="0" i="0" u="none" strike="noStrike" cap="none" normalizeH="0" baseline="0" smtClean="0">
                  <a:ln>
                    <a:noFill/>
                  </a:ln>
                  <a:solidFill>
                    <a:schemeClr val="tx1"/>
                  </a:solidFill>
                  <a:effectLst/>
                  <a:latin typeface="Arial" pitchFamily="34" charset="0"/>
                </a:endParaRPr>
              </a:p>
            </p:txBody>
          </p:sp>
        </p:grpSp>
      </p:grpSp>
      <p:sp>
        <p:nvSpPr>
          <p:cNvPr id="19474" name="Rectangle 18"/>
          <p:cNvSpPr>
            <a:spLocks noChangeArrowheads="1"/>
          </p:cNvSpPr>
          <p:nvPr/>
        </p:nvSpPr>
        <p:spPr bwMode="auto">
          <a:xfrm>
            <a:off x="5214942" y="1714488"/>
            <a:ext cx="150019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S1;</a:t>
            </a:r>
            <a:endParaRPr kumimoji="0" lang="tr-TR"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FORK L</a:t>
            </a:r>
            <a:endParaRPr kumimoji="0" lang="tr-TR"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S2;</a:t>
            </a:r>
            <a:endParaRPr kumimoji="0" lang="tr-TR"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a:r>
            <a:endParaRPr kumimoji="0" lang="tr-TR"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a:t>
            </a:r>
            <a:endParaRPr kumimoji="0" lang="tr-TR"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L:S3;</a:t>
            </a:r>
            <a:endParaRPr kumimoji="0" lang="tr-TR" sz="1800" b="0" i="0" u="none" strike="noStrike" cap="none" normalizeH="0" baseline="0" dirty="0" smtClean="0">
              <a:ln>
                <a:noFill/>
              </a:ln>
              <a:solidFill>
                <a:schemeClr val="tx1"/>
              </a:solidFill>
              <a:effectLst/>
              <a:latin typeface="Arial" pitchFamily="34" charset="0"/>
            </a:endParaRPr>
          </a:p>
        </p:txBody>
      </p:sp>
      <p:sp>
        <p:nvSpPr>
          <p:cNvPr id="21" name="20 Dikdörtgen"/>
          <p:cNvSpPr/>
          <p:nvPr/>
        </p:nvSpPr>
        <p:spPr>
          <a:xfrm>
            <a:off x="285720" y="5286388"/>
            <a:ext cx="8715436" cy="646331"/>
          </a:xfrm>
          <a:prstGeom prst="rect">
            <a:avLst/>
          </a:prstGeom>
        </p:spPr>
        <p:txBody>
          <a:bodyPr wrap="square">
            <a:spAutoFit/>
          </a:bodyPr>
          <a:lstStyle/>
          <a:p>
            <a:r>
              <a:rPr lang="tr-TR" dirty="0"/>
              <a:t>Burada eş zamanlı işlemlerden birisi L etiketi ile gösterilen deyimlerden başlarken diğeri FORK komutunu izleyen deyimlerin işlenmesi ile devam eder. </a:t>
            </a:r>
          </a:p>
        </p:txBody>
      </p:sp>
      <p:sp>
        <p:nvSpPr>
          <p:cNvPr id="22" name="21 Dikdörtgen"/>
          <p:cNvSpPr/>
          <p:nvPr/>
        </p:nvSpPr>
        <p:spPr>
          <a:xfrm>
            <a:off x="357126" y="6000768"/>
            <a:ext cx="8786874" cy="646331"/>
          </a:xfrm>
          <a:prstGeom prst="rect">
            <a:avLst/>
          </a:prstGeom>
        </p:spPr>
        <p:txBody>
          <a:bodyPr wrap="square">
            <a:spAutoFit/>
          </a:bodyPr>
          <a:lstStyle/>
          <a:p>
            <a:r>
              <a:rPr lang="tr-TR" dirty="0"/>
              <a:t>FORK L deyimi işletildiği zaman S3’de yeni bir hesaplama başlar. Bu yeni hesaplama S2’de devam eden eski hesaplama ile eş zamanlı olarak işletilir.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214282" y="357166"/>
            <a:ext cx="8572560" cy="646331"/>
          </a:xfrm>
          <a:prstGeom prst="rect">
            <a:avLst/>
          </a:prstGeom>
        </p:spPr>
        <p:txBody>
          <a:bodyPr wrap="square">
            <a:spAutoFit/>
          </a:bodyPr>
          <a:lstStyle/>
          <a:p>
            <a:r>
              <a:rPr lang="tr-TR" dirty="0"/>
              <a:t>JOIN komutu iki eş zamanlı hesaplamayı tekrar birleştirir.  JOIN komutunun öncelik </a:t>
            </a:r>
            <a:r>
              <a:rPr lang="tr-TR" dirty="0" err="1"/>
              <a:t>grafı</a:t>
            </a:r>
            <a:r>
              <a:rPr lang="tr-TR" dirty="0"/>
              <a:t> karşılığı aşağıda verilmiştir.</a:t>
            </a:r>
          </a:p>
        </p:txBody>
      </p:sp>
      <p:grpSp>
        <p:nvGrpSpPr>
          <p:cNvPr id="20482" name="Group 2"/>
          <p:cNvGrpSpPr>
            <a:grpSpLocks/>
          </p:cNvGrpSpPr>
          <p:nvPr/>
        </p:nvGrpSpPr>
        <p:grpSpPr bwMode="auto">
          <a:xfrm>
            <a:off x="428596" y="1142984"/>
            <a:ext cx="2286016" cy="3071834"/>
            <a:chOff x="5221" y="9031"/>
            <a:chExt cx="2770" cy="5040"/>
          </a:xfrm>
        </p:grpSpPr>
        <p:grpSp>
          <p:nvGrpSpPr>
            <p:cNvPr id="20483" name="Group 3"/>
            <p:cNvGrpSpPr>
              <a:grpSpLocks/>
            </p:cNvGrpSpPr>
            <p:nvPr/>
          </p:nvGrpSpPr>
          <p:grpSpPr bwMode="auto">
            <a:xfrm>
              <a:off x="5221" y="9031"/>
              <a:ext cx="900" cy="1080"/>
              <a:chOff x="10057" y="12217"/>
              <a:chExt cx="900" cy="1080"/>
            </a:xfrm>
          </p:grpSpPr>
          <p:sp>
            <p:nvSpPr>
              <p:cNvPr id="20484" name="Oval 4"/>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0485" name="Text Box 5"/>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S1</a:t>
                </a:r>
                <a:endParaRPr kumimoji="0" lang="tr-TR" sz="1800" b="0" i="0" u="none" strike="noStrike" cap="none" normalizeH="0" baseline="0" smtClean="0">
                  <a:ln>
                    <a:noFill/>
                  </a:ln>
                  <a:solidFill>
                    <a:schemeClr val="tx1"/>
                  </a:solidFill>
                  <a:effectLst/>
                  <a:latin typeface="Arial" pitchFamily="34" charset="0"/>
                </a:endParaRPr>
              </a:p>
            </p:txBody>
          </p:sp>
        </p:grpSp>
        <p:grpSp>
          <p:nvGrpSpPr>
            <p:cNvPr id="20486" name="Group 6"/>
            <p:cNvGrpSpPr>
              <a:grpSpLocks/>
            </p:cNvGrpSpPr>
            <p:nvPr/>
          </p:nvGrpSpPr>
          <p:grpSpPr bwMode="auto">
            <a:xfrm>
              <a:off x="6211" y="11012"/>
              <a:ext cx="1210" cy="1080"/>
              <a:chOff x="10057" y="12217"/>
              <a:chExt cx="900" cy="1080"/>
            </a:xfrm>
          </p:grpSpPr>
          <p:sp>
            <p:nvSpPr>
              <p:cNvPr id="20487" name="Oval 7"/>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0488" name="Text Box 8"/>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1" i="0" u="none" strike="noStrike" cap="none" normalizeH="0" baseline="0" dirty="0" smtClean="0">
                    <a:ln>
                      <a:noFill/>
                    </a:ln>
                    <a:solidFill>
                      <a:schemeClr val="tx1"/>
                    </a:solidFill>
                    <a:effectLst/>
                    <a:latin typeface="Calibri" pitchFamily="34" charset="0"/>
                  </a:rPr>
                  <a:t>JOIN</a:t>
                </a:r>
                <a:endParaRPr kumimoji="0" lang="tr-TR" sz="1800" b="0" i="0" u="none" strike="noStrike" cap="none" normalizeH="0" baseline="0" dirty="0" smtClean="0">
                  <a:ln>
                    <a:noFill/>
                  </a:ln>
                  <a:solidFill>
                    <a:schemeClr val="tx1"/>
                  </a:solidFill>
                  <a:effectLst/>
                  <a:latin typeface="Arial" pitchFamily="34" charset="0"/>
                </a:endParaRPr>
              </a:p>
            </p:txBody>
          </p:sp>
        </p:grpSp>
        <p:grpSp>
          <p:nvGrpSpPr>
            <p:cNvPr id="20489" name="Group 9"/>
            <p:cNvGrpSpPr>
              <a:grpSpLocks/>
            </p:cNvGrpSpPr>
            <p:nvPr/>
          </p:nvGrpSpPr>
          <p:grpSpPr bwMode="auto">
            <a:xfrm>
              <a:off x="7091" y="9031"/>
              <a:ext cx="900" cy="1080"/>
              <a:chOff x="10057" y="12217"/>
              <a:chExt cx="900" cy="1080"/>
            </a:xfrm>
          </p:grpSpPr>
          <p:sp>
            <p:nvSpPr>
              <p:cNvPr id="20490" name="Oval 10"/>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0491" name="Text Box 11"/>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S2</a:t>
                </a:r>
                <a:endParaRPr kumimoji="0" lang="tr-TR" sz="1800" b="0" i="0" u="none" strike="noStrike" cap="none" normalizeH="0" baseline="0" smtClean="0">
                  <a:ln>
                    <a:noFill/>
                  </a:ln>
                  <a:solidFill>
                    <a:schemeClr val="tx1"/>
                  </a:solidFill>
                  <a:effectLst/>
                  <a:latin typeface="Arial" pitchFamily="34" charset="0"/>
                </a:endParaRPr>
              </a:p>
            </p:txBody>
          </p:sp>
        </p:grpSp>
        <p:sp>
          <p:nvSpPr>
            <p:cNvPr id="20492" name="Line 12"/>
            <p:cNvSpPr>
              <a:spLocks noChangeShapeType="1"/>
            </p:cNvSpPr>
            <p:nvPr/>
          </p:nvSpPr>
          <p:spPr bwMode="auto">
            <a:xfrm>
              <a:off x="5991" y="9931"/>
              <a:ext cx="66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3" name="Line 13"/>
            <p:cNvSpPr>
              <a:spLocks noChangeShapeType="1"/>
            </p:cNvSpPr>
            <p:nvPr/>
          </p:nvSpPr>
          <p:spPr bwMode="auto">
            <a:xfrm>
              <a:off x="6871" y="12091"/>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0494" name="Line 14"/>
            <p:cNvSpPr>
              <a:spLocks noChangeShapeType="1"/>
            </p:cNvSpPr>
            <p:nvPr/>
          </p:nvSpPr>
          <p:spPr bwMode="auto">
            <a:xfrm flipH="1">
              <a:off x="6761" y="10111"/>
              <a:ext cx="66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grpSp>
          <p:nvGrpSpPr>
            <p:cNvPr id="20495" name="Group 15"/>
            <p:cNvGrpSpPr>
              <a:grpSpLocks/>
            </p:cNvGrpSpPr>
            <p:nvPr/>
          </p:nvGrpSpPr>
          <p:grpSpPr bwMode="auto">
            <a:xfrm>
              <a:off x="6431" y="12991"/>
              <a:ext cx="900" cy="1080"/>
              <a:chOff x="10057" y="12217"/>
              <a:chExt cx="900" cy="1080"/>
            </a:xfrm>
          </p:grpSpPr>
          <p:sp>
            <p:nvSpPr>
              <p:cNvPr id="20496" name="Oval 16"/>
              <p:cNvSpPr>
                <a:spLocks noChangeArrowheads="1"/>
              </p:cNvSpPr>
              <p:nvPr/>
            </p:nvSpPr>
            <p:spPr bwMode="auto">
              <a:xfrm>
                <a:off x="10057" y="12217"/>
                <a:ext cx="900" cy="10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0497" name="Text Box 17"/>
              <p:cNvSpPr txBox="1">
                <a:spLocks noChangeArrowheads="1"/>
              </p:cNvSpPr>
              <p:nvPr/>
            </p:nvSpPr>
            <p:spPr bwMode="auto">
              <a:xfrm>
                <a:off x="10237" y="12397"/>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rPr>
                  <a:t>S3</a:t>
                </a:r>
                <a:endParaRPr kumimoji="0" lang="tr-TR" sz="1800" b="0" i="0" u="none" strike="noStrike" cap="none" normalizeH="0" baseline="0" smtClean="0">
                  <a:ln>
                    <a:noFill/>
                  </a:ln>
                  <a:solidFill>
                    <a:schemeClr val="tx1"/>
                  </a:solidFill>
                  <a:effectLst/>
                  <a:latin typeface="Arial" pitchFamily="34" charset="0"/>
                </a:endParaRPr>
              </a:p>
            </p:txBody>
          </p:sp>
        </p:grpSp>
      </p:grpSp>
      <p:pic>
        <p:nvPicPr>
          <p:cNvPr id="20518" name="Picture 38"/>
          <p:cNvPicPr>
            <a:picLocks noChangeAspect="1" noChangeArrowheads="1"/>
          </p:cNvPicPr>
          <p:nvPr/>
        </p:nvPicPr>
        <p:blipFill>
          <a:blip r:embed="rId2" cstate="print"/>
          <a:srcRect/>
          <a:stretch>
            <a:fillRect/>
          </a:stretch>
        </p:blipFill>
        <p:spPr bwMode="auto">
          <a:xfrm>
            <a:off x="3071802" y="1142984"/>
            <a:ext cx="5905500" cy="3933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142976" y="785794"/>
            <a:ext cx="7072362" cy="5429287"/>
          </a:xfrm>
          <a:prstGeom prst="rect">
            <a:avLst/>
          </a:prstGeom>
          <a:noFill/>
          <a:ln w="9525">
            <a:noFill/>
            <a:miter lim="800000"/>
            <a:headEnd/>
            <a:tailEnd/>
          </a:ln>
        </p:spPr>
      </p:pic>
      <p:sp>
        <p:nvSpPr>
          <p:cNvPr id="5" name="4 Dikdörtgen"/>
          <p:cNvSpPr/>
          <p:nvPr/>
        </p:nvSpPr>
        <p:spPr>
          <a:xfrm>
            <a:off x="3714744" y="285728"/>
            <a:ext cx="821059" cy="369332"/>
          </a:xfrm>
          <a:prstGeom prst="rect">
            <a:avLst/>
          </a:prstGeom>
        </p:spPr>
        <p:txBody>
          <a:bodyPr wrap="none">
            <a:spAutoFit/>
          </a:bodyPr>
          <a:lstStyle/>
          <a:p>
            <a:r>
              <a:rPr lang="tr-TR" dirty="0"/>
              <a:t>Örnek: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368280"/>
          </a:xfrm>
        </p:spPr>
        <p:txBody>
          <a:bodyPr>
            <a:normAutofit fontScale="90000"/>
          </a:bodyPr>
          <a:lstStyle/>
          <a:p>
            <a:r>
              <a:rPr lang="tr-TR" sz="2400" b="1" dirty="0" err="1"/>
              <a:t>Parbegin</a:t>
            </a:r>
            <a:r>
              <a:rPr lang="tr-TR" sz="2400" b="1" dirty="0"/>
              <a:t>-</a:t>
            </a:r>
            <a:r>
              <a:rPr lang="tr-TR" sz="2400" b="1" dirty="0" err="1"/>
              <a:t>Parend</a:t>
            </a:r>
            <a:r>
              <a:rPr lang="tr-TR" sz="2400" b="1" dirty="0"/>
              <a:t> eş zamanlılık deyimleri:</a:t>
            </a:r>
            <a:endParaRPr lang="tr-TR" sz="2400" dirty="0"/>
          </a:p>
        </p:txBody>
      </p:sp>
      <p:pic>
        <p:nvPicPr>
          <p:cNvPr id="22530" name="Picture 2"/>
          <p:cNvPicPr>
            <a:picLocks noChangeAspect="1" noChangeArrowheads="1"/>
          </p:cNvPicPr>
          <p:nvPr/>
        </p:nvPicPr>
        <p:blipFill>
          <a:blip r:embed="rId2" cstate="print"/>
          <a:srcRect/>
          <a:stretch>
            <a:fillRect/>
          </a:stretch>
        </p:blipFill>
        <p:spPr bwMode="auto">
          <a:xfrm>
            <a:off x="1785918" y="928671"/>
            <a:ext cx="5905500" cy="242889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629</Words>
  <Application>Microsoft Office PowerPoint</Application>
  <PresentationFormat>Ekran Gösterisi (4:3)</PresentationFormat>
  <Paragraphs>80</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Eşzamanlılık</vt:lpstr>
      <vt:lpstr>Slayt 2</vt:lpstr>
      <vt:lpstr>Öncelik grafları:</vt:lpstr>
      <vt:lpstr>Slayt 4</vt:lpstr>
      <vt:lpstr>Eşzamanlılık Şartları:</vt:lpstr>
      <vt:lpstr>FORK ve JOIN Yapıları:</vt:lpstr>
      <vt:lpstr>Slayt 7</vt:lpstr>
      <vt:lpstr>Slayt 8</vt:lpstr>
      <vt:lpstr>Parbegin-Parend eş zamanlılık deyimleri:</vt:lpstr>
      <vt:lpstr>Örnek</vt:lpstr>
      <vt:lpstr>Fork-Join/Parbegin-parend</vt:lpstr>
    </vt:vector>
  </TitlesOfParts>
  <Company>sau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Eşzamanlılık</dc:title>
  <dc:creator>bsm</dc:creator>
  <cp:lastModifiedBy>bsm</cp:lastModifiedBy>
  <cp:revision>4</cp:revision>
  <dcterms:created xsi:type="dcterms:W3CDTF">2010-04-15T06:56:29Z</dcterms:created>
  <dcterms:modified xsi:type="dcterms:W3CDTF">2010-04-15T07:28:25Z</dcterms:modified>
</cp:coreProperties>
</file>