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309" r:id="rId2"/>
    <p:sldId id="310" r:id="rId3"/>
    <p:sldId id="311" r:id="rId4"/>
    <p:sldId id="312" r:id="rId5"/>
    <p:sldId id="313" r:id="rId6"/>
    <p:sldId id="317" r:id="rId7"/>
    <p:sldId id="318" r:id="rId8"/>
    <p:sldId id="316" r:id="rId9"/>
    <p:sldId id="319" r:id="rId10"/>
    <p:sldId id="322" r:id="rId11"/>
    <p:sldId id="329" r:id="rId12"/>
    <p:sldId id="336" r:id="rId13"/>
    <p:sldId id="340" r:id="rId14"/>
    <p:sldId id="347" r:id="rId15"/>
    <p:sldId id="360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932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E86B5-A824-4AB6-95FC-ABABCEDF1BB7}" type="datetimeFigureOut">
              <a:rPr lang="tr-TR" smtClean="0"/>
              <a:pPr/>
              <a:t>2010-05-04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4FAC-A04D-4694-941E-8F3582A1F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7DA2F1-8782-4249-8902-A1E5F6783E8F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00F07-D8DB-4156-B6FE-8B5F30512605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796BB-5A16-43DF-9C44-3C83D67A6917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B91D2-DDC3-44DD-904A-EF6CFE0AB656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F82ED9-A0D1-4F4F-AAF5-ED304EC96D0D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FCB99-5DD7-4A76-8CF3-6F5AECFB65A1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9B756D-CB28-4753-A97F-C03D2716348A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41822-5F43-4624-952A-C9AE385D6C0B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0C1C9-40A5-418F-ADC0-9E5F781B99E3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0456B2-DA1D-4AAD-B81B-FC75C254E42B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63DCB-C87A-476C-9F40-12996746BBE2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2A4569-CEA4-4843-A7F8-20E632FD70E4}" type="datetime1">
              <a:rPr lang="tr-TR" smtClean="0"/>
              <a:pPr/>
              <a:t>2010-05-04</a:t>
            </a:fld>
            <a:endParaRPr lang="en-US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285720" y="1071546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Nesne(</a:t>
            </a:r>
            <a:r>
              <a:rPr lang="tr-TR" dirty="0" err="1" smtClean="0"/>
              <a:t>object</a:t>
            </a:r>
            <a:r>
              <a:rPr lang="tr-TR" dirty="0" smtClean="0"/>
              <a:t>): verileri ve bu veriler üzerinde işlem yapan üye fonksiyonları birleştiren yapı.</a:t>
            </a:r>
          </a:p>
          <a:p>
            <a:endParaRPr lang="tr-TR" dirty="0" smtClean="0"/>
          </a:p>
          <a:p>
            <a:r>
              <a:rPr lang="tr-TR" dirty="0" smtClean="0"/>
              <a:t>Üye fonksiyonlar o nesnenin verilerine erişmeyi sağlayan tek yoldur.</a:t>
            </a:r>
          </a:p>
          <a:p>
            <a:r>
              <a:rPr lang="tr-TR" dirty="0" smtClean="0"/>
              <a:t>Veriye doğrudan ulaşılmaz.</a:t>
            </a:r>
          </a:p>
          <a:p>
            <a:endParaRPr lang="tr-TR" dirty="0" smtClean="0"/>
          </a:p>
          <a:p>
            <a:r>
              <a:rPr lang="tr-TR" dirty="0" smtClean="0"/>
              <a:t>Verilerin paketlenmesi(</a:t>
            </a:r>
            <a:r>
              <a:rPr lang="tr-TR" dirty="0" err="1" smtClean="0"/>
              <a:t>encapsulation</a:t>
            </a:r>
            <a:r>
              <a:rPr lang="tr-TR" dirty="0" smtClean="0"/>
              <a:t>) : verilerin ve üye fonksiyonların tek bir çatı altında paketlemesidir.</a:t>
            </a:r>
          </a:p>
          <a:p>
            <a:endParaRPr lang="tr-TR" dirty="0" smtClean="0"/>
          </a:p>
          <a:p>
            <a:r>
              <a:rPr lang="tr-TR" dirty="0" smtClean="0"/>
              <a:t>Veri gizliliği(data </a:t>
            </a:r>
            <a:r>
              <a:rPr lang="tr-TR" dirty="0" err="1" smtClean="0"/>
              <a:t>hiding</a:t>
            </a:r>
            <a:r>
              <a:rPr lang="tr-TR" dirty="0" smtClean="0"/>
              <a:t>) :  Nesne içerisindeki veriler üye fonksiyonlarla erişildiğinden,  veriye doğrudan erişilmediğinden veriler korunmuş olur buna veri gizliliği denir.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C000"/>
                </a:solidFill>
              </a:rPr>
              <a:t>Nesne Yönelimli dillerin özellikleri</a:t>
            </a:r>
          </a:p>
          <a:p>
            <a:r>
              <a:rPr lang="tr-TR" dirty="0" smtClean="0"/>
              <a:t>Nesneler: nesne yönelimli bir dilde programlama problemini çözmemiz gerektiğinde, problemin fonksiyonlara nasıl bölüneceği değil nesnelere nasıl bölüneceği düşünülmelidir.</a:t>
            </a:r>
          </a:p>
          <a:p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785786" y="357166"/>
            <a:ext cx="7286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 smtClean="0"/>
              <a:t>Nesne Yönelimli Yaklaşım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Smalltalk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 smtClean="0"/>
              <a:t>SIMULA67'de tanıtılan fikirler, </a:t>
            </a:r>
            <a:r>
              <a:rPr lang="tr-TR" sz="2400" dirty="0" err="1" smtClean="0"/>
              <a:t>Smalltalk</a:t>
            </a:r>
            <a:r>
              <a:rPr lang="tr-TR" sz="2400" dirty="0" smtClean="0"/>
              <a:t> ile güçlenmiş ve </a:t>
            </a:r>
            <a:r>
              <a:rPr lang="tr-TR" sz="2400" dirty="0" err="1" smtClean="0"/>
              <a:t>Smalltalk</a:t>
            </a:r>
            <a:r>
              <a:rPr lang="tr-TR" sz="2400" dirty="0" smtClean="0"/>
              <a:t> ile nesne yönelimli dil popüler hale gelmiştir</a:t>
            </a:r>
          </a:p>
          <a:p>
            <a:pPr>
              <a:lnSpc>
                <a:spcPct val="80000"/>
              </a:lnSpc>
            </a:pPr>
            <a:r>
              <a:rPr lang="tr-TR" sz="2400" dirty="0" err="1" smtClean="0"/>
              <a:t>Smalltalk'ta</a:t>
            </a:r>
            <a:r>
              <a:rPr lang="tr-TR" sz="2400" dirty="0" smtClean="0"/>
              <a:t> </a:t>
            </a:r>
            <a:r>
              <a:rPr lang="tr-TR" sz="2400" dirty="0"/>
              <a:t>bir program sadece kalıtım hiyerarşisi içinde düzenlenmiş birbirleriyle mesajlar ile etkileşen nesne sınıflarından oluşabilir. </a:t>
            </a:r>
            <a:r>
              <a:rPr lang="tr-TR" sz="2400" dirty="0" err="1"/>
              <a:t>Smalltalk'ta</a:t>
            </a:r>
            <a:r>
              <a:rPr lang="tr-TR" sz="2400" dirty="0"/>
              <a:t> tüm veriler nesnelerle gösterilmek zorunda olduğu için tam nesneye yönelik bir programlama dili olarak nitelendirilir</a:t>
            </a:r>
            <a:r>
              <a:rPr lang="tr-TR" sz="24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tr-TR" sz="2400" dirty="0" err="1" smtClean="0"/>
              <a:t>Smalltalk</a:t>
            </a:r>
            <a:r>
              <a:rPr lang="tr-TR" sz="2400" dirty="0" smtClean="0"/>
              <a:t> dilinde bütün bağlamlar dinamik olarak  gerçekleşir. </a:t>
            </a:r>
          </a:p>
          <a:p>
            <a:pPr>
              <a:lnSpc>
                <a:spcPct val="80000"/>
              </a:lnSpc>
            </a:pPr>
            <a:r>
              <a:rPr lang="tr-TR" sz="2400" dirty="0" err="1" smtClean="0"/>
              <a:t>Smalltalk'ta</a:t>
            </a:r>
            <a:r>
              <a:rPr lang="tr-TR" sz="2400" dirty="0" smtClean="0"/>
              <a:t> sınıfların sadece tek üst sınıfı bulunabilir (tekli kalıtım modeli ). </a:t>
            </a:r>
          </a:p>
          <a:p>
            <a:pPr>
              <a:lnSpc>
                <a:spcPct val="80000"/>
              </a:lnSpc>
            </a:pPr>
            <a:endParaRPr lang="tr-TR" sz="2400" dirty="0" smtClean="0"/>
          </a:p>
          <a:p>
            <a:pPr>
              <a:lnSpc>
                <a:spcPct val="80000"/>
              </a:lnSpc>
            </a:pPr>
            <a:endParaRPr lang="tr-T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72547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C++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000108"/>
            <a:ext cx="7498080" cy="5248292"/>
          </a:xfrm>
        </p:spPr>
        <p:txBody>
          <a:bodyPr>
            <a:normAutofit fontScale="85000" lnSpcReduction="20000"/>
          </a:bodyPr>
          <a:lstStyle/>
          <a:p>
            <a:r>
              <a:rPr lang="tr-TR" sz="2800" dirty="0" smtClean="0"/>
              <a:t>C </a:t>
            </a:r>
            <a:r>
              <a:rPr lang="tr-TR" sz="2800" dirty="0"/>
              <a:t>diline sınıf tanımlama, sınıf türetme,</a:t>
            </a:r>
            <a:r>
              <a:rPr lang="tr-TR" sz="2800" i="1" dirty="0"/>
              <a:t> </a:t>
            </a:r>
            <a:r>
              <a:rPr lang="tr-TR" sz="2800" i="1" dirty="0" err="1"/>
              <a:t>public</a:t>
            </a:r>
            <a:r>
              <a:rPr lang="tr-TR" sz="2800" i="1" dirty="0"/>
              <a:t>/</a:t>
            </a:r>
            <a:r>
              <a:rPr lang="tr-TR" sz="2800" i="1" dirty="0" err="1"/>
              <a:t>private</a:t>
            </a:r>
            <a:r>
              <a:rPr lang="tr-TR" sz="2800" i="1" dirty="0"/>
              <a:t> </a:t>
            </a:r>
            <a:r>
              <a:rPr lang="tr-TR" sz="2800" dirty="0"/>
              <a:t>erişim kontrolü, </a:t>
            </a:r>
            <a:r>
              <a:rPr lang="tr-TR" sz="2800" i="1" dirty="0" err="1"/>
              <a:t>constructor</a:t>
            </a:r>
            <a:r>
              <a:rPr lang="tr-TR" sz="2800" i="1" dirty="0"/>
              <a:t>/</a:t>
            </a:r>
            <a:r>
              <a:rPr lang="tr-TR" sz="2800" i="1" dirty="0" err="1"/>
              <a:t>deconstructor</a:t>
            </a:r>
            <a:r>
              <a:rPr lang="tr-TR" sz="2800" dirty="0"/>
              <a:t> ve </a:t>
            </a:r>
            <a:r>
              <a:rPr lang="tr-TR" sz="2800" dirty="0" err="1"/>
              <a:t>metod</a:t>
            </a:r>
            <a:r>
              <a:rPr lang="tr-TR" sz="2800" dirty="0"/>
              <a:t> yükleme </a:t>
            </a:r>
            <a:r>
              <a:rPr lang="tr-TR" sz="2800" dirty="0" smtClean="0"/>
              <a:t>özelliklerinin ve çoklu kalıtım, soyut sınıflar, sanal </a:t>
            </a:r>
            <a:r>
              <a:rPr lang="tr-TR" sz="2800" dirty="0" err="1" smtClean="0"/>
              <a:t>metodlar</a:t>
            </a:r>
            <a:r>
              <a:rPr lang="tr-TR" sz="2800" dirty="0" smtClean="0"/>
              <a:t> </a:t>
            </a:r>
            <a:r>
              <a:rPr lang="tr-TR" sz="2800" dirty="0" err="1" smtClean="0"/>
              <a:t>eklenesiyle</a:t>
            </a:r>
            <a:r>
              <a:rPr lang="tr-TR" sz="2800" dirty="0" smtClean="0"/>
              <a:t> elde edilmiş halidir.</a:t>
            </a:r>
          </a:p>
          <a:p>
            <a:r>
              <a:rPr lang="tr-TR" sz="2800" i="1" dirty="0" err="1" smtClean="0"/>
              <a:t>Constructor</a:t>
            </a:r>
            <a:r>
              <a:rPr lang="tr-TR" sz="2800" dirty="0" smtClean="0"/>
              <a:t>, bir nesne yaratıldığında bir kez çalıştırılan özel bir </a:t>
            </a:r>
            <a:r>
              <a:rPr lang="tr-TR" sz="2800" dirty="0" err="1" smtClean="0"/>
              <a:t>metod</a:t>
            </a:r>
            <a:r>
              <a:rPr lang="tr-TR" sz="2800" dirty="0" smtClean="0"/>
              <a:t> olmaktadır. Benzer şekilde bir nesne yok edildiği zaman bir </a:t>
            </a:r>
            <a:r>
              <a:rPr lang="tr-TR" sz="2800" i="1" dirty="0" err="1" smtClean="0"/>
              <a:t>destructor</a:t>
            </a:r>
            <a:r>
              <a:rPr lang="tr-TR" sz="2800" dirty="0" smtClean="0"/>
              <a:t> metodu varsayılan olarak çağrılır. </a:t>
            </a:r>
          </a:p>
          <a:p>
            <a:r>
              <a:rPr lang="tr-TR" sz="2800" dirty="0" smtClean="0"/>
              <a:t>Bir sınıf için bir veya daha fazla </a:t>
            </a:r>
            <a:r>
              <a:rPr lang="tr-TR" sz="2800" i="1" dirty="0" err="1" smtClean="0"/>
              <a:t>Constructor</a:t>
            </a:r>
            <a:r>
              <a:rPr lang="tr-TR" sz="2800" dirty="0" smtClean="0"/>
              <a:t> metodu tanımlanabilir. </a:t>
            </a:r>
          </a:p>
          <a:p>
            <a:r>
              <a:rPr lang="tr-TR" sz="2800" dirty="0" smtClean="0"/>
              <a:t>C++'da bağlama genellikle durağan olarak gerçekleşir. </a:t>
            </a:r>
          </a:p>
          <a:p>
            <a:r>
              <a:rPr lang="tr-TR" sz="2800" dirty="0" smtClean="0"/>
              <a:t>Ancak, </a:t>
            </a:r>
            <a:r>
              <a:rPr lang="tr-TR" sz="2800" i="1" dirty="0" err="1" smtClean="0"/>
              <a:t>virtual</a:t>
            </a:r>
            <a:r>
              <a:rPr lang="tr-TR" sz="2800" dirty="0" smtClean="0"/>
              <a:t> </a:t>
            </a:r>
            <a:r>
              <a:rPr lang="tr-TR" sz="2800" dirty="0" err="1" smtClean="0"/>
              <a:t>metodlar</a:t>
            </a:r>
            <a:r>
              <a:rPr lang="tr-TR" sz="2800" dirty="0" smtClean="0"/>
              <a:t> ve göstergeler, dinamik bağlama etkisi vermek için kullanılır. </a:t>
            </a:r>
            <a:r>
              <a:rPr lang="tr-TR" sz="2800" dirty="0" err="1" smtClean="0"/>
              <a:t>Metodların</a:t>
            </a:r>
            <a:r>
              <a:rPr lang="tr-TR" sz="2800" dirty="0" smtClean="0"/>
              <a:t> dinamik olarak bağlanabilmesi için </a:t>
            </a:r>
            <a:r>
              <a:rPr lang="tr-TR" sz="2800" dirty="0" err="1" smtClean="0"/>
              <a:t>metod</a:t>
            </a:r>
            <a:r>
              <a:rPr lang="tr-TR" sz="2800" dirty="0" smtClean="0"/>
              <a:t>, üst sınıfta </a:t>
            </a:r>
            <a:r>
              <a:rPr lang="tr-TR" sz="2800" i="1" dirty="0" err="1" smtClean="0"/>
              <a:t>virtual</a:t>
            </a:r>
            <a:r>
              <a:rPr lang="tr-TR" sz="2800" dirty="0" smtClean="0"/>
              <a:t> olarak tanımlanmalı ve daha sonra türetilmiş sınıflarda yeniden tanımlanmalıdır.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0"/>
            <a:ext cx="7498080" cy="511156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Java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571480"/>
            <a:ext cx="8433654" cy="6286520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/>
              <a:t>Java, </a:t>
            </a:r>
            <a:r>
              <a:rPr lang="tr-TR" sz="2400" dirty="0" smtClean="0"/>
              <a:t>çeşitli </a:t>
            </a:r>
            <a:r>
              <a:rPr lang="tr-TR" sz="2400" dirty="0"/>
              <a:t>elektronik aygıtlara yazılım geliştirmek için geliştirilmiş bir programlama dilidir. </a:t>
            </a:r>
            <a:endParaRPr lang="tr-TR" sz="2400" dirty="0" smtClean="0"/>
          </a:p>
          <a:p>
            <a:pPr algn="r">
              <a:lnSpc>
                <a:spcPct val="80000"/>
              </a:lnSpc>
            </a:pPr>
            <a:r>
              <a:rPr lang="tr-TR" sz="2400" dirty="0" smtClean="0"/>
              <a:t>Java'da gösterge tipi yoktur.</a:t>
            </a:r>
          </a:p>
          <a:p>
            <a:pPr algn="r">
              <a:lnSpc>
                <a:spcPct val="80000"/>
              </a:lnSpc>
            </a:pP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dirty="0" smtClean="0"/>
              <a:t>Yorumlayıcıya dayalı gerçekleştiriminden dolayı Java taşınabilirdir. Bir Java kaynak kodundan </a:t>
            </a:r>
            <a:r>
              <a:rPr lang="tr-TR" sz="2400" dirty="0" err="1" smtClean="0"/>
              <a:t>bytecode</a:t>
            </a:r>
            <a:r>
              <a:rPr lang="tr-TR" sz="2400" dirty="0" smtClean="0"/>
              <a:t> adı verilen bir ara kod üretilir ve </a:t>
            </a:r>
            <a:r>
              <a:rPr lang="tr-TR" sz="2400" dirty="0" err="1" smtClean="0"/>
              <a:t>bytecode</a:t>
            </a:r>
            <a:r>
              <a:rPr lang="tr-TR" sz="2400" dirty="0" smtClean="0"/>
              <a:t> yorumlayıcısının bulunduğu her </a:t>
            </a:r>
            <a:r>
              <a:rPr lang="tr-TR" sz="2400" dirty="0" err="1" smtClean="0"/>
              <a:t>makina</a:t>
            </a:r>
            <a:r>
              <a:rPr lang="tr-TR" sz="2400" dirty="0" smtClean="0"/>
              <a:t> bu programı çalıştırabilir.</a:t>
            </a:r>
          </a:p>
          <a:p>
            <a:pPr>
              <a:lnSpc>
                <a:spcPct val="80000"/>
              </a:lnSpc>
            </a:pP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dirty="0" smtClean="0"/>
              <a:t>Birçok Internet tarayıcısı (browser) Java programlarını doğrudan yükleyebilir ve çalıştırabilir. Bu özelliği nedeniyle Java ağ programlama dili olarak nitelenmektedir.</a:t>
            </a:r>
          </a:p>
          <a:p>
            <a:pPr>
              <a:lnSpc>
                <a:spcPct val="80000"/>
              </a:lnSpc>
            </a:pP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dirty="0" smtClean="0"/>
              <a:t>Java'da sınıflar arasında tekli kalıtıma izin verilmiştir. Ancak çoklu kalıtımı desteklemek için ayrı </a:t>
            </a:r>
            <a:r>
              <a:rPr lang="tr-TR" sz="2400" dirty="0" err="1" smtClean="0"/>
              <a:t>arayüz</a:t>
            </a:r>
            <a:r>
              <a:rPr lang="tr-TR" sz="2400" dirty="0" smtClean="0"/>
              <a:t> modülleri sağlanmıştır.</a:t>
            </a:r>
          </a:p>
          <a:p>
            <a:pPr>
              <a:lnSpc>
                <a:spcPct val="80000"/>
              </a:lnSpc>
            </a:pP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dirty="0" smtClean="0"/>
              <a:t>Java'da programlamada eşzamanlılık (</a:t>
            </a:r>
            <a:r>
              <a:rPr lang="tr-TR" sz="2400" dirty="0" err="1" smtClean="0"/>
              <a:t>concurrency</a:t>
            </a:r>
            <a:r>
              <a:rPr lang="tr-TR" sz="2400" dirty="0" smtClean="0"/>
              <a:t>) önceden tanımlı olan </a:t>
            </a:r>
            <a:r>
              <a:rPr lang="tr-TR" sz="2400" dirty="0" err="1" smtClean="0"/>
              <a:t>thread</a:t>
            </a:r>
            <a:r>
              <a:rPr lang="tr-TR" sz="2400" dirty="0" smtClean="0"/>
              <a:t> sınıfı ile desteklenir.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Dinamik bellek yönetimi için, otomatik bellek düzenleme (</a:t>
            </a:r>
            <a:r>
              <a:rPr lang="tr-TR" sz="2400" dirty="0" err="1" smtClean="0"/>
              <a:t>garbage</a:t>
            </a:r>
            <a:r>
              <a:rPr lang="tr-TR" sz="2400" dirty="0" smtClean="0"/>
              <a:t> </a:t>
            </a:r>
            <a:r>
              <a:rPr lang="tr-TR" sz="2400" dirty="0" err="1" smtClean="0"/>
              <a:t>collection</a:t>
            </a:r>
            <a:r>
              <a:rPr lang="tr-TR" sz="2400" dirty="0" smtClean="0"/>
              <a:t>) gerçekleştirilmektedir.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0"/>
            <a:ext cx="7498080" cy="928670"/>
          </a:xfrm>
        </p:spPr>
        <p:txBody>
          <a:bodyPr>
            <a:normAutofit/>
          </a:bodyPr>
          <a:lstStyle/>
          <a:p>
            <a:r>
              <a:rPr lang="tr-TR" sz="4000" b="1" dirty="0"/>
              <a:t>Java ve C</a:t>
            </a:r>
            <a:r>
              <a:rPr lang="tr-TR" sz="4000" b="1" dirty="0" smtClean="0"/>
              <a:t>++</a:t>
            </a:r>
            <a:endParaRPr lang="tr-TR" sz="4000" b="1" i="1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000108"/>
            <a:ext cx="7498080" cy="5248292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tr-TR" sz="2400" i="1" dirty="0" err="1" smtClean="0"/>
              <a:t>public</a:t>
            </a:r>
            <a:r>
              <a:rPr lang="tr-TR" sz="2400" dirty="0" smtClean="0"/>
              <a:t>, </a:t>
            </a:r>
            <a:r>
              <a:rPr lang="tr-TR" sz="2400" i="1" dirty="0" err="1" smtClean="0"/>
              <a:t>protected</a:t>
            </a:r>
            <a:r>
              <a:rPr lang="tr-TR" sz="2400" i="1" dirty="0" smtClean="0"/>
              <a:t> </a:t>
            </a:r>
            <a:r>
              <a:rPr lang="tr-TR" sz="2400" dirty="0" smtClean="0"/>
              <a:t>ve </a:t>
            </a:r>
            <a:r>
              <a:rPr lang="tr-TR" sz="2400" i="1" dirty="0" err="1" smtClean="0"/>
              <a:t>private</a:t>
            </a:r>
            <a:r>
              <a:rPr lang="tr-TR" sz="2400" dirty="0" smtClean="0"/>
              <a:t> tanımlayıcılar Java'da da geçerlidir. Java'da yeni </a:t>
            </a:r>
            <a:r>
              <a:rPr lang="tr-TR" sz="2400" dirty="0"/>
              <a:t>nesne tiplerinin tanımlanması için sınıf yapısı vardır. Bir sınıfta, </a:t>
            </a:r>
            <a:r>
              <a:rPr lang="tr-TR" sz="2400" dirty="0" smtClean="0"/>
              <a:t>veri </a:t>
            </a:r>
            <a:r>
              <a:rPr lang="tr-TR" sz="2400" dirty="0"/>
              <a:t>sahaları ve </a:t>
            </a:r>
            <a:r>
              <a:rPr lang="tr-TR" sz="2400" dirty="0" err="1"/>
              <a:t>metodlar</a:t>
            </a:r>
            <a:r>
              <a:rPr lang="tr-TR" sz="2400" dirty="0"/>
              <a:t> vardır. Bir sınıfın bir örneği, o nesneyi oluşturan sahaların kendine ilişkin kopyalarını içerir. </a:t>
            </a:r>
            <a:br>
              <a:rPr lang="tr-TR" sz="2400" dirty="0"/>
            </a:br>
            <a:endParaRPr lang="tr-TR" sz="2400" b="1" i="1" dirty="0"/>
          </a:p>
          <a:p>
            <a:pPr>
              <a:lnSpc>
                <a:spcPct val="80000"/>
              </a:lnSpc>
            </a:pPr>
            <a:r>
              <a:rPr lang="tr-TR" sz="2400" dirty="0" smtClean="0"/>
              <a:t>Java'da da </a:t>
            </a:r>
            <a:r>
              <a:rPr lang="tr-TR" sz="2400" i="1" dirty="0" err="1" smtClean="0"/>
              <a:t>constructor</a:t>
            </a:r>
            <a:r>
              <a:rPr lang="tr-TR" sz="2400" i="1" dirty="0" smtClean="0"/>
              <a:t> </a:t>
            </a:r>
            <a:r>
              <a:rPr lang="tr-TR" sz="2400" dirty="0" smtClean="0"/>
              <a:t>ve </a:t>
            </a:r>
            <a:r>
              <a:rPr lang="tr-TR" sz="2400" i="1" dirty="0" err="1" smtClean="0"/>
              <a:t>destructor</a:t>
            </a:r>
            <a:r>
              <a:rPr lang="tr-TR" sz="2400" dirty="0" smtClean="0"/>
              <a:t> </a:t>
            </a:r>
            <a:r>
              <a:rPr lang="tr-TR" sz="2400" dirty="0" err="1" smtClean="0"/>
              <a:t>metodları</a:t>
            </a:r>
            <a:r>
              <a:rPr lang="tr-TR" sz="2400" dirty="0" smtClean="0"/>
              <a:t> her sınıf için tanımlanabilir. </a:t>
            </a:r>
            <a:r>
              <a:rPr lang="tr-TR" sz="2400" dirty="0" err="1" smtClean="0"/>
              <a:t>Metod</a:t>
            </a:r>
            <a:r>
              <a:rPr lang="tr-TR" sz="2400" dirty="0" smtClean="0"/>
              <a:t> yükleme </a:t>
            </a:r>
            <a:r>
              <a:rPr lang="tr-TR" sz="2400" dirty="0" err="1" smtClean="0"/>
              <a:t>constructor</a:t>
            </a:r>
            <a:r>
              <a:rPr lang="tr-TR" sz="2400" dirty="0" smtClean="0"/>
              <a:t> </a:t>
            </a:r>
            <a:r>
              <a:rPr lang="tr-TR" sz="2400" dirty="0" err="1" smtClean="0"/>
              <a:t>metodlarına</a:t>
            </a:r>
            <a:r>
              <a:rPr lang="tr-TR" sz="2400" dirty="0" smtClean="0"/>
              <a:t> da uygulanabilir.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Java'da tüm sınıflar, </a:t>
            </a:r>
            <a:r>
              <a:rPr lang="tr-TR" sz="2400" i="1" dirty="0" err="1" smtClean="0"/>
              <a:t>object</a:t>
            </a:r>
            <a:r>
              <a:rPr lang="tr-TR" sz="2400" dirty="0" smtClean="0"/>
              <a:t> adlı kökten türetilmiş bir hiyerarşi ağacının düğümleridir. Her sınıf, </a:t>
            </a:r>
            <a:r>
              <a:rPr lang="tr-TR" sz="2400" i="1" dirty="0" err="1" smtClean="0"/>
              <a:t>object</a:t>
            </a:r>
            <a:r>
              <a:rPr lang="tr-TR" sz="2400" dirty="0" smtClean="0"/>
              <a:t> sınıfından türetilmiştir.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Java, soyut sınıfların ve </a:t>
            </a:r>
            <a:r>
              <a:rPr lang="tr-TR" sz="2400" dirty="0" err="1" smtClean="0"/>
              <a:t>metodların</a:t>
            </a:r>
            <a:r>
              <a:rPr lang="tr-TR" sz="2400" dirty="0" smtClean="0"/>
              <a:t> tanımlanmasını destekler. Soyut bir </a:t>
            </a:r>
            <a:r>
              <a:rPr lang="tr-TR" sz="2400" dirty="0" err="1" smtClean="0"/>
              <a:t>metod</a:t>
            </a:r>
            <a:r>
              <a:rPr lang="tr-TR" sz="2400" dirty="0" smtClean="0"/>
              <a:t>, bir alt sınıf tarafından gerçekleştirilmelidir.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Java'da tekli kalıtıma izin verilir.  Ama aynı zamanda alt sınıflamanın kısıtlanması da olasıdır.  Java’da </a:t>
            </a:r>
            <a:r>
              <a:rPr lang="tr-TR" sz="2400" i="1" dirty="0" err="1" smtClean="0"/>
              <a:t>public</a:t>
            </a:r>
            <a:r>
              <a:rPr lang="tr-TR" sz="2400" i="1" dirty="0" smtClean="0"/>
              <a:t>, </a:t>
            </a:r>
            <a:r>
              <a:rPr lang="tr-TR" sz="2400" i="1" dirty="0" err="1" smtClean="0"/>
              <a:t>private</a:t>
            </a:r>
            <a:r>
              <a:rPr lang="tr-TR" sz="2400" i="1" dirty="0" smtClean="0"/>
              <a:t>, </a:t>
            </a:r>
            <a:r>
              <a:rPr lang="tr-TR" sz="2400" i="1" dirty="0" err="1" smtClean="0"/>
              <a:t>protected</a:t>
            </a:r>
            <a:r>
              <a:rPr lang="tr-TR" sz="2400" i="1" dirty="0" smtClean="0"/>
              <a:t> </a:t>
            </a:r>
            <a:r>
              <a:rPr lang="tr-TR" sz="2400" dirty="0" smtClean="0"/>
              <a:t>tanımlarına ek olarak, kalıtım süreci değiştirilebilmesi için </a:t>
            </a:r>
            <a:r>
              <a:rPr lang="tr-TR" sz="2400" i="1" dirty="0" err="1" smtClean="0"/>
              <a:t>static</a:t>
            </a:r>
            <a:r>
              <a:rPr lang="tr-TR" sz="2400" dirty="0" smtClean="0"/>
              <a:t>, </a:t>
            </a:r>
            <a:r>
              <a:rPr lang="tr-TR" sz="2400" i="1" dirty="0" err="1" smtClean="0"/>
              <a:t>abstract</a:t>
            </a:r>
            <a:r>
              <a:rPr lang="tr-TR" sz="2400" i="1" dirty="0" smtClean="0"/>
              <a:t> </a:t>
            </a:r>
            <a:r>
              <a:rPr lang="tr-TR" sz="2400" dirty="0" smtClean="0"/>
              <a:t>ve</a:t>
            </a:r>
            <a:r>
              <a:rPr lang="tr-TR" sz="2400" i="1" dirty="0" smtClean="0"/>
              <a:t> final</a:t>
            </a:r>
            <a:r>
              <a:rPr lang="tr-TR" sz="2400" dirty="0" smtClean="0"/>
              <a:t> tanımlayıcıları bulunur. </a:t>
            </a:r>
            <a:endParaRPr lang="tr-TR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400" i="1" dirty="0" err="1" smtClean="0"/>
              <a:t>static</a:t>
            </a:r>
            <a:r>
              <a:rPr lang="tr-TR" sz="4400" dirty="0" smtClean="0"/>
              <a:t>, </a:t>
            </a:r>
            <a:r>
              <a:rPr lang="tr-TR" sz="4400" i="1" dirty="0" err="1" smtClean="0"/>
              <a:t>abstract</a:t>
            </a:r>
            <a:r>
              <a:rPr lang="tr-TR" sz="4400" i="1" dirty="0" smtClean="0"/>
              <a:t> </a:t>
            </a:r>
            <a:r>
              <a:rPr lang="tr-TR" sz="4400" dirty="0" smtClean="0"/>
              <a:t>ve</a:t>
            </a:r>
            <a:r>
              <a:rPr lang="tr-TR" sz="4400" i="1" dirty="0" smtClean="0"/>
              <a:t> final</a:t>
            </a:r>
            <a:r>
              <a:rPr lang="tr-TR" sz="4400" dirty="0" smtClean="0"/>
              <a:t> tanımlayıcıları</a:t>
            </a:r>
            <a:endParaRPr lang="tr-TR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 i="1"/>
              <a:t>static </a:t>
            </a:r>
            <a:r>
              <a:rPr lang="tr-TR" sz="2400"/>
              <a:t>özelliğindeki bir veri sahası, bir sınıfın tüm örneklerinde paylaşılır. </a:t>
            </a:r>
            <a:r>
              <a:rPr lang="tr-TR" sz="2400" i="1"/>
              <a:t>static</a:t>
            </a:r>
            <a:r>
              <a:rPr lang="tr-TR" sz="2400"/>
              <a:t> bir metod, sınıfın bir örneği yaratılmadan da çağrılabilir ve </a:t>
            </a:r>
            <a:r>
              <a:rPr lang="tr-TR" sz="2400" i="1"/>
              <a:t>static</a:t>
            </a:r>
            <a:r>
              <a:rPr lang="tr-TR" sz="2400"/>
              <a:t> bir metod, bir alt sınıfta yeniden tanımlanamaz. </a:t>
            </a:r>
          </a:p>
          <a:p>
            <a:pPr>
              <a:lnSpc>
                <a:spcPct val="90000"/>
              </a:lnSpc>
            </a:pPr>
            <a:r>
              <a:rPr lang="tr-TR" sz="2400" i="1"/>
              <a:t>abstract</a:t>
            </a:r>
            <a:r>
              <a:rPr lang="tr-TR" sz="2400"/>
              <a:t> olarak tanımlanmış bir sınıf örneklenemez ve sadece üst sınıf olabilir. Bir </a:t>
            </a:r>
            <a:r>
              <a:rPr lang="tr-TR" sz="2400" i="1"/>
              <a:t>abstract</a:t>
            </a:r>
            <a:r>
              <a:rPr lang="tr-TR" sz="2400"/>
              <a:t> metod ise bir alt sınıf tarafından gerçekleştirilmek zorundadır. </a:t>
            </a:r>
          </a:p>
          <a:p>
            <a:pPr>
              <a:lnSpc>
                <a:spcPct val="90000"/>
              </a:lnSpc>
            </a:pPr>
            <a:r>
              <a:rPr lang="tr-TR" sz="2400" i="1"/>
              <a:t>final </a:t>
            </a:r>
            <a:r>
              <a:rPr lang="tr-TR" sz="2400"/>
              <a:t>olarak tanımlanmış bir sınıfın alt sınıfları tanımlanamaz ve</a:t>
            </a:r>
            <a:r>
              <a:rPr lang="tr-TR" sz="2400" i="1"/>
              <a:t> final</a:t>
            </a:r>
            <a:r>
              <a:rPr lang="tr-TR" sz="2400"/>
              <a:t> olarak tanımlanmış bir metod, herhangi bir alt sınıfta yeniden tanımlanamaz.</a:t>
            </a:r>
            <a:br>
              <a:rPr lang="tr-TR" sz="2400"/>
            </a:br>
            <a:endParaRPr lang="tr-TR" sz="2400"/>
          </a:p>
          <a:p>
            <a:pPr>
              <a:lnSpc>
                <a:spcPct val="90000"/>
              </a:lnSpc>
            </a:pPr>
            <a:endParaRPr lang="tr-TR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Özet</a:t>
            </a:r>
            <a:endParaRPr lang="tr-TR" b="1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bölümde </a:t>
            </a:r>
            <a:r>
              <a:rPr lang="tr-TR" dirty="0" smtClean="0"/>
              <a:t>emir esaslı paradigma ile nesneye </a:t>
            </a:r>
            <a:r>
              <a:rPr lang="tr-TR" dirty="0"/>
              <a:t>yönelik programlamanın temel </a:t>
            </a:r>
            <a:r>
              <a:rPr lang="tr-TR" dirty="0" smtClean="0"/>
              <a:t>özellikleri karşılaştırılmış ve </a:t>
            </a:r>
          </a:p>
          <a:p>
            <a:r>
              <a:rPr lang="tr-TR" dirty="0" smtClean="0"/>
              <a:t>Sınıf</a:t>
            </a:r>
            <a:r>
              <a:rPr lang="tr-TR" dirty="0"/>
              <a:t>, Nesne, Kalıtım, </a:t>
            </a:r>
            <a:r>
              <a:rPr lang="tr-TR" dirty="0" err="1" smtClean="0"/>
              <a:t>Çokyapılılık</a:t>
            </a:r>
            <a:r>
              <a:rPr lang="tr-TR" dirty="0" smtClean="0"/>
              <a:t> gibi nesne yönelimli kavramlar tanıtılmıştır. </a:t>
            </a:r>
          </a:p>
          <a:p>
            <a:r>
              <a:rPr lang="tr-TR" dirty="0" err="1" smtClean="0"/>
              <a:t>Smalltalk</a:t>
            </a:r>
            <a:r>
              <a:rPr lang="tr-TR" dirty="0"/>
              <a:t>, C++, Java gibi nesneye yönelik dillerin genel özellikleri anlatılmıştır.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57158" y="285728"/>
            <a:ext cx="8501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Sınıflar : Bir dizi benzer nesnenin genel tanımıdır.  Örneğin taşıt sınıfının  nesneleri, kamyon, otobüs, minibüs vs </a:t>
            </a:r>
            <a:r>
              <a:rPr lang="tr-TR" dirty="0" err="1" smtClean="0"/>
              <a:t>dir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r>
              <a:rPr lang="tr-TR" dirty="0" smtClean="0"/>
              <a:t>Kalıtım: Miras alma(</a:t>
            </a:r>
            <a:r>
              <a:rPr lang="tr-TR" dirty="0" err="1" smtClean="0"/>
              <a:t>inheritance</a:t>
            </a:r>
            <a:r>
              <a:rPr lang="tr-TR" dirty="0" smtClean="0"/>
              <a:t>) olayıdır. Örneğin taşıt sınıfının üyeleri araba, kamyon, otobüs vs </a:t>
            </a:r>
            <a:r>
              <a:rPr lang="tr-TR" dirty="0" err="1" smtClean="0"/>
              <a:t>dir</a:t>
            </a:r>
            <a:r>
              <a:rPr lang="tr-TR" dirty="0" smtClean="0"/>
              <a:t>. Bunlarda birer sınıf oluşturmaktadırlar örneğin araba sınıfında, çok çeşitli model ve markada araba nesneleri mevcuttur. Yani bir sınıftan, alt sınıflar türetilebilir. Alt sınıf üyesi olduğu sınıfın özelliklerini miras alır(taşır).</a:t>
            </a:r>
          </a:p>
          <a:p>
            <a:r>
              <a:rPr lang="tr-TR" dirty="0" smtClean="0"/>
              <a:t>Yeniden kullanılabilirlik: bir sınıfı hatasız olarak oluşturduktan sonra,  diğer programcılara kendi programlarında kullanmaları için dağıtılabilir. </a:t>
            </a:r>
          </a:p>
          <a:p>
            <a:endParaRPr lang="tr-TR" dirty="0" smtClean="0"/>
          </a:p>
          <a:p>
            <a:r>
              <a:rPr lang="tr-TR" dirty="0" smtClean="0"/>
              <a:t>Çok biçimlilik(</a:t>
            </a:r>
            <a:r>
              <a:rPr lang="tr-TR" dirty="0" err="1" smtClean="0"/>
              <a:t>polymorphism</a:t>
            </a:r>
            <a:r>
              <a:rPr lang="tr-TR" dirty="0" smtClean="0"/>
              <a:t>): operatörler ve fonksiyonlar işlevlerine bağlı olarak farklı şekillerde kullanılabilir.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800" b="1" dirty="0" smtClean="0"/>
              <a:t>Emir Esaslı(</a:t>
            </a:r>
            <a:r>
              <a:rPr lang="tr-TR" sz="3800" b="1" dirty="0" err="1" smtClean="0"/>
              <a:t>Procedural</a:t>
            </a:r>
            <a:r>
              <a:rPr lang="tr-TR" sz="3800" b="1" dirty="0"/>
              <a:t>) Programlama Yöntemi</a:t>
            </a:r>
            <a:r>
              <a:rPr lang="tr-TR" sz="3800" dirty="0"/>
              <a:t/>
            </a:r>
            <a:br>
              <a:rPr lang="tr-TR" sz="3800" dirty="0"/>
            </a:br>
            <a:endParaRPr lang="tr-TR" sz="38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2089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600"/>
              <a:t>Basic, Fortran, Pascal, C gibi programlama dillerinin desteklediği bu yöntemde öncelikle gerçeklenmek istenen sistemin yapması gereken iş belirlenir.</a:t>
            </a:r>
          </a:p>
          <a:p>
            <a:pPr>
              <a:lnSpc>
                <a:spcPct val="90000"/>
              </a:lnSpc>
            </a:pPr>
            <a:r>
              <a:rPr lang="tr-TR" sz="2600"/>
              <a:t>Büyük boyutlu ve karmaşık işler, daha küçük ve basit işlevlere (fonksiyon) bölünerek gerçeklenirler.</a:t>
            </a:r>
          </a:p>
          <a:p>
            <a:pPr>
              <a:lnSpc>
                <a:spcPct val="90000"/>
              </a:lnSpc>
            </a:pPr>
            <a:endParaRPr lang="tr-TR" sz="2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60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3573463"/>
            <a:ext cx="4464050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800" b="1" dirty="0" smtClean="0"/>
              <a:t>Emir Esaslı Programlama </a:t>
            </a:r>
            <a:r>
              <a:rPr lang="tr-TR" sz="3800" b="1" dirty="0"/>
              <a:t>Yönteminin Değerlendirmesi</a:t>
            </a:r>
            <a:r>
              <a:rPr lang="tr-TR" sz="3800" dirty="0"/>
              <a:t/>
            </a:r>
            <a:br>
              <a:rPr lang="tr-TR" sz="3800" dirty="0"/>
            </a:br>
            <a:endParaRPr lang="tr-TR" sz="38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799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000" dirty="0"/>
              <a:t>“Böl ve yönet” prensibine dayanır. </a:t>
            </a:r>
            <a:r>
              <a:rPr lang="tr-TR" sz="2000" dirty="0" smtClean="0"/>
              <a:t> Amaç </a:t>
            </a:r>
            <a:r>
              <a:rPr lang="tr-TR" sz="2000" dirty="0"/>
              <a:t>büyük programları küçük parçalara bölerek yazılım geliştirme işini kolaylaştırmaktır.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Ancak yazılımların karmaşıklıkları sadece boyutlarından kaynaklanmaz. Küçük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 dirty="0"/>
              <a:t>     problemler de karmaşık olabilir.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Gerçek dünyadaki sistemler sadece fonksiyonlardan oluşmaz. </a:t>
            </a:r>
            <a:r>
              <a:rPr lang="tr-TR" sz="2000" dirty="0" smtClean="0"/>
              <a:t>Dolayısıyla emir esaslı yaklaşımda karmaşık bir problemin gerçeğe </a:t>
            </a:r>
            <a:r>
              <a:rPr lang="tr-TR" sz="2000" dirty="0"/>
              <a:t>yakın bir modelini bilgisayarda oluşturmak zordur.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Tasarım aşamasında </a:t>
            </a:r>
            <a:r>
              <a:rPr lang="tr-TR" sz="2000" dirty="0" smtClean="0"/>
              <a:t>verilerden çok fonksiyonlara </a:t>
            </a:r>
            <a:r>
              <a:rPr lang="tr-TR" sz="2000" dirty="0" smtClean="0"/>
              <a:t>odaklanıldığından </a:t>
            </a:r>
            <a:r>
              <a:rPr lang="tr-TR" sz="2000" dirty="0"/>
              <a:t>hatalar nedeniyle </a:t>
            </a:r>
            <a:r>
              <a:rPr lang="tr-TR" sz="2000" dirty="0" smtClean="0"/>
              <a:t>veri güvenliği tehlikeye girebilmektedir. </a:t>
            </a:r>
            <a:endParaRPr lang="tr-TR" sz="2000" dirty="0"/>
          </a:p>
          <a:p>
            <a:pPr>
              <a:lnSpc>
                <a:spcPct val="80000"/>
              </a:lnSpc>
            </a:pPr>
            <a:r>
              <a:rPr lang="tr-TR" sz="2000" dirty="0" smtClean="0"/>
              <a:t>Kullanıcılar kendi </a:t>
            </a:r>
            <a:r>
              <a:rPr lang="tr-TR" sz="2000" dirty="0"/>
              <a:t>veri tiplerini </a:t>
            </a:r>
            <a:r>
              <a:rPr lang="tr-TR" sz="2000" dirty="0" smtClean="0"/>
              <a:t>çok güçlü biçimde tanımlayamazlar.</a:t>
            </a:r>
            <a:endParaRPr lang="tr-TR" sz="2000" dirty="0"/>
          </a:p>
          <a:p>
            <a:pPr>
              <a:lnSpc>
                <a:spcPct val="80000"/>
              </a:lnSpc>
            </a:pPr>
            <a:r>
              <a:rPr lang="tr-TR" sz="2000" dirty="0"/>
              <a:t> </a:t>
            </a:r>
            <a:r>
              <a:rPr lang="tr-TR" sz="2000" dirty="0" smtClean="0"/>
              <a:t>Programın güncellenmesi zordur. </a:t>
            </a:r>
          </a:p>
          <a:p>
            <a:pPr>
              <a:lnSpc>
                <a:spcPct val="80000"/>
              </a:lnSpc>
            </a:pPr>
            <a:r>
              <a:rPr lang="tr-TR" sz="2000" dirty="0" smtClean="0"/>
              <a:t>İşleve </a:t>
            </a:r>
            <a:r>
              <a:rPr lang="tr-TR" sz="2000" dirty="0"/>
              <a:t>dayalı yöntemi de kullanarak kaliteli programlar yazmak mümkündür.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 dirty="0"/>
              <a:t>  Ancak nesneye dayalı yöntem kaliteli programların oluşturulması için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 dirty="0"/>
              <a:t>  programcılara daha çok olanak sağlamaktadır ve yukarıda </a:t>
            </a:r>
            <a:r>
              <a:rPr lang="tr-TR" sz="2000" dirty="0" smtClean="0"/>
              <a:t>açıklanan sakıncaları önleyecek yapılara sahiptir</a:t>
            </a:r>
            <a:r>
              <a:rPr lang="tr-TR" sz="2000" dirty="0"/>
              <a:t>.</a:t>
            </a:r>
          </a:p>
          <a:p>
            <a:pPr>
              <a:lnSpc>
                <a:spcPct val="80000"/>
              </a:lnSpc>
            </a:pPr>
            <a:endParaRPr lang="tr-TR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100" b="1" dirty="0"/>
              <a:t>Nesneye Dayalı (</a:t>
            </a:r>
            <a:r>
              <a:rPr lang="tr-TR" sz="3100" b="1" dirty="0" err="1"/>
              <a:t>Object</a:t>
            </a:r>
            <a:r>
              <a:rPr lang="tr-TR" sz="3100" b="1" dirty="0"/>
              <a:t>-</a:t>
            </a:r>
            <a:r>
              <a:rPr lang="tr-TR" sz="3100" b="1" dirty="0" err="1"/>
              <a:t>Oriented</a:t>
            </a:r>
            <a:r>
              <a:rPr lang="tr-TR" sz="3100" b="1" dirty="0"/>
              <a:t>) Programlama Yöntemi</a:t>
            </a:r>
            <a:r>
              <a:rPr lang="tr-TR" sz="3800" dirty="0"/>
              <a:t/>
            </a:r>
            <a:br>
              <a:rPr lang="tr-TR" sz="3800" dirty="0"/>
            </a:br>
            <a:endParaRPr lang="tr-TR" sz="38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05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700" dirty="0"/>
              <a:t>Gerçek dünya nesnelerden oluşmaktadır.</a:t>
            </a:r>
          </a:p>
          <a:p>
            <a:pPr>
              <a:lnSpc>
                <a:spcPct val="80000"/>
              </a:lnSpc>
            </a:pPr>
            <a:r>
              <a:rPr lang="tr-TR" sz="1700" dirty="0"/>
              <a:t>Çözülmek istenen problemi oluşturan nesneler, gerçek dünyadaki yapılarına   benzer bir şekilde bilgisayarda modellenmelidir.</a:t>
            </a:r>
          </a:p>
          <a:p>
            <a:pPr>
              <a:lnSpc>
                <a:spcPct val="80000"/>
              </a:lnSpc>
            </a:pPr>
            <a:r>
              <a:rPr lang="tr-TR" sz="1700" dirty="0"/>
              <a:t>Nesnelerin yapıları iki bölümden oluşmaktadır: </a:t>
            </a:r>
            <a:r>
              <a:rPr lang="tr-TR" sz="1700" b="1" dirty="0"/>
              <a:t>1. </a:t>
            </a:r>
            <a:r>
              <a:rPr lang="tr-TR" sz="1700" dirty="0"/>
              <a:t>Nitelikler(özellikler ya da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700" dirty="0"/>
              <a:t>      durum bilgileri), </a:t>
            </a:r>
            <a:r>
              <a:rPr lang="tr-TR" sz="1700" b="1" dirty="0"/>
              <a:t>2. </a:t>
            </a:r>
            <a:r>
              <a:rPr lang="tr-TR" sz="1700" dirty="0"/>
              <a:t>Davranışlar(yetenekler)</a:t>
            </a:r>
          </a:p>
          <a:p>
            <a:pPr>
              <a:lnSpc>
                <a:spcPct val="80000"/>
              </a:lnSpc>
            </a:pPr>
            <a:r>
              <a:rPr lang="tr-TR" sz="1700" dirty="0"/>
              <a:t>Tasarım yapılırken sistemin işlevi değil, sistemi oluşturan </a:t>
            </a:r>
            <a:r>
              <a:rPr lang="tr-TR" sz="1700" b="1" dirty="0"/>
              <a:t>veriler </a:t>
            </a:r>
            <a:r>
              <a:rPr lang="tr-TR" sz="1700" dirty="0"/>
              <a:t>esas </a:t>
            </a:r>
            <a:r>
              <a:rPr lang="tr-TR" sz="1700" dirty="0" smtClean="0"/>
              <a:t>alınır. </a:t>
            </a:r>
          </a:p>
          <a:p>
            <a:pPr>
              <a:lnSpc>
                <a:spcPct val="80000"/>
              </a:lnSpc>
            </a:pPr>
            <a:r>
              <a:rPr lang="tr-TR" sz="1700" dirty="0" smtClean="0"/>
              <a:t>Aşağıdaki elemanlar nesne </a:t>
            </a:r>
            <a:r>
              <a:rPr lang="tr-TR" sz="1700" dirty="0"/>
              <a:t>olarak modellenebilir:</a:t>
            </a:r>
          </a:p>
          <a:p>
            <a:pPr>
              <a:lnSpc>
                <a:spcPct val="80000"/>
              </a:lnSpc>
            </a:pPr>
            <a:r>
              <a:rPr lang="tr-TR" sz="1700" dirty="0"/>
              <a:t> İnsan kaynakları ile ilgili bir programda; memur, </a:t>
            </a:r>
            <a:r>
              <a:rPr lang="tr-TR" sz="1700" dirty="0" smtClean="0"/>
              <a:t>işveren, işçi</a:t>
            </a:r>
            <a:r>
              <a:rPr lang="tr-TR" sz="1700" dirty="0"/>
              <a:t>, müdür, genel müdür.</a:t>
            </a:r>
          </a:p>
          <a:p>
            <a:pPr>
              <a:lnSpc>
                <a:spcPct val="80000"/>
              </a:lnSpc>
            </a:pPr>
            <a:r>
              <a:rPr lang="tr-TR" sz="1700" dirty="0"/>
              <a:t> Grafik programında; nokta, çizgi, çember, silindir.</a:t>
            </a:r>
          </a:p>
          <a:p>
            <a:pPr>
              <a:lnSpc>
                <a:spcPct val="80000"/>
              </a:lnSpc>
            </a:pPr>
            <a:r>
              <a:rPr lang="tr-TR" sz="1700" dirty="0"/>
              <a:t> Matematiksel işlemler yapan programda; karmaşık sayılar, matris.</a:t>
            </a:r>
          </a:p>
          <a:p>
            <a:pPr>
              <a:lnSpc>
                <a:spcPct val="80000"/>
              </a:lnSpc>
            </a:pPr>
            <a:r>
              <a:rPr lang="tr-TR" sz="1700" dirty="0"/>
              <a:t> Kullanıcı </a:t>
            </a:r>
            <a:r>
              <a:rPr lang="tr-TR" sz="1700" dirty="0" err="1"/>
              <a:t>arayüzü</a:t>
            </a:r>
            <a:r>
              <a:rPr lang="tr-TR" sz="1700" dirty="0"/>
              <a:t> programında; pencere, menü, çerçeve.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700" dirty="0"/>
          </a:p>
          <a:p>
            <a:pPr>
              <a:lnSpc>
                <a:spcPct val="80000"/>
              </a:lnSpc>
            </a:pPr>
            <a:endParaRPr lang="tr-TR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428596" y="428604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Veri ve fonksiyonları tek bir bütün haline getirmek nesne yönelimli programlamanın temel yaklaşımıdır. </a:t>
            </a:r>
          </a:p>
          <a:p>
            <a:endParaRPr lang="en-US" dirty="0"/>
          </a:p>
        </p:txBody>
      </p:sp>
      <p:grpSp>
        <p:nvGrpSpPr>
          <p:cNvPr id="10" name="9 Grup"/>
          <p:cNvGrpSpPr/>
          <p:nvPr/>
        </p:nvGrpSpPr>
        <p:grpSpPr>
          <a:xfrm>
            <a:off x="4000496" y="1714488"/>
            <a:ext cx="2000264" cy="3429024"/>
            <a:chOff x="3000364" y="2500306"/>
            <a:chExt cx="2000264" cy="3429024"/>
          </a:xfrm>
        </p:grpSpPr>
        <p:sp>
          <p:nvSpPr>
            <p:cNvPr id="4" name="3 Dikdörtgen"/>
            <p:cNvSpPr/>
            <p:nvPr/>
          </p:nvSpPr>
          <p:spPr>
            <a:xfrm>
              <a:off x="3000364" y="2857496"/>
              <a:ext cx="2000264" cy="3071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4 Metin kutusu"/>
            <p:cNvSpPr txBox="1"/>
            <p:nvPr/>
          </p:nvSpPr>
          <p:spPr>
            <a:xfrm>
              <a:off x="3214678" y="3286124"/>
              <a:ext cx="1571636" cy="92333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data1</a:t>
              </a:r>
            </a:p>
            <a:p>
              <a:r>
                <a:rPr lang="tr-TR" dirty="0" smtClean="0"/>
                <a:t>data2</a:t>
              </a:r>
            </a:p>
            <a:p>
              <a:r>
                <a:rPr lang="tr-TR" dirty="0" smtClean="0"/>
                <a:t>data3</a:t>
              </a:r>
              <a:endParaRPr lang="en-US" dirty="0"/>
            </a:p>
          </p:txBody>
        </p:sp>
        <p:sp>
          <p:nvSpPr>
            <p:cNvPr id="6" name="5 Metin kutusu"/>
            <p:cNvSpPr txBox="1"/>
            <p:nvPr/>
          </p:nvSpPr>
          <p:spPr>
            <a:xfrm>
              <a:off x="3214678" y="4643446"/>
              <a:ext cx="1571636" cy="92333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fonk1()</a:t>
              </a:r>
            </a:p>
            <a:p>
              <a:r>
                <a:rPr lang="tr-TR" dirty="0" smtClean="0"/>
                <a:t>fonk2()</a:t>
              </a:r>
            </a:p>
            <a:p>
              <a:r>
                <a:rPr lang="tr-TR" dirty="0" smtClean="0"/>
                <a:t>fonk3()</a:t>
              </a:r>
              <a:endParaRPr lang="en-US" dirty="0"/>
            </a:p>
          </p:txBody>
        </p:sp>
        <p:sp>
          <p:nvSpPr>
            <p:cNvPr id="7" name="6 Metin kutusu"/>
            <p:cNvSpPr txBox="1"/>
            <p:nvPr/>
          </p:nvSpPr>
          <p:spPr>
            <a:xfrm>
              <a:off x="3143240" y="292893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veriler</a:t>
              </a:r>
              <a:endParaRPr lang="en-US" dirty="0"/>
            </a:p>
          </p:txBody>
        </p:sp>
        <p:sp>
          <p:nvSpPr>
            <p:cNvPr id="8" name="7 Metin kutusu"/>
            <p:cNvSpPr txBox="1"/>
            <p:nvPr/>
          </p:nvSpPr>
          <p:spPr>
            <a:xfrm>
              <a:off x="3214678" y="4214818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fonksiyonlar</a:t>
              </a:r>
              <a:endParaRPr lang="en-US" dirty="0"/>
            </a:p>
          </p:txBody>
        </p:sp>
        <p:sp>
          <p:nvSpPr>
            <p:cNvPr id="9" name="8 Metin kutusu"/>
            <p:cNvSpPr txBox="1"/>
            <p:nvPr/>
          </p:nvSpPr>
          <p:spPr>
            <a:xfrm>
              <a:off x="3071802" y="250030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sınıf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214282" y="428604"/>
            <a:ext cx="857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Sınıf ve nesneler</a:t>
            </a:r>
          </a:p>
          <a:p>
            <a:endParaRPr lang="tr-TR" dirty="0" smtClean="0"/>
          </a:p>
          <a:p>
            <a:r>
              <a:rPr lang="tr-TR" dirty="0" smtClean="0"/>
              <a:t>Bir nesne ile sınıf arasındaki ilişki tıpkı bir değişken ile veri tipi arasındaki ilişki gibidir.  Bir nesne kendi sınıfının bir örneğidir.</a:t>
            </a:r>
          </a:p>
          <a:p>
            <a:endParaRPr lang="tr-TR" dirty="0" smtClean="0"/>
          </a:p>
          <a:p>
            <a:r>
              <a:rPr lang="tr-TR" dirty="0" err="1" smtClean="0"/>
              <a:t>Birprogramda</a:t>
            </a:r>
            <a:r>
              <a:rPr lang="tr-TR" dirty="0" smtClean="0"/>
              <a:t> sınıf (</a:t>
            </a:r>
            <a:r>
              <a:rPr lang="tr-TR" dirty="0" err="1" smtClean="0">
                <a:solidFill>
                  <a:srgbClr val="FFC000"/>
                </a:solidFill>
              </a:rPr>
              <a:t>basitnesne</a:t>
            </a:r>
            <a:r>
              <a:rPr lang="tr-TR" dirty="0" smtClean="0"/>
              <a:t>)önce tanımlanacak , </a:t>
            </a:r>
            <a:r>
              <a:rPr lang="tr-TR" dirty="0" err="1" smtClean="0"/>
              <a:t>main</a:t>
            </a:r>
            <a:r>
              <a:rPr lang="tr-TR" dirty="0" smtClean="0"/>
              <a:t>() fonksiyonu içerisinde sınıfa ait  nesneler (</a:t>
            </a:r>
            <a:r>
              <a:rPr lang="tr-TR" dirty="0" smtClean="0">
                <a:solidFill>
                  <a:srgbClr val="FFC000"/>
                </a:solidFill>
              </a:rPr>
              <a:t>b1,b2</a:t>
            </a:r>
            <a:r>
              <a:rPr lang="tr-TR" dirty="0" smtClean="0"/>
              <a:t>) üretilecektir.</a:t>
            </a:r>
          </a:p>
          <a:p>
            <a:endParaRPr lang="tr-TR" dirty="0" smtClean="0"/>
          </a:p>
          <a:p>
            <a:r>
              <a:rPr lang="tr-TR" dirty="0" smtClean="0"/>
              <a:t>Sınıf oluşturma </a:t>
            </a:r>
            <a:r>
              <a:rPr lang="tr-TR" dirty="0" err="1" smtClean="0"/>
              <a:t>class</a:t>
            </a:r>
            <a:r>
              <a:rPr lang="tr-TR" dirty="0" smtClean="0"/>
              <a:t> anahtar kelimesi ile başlar, ardından sınıfın adı gelir. Yapı tanımlamasında olduğu gibi sınıfın gövdesi küme parantezleri ile ayrılır ve sonuna (;) konur.</a:t>
            </a:r>
          </a:p>
          <a:p>
            <a:endParaRPr lang="tr-TR" dirty="0" smtClean="0"/>
          </a:p>
          <a:p>
            <a:r>
              <a:rPr lang="tr-TR" dirty="0" err="1" smtClean="0"/>
              <a:t>Private</a:t>
            </a:r>
            <a:r>
              <a:rPr lang="tr-TR" dirty="0" smtClean="0"/>
              <a:t>(özel): </a:t>
            </a:r>
            <a:r>
              <a:rPr lang="tr-TR" dirty="0" err="1" smtClean="0"/>
              <a:t>private</a:t>
            </a:r>
            <a:r>
              <a:rPr lang="tr-TR" dirty="0" smtClean="0"/>
              <a:t> olarak tanımlanan veri ve fonksiyonlara sadece, tanımlı oldukları sınıf içerisinden erişilebilir.</a:t>
            </a:r>
          </a:p>
          <a:p>
            <a:endParaRPr lang="tr-TR" dirty="0" smtClean="0"/>
          </a:p>
          <a:p>
            <a:r>
              <a:rPr lang="tr-TR" dirty="0" err="1" smtClean="0"/>
              <a:t>Public</a:t>
            </a:r>
            <a:r>
              <a:rPr lang="tr-TR" dirty="0" smtClean="0"/>
              <a:t>(genel): </a:t>
            </a:r>
            <a:r>
              <a:rPr lang="tr-TR" dirty="0" err="1" smtClean="0"/>
              <a:t>public</a:t>
            </a:r>
            <a:r>
              <a:rPr lang="tr-TR" dirty="0" smtClean="0"/>
              <a:t> olan veri ve fonksiyonlara tanımlı oldukları sınıfların </a:t>
            </a:r>
            <a:r>
              <a:rPr lang="tr-TR" dirty="0" err="1" smtClean="0"/>
              <a:t>dışındanda</a:t>
            </a:r>
            <a:r>
              <a:rPr lang="tr-TR" dirty="0" smtClean="0"/>
              <a:t> erişmek mümkündür.</a:t>
            </a:r>
          </a:p>
          <a:p>
            <a:endParaRPr lang="tr-TR" dirty="0" smtClean="0"/>
          </a:p>
          <a:p>
            <a:r>
              <a:rPr lang="tr-TR" dirty="0" smtClean="0"/>
              <a:t>Genellikle bir </a:t>
            </a:r>
            <a:r>
              <a:rPr lang="tr-TR" dirty="0" err="1" smtClean="0"/>
              <a:t>sınıfdaki</a:t>
            </a:r>
            <a:r>
              <a:rPr lang="tr-TR" dirty="0" smtClean="0"/>
              <a:t> fonksiyonlar </a:t>
            </a:r>
            <a:r>
              <a:rPr lang="tr-TR" dirty="0" err="1" smtClean="0"/>
              <a:t>public</a:t>
            </a:r>
            <a:r>
              <a:rPr lang="tr-TR" dirty="0" smtClean="0"/>
              <a:t>, veriler </a:t>
            </a:r>
            <a:r>
              <a:rPr lang="tr-TR" dirty="0" err="1" smtClean="0"/>
              <a:t>private</a:t>
            </a:r>
            <a:r>
              <a:rPr lang="tr-TR" dirty="0" smtClean="0"/>
              <a:t> tır. Veriler üzerlerinde kazara oynanmasın diye </a:t>
            </a:r>
            <a:r>
              <a:rPr lang="tr-TR" dirty="0" err="1" smtClean="0"/>
              <a:t>private</a:t>
            </a:r>
            <a:r>
              <a:rPr lang="tr-TR" dirty="0" smtClean="0"/>
              <a:t> olarak tanımlanırlar.  Üzerinde işlem yapılan fonksiyonlar ise sınıfın dışından erişilebilsin diye </a:t>
            </a:r>
            <a:r>
              <a:rPr lang="tr-TR" dirty="0" err="1" smtClean="0"/>
              <a:t>public</a:t>
            </a:r>
            <a:r>
              <a:rPr lang="tr-TR" dirty="0" smtClean="0"/>
              <a:t> olarak tanımlanırlar.</a:t>
            </a:r>
          </a:p>
          <a:p>
            <a:r>
              <a:rPr lang="tr-TR" dirty="0" smtClean="0"/>
              <a:t>Bu bir kural değildir.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800" b="1"/>
              <a:t>Yöntemin Değerlendirmesi:</a:t>
            </a:r>
            <a:r>
              <a:rPr lang="tr-TR" sz="3800"/>
              <a:t/>
            </a:r>
            <a:br>
              <a:rPr lang="tr-TR" sz="3800"/>
            </a:br>
            <a:endParaRPr lang="tr-TR" sz="38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100" dirty="0"/>
              <a:t>Gerçek dünya nesnelerden oluştuğundan bu yöntem ile sistemin daha gerçekçi bir modeli oluşturulabilir. </a:t>
            </a:r>
            <a:r>
              <a:rPr lang="tr-TR" sz="2100" dirty="0" smtClean="0"/>
              <a:t>Programın okunabilirliği güçlenir.</a:t>
            </a:r>
            <a:endParaRPr lang="tr-TR" sz="2100" dirty="0"/>
          </a:p>
          <a:p>
            <a:pPr>
              <a:lnSpc>
                <a:spcPct val="90000"/>
              </a:lnSpc>
            </a:pPr>
            <a:r>
              <a:rPr lang="tr-TR" sz="2100" dirty="0"/>
              <a:t>Nesne modellerinin içindeki veriler sadece üye fonksiyonların erişebileceği şekilde düzenlenebilirler. Veri saklama ( data </a:t>
            </a:r>
            <a:r>
              <a:rPr lang="tr-TR" sz="2100" dirty="0" err="1"/>
              <a:t>hiding</a:t>
            </a:r>
            <a:r>
              <a:rPr lang="tr-TR" sz="2100" dirty="0"/>
              <a:t>) adı verilen bu özellik sayesinde verilerin herhangi bir fonksiyon tarafından </a:t>
            </a:r>
            <a:r>
              <a:rPr lang="tr-TR" sz="2100" dirty="0" smtClean="0"/>
              <a:t>değiştirilmesi önlenir</a:t>
            </a:r>
            <a:r>
              <a:rPr lang="tr-TR" sz="21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2100" dirty="0"/>
              <a:t>Programcılar kendi veri tiplerini yaratabilirler.</a:t>
            </a:r>
          </a:p>
          <a:p>
            <a:pPr>
              <a:lnSpc>
                <a:spcPct val="90000"/>
              </a:lnSpc>
            </a:pPr>
            <a:r>
              <a:rPr lang="tr-TR" sz="2100" dirty="0"/>
              <a:t>Bir nesne modeli oluşturduktan sonra bu modeli çeşitli şekillerde defalarca kullanmak mümkündür ( </a:t>
            </a:r>
            <a:r>
              <a:rPr lang="tr-TR" sz="2100" dirty="0" err="1"/>
              <a:t>reusability</a:t>
            </a:r>
            <a:r>
              <a:rPr lang="tr-TR" sz="2100" dirty="0"/>
              <a:t>).</a:t>
            </a:r>
          </a:p>
          <a:p>
            <a:pPr>
              <a:lnSpc>
                <a:spcPct val="90000"/>
              </a:lnSpc>
            </a:pPr>
            <a:r>
              <a:rPr lang="tr-TR" sz="2100" dirty="0"/>
              <a:t>Programları güncellemek daha kolaydır.</a:t>
            </a:r>
          </a:p>
          <a:p>
            <a:pPr>
              <a:lnSpc>
                <a:spcPct val="90000"/>
              </a:lnSpc>
            </a:pPr>
            <a:r>
              <a:rPr lang="tr-TR" sz="2100" dirty="0"/>
              <a:t>Nesneye dayalı yöntem takım çalışmaları için uygundur.</a:t>
            </a:r>
          </a:p>
          <a:p>
            <a:pPr>
              <a:lnSpc>
                <a:spcPct val="90000"/>
              </a:lnSpc>
            </a:pPr>
            <a:endParaRPr lang="tr-TR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b="1" dirty="0"/>
              <a:t>NESNEYE YÖNELİK PROGRAMLAMA DİLLERİ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35608" y="1643050"/>
            <a:ext cx="7498080" cy="4605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Programlama dilleri literatüründe sınıf ve alt sınıf kavramını </a:t>
            </a:r>
            <a:r>
              <a:rPr lang="tr-TR" sz="2800" dirty="0" smtClean="0"/>
              <a:t>ilk olarak SIMULA67dili tanıtmıştır. 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tr-T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Smalltalk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Eiffel,  ADA95 ve Java dillerinde tüm veriler nesne şeklindedir.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Yani bu diller tam nesne yönelimlidir. 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 ise hem emir esaslı paradigmayı hem de nesneye yönelimli k paradigmayı destekler.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490</TotalTime>
  <Words>1239</Words>
  <Application>Microsoft Office PowerPoint</Application>
  <PresentationFormat>Ekran Gösterisi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Gündönümü</vt:lpstr>
      <vt:lpstr>Slayt 1</vt:lpstr>
      <vt:lpstr>Slayt 2</vt:lpstr>
      <vt:lpstr>Emir Esaslı(Procedural) Programlama Yöntemi </vt:lpstr>
      <vt:lpstr>Emir Esaslı Programlama Yönteminin Değerlendirmesi </vt:lpstr>
      <vt:lpstr>Nesneye Dayalı (Object-Oriented) Programlama Yöntemi </vt:lpstr>
      <vt:lpstr>Slayt 6</vt:lpstr>
      <vt:lpstr>Slayt 7</vt:lpstr>
      <vt:lpstr>Yöntemin Değerlendirmesi: </vt:lpstr>
      <vt:lpstr>NESNEYE YÖNELİK PROGRAMLAMA DİLLERİ</vt:lpstr>
      <vt:lpstr>Smalltalk</vt:lpstr>
      <vt:lpstr>C++</vt:lpstr>
      <vt:lpstr>Java</vt:lpstr>
      <vt:lpstr>Java ve C++</vt:lpstr>
      <vt:lpstr>static, abstract ve final tanımlayıcıları</vt:lpstr>
      <vt:lpstr>Özet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 I  </dc:title>
  <dc:creator>CemilOz</dc:creator>
  <cp:lastModifiedBy>bsm</cp:lastModifiedBy>
  <cp:revision>31</cp:revision>
  <dcterms:created xsi:type="dcterms:W3CDTF">2008-10-01T03:47:12Z</dcterms:created>
  <dcterms:modified xsi:type="dcterms:W3CDTF">2010-05-04T06:43:50Z</dcterms:modified>
</cp:coreProperties>
</file>