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5"/>
  </p:notesMasterIdLst>
  <p:sldIdLst>
    <p:sldId id="297" r:id="rId3"/>
    <p:sldId id="299" r:id="rId4"/>
    <p:sldId id="334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25" r:id="rId16"/>
    <p:sldId id="327" r:id="rId17"/>
    <p:sldId id="332" r:id="rId18"/>
    <p:sldId id="333" r:id="rId19"/>
    <p:sldId id="328" r:id="rId20"/>
    <p:sldId id="329" r:id="rId21"/>
    <p:sldId id="330" r:id="rId22"/>
    <p:sldId id="331" r:id="rId23"/>
    <p:sldId id="314" r:id="rId24"/>
  </p:sldIdLst>
  <p:sldSz cx="9144000" cy="6858000" type="screen4x3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D58344-F311-459E-99E8-1C8C17DF324A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4DF05D0-F11D-453F-B89A-044C5CD8A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fld id="{09833804-4F24-4F98-AA00-9EFFBF2A4E61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17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06B599-BFFE-40FD-969A-C9C4F7380F1B}" type="datetime1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1/12/2017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sz="2400">
              <a:latin typeface="+mn-lt"/>
              <a:ea typeface="Gulim" pitchFamily="50" charset="-127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kumimoji="1" lang="ko-KR" altLang="en-US" sz="2400">
              <a:latin typeface="Tahoma" pitchFamily="34" charset="0"/>
              <a:ea typeface="Gulim" pitchFamily="50" charset="-127"/>
              <a:cs typeface="+mn-cs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935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29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0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62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sz="2400">
              <a:latin typeface="+mn-lt"/>
              <a:ea typeface="Gulim" pitchFamily="50" charset="-127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kumimoji="1" lang="ko-KR" altLang="en-US" sz="2400">
              <a:latin typeface="Tahoma" pitchFamily="34" charset="0"/>
              <a:ea typeface="Gulim" pitchFamily="50" charset="-127"/>
              <a:cs typeface="+mn-cs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593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3BF9C-EF13-4C41-9A72-B1249739382E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86F27-A859-4B30-A3DF-1BFBAA28B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83F59-5E51-4E8F-8D38-5ABA294F175F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E385-3543-41DA-AEF0-9BB94CA2E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0E9B-B64B-4BEC-ADA1-61C238D97B78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DB045-D68A-4B7D-BFD1-1F41F3ACB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07386-26EE-48E0-9B09-7A52390395FE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53056-2735-470D-8EBC-99FDD5BB59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E0920-4478-4A92-B046-F64A1CD51214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73DC-F45B-41F8-BEAA-12592CE94B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2A58-60D0-4E47-A237-F61F015581E1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AA3FB-925F-40AD-85C7-64A389ED69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782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41C87-A0B9-4BA6-BE6C-13C3408BCACF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3470-F7B9-44BB-BAFE-59EA1F76A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3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5047E-3A18-436F-897A-0AA7C5F33A7B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4F053-A5A5-46AA-B9C1-B090ADABE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B6BDD-9A85-414B-8E32-3EFE594AAB53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9031E-B7E9-4B34-A3DA-9CCCBC78C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9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47A7-0882-4DB7-A122-BD9F2D6942E3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98850-A6A8-4072-9C6F-73158C50A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DFDDC-BD9A-4959-AC14-53DBAECBD80E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7FA54-EF46-4F5D-ABE6-E4D7B7D9E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2305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67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9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00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299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946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9282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/>
            <a:fld id="{27215877-C852-4D2C-8A67-1EC1E03AFF78}" type="slidenum">
              <a:rPr lang="ko-KR" altLang="en-US" sz="1400">
                <a:latin typeface="Tahoma" panose="020B0604030504040204" pitchFamily="34" charset="0"/>
              </a:rPr>
              <a:pPr algn="r"/>
              <a:t>‹#›</a:t>
            </a:fld>
            <a:endParaRPr lang="en-US" altLang="ko-KR" sz="1400">
              <a:latin typeface="Tahoma" panose="020B060403050404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ea typeface="+mn-ea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kumimoji="1" lang="ko-KR" altLang="en-US" sz="2400">
              <a:latin typeface="Tahoma" pitchFamily="34" charset="0"/>
              <a:ea typeface="Gulim" pitchFamily="50" charset="-127"/>
              <a:cs typeface="+mn-cs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kumimoji="1" lang="ko-KR" altLang="en-US" sz="2400">
              <a:latin typeface="Tahoma" pitchFamily="34" charset="0"/>
              <a:ea typeface="Gulim" pitchFamily="50" charset="-127"/>
              <a:cs typeface="+mn-cs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709" r:id="rId13"/>
  </p:sldLayoutIdLst>
  <p:transition/>
  <p:txStyles>
    <p:titleStyle>
      <a:lvl1pPr algn="ctr" rtl="0" fontAlgn="ctr" latinLnBrk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ctr" latinLnBrk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fontAlgn="ctr" latinLnBrk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fontAlgn="ctr" latinLnBrk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fontAlgn="ctr" latinLnBrk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6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6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924926-6A6A-4583-9557-3CDB153A6413}" type="datetimeFigureOut">
              <a:rPr lang="en-US"/>
              <a:pPr>
                <a:defRPr/>
              </a:pPr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C7C8FDA-34DD-4919-A56E-B685F7936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1968"/>
            <a:ext cx="7772400" cy="1107831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MVTS: A Frame Work for Maritime Vehicle Tracking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fld id="{95B88027-3C4D-417E-84D9-48709A4E59CC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445477" y="3829051"/>
            <a:ext cx="2790091" cy="1269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1" rIns="68580" bIns="3429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Presented by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Emruz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Hossain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1204084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CSE, CUET</a:t>
            </a:r>
            <a:endParaRPr lang="en-US" b="1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6674" y="3829051"/>
            <a:ext cx="3097151" cy="1269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1" rIns="68580" bIns="34291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Supervised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Dr. Mohammad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Shamsul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Arefin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Professor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CSE, CUET</a:t>
            </a:r>
            <a:endParaRPr lang="en-US" b="1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</a:t>
            </a:r>
            <a:r>
              <a:rPr lang="en-US" sz="3600" dirty="0" smtClean="0"/>
              <a:t>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Launch </a:t>
            </a:r>
            <a:r>
              <a:rPr lang="en-US" dirty="0" smtClean="0"/>
              <a:t>disasters </a:t>
            </a:r>
            <a:r>
              <a:rPr lang="en-US" dirty="0"/>
              <a:t>in Bangladesh: A </a:t>
            </a:r>
            <a:r>
              <a:rPr lang="en-US" dirty="0" smtClean="0"/>
              <a:t>geographical </a:t>
            </a:r>
            <a:r>
              <a:rPr lang="en-US" dirty="0"/>
              <a:t>s</a:t>
            </a:r>
            <a:r>
              <a:rPr lang="en-US" dirty="0" smtClean="0"/>
              <a:t>tudy(N.A</a:t>
            </a:r>
            <a:r>
              <a:rPr lang="en-US" dirty="0"/>
              <a:t>. </a:t>
            </a:r>
            <a:r>
              <a:rPr lang="en-US" dirty="0" err="1"/>
              <a:t>Huq</a:t>
            </a:r>
            <a:r>
              <a:rPr lang="en-US" dirty="0"/>
              <a:t> et al., 2006)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Work done:</a:t>
            </a:r>
          </a:p>
          <a:p>
            <a:pPr lvl="2" latinLnBrk="0">
              <a:buClrTx/>
              <a:buFont typeface="Arial"/>
              <a:buChar char="•"/>
            </a:pPr>
            <a:r>
              <a:rPr lang="en-US" sz="2400" dirty="0"/>
              <a:t>Distributed accidents according to geographical location.</a:t>
            </a:r>
          </a:p>
          <a:p>
            <a:pPr lvl="2" latinLnBrk="0">
              <a:buClrTx/>
              <a:buFont typeface="Arial"/>
              <a:buChar char="•"/>
            </a:pPr>
            <a:r>
              <a:rPr lang="en-US" sz="2400" dirty="0"/>
              <a:t>Found collision as main reason of accidents.</a:t>
            </a:r>
          </a:p>
          <a:p>
            <a:pPr lvl="2" latinLnBrk="0">
              <a:buClrTx/>
              <a:buFont typeface="Arial"/>
              <a:buChar char="•"/>
            </a:pPr>
            <a:r>
              <a:rPr lang="en-US" sz="2400" dirty="0"/>
              <a:t>Identified overloading and poor vessel condition as second major causes of accidents.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Limitation:</a:t>
            </a:r>
          </a:p>
          <a:p>
            <a:pPr marL="1200150" lvl="2" indent="-285750">
              <a:buClrTx/>
              <a:buFont typeface="Arial"/>
              <a:buChar char="•"/>
            </a:pPr>
            <a:r>
              <a:rPr lang="en-US" sz="2400" dirty="0"/>
              <a:t>Did not propose any system to reduce maritime accidents.</a:t>
            </a:r>
          </a:p>
          <a:p>
            <a:pPr lvl="2"/>
            <a:endParaRPr lang="en-US" dirty="0"/>
          </a:p>
          <a:p>
            <a:pPr marL="117475" lvl="4" indent="0">
              <a:buClr>
                <a:schemeClr val="tx2"/>
              </a:buClr>
              <a:buFont typeface="Wingdings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20628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</a:t>
            </a:r>
            <a:r>
              <a:rPr lang="en-US" sz="3600" dirty="0" smtClean="0"/>
              <a:t>Work(Contd</a:t>
            </a:r>
            <a:r>
              <a:rPr lang="en-US" sz="36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 latinLnBrk="0">
              <a:buFont typeface="Wingdings" pitchFamily="2" charset="2"/>
              <a:buChar char="q"/>
            </a:pPr>
            <a:r>
              <a:rPr lang="en-US" dirty="0"/>
              <a:t>Collision of </a:t>
            </a:r>
            <a:r>
              <a:rPr lang="en-US" dirty="0" smtClean="0"/>
              <a:t>marine </a:t>
            </a:r>
            <a:r>
              <a:rPr lang="en-US" dirty="0"/>
              <a:t>v</a:t>
            </a:r>
            <a:r>
              <a:rPr lang="en-US" dirty="0" smtClean="0"/>
              <a:t>ehicles </a:t>
            </a:r>
            <a:r>
              <a:rPr lang="en-US" dirty="0"/>
              <a:t>in Bangladesh: A </a:t>
            </a:r>
            <a:r>
              <a:rPr lang="en-US" dirty="0" smtClean="0"/>
              <a:t>study </a:t>
            </a:r>
            <a:r>
              <a:rPr lang="en-US" dirty="0"/>
              <a:t>on </a:t>
            </a:r>
            <a:r>
              <a:rPr lang="en-US" dirty="0" smtClean="0"/>
              <a:t>accident </a:t>
            </a:r>
            <a:r>
              <a:rPr lang="en-US" dirty="0"/>
              <a:t>c</a:t>
            </a:r>
            <a:r>
              <a:rPr lang="en-US" dirty="0" smtClean="0"/>
              <a:t>haracteristics </a:t>
            </a:r>
            <a:r>
              <a:rPr lang="en-US" dirty="0"/>
              <a:t>(Z. I. </a:t>
            </a:r>
            <a:r>
              <a:rPr lang="en-US" dirty="0" err="1"/>
              <a:t>Awal</a:t>
            </a:r>
            <a:r>
              <a:rPr lang="en-US" dirty="0"/>
              <a:t> et al., 2010)</a:t>
            </a:r>
          </a:p>
          <a:p>
            <a:pPr marL="285750" indent="-285750" latinLnBrk="0">
              <a:buFont typeface="Wingdings" pitchFamily="2" charset="2"/>
              <a:buChar char="q"/>
            </a:pP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Work done: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Studied on more than 450 accident cases.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Analyzed accidents in different aspects.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Found that major number of accidents happened because of sessional storm combined with overloading.</a:t>
            </a:r>
          </a:p>
          <a:p>
            <a:pPr marL="1200150" lvl="2" indent="-285750" latinLnBrk="0">
              <a:buFont typeface="Arial"/>
              <a:buChar char="•"/>
            </a:pP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Limitation:</a:t>
            </a:r>
          </a:p>
          <a:p>
            <a:pPr lvl="2" latinLnBrk="0">
              <a:buClrTx/>
              <a:buFont typeface="Arial"/>
              <a:buChar char="•"/>
            </a:pPr>
            <a:r>
              <a:rPr lang="en-US" sz="2400" dirty="0"/>
              <a:t>Did not propose any system to reduce maritime accidents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469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</a:t>
            </a:r>
            <a:r>
              <a:rPr lang="en-US" sz="3600" dirty="0" smtClean="0"/>
              <a:t>Work(Contd.)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 latinLnBrk="0">
              <a:buFont typeface="Wingdings" pitchFamily="2" charset="2"/>
              <a:buChar char="q"/>
            </a:pPr>
            <a:r>
              <a:rPr lang="en-US" dirty="0"/>
              <a:t>An </a:t>
            </a:r>
            <a:r>
              <a:rPr lang="en-US" dirty="0" smtClean="0"/>
              <a:t>innovation </a:t>
            </a:r>
            <a:r>
              <a:rPr lang="en-US" dirty="0"/>
              <a:t>a</a:t>
            </a:r>
            <a:r>
              <a:rPr lang="en-US" dirty="0" smtClean="0"/>
              <a:t>pproach </a:t>
            </a:r>
            <a:r>
              <a:rPr lang="en-US" dirty="0"/>
              <a:t>for </a:t>
            </a:r>
            <a:r>
              <a:rPr lang="en-US" dirty="0" smtClean="0"/>
              <a:t>improving </a:t>
            </a:r>
            <a:r>
              <a:rPr lang="en-US" dirty="0"/>
              <a:t>p</a:t>
            </a:r>
            <a:r>
              <a:rPr lang="en-US" dirty="0" smtClean="0"/>
              <a:t>assenger </a:t>
            </a:r>
            <a:r>
              <a:rPr lang="en-US" dirty="0"/>
              <a:t>v</a:t>
            </a:r>
            <a:r>
              <a:rPr lang="en-US" dirty="0" smtClean="0"/>
              <a:t>essels </a:t>
            </a:r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l</a:t>
            </a:r>
            <a:r>
              <a:rPr lang="en-US" dirty="0" smtClean="0"/>
              <a:t>evel</a:t>
            </a:r>
            <a:r>
              <a:rPr lang="en-US" dirty="0"/>
              <a:t>: Overload </a:t>
            </a:r>
            <a:r>
              <a:rPr lang="en-US" dirty="0" smtClean="0"/>
              <a:t>problem </a:t>
            </a:r>
            <a:r>
              <a:rPr lang="en-US" dirty="0"/>
              <a:t>(N.F.S.A.  </a:t>
            </a:r>
            <a:r>
              <a:rPr lang="en-US" dirty="0" err="1"/>
              <a:t>Rahman</a:t>
            </a:r>
            <a:r>
              <a:rPr lang="en-US" dirty="0"/>
              <a:t> et al., 2014</a:t>
            </a:r>
            <a:r>
              <a:rPr lang="en-US" dirty="0" smtClean="0"/>
              <a:t>)</a:t>
            </a: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Work done: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Proposed a system to detect overload using High Capacity Compressor(HCC).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Proposed “Elevator Concept” to handle overloaded condition.</a:t>
            </a:r>
          </a:p>
          <a:p>
            <a:pPr marL="1200150" lvl="2" indent="-285750" latinLnBrk="0">
              <a:buFont typeface="Arial"/>
              <a:buChar char="•"/>
            </a:pP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Limitation: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HCC can be easily bypassed.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“Elevator Concept” increase loading and unloading time of a vessel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786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Related </a:t>
            </a:r>
            <a:r>
              <a:rPr lang="en-US" sz="3600" dirty="0" smtClean="0"/>
              <a:t>Work(Contd.)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 latinLnBrk="0">
              <a:buFont typeface="Wingdings" pitchFamily="2" charset="2"/>
              <a:buChar char="q"/>
            </a:pPr>
            <a:r>
              <a:rPr lang="en-US" dirty="0"/>
              <a:t>Low </a:t>
            </a:r>
            <a:r>
              <a:rPr lang="en-US" dirty="0" smtClean="0"/>
              <a:t>cost </a:t>
            </a:r>
            <a:r>
              <a:rPr lang="en-US" dirty="0"/>
              <a:t>m</a:t>
            </a:r>
            <a:r>
              <a:rPr lang="en-US" dirty="0" smtClean="0"/>
              <a:t>arine </a:t>
            </a:r>
            <a:r>
              <a:rPr lang="en-US" dirty="0"/>
              <a:t>b</a:t>
            </a:r>
            <a:r>
              <a:rPr lang="en-US" dirty="0" smtClean="0"/>
              <a:t>lack </a:t>
            </a:r>
            <a:r>
              <a:rPr lang="en-US" dirty="0"/>
              <a:t>b</a:t>
            </a:r>
            <a:r>
              <a:rPr lang="en-US" dirty="0" smtClean="0"/>
              <a:t>ox </a:t>
            </a:r>
            <a:r>
              <a:rPr lang="en-US" dirty="0"/>
              <a:t>d</a:t>
            </a:r>
            <a:r>
              <a:rPr lang="en-US" dirty="0" smtClean="0"/>
              <a:t>esign(I.K</a:t>
            </a:r>
            <a:r>
              <a:rPr lang="en-US" dirty="0"/>
              <a:t>. </a:t>
            </a:r>
            <a:r>
              <a:rPr lang="en-US" dirty="0" err="1"/>
              <a:t>Abir</a:t>
            </a:r>
            <a:r>
              <a:rPr lang="en-US" dirty="0"/>
              <a:t> et al., 2015)</a:t>
            </a:r>
          </a:p>
          <a:p>
            <a:pPr marL="285750" indent="-285750" latinLnBrk="0">
              <a:buFont typeface="Wingdings" pitchFamily="2" charset="2"/>
              <a:buChar char="q"/>
            </a:pP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Work done: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Designed a low cost </a:t>
            </a:r>
            <a:r>
              <a:rPr lang="en-US" sz="2400" dirty="0" smtClean="0"/>
              <a:t>black </a:t>
            </a:r>
            <a:r>
              <a:rPr lang="en-US" sz="2400" dirty="0"/>
              <a:t>b</a:t>
            </a:r>
            <a:r>
              <a:rPr lang="en-US" sz="2400" dirty="0" smtClean="0"/>
              <a:t>ox </a:t>
            </a:r>
            <a:r>
              <a:rPr lang="en-US" sz="2400" dirty="0"/>
              <a:t>for maritime vessels.</a:t>
            </a:r>
          </a:p>
          <a:p>
            <a:pPr marL="1200150" lvl="2" indent="-285750" latinLnBrk="0">
              <a:buFont typeface="Arial"/>
              <a:buChar char="•"/>
            </a:pPr>
            <a:endParaRPr lang="en-US" dirty="0"/>
          </a:p>
          <a:p>
            <a:pPr lvl="1" latinLnBrk="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dirty="0"/>
              <a:t>Limitation: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Only store data for investigation purpose of a maritime accident.</a:t>
            </a:r>
          </a:p>
          <a:p>
            <a:pPr marL="1200150" lvl="2" indent="-285750" latinLnBrk="0">
              <a:buClrTx/>
              <a:buFont typeface="Arial"/>
              <a:buChar char="•"/>
            </a:pPr>
            <a:r>
              <a:rPr lang="en-US" sz="2400" dirty="0"/>
              <a:t>Did not proposed any system to reduce accidents.</a:t>
            </a:r>
          </a:p>
          <a:p>
            <a:pPr lvl="2" latinLnBrk="0"/>
            <a:endParaRPr lang="en-US" dirty="0"/>
          </a:p>
          <a:p>
            <a:pPr marL="117475" lvl="4" indent="0" latinLnBrk="0">
              <a:buClr>
                <a:schemeClr val="tx2"/>
              </a:buClr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999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 latinLnBrk="0">
              <a:buFont typeface="Wingdings" pitchFamily="2" charset="2"/>
              <a:buChar char="v"/>
            </a:pPr>
            <a:r>
              <a:rPr lang="en-US" dirty="0"/>
              <a:t>To detect overload condition.</a:t>
            </a:r>
          </a:p>
          <a:p>
            <a:pPr marL="285750" indent="-285750" latinLnBrk="0">
              <a:buFont typeface="Wingdings" pitchFamily="2" charset="2"/>
              <a:buChar char="v"/>
            </a:pPr>
            <a:r>
              <a:rPr lang="en-US" dirty="0"/>
              <a:t>To track the location of vessels in real time based on GPS/GSM.</a:t>
            </a:r>
          </a:p>
          <a:p>
            <a:pPr marL="285750" indent="-285750" latinLnBrk="0">
              <a:buFont typeface="Wingdings" pitchFamily="2" charset="2"/>
              <a:buChar char="v"/>
            </a:pPr>
            <a:r>
              <a:rPr lang="en-US" dirty="0"/>
              <a:t>To provide drivers a way to know the location of other vessels.</a:t>
            </a:r>
          </a:p>
          <a:p>
            <a:pPr marL="285750" indent="-285750" latinLnBrk="0">
              <a:buFont typeface="Wingdings" pitchFamily="2" charset="2"/>
              <a:buChar char="v"/>
            </a:pPr>
            <a:r>
              <a:rPr lang="en-US" dirty="0"/>
              <a:t>To provide passengers a way to know the status of their desired vessel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8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220700" y="5452646"/>
            <a:ext cx="179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 Load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Senosr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65458" y="49446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 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75130" y="4312544"/>
            <a:ext cx="151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2424" y="5001241"/>
            <a:ext cx="129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00200" y="1370503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600200" y="2404646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96225" y="4131846"/>
            <a:ext cx="1347787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36872" y="4131846"/>
            <a:ext cx="1881187" cy="193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943600" y="3573046"/>
            <a:ext cx="1804987" cy="238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943600" y="1337846"/>
            <a:ext cx="1804987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3030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267201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905000" y="3319046"/>
            <a:ext cx="1459706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924800" y="1675303"/>
            <a:ext cx="1092278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67640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75287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72426" y="4335046"/>
            <a:ext cx="1175145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72425" y="5046246"/>
            <a:ext cx="1175146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3265459" y="43350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5459" y="4978719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5459" y="55542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9800" y="14902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019800" y="2201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019800" y="3725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019801" y="43350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043614" y="5001241"/>
            <a:ext cx="1577219" cy="75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Elbow Connector 198"/>
          <p:cNvCxnSpPr>
            <a:endCxn id="178" idx="1"/>
          </p:cNvCxnSpPr>
          <p:nvPr/>
        </p:nvCxnSpPr>
        <p:spPr>
          <a:xfrm rot="5400000" flipH="1" flipV="1">
            <a:off x="768746" y="3300394"/>
            <a:ext cx="1422403" cy="2405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178" idx="3"/>
          </p:cNvCxnSpPr>
          <p:nvPr/>
        </p:nvCxnSpPr>
        <p:spPr>
          <a:xfrm rot="16200000" flipV="1">
            <a:off x="3213098" y="3306347"/>
            <a:ext cx="1422403" cy="228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1219200" y="2506246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3124200" y="1998246"/>
            <a:ext cx="1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2133600" y="1998246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805618" y="2607846"/>
            <a:ext cx="461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805618" y="1751062"/>
            <a:ext cx="2137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6248401" y="3014246"/>
            <a:ext cx="1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391400" y="3014246"/>
            <a:ext cx="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748588" y="1795046"/>
            <a:ext cx="1762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2590800" y="3014246"/>
            <a:ext cx="967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05000" y="1486277"/>
            <a:ext cx="72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GPS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79109" y="1486277"/>
            <a:ext cx="70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GSM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00200" y="2502277"/>
            <a:ext cx="220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Central Monitoring Unit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600200" y="956846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odule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343401" y="2461241"/>
            <a:ext cx="75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Alarm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55470" y="2461241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24825" y="4233446"/>
            <a:ext cx="93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043614" y="2201446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App 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924800" y="1731899"/>
            <a:ext cx="109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019801" y="1525358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Vessel Monitoring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43614" y="3753743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Status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043614" y="4405890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43613" y="4944647"/>
            <a:ext cx="179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Expected Time to Reach Destination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09801" y="3319046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7748588" y="1998246"/>
            <a:ext cx="1762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943600" y="9568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17824" y="5915641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Passenger App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52414" y="57574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Overload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063284" y="6062246"/>
            <a:ext cx="21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Lean Angle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8098" y="926068"/>
            <a:ext cx="23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Overload Handling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674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mph" presetSubtype="2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04" dur="250" autoRev="1" fill="remov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05" dur="250" autoRev="1" fill="remov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6" dur="250" autoRev="1" fill="remov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6" presetClass="emph" presetSubtype="0" repeatCount="2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6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1" grpId="0" animBg="1"/>
      <p:bldP spid="182" grpId="0" animBg="1"/>
      <p:bldP spid="182" grpId="1" animBg="1"/>
      <p:bldP spid="183" grpId="0" animBg="1"/>
      <p:bldP spid="184" grpId="0" animBg="1"/>
      <p:bldP spid="184" grpId="1" animBg="1"/>
      <p:bldP spid="185" grpId="0" animBg="1"/>
      <p:bldP spid="185" grpId="1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6" grpId="1" animBg="1"/>
      <p:bldP spid="197" grpId="0" animBg="1"/>
      <p:bldP spid="198" grpId="0" animBg="1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5" grpId="0"/>
      <p:bldP spid="226" grpId="0"/>
      <p:bldP spid="227" grpId="0"/>
      <p:bldP spid="22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220700" y="5452646"/>
            <a:ext cx="179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 Load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Senosr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65458" y="49446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 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75130" y="4312544"/>
            <a:ext cx="151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2424" y="5001241"/>
            <a:ext cx="129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00200" y="1370503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600200" y="2404646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96225" y="4131846"/>
            <a:ext cx="1347787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36872" y="4131846"/>
            <a:ext cx="1881187" cy="193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943600" y="3573046"/>
            <a:ext cx="1804987" cy="238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943600" y="1337846"/>
            <a:ext cx="1804987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3030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267201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905000" y="3319046"/>
            <a:ext cx="1459706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924800" y="1675303"/>
            <a:ext cx="1092278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67640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75287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72426" y="4335046"/>
            <a:ext cx="1175145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72425" y="5046246"/>
            <a:ext cx="1175146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3265459" y="43350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5459" y="4978719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5459" y="55542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9800" y="14902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019800" y="2201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019800" y="3725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019801" y="43350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043614" y="5001241"/>
            <a:ext cx="1577219" cy="75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Elbow Connector 198"/>
          <p:cNvCxnSpPr>
            <a:endCxn id="178" idx="1"/>
          </p:cNvCxnSpPr>
          <p:nvPr/>
        </p:nvCxnSpPr>
        <p:spPr>
          <a:xfrm rot="5400000" flipH="1" flipV="1">
            <a:off x="768746" y="3300394"/>
            <a:ext cx="1422403" cy="2405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178" idx="3"/>
          </p:cNvCxnSpPr>
          <p:nvPr/>
        </p:nvCxnSpPr>
        <p:spPr>
          <a:xfrm rot="16200000" flipV="1">
            <a:off x="3213098" y="3306347"/>
            <a:ext cx="1422403" cy="228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1219200" y="2506246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3124200" y="1998246"/>
            <a:ext cx="1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2133600" y="1998246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805618" y="2607846"/>
            <a:ext cx="461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805618" y="1751062"/>
            <a:ext cx="2137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6248401" y="3014246"/>
            <a:ext cx="1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391400" y="3014246"/>
            <a:ext cx="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748588" y="1795046"/>
            <a:ext cx="1762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2590800" y="3014246"/>
            <a:ext cx="967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05000" y="1486277"/>
            <a:ext cx="72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GPS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79109" y="1486277"/>
            <a:ext cx="70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GSM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00200" y="2502277"/>
            <a:ext cx="220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Central Monitoring Unit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600200" y="956846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odule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343401" y="2461241"/>
            <a:ext cx="75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Alarm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55470" y="2461241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24825" y="4233446"/>
            <a:ext cx="93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043614" y="2201446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App 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924800" y="1731899"/>
            <a:ext cx="109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019801" y="1525358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Vessel Monitoring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43614" y="3753743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Status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043614" y="4405890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43613" y="4944647"/>
            <a:ext cx="179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Expected Time to Reach Destination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09801" y="3319046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7748588" y="1998246"/>
            <a:ext cx="1762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943600" y="9568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17824" y="5915641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Passenger App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52414" y="57574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Overload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063284" y="6062246"/>
            <a:ext cx="21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Lean Angle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8098" y="926068"/>
            <a:ext cx="23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GPS monitoring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77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87" grpId="0" animBg="1"/>
      <p:bldP spid="188" grpId="0" animBg="1"/>
      <p:bldP spid="1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</a:t>
            </a:r>
            <a:endParaRPr lang="en-US" sz="3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220700" y="5452646"/>
            <a:ext cx="179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 Load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Senosr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265458" y="49446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 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275130" y="4312544"/>
            <a:ext cx="151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2424" y="5001241"/>
            <a:ext cx="129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Sensor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00200" y="1370503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600200" y="2404646"/>
            <a:ext cx="2209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96225" y="4131846"/>
            <a:ext cx="1347787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3136872" y="4131846"/>
            <a:ext cx="1881187" cy="193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943600" y="3573046"/>
            <a:ext cx="1804987" cy="238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943600" y="1337846"/>
            <a:ext cx="1804987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3030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267201" y="2404646"/>
            <a:ext cx="93617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905000" y="3319046"/>
            <a:ext cx="1459706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924800" y="1675303"/>
            <a:ext cx="1092278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67640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752871" y="1462366"/>
            <a:ext cx="936171" cy="439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72426" y="4335046"/>
            <a:ext cx="1175145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72425" y="5046246"/>
            <a:ext cx="1175146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3265459" y="43350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265459" y="4978719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3265459" y="5554246"/>
            <a:ext cx="1644957" cy="40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9800" y="14902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019800" y="2201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019800" y="37254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019801" y="4335046"/>
            <a:ext cx="1601032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6043614" y="5001241"/>
            <a:ext cx="1577219" cy="75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Elbow Connector 198"/>
          <p:cNvCxnSpPr>
            <a:endCxn id="178" idx="1"/>
          </p:cNvCxnSpPr>
          <p:nvPr/>
        </p:nvCxnSpPr>
        <p:spPr>
          <a:xfrm rot="5400000" flipH="1" flipV="1">
            <a:off x="768746" y="3300394"/>
            <a:ext cx="1422403" cy="2405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178" idx="3"/>
          </p:cNvCxnSpPr>
          <p:nvPr/>
        </p:nvCxnSpPr>
        <p:spPr>
          <a:xfrm rot="16200000" flipV="1">
            <a:off x="3213098" y="3306347"/>
            <a:ext cx="1422403" cy="228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1219200" y="2506246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3124200" y="1998246"/>
            <a:ext cx="1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2133600" y="1998246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805618" y="2607846"/>
            <a:ext cx="461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805618" y="1751062"/>
            <a:ext cx="2137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6248401" y="3014246"/>
            <a:ext cx="1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7391400" y="3014246"/>
            <a:ext cx="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7748588" y="1795046"/>
            <a:ext cx="1762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2590800" y="3014246"/>
            <a:ext cx="967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05000" y="1486277"/>
            <a:ext cx="72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GPS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79109" y="1486277"/>
            <a:ext cx="70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GSM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00200" y="2502277"/>
            <a:ext cx="220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Central Monitoring Unit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600200" y="956846"/>
            <a:ext cx="23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odule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343401" y="2461241"/>
            <a:ext cx="75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Alarm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55470" y="2461241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24825" y="4233446"/>
            <a:ext cx="93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Ardunio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043614" y="2201446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App 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924800" y="1731899"/>
            <a:ext cx="1092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Administrator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019801" y="1525358"/>
            <a:ext cx="172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Vessel Monitoring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43614" y="3753743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 Status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043614" y="4405890"/>
            <a:ext cx="157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43613" y="4944647"/>
            <a:ext cx="179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Expected Time to Reach Destination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09801" y="3319046"/>
            <a:ext cx="86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7748588" y="1998246"/>
            <a:ext cx="1762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943600" y="9568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17824" y="5915641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Passenger App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52414" y="5757446"/>
            <a:ext cx="1804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Overload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063284" y="6062246"/>
            <a:ext cx="2118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Lean Angle Detector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838200"/>
            <a:ext cx="232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Emergency situation reporting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48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SWOT Analysis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065868"/>
            <a:ext cx="2168525" cy="28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990600"/>
            <a:ext cx="374967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733800"/>
            <a:ext cx="374967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33800"/>
            <a:ext cx="374967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990600"/>
            <a:ext cx="3749676" cy="243840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2758018"/>
            <a:ext cx="1189037" cy="158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1"/>
            <a:ext cx="1031943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628">
            <a:off x="4629150" y="2255720"/>
            <a:ext cx="933450" cy="124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606800"/>
            <a:ext cx="933450" cy="124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32200"/>
            <a:ext cx="933450" cy="124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21170" y="3225801"/>
            <a:ext cx="116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SWOT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493712">
            <a:off x="3048229" y="2700678"/>
            <a:ext cx="182880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STRENGTH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840459">
            <a:off x="4538680" y="2811244"/>
            <a:ext cx="146261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WEAKNESS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7878938">
            <a:off x="4342676" y="4177540"/>
            <a:ext cx="1431828" cy="28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OPPURTUNITY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4233548">
            <a:off x="3492015" y="4123805"/>
            <a:ext cx="89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925" y="1295400"/>
            <a:ext cx="3656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GPS/GSM system is now well known.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Almost every region of the country is under the cover of GSM network.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Cost for overload detection system is not high.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8924" y="3841353"/>
            <a:ext cx="3292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Profit centric attitude of vessel owners.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Inadequate vessels in proportion to number of passengers.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Untracked country boat.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6122" y="3841353"/>
            <a:ext cx="3146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Promising for improving passenger service.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Possible to map low depth area.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Better vessel scheduling.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129540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New system for riverine vessel sector.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Initial cost for setup the system.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Monthly cost for GPS/GSM system.</a:t>
            </a:r>
          </a:p>
        </p:txBody>
      </p:sp>
    </p:spTree>
    <p:extLst>
      <p:ext uri="{BB962C8B-B14F-4D97-AF65-F5344CB8AC3E}">
        <p14:creationId xmlns:p14="http://schemas.microsoft.com/office/powerpoint/2010/main" val="4154960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 latinLnBrk="0">
              <a:buClrTx/>
              <a:buFont typeface="Arial"/>
              <a:buChar char="•"/>
            </a:pPr>
            <a:r>
              <a:rPr lang="en-US" dirty="0"/>
              <a:t>Accidents can be reduced in a great number by preventing vessels from carrying overloaded passengers and goods.</a:t>
            </a:r>
          </a:p>
          <a:p>
            <a:pPr marL="285750" indent="-285750" latinLnBrk="0">
              <a:buClrTx/>
              <a:buFont typeface="Arial"/>
              <a:buChar char="•"/>
            </a:pPr>
            <a:endParaRPr lang="en-US" dirty="0"/>
          </a:p>
          <a:p>
            <a:pPr marL="285750" indent="-285750" latinLnBrk="0">
              <a:buClrTx/>
              <a:buFont typeface="Arial"/>
              <a:buChar char="•"/>
            </a:pPr>
            <a:r>
              <a:rPr lang="en-US" dirty="0"/>
              <a:t>Emergency help can be sent to any vessel in case of any undesirable situation by notifying nearest rescue team.</a:t>
            </a:r>
          </a:p>
          <a:p>
            <a:pPr marL="285750" indent="-285750" latinLnBrk="0">
              <a:buClrTx/>
              <a:buFont typeface="Arial"/>
              <a:buChar char="•"/>
            </a:pPr>
            <a:endParaRPr lang="en-US" dirty="0"/>
          </a:p>
          <a:p>
            <a:pPr marL="285750" indent="-285750" latinLnBrk="0">
              <a:buClrTx/>
              <a:buFont typeface="Arial"/>
              <a:buChar char="•"/>
            </a:pPr>
            <a:r>
              <a:rPr lang="en-US" dirty="0"/>
              <a:t>System will help to operate vessels at night and foggy environment.</a:t>
            </a:r>
          </a:p>
          <a:p>
            <a:pPr marL="285750" indent="-285750" latinLnBrk="0">
              <a:buClrTx/>
              <a:buFont typeface="Arial"/>
              <a:buChar char="•"/>
            </a:pPr>
            <a:endParaRPr lang="en-US" dirty="0"/>
          </a:p>
          <a:p>
            <a:pPr marL="285750" indent="-285750" latinLnBrk="0">
              <a:buClrTx/>
              <a:buFont typeface="Arial"/>
              <a:buChar char="•"/>
            </a:pPr>
            <a:r>
              <a:rPr lang="en-US" dirty="0"/>
              <a:t>It will improve safety of  passengers.</a:t>
            </a:r>
          </a:p>
          <a:p>
            <a:pPr marL="117475" lvl="4" indent="0" latinLnBrk="0">
              <a:buClrTx/>
              <a:buFont typeface="Wingdings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8097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List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Motivation</a:t>
            </a:r>
            <a:endParaRPr lang="en-US" dirty="0"/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 smtClean="0"/>
              <a:t>Objective</a:t>
            </a:r>
            <a:endParaRPr lang="en-US" dirty="0"/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Methodology</a:t>
            </a:r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SWOT Analysis</a:t>
            </a:r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Conclusion</a:t>
            </a:r>
          </a:p>
          <a:p>
            <a:pPr marL="339725" lvl="1"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dirty="0"/>
              <a:t>References</a:t>
            </a:r>
          </a:p>
          <a:p>
            <a:pPr marL="280988" lvl="4" indent="0">
              <a:buClr>
                <a:schemeClr val="tx2"/>
              </a:buClr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73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latinLnBrk="0"/>
            <a:r>
              <a:rPr lang="en-US" sz="1800" dirty="0"/>
              <a:t>[1] Bangladesh Inland Water Transport Authority (BIWTA), “Information of waterways</a:t>
            </a:r>
            <a:r>
              <a:rPr lang="en-US" sz="1800" dirty="0" smtClean="0"/>
              <a:t>”, [</a:t>
            </a:r>
            <a:r>
              <a:rPr lang="en-US" sz="1800" dirty="0"/>
              <a:t>Online]. Available at: http://www.biwta.gov.bd/website/?page </a:t>
            </a:r>
            <a:r>
              <a:rPr lang="en-US" sz="1800" dirty="0" smtClean="0"/>
              <a:t>id=2]</a:t>
            </a:r>
          </a:p>
          <a:p>
            <a:pPr latinLnBrk="0"/>
            <a:endParaRPr lang="en-US" sz="1800" dirty="0"/>
          </a:p>
          <a:p>
            <a:pPr latinLnBrk="0"/>
            <a:r>
              <a:rPr lang="en-US" sz="1800" dirty="0"/>
              <a:t>[2] The </a:t>
            </a:r>
            <a:r>
              <a:rPr lang="en-US" sz="1800" dirty="0" err="1"/>
              <a:t>Gurdian</a:t>
            </a:r>
            <a:r>
              <a:rPr lang="en-US" sz="1800" dirty="0"/>
              <a:t>, (2013, Nov 6), “Potentials of inland water transport in Bangladesh</a:t>
            </a:r>
            <a:r>
              <a:rPr lang="en-US" sz="1800" dirty="0" smtClean="0"/>
              <a:t>”, [</a:t>
            </a:r>
            <a:r>
              <a:rPr lang="en-US" sz="1800" dirty="0"/>
              <a:t>Online]. Available at: http://</a:t>
            </a:r>
            <a:r>
              <a:rPr lang="en-US" sz="1800" dirty="0" smtClean="0"/>
              <a:t>www.theguardianbd.com/potentials-inland-water-transport-bangladesh/</a:t>
            </a:r>
          </a:p>
          <a:p>
            <a:pPr latinLnBrk="0"/>
            <a:endParaRPr lang="en-US" sz="1800" dirty="0"/>
          </a:p>
          <a:p>
            <a:pPr latinLnBrk="0"/>
            <a:r>
              <a:rPr lang="en-US" sz="1800" dirty="0"/>
              <a:t>[3] MediaBangladesh.net, “3.41 trillion taka Bangladesh budget for 2016-17 fiscal year</a:t>
            </a:r>
            <a:r>
              <a:rPr lang="en-US" sz="1800" dirty="0" smtClean="0"/>
              <a:t>”, [</a:t>
            </a:r>
            <a:r>
              <a:rPr lang="en-US" sz="1800" dirty="0"/>
              <a:t>Online]. Available at: http://</a:t>
            </a:r>
            <a:r>
              <a:rPr lang="en-US" sz="1800" dirty="0" smtClean="0"/>
              <a:t>www.mediabangladesh.net/2-95-trillion-bangladesh-budget-2016-17/</a:t>
            </a:r>
          </a:p>
          <a:p>
            <a:pPr latinLnBrk="0"/>
            <a:endParaRPr lang="en-US" sz="1800" dirty="0"/>
          </a:p>
          <a:p>
            <a:pPr latinLnBrk="0"/>
            <a:r>
              <a:rPr lang="en-US" sz="1800" dirty="0"/>
              <a:t>[4] Arab News (2014, May 16), “12 dead as Bangla ferry carrying hundreds sinks”, [</a:t>
            </a:r>
            <a:r>
              <a:rPr lang="en-US" sz="1800" dirty="0" smtClean="0"/>
              <a:t>On-line</a:t>
            </a:r>
            <a:r>
              <a:rPr lang="en-US" sz="1800" dirty="0"/>
              <a:t>]. Available at: http://www.arabnews.com/news/571451?page=1&amp;quicktabs stat2=0</a:t>
            </a:r>
            <a:r>
              <a:rPr lang="en-US" sz="1800" dirty="0" smtClean="0"/>
              <a:t>#</a:t>
            </a:r>
          </a:p>
          <a:p>
            <a:pPr latinLnBrk="0"/>
            <a:endParaRPr lang="en-US" sz="1800" dirty="0"/>
          </a:p>
          <a:p>
            <a:r>
              <a:rPr lang="en-US" sz="1800" dirty="0"/>
              <a:t>[5] Dhaka Tribune (2014, May 5), “Above 4,000 deaths from launch accidents in 38 years</a:t>
            </a:r>
            <a:r>
              <a:rPr lang="en-US" sz="1800" dirty="0" smtClean="0"/>
              <a:t>”, [</a:t>
            </a:r>
            <a:r>
              <a:rPr lang="en-US" sz="1800" dirty="0"/>
              <a:t>Online]. Available </a:t>
            </a:r>
            <a:r>
              <a:rPr lang="en-US" sz="1800" dirty="0" smtClean="0"/>
              <a:t>at: http</a:t>
            </a:r>
            <a:r>
              <a:rPr lang="en-US" sz="1800" dirty="0"/>
              <a:t>://</a:t>
            </a:r>
            <a:r>
              <a:rPr lang="en-US" sz="1800" dirty="0" smtClean="0"/>
              <a:t>archive.dhakatribune.com/bangladesh/2014/may/05/above-4000-deaths-launch accidents-38-years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748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References(Contd</a:t>
            </a:r>
            <a:r>
              <a:rPr lang="en-US" sz="3600" dirty="0" smtClean="0"/>
              <a:t>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574675" lvl="4" indent="-457200" latinLnBrk="0">
              <a:buClrTx/>
              <a:buFont typeface="Arial"/>
              <a:buChar char="•"/>
            </a:pPr>
            <a:r>
              <a:rPr lang="en-US" sz="1800" dirty="0"/>
              <a:t>[6] Z. I. </a:t>
            </a:r>
            <a:r>
              <a:rPr lang="en-US" sz="1800" dirty="0" err="1"/>
              <a:t>Awal</a:t>
            </a:r>
            <a:r>
              <a:rPr lang="en-US" sz="1800" dirty="0"/>
              <a:t>, M. R. Islam and M. </a:t>
            </a:r>
            <a:r>
              <a:rPr lang="en-US" sz="1800" dirty="0" err="1"/>
              <a:t>Hoque</a:t>
            </a:r>
            <a:r>
              <a:rPr lang="en-US" sz="1800" dirty="0"/>
              <a:t>, “Collision of marine vehicles in </a:t>
            </a:r>
            <a:r>
              <a:rPr lang="en-US" sz="1800" dirty="0" smtClean="0"/>
              <a:t>Bangladesh: A </a:t>
            </a:r>
            <a:r>
              <a:rPr lang="en-US" sz="1800" dirty="0"/>
              <a:t>study on accident characteristics”, in proc. Disaster Prevention and Management, </a:t>
            </a:r>
            <a:r>
              <a:rPr lang="en-US" sz="1800" dirty="0" smtClean="0"/>
              <a:t>vol. 19</a:t>
            </a:r>
            <a:r>
              <a:rPr lang="en-US" sz="1800" dirty="0"/>
              <a:t>, no. 5, pp. 582-595, Nov. 2010</a:t>
            </a:r>
            <a:r>
              <a:rPr lang="en-US" sz="1800" dirty="0" smtClean="0"/>
              <a:t>.</a:t>
            </a:r>
          </a:p>
          <a:p>
            <a:pPr marL="574675" lvl="4" indent="-457200" latinLnBrk="0">
              <a:buClrTx/>
              <a:buFont typeface="Arial"/>
              <a:buChar char="•"/>
            </a:pPr>
            <a:endParaRPr lang="en-US" sz="1800" dirty="0"/>
          </a:p>
          <a:p>
            <a:pPr marL="574675" lvl="4" indent="-457200" latinLnBrk="0">
              <a:buClrTx/>
              <a:buFont typeface="Arial"/>
              <a:buChar char="•"/>
            </a:pPr>
            <a:r>
              <a:rPr lang="en-US" sz="1800" dirty="0"/>
              <a:t>[7] N. A. </a:t>
            </a:r>
            <a:r>
              <a:rPr lang="en-US" sz="1800" dirty="0" err="1"/>
              <a:t>Huq</a:t>
            </a:r>
            <a:r>
              <a:rPr lang="en-US" sz="1800" dirty="0"/>
              <a:t> and A. M. </a:t>
            </a:r>
            <a:r>
              <a:rPr lang="en-US" sz="1800" dirty="0" err="1"/>
              <a:t>Dewan</a:t>
            </a:r>
            <a:r>
              <a:rPr lang="en-US" sz="1800" dirty="0"/>
              <a:t>, “Launch disasters in Bangladesh: A geographical study</a:t>
            </a:r>
            <a:r>
              <a:rPr lang="en-US" sz="1800" dirty="0" smtClean="0"/>
              <a:t>”, in </a:t>
            </a:r>
            <a:r>
              <a:rPr lang="en-US" sz="1800" dirty="0"/>
              <a:t>proc. </a:t>
            </a:r>
            <a:r>
              <a:rPr lang="en-US" sz="1800" dirty="0" err="1"/>
              <a:t>Geografia</a:t>
            </a:r>
            <a:r>
              <a:rPr lang="en-US" sz="1800" dirty="0"/>
              <a:t> - Malaysian Journal of Society and Space, vol. 2, pp. 19-30, Aug. 2006</a:t>
            </a:r>
            <a:r>
              <a:rPr lang="en-US" sz="1800" dirty="0" smtClean="0"/>
              <a:t>.</a:t>
            </a:r>
          </a:p>
          <a:p>
            <a:pPr marL="574675" lvl="4" indent="-457200" latinLnBrk="0">
              <a:buClrTx/>
              <a:buFont typeface="Arial"/>
              <a:buChar char="•"/>
            </a:pPr>
            <a:endParaRPr lang="en-US" sz="1800" dirty="0"/>
          </a:p>
          <a:p>
            <a:pPr marL="574675" lvl="4" indent="-457200" latinLnBrk="0">
              <a:buClrTx/>
              <a:buFont typeface="Arial"/>
              <a:buChar char="•"/>
            </a:pPr>
            <a:r>
              <a:rPr lang="en-US" sz="1800" dirty="0"/>
              <a:t>[8] A. K. Azad, “Riverine passenger vessel disaster in Bangladesh: Options </a:t>
            </a:r>
            <a:r>
              <a:rPr lang="en-US" sz="1800" dirty="0" smtClean="0"/>
              <a:t>for mitigation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safety”, M.S. thesis, Dept. Disaster Management, BRAC University, Dhaka, </a:t>
            </a:r>
            <a:r>
              <a:rPr lang="en-US" sz="1800" dirty="0" smtClean="0"/>
              <a:t>Bangladesh, 2009.</a:t>
            </a:r>
          </a:p>
          <a:p>
            <a:pPr marL="574675" lvl="4" indent="-457200" latinLnBrk="0">
              <a:buClrTx/>
              <a:buFont typeface="Arial"/>
              <a:buChar char="•"/>
            </a:pPr>
            <a:endParaRPr lang="en-US" sz="1800" dirty="0"/>
          </a:p>
          <a:p>
            <a:pPr marL="574675" lvl="4" indent="-457200" latinLnBrk="0">
              <a:buClrTx/>
              <a:buFont typeface="Arial"/>
              <a:buChar char="•"/>
            </a:pPr>
            <a:r>
              <a:rPr lang="en-US" sz="1800" dirty="0"/>
              <a:t>[9] N. S. F. A. </a:t>
            </a:r>
            <a:r>
              <a:rPr lang="en-US" sz="1800" dirty="0" err="1"/>
              <a:t>Rahman</a:t>
            </a:r>
            <a:r>
              <a:rPr lang="en-US" sz="1800" dirty="0"/>
              <a:t> and H. Z. </a:t>
            </a:r>
            <a:r>
              <a:rPr lang="en-US" sz="1800" dirty="0" err="1"/>
              <a:t>Rosli</a:t>
            </a:r>
            <a:r>
              <a:rPr lang="en-US" sz="1800" dirty="0"/>
              <a:t>, “An innovation approach for improving </a:t>
            </a:r>
            <a:r>
              <a:rPr lang="en-US" sz="1800" dirty="0" err="1" smtClean="0"/>
              <a:t>passen</a:t>
            </a:r>
            <a:r>
              <a:rPr lang="en-US" sz="1800" dirty="0" smtClean="0"/>
              <a:t>- </a:t>
            </a:r>
            <a:r>
              <a:rPr lang="en-US" sz="1800" dirty="0" err="1" smtClean="0"/>
              <a:t>ger</a:t>
            </a:r>
            <a:r>
              <a:rPr lang="en-US" sz="1800" dirty="0" smtClean="0"/>
              <a:t> </a:t>
            </a:r>
            <a:r>
              <a:rPr lang="en-US" sz="1800" dirty="0"/>
              <a:t>vessels safety level: Overload problem”, in proc. IJBTS, vol. 2, no. 2, Dec. 2014</a:t>
            </a:r>
            <a:r>
              <a:rPr lang="en-US" sz="1800" dirty="0" smtClean="0"/>
              <a:t>.</a:t>
            </a:r>
          </a:p>
          <a:p>
            <a:pPr marL="574675" lvl="4" indent="-457200" latinLnBrk="0">
              <a:buClrTx/>
              <a:buFont typeface="Arial"/>
              <a:buChar char="•"/>
            </a:pPr>
            <a:endParaRPr lang="en-US" sz="1800" dirty="0"/>
          </a:p>
          <a:p>
            <a:pPr marL="574675" lvl="4" indent="-457200" latinLnBrk="0">
              <a:buClrTx/>
              <a:buFont typeface="Arial"/>
              <a:buChar char="•"/>
            </a:pPr>
            <a:r>
              <a:rPr lang="en-US" sz="1800" dirty="0"/>
              <a:t>[10] I. K. </a:t>
            </a:r>
            <a:r>
              <a:rPr lang="en-US" sz="1800" dirty="0" err="1"/>
              <a:t>Abir</a:t>
            </a:r>
            <a:r>
              <a:rPr lang="en-US" sz="1800" dirty="0"/>
              <a:t>, R. </a:t>
            </a:r>
            <a:r>
              <a:rPr lang="en-US" sz="1800" dirty="0" err="1"/>
              <a:t>Rafique</a:t>
            </a:r>
            <a:r>
              <a:rPr lang="en-US" sz="1800" dirty="0"/>
              <a:t> and S. Roy, “Low cost marine black box design”, M.S. </a:t>
            </a:r>
            <a:r>
              <a:rPr lang="en-US" sz="1800" dirty="0" smtClean="0"/>
              <a:t>thesis, Dept</a:t>
            </a:r>
            <a:r>
              <a:rPr lang="en-US" sz="1800" dirty="0"/>
              <a:t>. Elect. Eng., BRAC University, Dhaka, Bangladesh, Aug. 2015.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58352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idx="4294967295"/>
          </p:nvPr>
        </p:nvSpPr>
        <p:spPr>
          <a:xfrm>
            <a:off x="0" y="928688"/>
            <a:ext cx="8642350" cy="5472112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None/>
            </a:pPr>
            <a:endParaRPr lang="en-US" dirty="0" smtClean="0"/>
          </a:p>
          <a:p>
            <a:pPr marL="0" indent="0" algn="ctr" eaLnBrk="1" hangingPunct="1">
              <a:buFont typeface="Arial" pitchFamily="34" charset="0"/>
              <a:buNone/>
            </a:pPr>
            <a:r>
              <a:rPr lang="en-US" sz="6000" b="1" dirty="0" smtClean="0"/>
              <a:t>Thank You</a:t>
            </a:r>
            <a:r>
              <a:rPr lang="en-US" sz="5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en-US" dirty="0" smtClean="0"/>
              <a:t>Maritime vehicle tracking system is GPS/GSM based tracking system.</a:t>
            </a:r>
          </a:p>
          <a:p>
            <a:pPr latinLnBrk="0">
              <a:buFont typeface="Wingdings" pitchFamily="2" charset="2"/>
              <a:buChar char="v"/>
            </a:pPr>
            <a:r>
              <a:rPr lang="en-US" dirty="0" smtClean="0"/>
              <a:t>It is an important system to modernize water transport system.</a:t>
            </a:r>
          </a:p>
          <a:p>
            <a:pPr latinLnBrk="0">
              <a:buFont typeface="Wingdings" pitchFamily="2" charset="2"/>
              <a:buChar char="v"/>
            </a:pPr>
            <a:r>
              <a:rPr lang="en-US" dirty="0" smtClean="0"/>
              <a:t>Automatic overload detection and warning system can increase passenger safety.</a:t>
            </a:r>
          </a:p>
          <a:p>
            <a:pPr latinLnBrk="0">
              <a:buFont typeface="Wingdings" pitchFamily="2" charset="2"/>
              <a:buChar char="v"/>
            </a:pPr>
            <a:r>
              <a:rPr lang="en-US" dirty="0" smtClean="0"/>
              <a:t>An proper tracking system will improve vessels efficiency and passenger services.</a:t>
            </a:r>
          </a:p>
          <a:p>
            <a:pPr latinLnBrk="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4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99538" cy="5472112"/>
          </a:xfrm>
        </p:spPr>
        <p:txBody>
          <a:bodyPr/>
          <a:lstStyle/>
          <a:p>
            <a:pPr marL="285750" indent="-285750" latinLnBrk="0">
              <a:buFont typeface="Wingdings" pitchFamily="2" charset="2"/>
              <a:buChar char="v"/>
            </a:pPr>
            <a:r>
              <a:rPr lang="en-US" dirty="0"/>
              <a:t>Information of Waterways of Bangladesh: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More than 700 rivers.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About 24,000 km total waterway.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5,968 km is navigable by mechanized vessels.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Major transportation media for southern region of Bangladesh.</a:t>
            </a:r>
          </a:p>
          <a:p>
            <a:pPr lvl="1" algn="just" latinLnBrk="0">
              <a:buClrTx/>
              <a:buFont typeface="Arial"/>
              <a:buChar char="•"/>
            </a:pPr>
            <a:r>
              <a:rPr lang="en-US" dirty="0"/>
              <a:t>Every year transport millions of passengers and  millions of </a:t>
            </a:r>
            <a:r>
              <a:rPr lang="en-US" dirty="0" smtClean="0"/>
              <a:t>cargo.</a:t>
            </a:r>
            <a:endParaRPr lang="en-US" dirty="0"/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Cheapest transportation medium in Bangladesh.</a:t>
            </a:r>
          </a:p>
          <a:p>
            <a:pPr marL="633413" lvl="4" indent="-457200" latinLnBrk="0">
              <a:buClr>
                <a:schemeClr val="tx2"/>
              </a:buClr>
              <a:buFont typeface="Arial"/>
              <a:buChar char="•"/>
            </a:pPr>
            <a:endParaRPr lang="en-US" sz="2800" dirty="0" smtClean="0"/>
          </a:p>
          <a:p>
            <a:pPr marL="0" indent="0" latinLnBrk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642350" cy="16621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Overview </a:t>
            </a:r>
            <a:r>
              <a:rPr lang="en-US" dirty="0"/>
              <a:t>of maritime accidents: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sz="3600" dirty="0"/>
              <a:t>Adverse weather and overloading are main reasons of accidents.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54069"/>
            <a:ext cx="7620000" cy="337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76790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847137" cy="2195512"/>
          </a:xfrm>
        </p:spPr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en-US" dirty="0" smtClean="0"/>
              <a:t>Overview </a:t>
            </a:r>
            <a:r>
              <a:rPr lang="en-US" dirty="0"/>
              <a:t>of maritime accidents: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dirty="0"/>
              <a:t>Adverse weather and overloading are main reasons of accidents.</a:t>
            </a:r>
          </a:p>
          <a:p>
            <a:pPr lvl="1" latinLnBrk="0">
              <a:buClrTx/>
              <a:buFont typeface="Arial"/>
              <a:buChar char="•"/>
            </a:pPr>
            <a:r>
              <a:rPr lang="en-US" sz="3200" dirty="0"/>
              <a:t>Vessels are dangerously overloaded during special occasion like </a:t>
            </a:r>
            <a:r>
              <a:rPr lang="en-US" sz="3200" dirty="0" err="1"/>
              <a:t>Eid</a:t>
            </a:r>
            <a:r>
              <a:rPr lang="en-US" sz="3200" dirty="0"/>
              <a:t> and Puja.</a:t>
            </a:r>
            <a:endParaRPr lang="en-US" sz="2800" dirty="0"/>
          </a:p>
          <a:p>
            <a:pPr marL="0" indent="0" latinLnBrk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33699"/>
            <a:ext cx="6019800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847137" cy="189071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Overview of maritime accidents: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Adverse weather and overloading are main reasons of accidents.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Vessels are dangerously overloaded during special occasion like </a:t>
            </a:r>
            <a:r>
              <a:rPr lang="en-US" dirty="0" err="1"/>
              <a:t>Eid</a:t>
            </a:r>
            <a:r>
              <a:rPr lang="en-US" dirty="0"/>
              <a:t> and Puja.</a:t>
            </a:r>
            <a:endParaRPr lang="en-US" sz="1200" dirty="0"/>
          </a:p>
          <a:p>
            <a:pPr marL="117475" lvl="4" indent="0">
              <a:buClr>
                <a:schemeClr val="tx2"/>
              </a:buCl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1980"/>
            <a:ext cx="7010400" cy="3107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685800" y="47244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Average 22 accidents happen in every year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73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Motivation(Contd</a:t>
            </a:r>
            <a:r>
              <a:rPr lang="en-US" sz="36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227171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Overview of maritime accidents: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Adverse weather and overloading are main reasons of accidents.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Vessels are dangerously overloaded during special occasion like </a:t>
            </a:r>
            <a:r>
              <a:rPr lang="en-US" dirty="0" err="1"/>
              <a:t>Eid</a:t>
            </a:r>
            <a:r>
              <a:rPr lang="en-US" dirty="0"/>
              <a:t> and Puja.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Average 22 accidents happened in every year</a:t>
            </a:r>
            <a:r>
              <a:rPr lang="en-US" dirty="0" smtClean="0"/>
              <a:t>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1" y="1444398"/>
            <a:ext cx="7203199" cy="319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228600" y="4572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More than 150 people die each year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9991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35995 L -1.38778E-17 3.33333E-6 " pathEditMode="relative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23337" cy="547211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Overview of maritime accidents: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Adverse weather and overloading are main reasons of accidents.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Vessels are dangerously overloaded during special occasion like </a:t>
            </a:r>
            <a:r>
              <a:rPr lang="en-US" dirty="0" err="1"/>
              <a:t>Eid</a:t>
            </a:r>
            <a:r>
              <a:rPr lang="en-US" dirty="0"/>
              <a:t> and Puja.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Average 22 accidents happen in every year.</a:t>
            </a:r>
          </a:p>
          <a:p>
            <a:pPr lvl="1">
              <a:buClrTx/>
              <a:buFont typeface="Arial"/>
              <a:buChar char="•"/>
            </a:pPr>
            <a:r>
              <a:rPr lang="en-US" dirty="0"/>
              <a:t>More than 150 people die each year.</a:t>
            </a:r>
          </a:p>
          <a:p>
            <a:pPr lvl="1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8461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3419 L 7.77778E-6 -2.59259E-6 " pathEditMode="relative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2016</TotalTime>
  <Words>1297</Words>
  <Application>Microsoft Office PowerPoint</Application>
  <PresentationFormat>On-screen Show (4:3)</PresentationFormat>
  <Paragraphs>221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1_islab2006-Eng</vt:lpstr>
      <vt:lpstr>Custom Design</vt:lpstr>
      <vt:lpstr>MVTS: A Frame Work for Maritime Vehicle Tracking</vt:lpstr>
      <vt:lpstr>List of Contents</vt:lpstr>
      <vt:lpstr>Introduction</vt:lpstr>
      <vt:lpstr>Motivation</vt:lpstr>
      <vt:lpstr>Motivation(Contd.)</vt:lpstr>
      <vt:lpstr>Motivation(Contd.)</vt:lpstr>
      <vt:lpstr>Motivation(Contd.)</vt:lpstr>
      <vt:lpstr>Motivation(Contd.)</vt:lpstr>
      <vt:lpstr>Motivation(Contd.)</vt:lpstr>
      <vt:lpstr>Related Work</vt:lpstr>
      <vt:lpstr>Related Work(Contd.)</vt:lpstr>
      <vt:lpstr>Related Work(Contd.)</vt:lpstr>
      <vt:lpstr>Related Work(Contd.)</vt:lpstr>
      <vt:lpstr>Objective</vt:lpstr>
      <vt:lpstr>Methodology</vt:lpstr>
      <vt:lpstr>Methodology</vt:lpstr>
      <vt:lpstr>Methodology</vt:lpstr>
      <vt:lpstr>SWOT Analysis</vt:lpstr>
      <vt:lpstr>Conclusion</vt:lpstr>
      <vt:lpstr>References</vt:lpstr>
      <vt:lpstr>References(Contd.)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emruz</cp:lastModifiedBy>
  <cp:revision>484</cp:revision>
  <dcterms:created xsi:type="dcterms:W3CDTF">2012-03-24T22:43:44Z</dcterms:created>
  <dcterms:modified xsi:type="dcterms:W3CDTF">2017-01-12T15:34:17Z</dcterms:modified>
</cp:coreProperties>
</file>