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532765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A4A3A4"/>
          </p15:clr>
        </p15:guide>
        <p15:guide id="2" pos="1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1297" autoAdjust="0"/>
  </p:normalViewPr>
  <p:slideViewPr>
    <p:cSldViewPr snapToGrid="0" showGuides="1">
      <p:cViewPr>
        <p:scale>
          <a:sx n="100" d="100"/>
          <a:sy n="100" d="100"/>
        </p:scale>
        <p:origin x="1048" y="-444"/>
      </p:cViewPr>
      <p:guideLst>
        <p:guide orient="horz" pos="2336"/>
        <p:guide pos="1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8A89-A184-4799-AFBF-7D9EF6C788A9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143000"/>
            <a:ext cx="2174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CBAD1-C7FC-4B34-B12E-301BA76F9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80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Double check the introduction</a:t>
            </a:r>
          </a:p>
          <a:p>
            <a:endParaRPr lang="en-SG" dirty="0"/>
          </a:p>
          <a:p>
            <a:r>
              <a:rPr lang="en-SG" dirty="0"/>
              <a:t>turn the approach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CBAD1-C7FC-4B34-B12E-301BA76F9C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Demonstrate our best work well</a:t>
            </a:r>
          </a:p>
          <a:p>
            <a:r>
              <a:rPr lang="en-SG" dirty="0"/>
              <a:t>Give some context as to what we are comparing against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CBAD1-C7FC-4B34-B12E-301BA76F9C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6"/>
          <a:stretch>
            <a:fillRect/>
          </a:stretch>
        </p:blipFill>
        <p:spPr>
          <a:xfrm>
            <a:off x="-1" y="6765249"/>
            <a:ext cx="5327650" cy="90664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60019" y="2996979"/>
            <a:ext cx="4320000" cy="17494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00025" indent="0">
              <a:buFontTx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399415" indent="0">
              <a:buFontTx/>
              <a:buNone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99440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799465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此处请输入作品简介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0019" y="1689776"/>
            <a:ext cx="4320000" cy="7020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此处请输入标题</a:t>
            </a:r>
          </a:p>
        </p:txBody>
      </p:sp>
      <p:sp>
        <p:nvSpPr>
          <p:cNvPr id="60" name="文本占位符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0019" y="5351512"/>
            <a:ext cx="4320000" cy="19072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00025" indent="0">
              <a:buFontTx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399415" indent="0">
              <a:buFontTx/>
              <a:buNone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99440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799465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此处可插入图片或文字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893" y="1242444"/>
            <a:ext cx="1696720" cy="289560"/>
            <a:chOff x="2565400" y="1193085"/>
            <a:chExt cx="1696720" cy="289560"/>
          </a:xfrm>
        </p:grpSpPr>
        <p:sp>
          <p:nvSpPr>
            <p:cNvPr id="3" name="五边形 2"/>
            <p:cNvSpPr/>
            <p:nvPr userDrawn="1"/>
          </p:nvSpPr>
          <p:spPr>
            <a:xfrm>
              <a:off x="2565400" y="1193085"/>
              <a:ext cx="1696720" cy="28956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燕尾形 19"/>
            <p:cNvSpPr/>
            <p:nvPr userDrawn="1"/>
          </p:nvSpPr>
          <p:spPr>
            <a:xfrm>
              <a:off x="2778761" y="1193085"/>
              <a:ext cx="1285240" cy="28956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作品名称</a:t>
              </a: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-4893" y="2549647"/>
            <a:ext cx="1696720" cy="289560"/>
            <a:chOff x="2565400" y="1193085"/>
            <a:chExt cx="1696720" cy="289560"/>
          </a:xfrm>
        </p:grpSpPr>
        <p:sp>
          <p:nvSpPr>
            <p:cNvPr id="23" name="五边形 22"/>
            <p:cNvSpPr/>
            <p:nvPr userDrawn="1"/>
          </p:nvSpPr>
          <p:spPr>
            <a:xfrm>
              <a:off x="2565400" y="1193085"/>
              <a:ext cx="1696720" cy="289560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燕尾形 23"/>
            <p:cNvSpPr/>
            <p:nvPr userDrawn="1"/>
          </p:nvSpPr>
          <p:spPr>
            <a:xfrm>
              <a:off x="2778761" y="1193085"/>
              <a:ext cx="1285240" cy="28956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作品简介</a:t>
              </a: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-4893" y="4904180"/>
            <a:ext cx="1696720" cy="289560"/>
            <a:chOff x="2565400" y="1193085"/>
            <a:chExt cx="1696720" cy="289560"/>
          </a:xfrm>
        </p:grpSpPr>
        <p:sp>
          <p:nvSpPr>
            <p:cNvPr id="26" name="五边形 25"/>
            <p:cNvSpPr/>
            <p:nvPr userDrawn="1"/>
          </p:nvSpPr>
          <p:spPr>
            <a:xfrm>
              <a:off x="2565400" y="1193085"/>
              <a:ext cx="1696720" cy="289560"/>
            </a:xfrm>
            <a:prstGeom prst="homePlat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燕尾形 27"/>
            <p:cNvSpPr/>
            <p:nvPr userDrawn="1"/>
          </p:nvSpPr>
          <p:spPr>
            <a:xfrm>
              <a:off x="2778761" y="1193085"/>
              <a:ext cx="1285240" cy="28956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作品展示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9795" y="4728520"/>
            <a:ext cx="4320225" cy="25301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00025" indent="0">
              <a:buFontTx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399415" indent="0">
              <a:buFontTx/>
              <a:buNone/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99440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799465" indent="0">
              <a:buFontTx/>
              <a:buNone/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此处请插入图片和文字说明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5" hasCustomPrompt="1"/>
          </p:nvPr>
        </p:nvSpPr>
        <p:spPr>
          <a:xfrm>
            <a:off x="459795" y="1204943"/>
            <a:ext cx="4320225" cy="28258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00025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399415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9944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799465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此处可插入图片或文字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0" y="4234900"/>
            <a:ext cx="1696720" cy="289560"/>
            <a:chOff x="2565400" y="1193085"/>
            <a:chExt cx="1696720" cy="289560"/>
          </a:xfrm>
        </p:grpSpPr>
        <p:sp>
          <p:nvSpPr>
            <p:cNvPr id="13" name="五边形 12"/>
            <p:cNvSpPr/>
            <p:nvPr userDrawn="1"/>
          </p:nvSpPr>
          <p:spPr>
            <a:xfrm>
              <a:off x="2565400" y="1193085"/>
              <a:ext cx="1696720" cy="28956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燕尾形 13"/>
            <p:cNvSpPr/>
            <p:nvPr userDrawn="1"/>
          </p:nvSpPr>
          <p:spPr>
            <a:xfrm>
              <a:off x="2778761" y="1193085"/>
              <a:ext cx="1285240" cy="28956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团队介绍</a:t>
              </a: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6276" y="7006699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6E1C-7F6A-4A3B-BC6F-989D5AA23FDF}" type="datetime1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64784" y="7006699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457583" y="4879206"/>
            <a:ext cx="715037" cy="1736848"/>
            <a:chOff x="7503588" y="3086327"/>
            <a:chExt cx="1552748" cy="3771673"/>
          </a:xfrm>
        </p:grpSpPr>
        <p:sp>
          <p:nvSpPr>
            <p:cNvPr id="31" name="矩形 30"/>
            <p:cNvSpPr/>
            <p:nvPr/>
          </p:nvSpPr>
          <p:spPr>
            <a:xfrm>
              <a:off x="7503588" y="4103818"/>
              <a:ext cx="792117" cy="775546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12959" y="5525652"/>
              <a:ext cx="611488" cy="639660"/>
            </a:xfrm>
            <a:prstGeom prst="rect">
              <a:avLst/>
            </a:prstGeom>
            <a:solidFill>
              <a:schemeClr val="accent4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12959" y="6218340"/>
              <a:ext cx="611488" cy="63966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95705" y="6218340"/>
              <a:ext cx="611488" cy="639660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661106" y="5223030"/>
              <a:ext cx="395230" cy="4318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844080" y="3086327"/>
              <a:ext cx="238134" cy="248572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6"/>
          <a:stretch>
            <a:fillRect/>
          </a:stretch>
        </p:blipFill>
        <p:spPr>
          <a:xfrm>
            <a:off x="-1" y="6765249"/>
            <a:ext cx="5327650" cy="906648"/>
          </a:xfrm>
          <a:prstGeom prst="rect">
            <a:avLst/>
          </a:prstGeom>
        </p:spPr>
      </p:pic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-4893" y="146407"/>
            <a:ext cx="5332542" cy="924524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pic>
        <p:nvPicPr>
          <p:cNvPr id="15" name="Picture 23" descr="自强不息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" y="261566"/>
            <a:ext cx="535307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633929" y="300098"/>
            <a:ext cx="4693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0" i="0" spc="200" baseline="0" dirty="0">
                <a:solidFill>
                  <a:srgbClr val="333333"/>
                </a:solidFill>
                <a:effectLst/>
                <a:latin typeface="Helvetica Neue"/>
              </a:rPr>
              <a:t>首届全国大学生类脑计算创新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399415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695" indent="-99695" algn="l" defTabSz="39941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29972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9974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9913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89916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109918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29857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49860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69799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2pPr>
      <a:lvl3pPr marL="39941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3pPr>
      <a:lvl4pPr marL="59944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79946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99885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19888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39827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59829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66276" y="7006699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6E1C-7F6A-4A3B-BC6F-989D5AA23FDF}" type="datetime1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764784" y="7006699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4457583" y="4879206"/>
            <a:ext cx="715037" cy="1736848"/>
            <a:chOff x="7503588" y="3086327"/>
            <a:chExt cx="1552748" cy="3771673"/>
          </a:xfrm>
        </p:grpSpPr>
        <p:sp>
          <p:nvSpPr>
            <p:cNvPr id="31" name="矩形 30"/>
            <p:cNvSpPr/>
            <p:nvPr/>
          </p:nvSpPr>
          <p:spPr>
            <a:xfrm>
              <a:off x="7503588" y="4103818"/>
              <a:ext cx="792117" cy="775546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612959" y="5525652"/>
              <a:ext cx="611488" cy="639660"/>
            </a:xfrm>
            <a:prstGeom prst="rect">
              <a:avLst/>
            </a:prstGeom>
            <a:solidFill>
              <a:schemeClr val="accent4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612959" y="6218340"/>
              <a:ext cx="611488" cy="63966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95705" y="6218340"/>
              <a:ext cx="611488" cy="639660"/>
            </a:xfrm>
            <a:prstGeom prst="rect">
              <a:avLst/>
            </a:prstGeom>
            <a:solidFill>
              <a:schemeClr val="accent3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8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661106" y="5223030"/>
              <a:ext cx="395230" cy="4318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40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844080" y="3086327"/>
              <a:ext cx="238134" cy="248572"/>
            </a:xfrm>
            <a:prstGeom prst="rect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46"/>
          <a:stretch>
            <a:fillRect/>
          </a:stretch>
        </p:blipFill>
        <p:spPr>
          <a:xfrm>
            <a:off x="-1" y="6765249"/>
            <a:ext cx="5327650" cy="906648"/>
          </a:xfrm>
          <a:prstGeom prst="rect">
            <a:avLst/>
          </a:prstGeom>
        </p:spPr>
      </p:pic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-4893" y="146407"/>
            <a:ext cx="5332542" cy="924524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-4893" y="300098"/>
            <a:ext cx="46969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0" i="0" spc="200" baseline="0" dirty="0">
                <a:solidFill>
                  <a:srgbClr val="333333"/>
                </a:solidFill>
                <a:effectLst/>
                <a:latin typeface="Helvetica Neue"/>
              </a:rPr>
              <a:t>应用大赛暨国际邀请赛作品集</a:t>
            </a:r>
          </a:p>
        </p:txBody>
      </p:sp>
      <p:pic>
        <p:nvPicPr>
          <p:cNvPr id="3" name="图片 2" descr="类脑中心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83760" y="260985"/>
            <a:ext cx="542085" cy="5400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399415" rtl="0" eaLnBrk="1" latinLnBrk="0" hangingPunct="1">
        <a:lnSpc>
          <a:spcPct val="90000"/>
        </a:lnSpc>
        <a:spcBef>
          <a:spcPct val="0"/>
        </a:spcBef>
        <a:buNone/>
        <a:defRPr sz="1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695" indent="-99695" algn="l" defTabSz="39941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29972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49974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9913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89916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109918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298575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49860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697990" indent="-99695" algn="l" defTabSz="399415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1pPr>
      <a:lvl2pPr marL="20002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2pPr>
      <a:lvl3pPr marL="39941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3pPr>
      <a:lvl4pPr marL="59944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4pPr>
      <a:lvl5pPr marL="79946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5pPr>
      <a:lvl6pPr marL="99885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6pPr>
      <a:lvl7pPr marL="119888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7pPr>
      <a:lvl8pPr marL="1398270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8pPr>
      <a:lvl9pPr marL="1598295" algn="l" defTabSz="399415" rtl="0" eaLnBrk="1" latinLnBrk="0" hangingPunct="1">
        <a:defRPr sz="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A0C5A4B-E962-412B-8BD3-91FCA08C4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2890370"/>
            <a:ext cx="5327648" cy="204044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SG" sz="1100" dirty="0" smtClean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Choosing </a:t>
            </a:r>
            <a:r>
              <a:rPr lang="en-SG" sz="11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 appropriate typeface is difficult due to the large libraries available on the internet and the subjective nature of design. Currently most typeface recommendation systems </a:t>
            </a:r>
            <a:r>
              <a:rPr lang="en-SG" sz="1100" b="1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available to people are textbooks and blogs</a:t>
            </a:r>
            <a:r>
              <a:rPr lang="en-SG" sz="11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.  We implement machine learning algorithms to analyse the correlation between typeface design and its semiotic </a:t>
            </a:r>
            <a:r>
              <a:rPr lang="en-SG" sz="1100" dirty="0" smtClean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meaning</a:t>
            </a:r>
            <a:r>
              <a:rPr lang="en-SG" sz="11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SG" sz="1100" dirty="0" smtClean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and thus recommend an appropriate typeface.</a:t>
            </a:r>
            <a:endParaRPr lang="en-SG" sz="11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>
              <a:lnSpc>
                <a:spcPct val="100000"/>
              </a:lnSpc>
            </a:pPr>
            <a:r>
              <a:rPr lang="en-SG" sz="1100" dirty="0" smtClean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Our </a:t>
            </a:r>
            <a:r>
              <a:rPr lang="en-SG" sz="11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research culminates in a data-driven approach that takes in short sentences and recommends a font based on the meaning conveyed. This approach, overlooked by traditional Natural Language Processing techniques will improve the discovery of semantic meaning in text by incorporating contextual analysis. (deep learning)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29355" y="5370278"/>
            <a:ext cx="4088129" cy="1336170"/>
            <a:chOff x="548640" y="792701"/>
            <a:chExt cx="9893808" cy="3233707"/>
          </a:xfrm>
        </p:grpSpPr>
        <p:sp>
          <p:nvSpPr>
            <p:cNvPr id="33" name="Rounded Rectangle 32"/>
            <p:cNvSpPr/>
            <p:nvPr/>
          </p:nvSpPr>
          <p:spPr>
            <a:xfrm>
              <a:off x="548640" y="792701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APPROACH 1:</a:t>
              </a:r>
            </a:p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LIBLINEAR</a:t>
              </a:r>
              <a:endParaRPr lang="en-SG" sz="787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081528" y="792701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PARAMETERS</a:t>
              </a:r>
            </a:p>
            <a:p>
              <a:pPr algn="ctr"/>
              <a:r>
                <a:rPr lang="en-SG" sz="524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Tweaking of parameters to obtain  optimal results</a:t>
              </a:r>
              <a:endParaRPr lang="en-SG" sz="524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8640" y="2801112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APPROACH 2:</a:t>
              </a:r>
            </a:p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CNN</a:t>
              </a:r>
              <a:endParaRPr lang="en-SG" sz="787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14416" y="792701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LOGISTIC REGRESSION</a:t>
              </a:r>
            </a:p>
            <a:p>
              <a:pPr algn="ctr"/>
              <a:r>
                <a:rPr lang="en-SG" sz="524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Obtain probability estimates of each font</a:t>
              </a:r>
              <a:endParaRPr lang="en-SG" sz="524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147304" y="792701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650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VECTOR COMPOSITION</a:t>
              </a:r>
            </a:p>
            <a:p>
              <a:pPr algn="ctr"/>
              <a:r>
                <a:rPr lang="en-SG" sz="500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C</a:t>
              </a:r>
              <a:r>
                <a:rPr lang="en-SG" sz="500" dirty="0" smtClean="0">
                  <a:solidFill>
                    <a:schemeClr val="tx1"/>
                  </a:solidFill>
                  <a:latin typeface="Merriweather" panose="00000500000000000000" pitchFamily="2" charset="0"/>
                </a:rPr>
                <a:t>omposition </a:t>
              </a:r>
              <a:r>
                <a:rPr lang="en-SG" sz="500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of all font vectors with weights from probability estimate</a:t>
              </a:r>
              <a:endParaRPr lang="en-SG" sz="500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081528" y="2801112"/>
              <a:ext cx="2295144" cy="12252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 smtClean="0">
                  <a:solidFill>
                    <a:schemeClr val="tx1"/>
                  </a:solidFill>
                  <a:latin typeface="Merriweather" panose="00000500000000000000" pitchFamily="2" charset="0"/>
                </a:rPr>
                <a:t>EMBEDDINGS</a:t>
              </a:r>
            </a:p>
            <a:p>
              <a:pPr algn="ctr"/>
              <a:r>
                <a:rPr lang="en-SG" sz="520" dirty="0" smtClean="0">
                  <a:solidFill>
                    <a:schemeClr val="tx1"/>
                  </a:solidFill>
                  <a:latin typeface="Merriweather" panose="00000500000000000000" pitchFamily="2" charset="0"/>
                </a:rPr>
                <a:t>Used </a:t>
              </a:r>
              <a:r>
                <a:rPr lang="en-SG" sz="520" dirty="0" err="1" smtClean="0">
                  <a:solidFill>
                    <a:schemeClr val="tx1"/>
                  </a:solidFill>
                  <a:latin typeface="Merriweather" panose="00000500000000000000" pitchFamily="2" charset="0"/>
                </a:rPr>
                <a:t>GoogleNews</a:t>
              </a:r>
              <a:r>
                <a:rPr lang="en-SG" sz="520" dirty="0" smtClean="0">
                  <a:solidFill>
                    <a:schemeClr val="tx1"/>
                  </a:solidFill>
                  <a:latin typeface="Merriweather" panose="00000500000000000000" pitchFamily="2" charset="0"/>
                </a:rPr>
                <a:t> to map each word to a vector; represents the relationship between words </a:t>
              </a:r>
              <a:endParaRPr lang="en-SG" sz="520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14416" y="2795016"/>
              <a:ext cx="2295143" cy="12252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87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PARAMETERS</a:t>
              </a:r>
            </a:p>
            <a:p>
              <a:pPr algn="ctr"/>
              <a:r>
                <a:rPr lang="en-SG" sz="524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Tweaking of parameters to obtain optimal results</a:t>
              </a:r>
              <a:endParaRPr lang="en-SG" sz="524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  <p:cxnSp>
          <p:nvCxnSpPr>
            <p:cNvPr id="40" name="Straight Arrow Connector 39"/>
            <p:cNvCxnSpPr>
              <a:stCxn id="33" idx="3"/>
              <a:endCxn id="34" idx="1"/>
            </p:cNvCxnSpPr>
            <p:nvPr/>
          </p:nvCxnSpPr>
          <p:spPr>
            <a:xfrm>
              <a:off x="2843784" y="1405349"/>
              <a:ext cx="237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4" idx="3"/>
              <a:endCxn id="36" idx="1"/>
            </p:cNvCxnSpPr>
            <p:nvPr/>
          </p:nvCxnSpPr>
          <p:spPr>
            <a:xfrm>
              <a:off x="5376672" y="1405349"/>
              <a:ext cx="237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>
            <a:xfrm>
              <a:off x="7909560" y="1405349"/>
              <a:ext cx="237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5" idx="3"/>
              <a:endCxn id="38" idx="1"/>
            </p:cNvCxnSpPr>
            <p:nvPr/>
          </p:nvCxnSpPr>
          <p:spPr>
            <a:xfrm>
              <a:off x="2843784" y="3413760"/>
              <a:ext cx="237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</p:cNvCxnSpPr>
            <p:nvPr/>
          </p:nvCxnSpPr>
          <p:spPr>
            <a:xfrm>
              <a:off x="7909562" y="3407665"/>
              <a:ext cx="237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8147301" y="2795016"/>
              <a:ext cx="2295143" cy="122529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700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TEXT2FONT.H5</a:t>
              </a:r>
            </a:p>
            <a:p>
              <a:pPr algn="ctr"/>
              <a:r>
                <a:rPr lang="en-SG" sz="524" dirty="0">
                  <a:solidFill>
                    <a:schemeClr val="tx1"/>
                  </a:solidFill>
                  <a:latin typeface="Merriweather" panose="00000500000000000000" pitchFamily="2" charset="0"/>
                </a:rPr>
                <a:t>Obtain probability estimates of each font</a:t>
              </a:r>
              <a:endParaRPr lang="en-SG" sz="524" dirty="0">
                <a:solidFill>
                  <a:schemeClr val="tx1"/>
                </a:solidFill>
                <a:latin typeface="Merriweather" panose="00000500000000000000" pitchFamily="2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" y="1723945"/>
            <a:ext cx="532764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latin typeface="Merriweather" panose="00000500000000000000" pitchFamily="2" charset="0"/>
              </a:rPr>
              <a:t>f</a:t>
            </a:r>
            <a:r>
              <a:rPr lang="en-SG" sz="3200" dirty="0" smtClean="0">
                <a:latin typeface="Merriweather" panose="00000500000000000000" pitchFamily="2" charset="0"/>
              </a:rPr>
              <a:t>ace of fonts | </a:t>
            </a:r>
            <a:r>
              <a:rPr lang="zh-CN" altLang="en-US" sz="3200" dirty="0" smtClean="0">
                <a:latin typeface="Merriweather" panose="00000500000000000000" pitchFamily="2" charset="0"/>
              </a:rPr>
              <a:t>字之魂</a:t>
            </a:r>
            <a:endParaRPr lang="en-SG" sz="3200" dirty="0">
              <a:latin typeface="Merriweather" panose="00000500000000000000" pitchFamily="2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" y="1700497"/>
            <a:ext cx="5327649" cy="5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-1" y="2339917"/>
            <a:ext cx="5327649" cy="57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59795" y="4566474"/>
            <a:ext cx="4320225" cy="2530192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The team consists three first-year undergraduate students from Singapore University of Technology and Design.</a:t>
            </a: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1200" dirty="0">
              <a:latin typeface="Merriweather" panose="000005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Special thanks to:</a:t>
            </a:r>
          </a:p>
          <a:p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Ganesh Chandrasekaran, USA</a:t>
            </a:r>
          </a:p>
          <a:p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 </a:t>
            </a:r>
            <a:r>
              <a:rPr lang="en-US" sz="1200" dirty="0" err="1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Zhaorong</a:t>
            </a:r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Singapore</a:t>
            </a:r>
          </a:p>
          <a:p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 </a:t>
            </a:r>
            <a:r>
              <a:rPr lang="en-US" sz="1200" dirty="0" err="1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Luwei</a:t>
            </a:r>
            <a:r>
              <a:rPr lang="en-US" sz="1200" dirty="0">
                <a:latin typeface="Merriweather" panose="000005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Singapore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BDE198-A070-443E-9063-A71D353CC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t="22318" r="2235" b="30465"/>
          <a:stretch/>
        </p:blipFill>
        <p:spPr>
          <a:xfrm>
            <a:off x="1169159" y="5103432"/>
            <a:ext cx="3038100" cy="1125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1" name="Group 10"/>
          <p:cNvGrpSpPr/>
          <p:nvPr/>
        </p:nvGrpSpPr>
        <p:grpSpPr>
          <a:xfrm>
            <a:off x="355685" y="1333208"/>
            <a:ext cx="5123095" cy="2110481"/>
            <a:chOff x="2795353" y="1658944"/>
            <a:chExt cx="6881328" cy="2507658"/>
          </a:xfrm>
        </p:grpSpPr>
        <p:grpSp>
          <p:nvGrpSpPr>
            <p:cNvPr id="12" name="Group 11"/>
            <p:cNvGrpSpPr/>
            <p:nvPr/>
          </p:nvGrpSpPr>
          <p:grpSpPr>
            <a:xfrm>
              <a:off x="4921832" y="2246817"/>
              <a:ext cx="4754849" cy="1919785"/>
              <a:chOff x="4375796" y="1874293"/>
              <a:chExt cx="4754849" cy="191978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375796" y="1998551"/>
                <a:ext cx="4754849" cy="1632121"/>
                <a:chOff x="4375796" y="1998551"/>
                <a:chExt cx="4754849" cy="1632121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4375796" y="2066543"/>
                  <a:ext cx="2838964" cy="1564129"/>
                  <a:chOff x="4375796" y="2066543"/>
                  <a:chExt cx="2838964" cy="1564129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 rotWithShape="1"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4526278" y="2066543"/>
                    <a:ext cx="2538000" cy="540216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/>
                  <p:cNvPicPr/>
                  <p:nvPr/>
                </p:nvPicPr>
                <p:blipFill rotWithShape="1">
                  <a:blip r:embed="rId5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565409" y="3146759"/>
                    <a:ext cx="2459738" cy="48391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27" name="Picture 26"/>
                  <p:cNvPicPr/>
                  <p:nvPr/>
                </p:nvPicPr>
                <p:blipFill rotWithShape="1"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4526278" y="2631761"/>
                    <a:ext cx="2538000" cy="48999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4375796" y="2424752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4375796" y="2183997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4375796" y="2083897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4375796" y="2985931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4375796" y="2620871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375796" y="2739511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>
                    <a:off x="4375796" y="3493827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4375796" y="3252554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4375796" y="3171470"/>
                    <a:ext cx="2838964" cy="90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7128536" y="1998551"/>
                  <a:ext cx="1469445" cy="548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Merriweather" panose="00000500000000000000" pitchFamily="2" charset="0"/>
                    </a:rPr>
                    <a:t>c</a:t>
                  </a:r>
                  <a:r>
                    <a:rPr lang="en-SG" sz="1200" dirty="0" smtClean="0">
                      <a:latin typeface="Merriweather" panose="00000500000000000000" pitchFamily="2" charset="0"/>
                    </a:rPr>
                    <a:t>ustom brand font</a:t>
                  </a:r>
                  <a:endParaRPr lang="en-SG" sz="1200" dirty="0">
                    <a:latin typeface="Merriweather" panose="00000500000000000000" pitchFamily="2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163519" y="2524435"/>
                  <a:ext cx="1967126" cy="548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Merriweather" panose="00000500000000000000" pitchFamily="2" charset="0"/>
                    </a:rPr>
                    <a:t>r</a:t>
                  </a:r>
                  <a:r>
                    <a:rPr lang="en-SG" sz="1200" dirty="0" smtClean="0">
                      <a:latin typeface="Merriweather" panose="00000500000000000000" pitchFamily="2" charset="0"/>
                    </a:rPr>
                    <a:t>ecommended font 1</a:t>
                  </a:r>
                  <a:endParaRPr lang="en-SG" sz="1200" dirty="0">
                    <a:latin typeface="Merriweather" panose="00000500000000000000" pitchFamily="2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132820" y="3056612"/>
                  <a:ext cx="1947423" cy="548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200" dirty="0">
                      <a:latin typeface="Merriweather" panose="00000500000000000000" pitchFamily="2" charset="0"/>
                    </a:rPr>
                    <a:t>r</a:t>
                  </a:r>
                  <a:r>
                    <a:rPr lang="en-SG" sz="1200" dirty="0" smtClean="0">
                      <a:latin typeface="Merriweather" panose="00000500000000000000" pitchFamily="2" charset="0"/>
                    </a:rPr>
                    <a:t>ecommended font 2</a:t>
                  </a: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4849506" y="1874293"/>
                <a:ext cx="18197" cy="1919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4880472" y="1874293"/>
                <a:ext cx="18197" cy="19197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 descr="The-Palestinian-Museum-Venturethree-logo-design-branding-identity-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354" y="2327024"/>
              <a:ext cx="2041830" cy="1753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795353" y="1658944"/>
              <a:ext cx="6110729" cy="548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>
                  <a:latin typeface="Merriweather" panose="00000500000000000000" pitchFamily="2" charset="0"/>
                </a:rPr>
                <a:t>We </a:t>
              </a:r>
              <a:r>
                <a:rPr lang="en-SG" sz="1200" dirty="0" smtClean="0">
                  <a:latin typeface="Merriweather" panose="00000500000000000000" pitchFamily="2" charset="0"/>
                </a:rPr>
                <a:t>tested our model against award winning branding and their typographies; and this is our </a:t>
              </a:r>
              <a:r>
                <a:rPr lang="en-SG" sz="1200" dirty="0" smtClean="0">
                  <a:latin typeface="Merriweather" panose="00000500000000000000" pitchFamily="2" charset="0"/>
                </a:rPr>
                <a:t>result: </a:t>
              </a:r>
              <a:endParaRPr lang="en-SG" sz="1200" dirty="0">
                <a:latin typeface="Merriweather" panose="00000500000000000000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</TotalTime>
  <Words>157</Words>
  <Application>Microsoft Office PowerPoint</Application>
  <PresentationFormat>Custom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等线</vt:lpstr>
      <vt:lpstr>Helvetica Neue</vt:lpstr>
      <vt:lpstr>微软雅黑</vt:lpstr>
      <vt:lpstr>Arial</vt:lpstr>
      <vt:lpstr>Ebrima</vt:lpstr>
      <vt:lpstr>Merriweather</vt:lpstr>
      <vt:lpstr>Office 主题​​</vt:lpstr>
      <vt:lpstr>1_Office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 ZOU</dc:creator>
  <cp:lastModifiedBy>Luo Qi Chan</cp:lastModifiedBy>
  <cp:revision>74</cp:revision>
  <dcterms:created xsi:type="dcterms:W3CDTF">2017-09-26T02:18:00Z</dcterms:created>
  <dcterms:modified xsi:type="dcterms:W3CDTF">2017-10-05T14:43:06Z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