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322" r:id="rId11"/>
    <p:sldId id="321" r:id="rId12"/>
    <p:sldId id="323" r:id="rId13"/>
    <p:sldId id="325" r:id="rId14"/>
    <p:sldId id="326" r:id="rId15"/>
    <p:sldId id="327" r:id="rId16"/>
    <p:sldId id="329" r:id="rId17"/>
    <p:sldId id="328" r:id="rId18"/>
    <p:sldId id="277" r:id="rId19"/>
    <p:sldId id="330" r:id="rId20"/>
    <p:sldId id="331" r:id="rId21"/>
    <p:sldId id="332" r:id="rId22"/>
    <p:sldId id="333" r:id="rId23"/>
    <p:sldId id="334" r:id="rId24"/>
    <p:sldId id="335" r:id="rId25"/>
    <p:sldId id="337" r:id="rId26"/>
    <p:sldId id="278" r:id="rId27"/>
    <p:sldId id="279" r:id="rId28"/>
    <p:sldId id="338" r:id="rId29"/>
    <p:sldId id="339" r:id="rId30"/>
    <p:sldId id="340" r:id="rId31"/>
    <p:sldId id="280" r:id="rId32"/>
    <p:sldId id="281" r:id="rId33"/>
    <p:sldId id="282" r:id="rId34"/>
    <p:sldId id="283" r:id="rId35"/>
    <p:sldId id="284" r:id="rId36"/>
    <p:sldId id="285" r:id="rId37"/>
    <p:sldId id="341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9" r:id="rId58"/>
    <p:sldId id="342" r:id="rId59"/>
    <p:sldId id="26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/>
    <p:restoredTop sz="89931" autoAdjust="0"/>
  </p:normalViewPr>
  <p:slideViewPr>
    <p:cSldViewPr>
      <p:cViewPr>
        <p:scale>
          <a:sx n="121" d="100"/>
          <a:sy n="121" d="100"/>
        </p:scale>
        <p:origin x="7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874B-92FD-4EC2-B50F-0F770863AD1D}" type="datetimeFigureOut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DF190-EACF-4176-BC74-0E41E2D5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partial derivative of 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respect to 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F190-EACF-4176-BC74-0E41E2D537F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A0B09-3CCE-448B-870B-4F7A7EC86D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2E4-FB5D-4B1A-9A8D-5E0DA1465D8D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F084-1B42-4568-AFFB-D41C0DDDB886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3E62-CD24-4CD4-814B-72448A586507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55D8-7326-410D-B4FA-F494CC17ADD8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256-8B69-40C2-99AE-BCD38B48281B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BD56-7CBB-4DDB-BDDB-966AE9FD1D4F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2EE-450F-4712-BC4C-BA23D3AF87A4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22B2-8626-4D0B-9FF4-EB855ED28740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E7B0-9FA7-4EEA-A016-61E82EC0A556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8DB3-B8D1-4E55-A226-8A0FDE430B81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8434-1EDB-4349-A472-3D4CC6FD560A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98B4-9140-447D-874C-1BE567DBB9BA}" type="datetime1">
              <a:rPr lang="zh-CN" altLang="en-US" smtClean="0"/>
              <a:t>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nn.lecun.com/exdb/mnist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0.png"/><Relationship Id="rId5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20.png"/><Relationship Id="rId6" Type="http://schemas.openxmlformats.org/officeDocument/2006/relationships/image" Target="../media/image230.png"/><Relationship Id="rId7" Type="http://schemas.openxmlformats.org/officeDocument/2006/relationships/image" Target="../media/image240.png"/><Relationship Id="rId8" Type="http://schemas.openxmlformats.org/officeDocument/2006/relationships/image" Target="../media/image250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Wenguang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</a:p>
          <a:p>
            <a:r>
              <a:rPr lang="en-US" altLang="zh-CN" dirty="0" smtClean="0"/>
              <a:t>Dept. of Computer Science and Technology</a:t>
            </a:r>
          </a:p>
          <a:p>
            <a:r>
              <a:rPr lang="en-US" altLang="zh-CN" dirty="0" smtClean="0"/>
              <a:t>Tsinghua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548680"/>
            <a:ext cx="547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</a:rPr>
              <a:t>2017 Tsinghua Deep Learning Summer </a:t>
            </a:r>
            <a:r>
              <a:rPr lang="en-US" altLang="zh-CN" sz="2000" dirty="0">
                <a:solidFill>
                  <a:srgbClr val="0070C0"/>
                </a:solidFill>
              </a:rPr>
              <a:t>School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c[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 + j] </a:t>
            </a:r>
            <a:r>
              <a:rPr lang="en-US" sz="1600" dirty="0">
                <a:latin typeface="Courier New" pitchFamily="49" charset="0"/>
              </a:rPr>
              <a:t>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</a:t>
            </a:r>
            <a:r>
              <a:rPr lang="en-US" sz="1600" dirty="0" smtClean="0">
                <a:latin typeface="Courier New" pitchFamily="49" charset="0"/>
              </a:rPr>
              <a:t>k] * b[k*n + j];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+=B)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for (i1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i1 &lt; </a:t>
            </a:r>
            <a:r>
              <a:rPr lang="en-US" sz="1600" dirty="0" err="1" smtClean="0">
                <a:latin typeface="Courier New" pitchFamily="49" charset="0"/>
              </a:rPr>
              <a:t>i+B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for (j1 = j; j1 &lt; </a:t>
            </a:r>
            <a:r>
              <a:rPr lang="en-US" sz="1600" dirty="0" err="1" smtClean="0">
                <a:latin typeface="Courier New" pitchFamily="49" charset="0"/>
              </a:rPr>
              <a:t>j+B</a:t>
            </a:r>
            <a:r>
              <a:rPr lang="en-US" sz="1600" dirty="0" smtClean="0">
                <a:latin typeface="Courier New" pitchFamily="49" charset="0"/>
              </a:rPr>
              <a:t>; j++)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  for (k1 = k; k1 &lt; </a:t>
            </a:r>
            <a:r>
              <a:rPr lang="en-US" sz="1600" dirty="0" err="1" smtClean="0">
                <a:latin typeface="Courier New" pitchFamily="49" charset="0"/>
              </a:rPr>
              <a:t>k+B</a:t>
            </a:r>
            <a:r>
              <a:rPr lang="en-US" sz="1600" dirty="0" smtClean="0">
                <a:latin typeface="Courier New" pitchFamily="49" charset="0"/>
              </a:rPr>
              <a:t>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             c[i1*n+j1] </a:t>
            </a:r>
            <a:r>
              <a:rPr lang="en-US" sz="1600" dirty="0">
                <a:latin typeface="Courier New" pitchFamily="49" charset="0"/>
              </a:rPr>
              <a:t>+= </a:t>
            </a:r>
            <a:r>
              <a:rPr lang="en-US" sz="1600" dirty="0" smtClean="0">
                <a:latin typeface="Courier New" pitchFamily="49" charset="0"/>
              </a:rPr>
              <a:t>a[i1*n </a:t>
            </a:r>
            <a:r>
              <a:rPr lang="en-US" sz="1600" dirty="0">
                <a:latin typeface="Courier New" pitchFamily="49" charset="0"/>
              </a:rPr>
              <a:t>+ </a:t>
            </a:r>
            <a:r>
              <a:rPr lang="en-US" sz="1600" dirty="0" smtClean="0">
                <a:latin typeface="Courier New" pitchFamily="49" charset="0"/>
              </a:rPr>
              <a:t>k1]*b[k1*n + j1];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matrix operations efficiently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Fortunately</a:t>
            </a:r>
            <a:r>
              <a:rPr lang="en-US" altLang="zh-CN" dirty="0"/>
              <a:t>, matrix operations are standard:</a:t>
            </a:r>
          </a:p>
          <a:p>
            <a:pPr lvl="1"/>
            <a:r>
              <a:rPr lang="en-US" altLang="zh-CN" dirty="0"/>
              <a:t>Matrix-matrix multiplication, matrix-vector multiplication, matrix addition, matrix-vector addition, 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MKL</a:t>
            </a:r>
            <a:r>
              <a:rPr lang="en-US" altLang="zh-CN" dirty="0"/>
              <a:t>, </a:t>
            </a:r>
            <a:r>
              <a:rPr lang="en-US" altLang="zh-CN" dirty="0" err="1"/>
              <a:t>OpenBLAS</a:t>
            </a:r>
            <a:r>
              <a:rPr lang="en-US" altLang="zh-CN" dirty="0"/>
              <a:t>, </a:t>
            </a:r>
            <a:r>
              <a:rPr lang="en-US" altLang="zh-CN" dirty="0" err="1"/>
              <a:t>cuBLAS</a:t>
            </a:r>
            <a:r>
              <a:rPr lang="en-US" altLang="zh-CN" dirty="0"/>
              <a:t>, 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Numpy’s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044948"/>
            <a:ext cx="7416800" cy="3848100"/>
          </a:xfrm>
        </p:spPr>
      </p:pic>
      <p:sp>
        <p:nvSpPr>
          <p:cNvPr id="9" name="文本框 8"/>
          <p:cNvSpPr txBox="1"/>
          <p:nvPr/>
        </p:nvSpPr>
        <p:spPr>
          <a:xfrm>
            <a:off x="1043608" y="6104483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result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c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=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0033CC"/>
                </a:solidFill>
              </a:rPr>
              <a:t>np.sum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(b,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axis=1)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+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0033CC"/>
                </a:solidFill>
              </a:rPr>
              <a:t>np.sum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(a,</a:t>
            </a:r>
            <a:r>
              <a:rPr kumimoji="1" lang="zh-CN" altLang="en-US" sz="2000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33CC"/>
                </a:solidFill>
              </a:rPr>
              <a:t>axis=0)?</a:t>
            </a:r>
            <a:endParaRPr kumimoji="1"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en-US" altLang="zh-CN" dirty="0" smtClean="0"/>
              <a:t>(cont’d)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772816"/>
            <a:ext cx="7226300" cy="283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7784" y="5111301"/>
            <a:ext cx="284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>
                <a:solidFill>
                  <a:srgbClr val="0033CC"/>
                </a:solidFill>
              </a:rPr>
              <a:t>a[1,2]</a:t>
            </a:r>
            <a:r>
              <a:rPr kumimoji="1" lang="zh-CN" altLang="en-US" dirty="0" smtClean="0">
                <a:solidFill>
                  <a:srgbClr val="0033CC"/>
                </a:solidFill>
              </a:rPr>
              <a:t> </a:t>
            </a:r>
            <a:r>
              <a:rPr kumimoji="1"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6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386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" y="5962808"/>
            <a:ext cx="3702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Stanford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CS224d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Tensor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736866" cy="2376264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ommon 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NN 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Softmax</a:t>
            </a:r>
            <a:r>
              <a:rPr lang="en-US" altLang="zh-CN" dirty="0"/>
              <a:t>, RELU, sigmoid, 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GPU(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accelerators)</a:t>
            </a:r>
            <a:endParaRPr lang="en-US" altLang="zh-CN" dirty="0"/>
          </a:p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code in Tensorflow</a:t>
            </a:r>
            <a:endParaRPr lang="zh-CN" alt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798105" y="3091720"/>
            <a:ext cx="771724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2700" dirty="0">
                <a:latin typeface="Consolas"/>
                <a:cs typeface="Consolas"/>
              </a:rPr>
              <a:t>HX</a:t>
            </a:r>
            <a:r>
              <a:rPr sz="2700" dirty="0">
                <a:latin typeface="Consolas"/>
                <a:cs typeface="Consolas"/>
              </a:rPr>
              <a:t> = tf.nn.softmax(tf.matmul(X, W) +</a:t>
            </a:r>
            <a:r>
              <a:rPr sz="2700" spc="-94" dirty="0">
                <a:latin typeface="Consolas"/>
                <a:cs typeface="Consolas"/>
              </a:rPr>
              <a:t> </a:t>
            </a:r>
            <a:r>
              <a:rPr sz="2700" dirty="0">
                <a:latin typeface="Consolas"/>
                <a:cs typeface="Consolas"/>
              </a:rPr>
              <a:t>b)</a:t>
            </a:r>
          </a:p>
        </p:txBody>
      </p:sp>
      <p:sp>
        <p:nvSpPr>
          <p:cNvPr id="5" name="object 7"/>
          <p:cNvSpPr txBox="1"/>
          <p:nvPr/>
        </p:nvSpPr>
        <p:spPr>
          <a:xfrm>
            <a:off x="2609822" y="2383176"/>
            <a:ext cx="176468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41" dirty="0">
                <a:solidFill>
                  <a:srgbClr val="D84436"/>
                </a:solidFill>
                <a:latin typeface="Times New Roman"/>
                <a:cs typeface="Times New Roman"/>
              </a:rPr>
              <a:t>tensor</a:t>
            </a:r>
            <a:r>
              <a:rPr sz="2100" i="1" spc="319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D84436"/>
                </a:solidFill>
                <a:latin typeface="Times New Roman"/>
                <a:cs typeface="Times New Roman"/>
              </a:rPr>
              <a:t>shapes: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511059" y="2395111"/>
            <a:ext cx="136222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86" dirty="0">
                <a:solidFill>
                  <a:srgbClr val="D84436"/>
                </a:solidFill>
                <a:latin typeface="Times New Roman"/>
                <a:cs typeface="Times New Roman"/>
              </a:rPr>
              <a:t>X[100, </a:t>
            </a:r>
            <a:r>
              <a:rPr sz="2100" i="1" spc="71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8" dirty="0">
                <a:solidFill>
                  <a:srgbClr val="D84436"/>
                </a:solidFill>
                <a:latin typeface="Times New Roman"/>
                <a:cs typeface="Times New Roman"/>
              </a:rPr>
              <a:t>748]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6146383" y="2395110"/>
            <a:ext cx="113071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60" dirty="0">
                <a:solidFill>
                  <a:srgbClr val="D84436"/>
                </a:solidFill>
                <a:latin typeface="Times New Roman"/>
                <a:cs typeface="Times New Roman"/>
              </a:rPr>
              <a:t>W[748,10]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454901" y="2395665"/>
            <a:ext cx="63166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-30" dirty="0">
                <a:solidFill>
                  <a:srgbClr val="D84436"/>
                </a:solidFill>
                <a:latin typeface="Times New Roman"/>
                <a:cs typeface="Times New Roman"/>
              </a:rPr>
              <a:t>b[10]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5847965" y="2680389"/>
            <a:ext cx="409246" cy="471516"/>
          </a:xfrm>
          <a:custGeom>
            <a:avLst/>
            <a:gdLst/>
            <a:ahLst/>
            <a:cxnLst/>
            <a:rect l="l" t="t" r="r" b="b"/>
            <a:pathLst>
              <a:path w="189229" h="479425">
                <a:moveTo>
                  <a:pt x="0" y="0"/>
                </a:moveTo>
                <a:lnTo>
                  <a:pt x="28896" y="41590"/>
                </a:lnTo>
                <a:lnTo>
                  <a:pt x="55822" y="85411"/>
                </a:lnTo>
                <a:lnTo>
                  <a:pt x="80681" y="131152"/>
                </a:lnTo>
                <a:lnTo>
                  <a:pt x="103378" y="178502"/>
                </a:lnTo>
                <a:lnTo>
                  <a:pt x="123818" y="227150"/>
                </a:lnTo>
                <a:lnTo>
                  <a:pt x="141904" y="276785"/>
                </a:lnTo>
                <a:lnTo>
                  <a:pt x="157541" y="327097"/>
                </a:lnTo>
                <a:lnTo>
                  <a:pt x="170633" y="377773"/>
                </a:lnTo>
                <a:lnTo>
                  <a:pt x="181084" y="428503"/>
                </a:lnTo>
                <a:lnTo>
                  <a:pt x="188799" y="478976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0" name="object 12"/>
          <p:cNvSpPr/>
          <p:nvPr/>
        </p:nvSpPr>
        <p:spPr>
          <a:xfrm flipH="1">
            <a:off x="6665937" y="2773504"/>
            <a:ext cx="82562" cy="334001"/>
          </a:xfrm>
          <a:custGeom>
            <a:avLst/>
            <a:gdLst/>
            <a:ahLst/>
            <a:cxnLst/>
            <a:rect l="l" t="t" r="r" b="b"/>
            <a:pathLst>
              <a:path w="171450" h="482600">
                <a:moveTo>
                  <a:pt x="171249" y="0"/>
                </a:moveTo>
                <a:lnTo>
                  <a:pt x="159665" y="49830"/>
                </a:lnTo>
                <a:lnTo>
                  <a:pt x="147228" y="99621"/>
                </a:lnTo>
                <a:lnTo>
                  <a:pt x="133796" y="149250"/>
                </a:lnTo>
                <a:lnTo>
                  <a:pt x="119228" y="198598"/>
                </a:lnTo>
                <a:lnTo>
                  <a:pt x="103381" y="247542"/>
                </a:lnTo>
                <a:lnTo>
                  <a:pt x="86113" y="295964"/>
                </a:lnTo>
                <a:lnTo>
                  <a:pt x="67283" y="343741"/>
                </a:lnTo>
                <a:lnTo>
                  <a:pt x="46749" y="390752"/>
                </a:lnTo>
                <a:lnTo>
                  <a:pt x="24368" y="436878"/>
                </a:lnTo>
                <a:lnTo>
                  <a:pt x="0" y="481996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1" name="object 13"/>
          <p:cNvSpPr/>
          <p:nvPr/>
        </p:nvSpPr>
        <p:spPr>
          <a:xfrm flipH="1">
            <a:off x="7824309" y="2706341"/>
            <a:ext cx="34289" cy="486940"/>
          </a:xfrm>
          <a:custGeom>
            <a:avLst/>
            <a:gdLst/>
            <a:ahLst/>
            <a:cxnLst/>
            <a:rect l="l" t="t" r="r" b="b"/>
            <a:pathLst>
              <a:path w="270509" h="459105">
                <a:moveTo>
                  <a:pt x="270374" y="0"/>
                </a:moveTo>
                <a:lnTo>
                  <a:pt x="255635" y="42870"/>
                </a:lnTo>
                <a:lnTo>
                  <a:pt x="238567" y="85670"/>
                </a:lnTo>
                <a:lnTo>
                  <a:pt x="219290" y="128343"/>
                </a:lnTo>
                <a:lnTo>
                  <a:pt x="197925" y="170837"/>
                </a:lnTo>
                <a:lnTo>
                  <a:pt x="174591" y="213094"/>
                </a:lnTo>
                <a:lnTo>
                  <a:pt x="149410" y="255061"/>
                </a:lnTo>
                <a:lnTo>
                  <a:pt x="122501" y="296683"/>
                </a:lnTo>
                <a:lnTo>
                  <a:pt x="93986" y="337905"/>
                </a:lnTo>
                <a:lnTo>
                  <a:pt x="63983" y="378671"/>
                </a:lnTo>
                <a:lnTo>
                  <a:pt x="32614" y="418927"/>
                </a:lnTo>
                <a:lnTo>
                  <a:pt x="0" y="45861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2" name="object 14"/>
          <p:cNvSpPr txBox="1"/>
          <p:nvPr/>
        </p:nvSpPr>
        <p:spPr>
          <a:xfrm>
            <a:off x="4172227" y="4076091"/>
            <a:ext cx="203989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i="1" spc="113" dirty="0">
                <a:solidFill>
                  <a:srgbClr val="D84436"/>
                </a:solidFill>
                <a:latin typeface="Times New Roman"/>
                <a:cs typeface="Times New Roman"/>
              </a:rPr>
              <a:t>matrix</a:t>
            </a:r>
            <a:r>
              <a:rPr sz="2100" i="1" spc="311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60" dirty="0">
                <a:solidFill>
                  <a:srgbClr val="D84436"/>
                </a:solidFill>
                <a:latin typeface="Times New Roman"/>
                <a:cs typeface="Times New Roman"/>
              </a:rPr>
              <a:t>multiply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5022268" y="3562259"/>
            <a:ext cx="278270" cy="493088"/>
          </a:xfrm>
          <a:custGeom>
            <a:avLst/>
            <a:gdLst/>
            <a:ahLst/>
            <a:cxnLst/>
            <a:rect l="l" t="t" r="r" b="b"/>
            <a:pathLst>
              <a:path w="230504" h="468629">
                <a:moveTo>
                  <a:pt x="230074" y="468574"/>
                </a:moveTo>
                <a:lnTo>
                  <a:pt x="201899" y="424312"/>
                </a:lnTo>
                <a:lnTo>
                  <a:pt x="174366" y="379498"/>
                </a:lnTo>
                <a:lnTo>
                  <a:pt x="147664" y="334121"/>
                </a:lnTo>
                <a:lnTo>
                  <a:pt x="121983" y="288174"/>
                </a:lnTo>
                <a:lnTo>
                  <a:pt x="97515" y="241646"/>
                </a:lnTo>
                <a:lnTo>
                  <a:pt x="74448" y="194530"/>
                </a:lnTo>
                <a:lnTo>
                  <a:pt x="52973" y="146816"/>
                </a:lnTo>
                <a:lnTo>
                  <a:pt x="33280" y="98495"/>
                </a:lnTo>
                <a:lnTo>
                  <a:pt x="15559" y="49559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4" name="object 16"/>
          <p:cNvSpPr txBox="1"/>
          <p:nvPr/>
        </p:nvSpPr>
        <p:spPr>
          <a:xfrm>
            <a:off x="6665938" y="3981670"/>
            <a:ext cx="1492547" cy="652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00699"/>
              </a:lnSpc>
            </a:pPr>
            <a:r>
              <a:rPr sz="2100" i="1" spc="101" dirty="0">
                <a:solidFill>
                  <a:srgbClr val="D84436"/>
                </a:solidFill>
                <a:latin typeface="Times New Roman"/>
                <a:cs typeface="Times New Roman"/>
              </a:rPr>
              <a:t>broadcast  </a:t>
            </a:r>
            <a:r>
              <a:rPr sz="2100" i="1" spc="-15" dirty="0">
                <a:solidFill>
                  <a:srgbClr val="D84436"/>
                </a:solidFill>
                <a:latin typeface="Times New Roman"/>
                <a:cs typeface="Times New Roman"/>
              </a:rPr>
              <a:t>on  </a:t>
            </a:r>
            <a:r>
              <a:rPr sz="2100" i="1" spc="120" dirty="0">
                <a:solidFill>
                  <a:srgbClr val="D84436"/>
                </a:solidFill>
                <a:latin typeface="Times New Roman"/>
                <a:cs typeface="Times New Roman"/>
              </a:rPr>
              <a:t>all</a:t>
            </a:r>
            <a:r>
              <a:rPr sz="2100" i="1" spc="379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2100" i="1" spc="11" dirty="0">
                <a:solidFill>
                  <a:srgbClr val="D84436"/>
                </a:solidFill>
                <a:latin typeface="Times New Roman"/>
                <a:cs typeface="Times New Roman"/>
              </a:rPr>
              <a:t>lines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7277100" y="3442801"/>
            <a:ext cx="177801" cy="493088"/>
          </a:xfrm>
          <a:custGeom>
            <a:avLst/>
            <a:gdLst/>
            <a:ahLst/>
            <a:cxnLst/>
            <a:rect l="l" t="t" r="r" b="b"/>
            <a:pathLst>
              <a:path w="640079" h="663575">
                <a:moveTo>
                  <a:pt x="639648" y="663348"/>
                </a:moveTo>
                <a:lnTo>
                  <a:pt x="598955" y="641717"/>
                </a:lnTo>
                <a:lnTo>
                  <a:pt x="558760" y="618545"/>
                </a:lnTo>
                <a:lnTo>
                  <a:pt x="519113" y="593846"/>
                </a:lnTo>
                <a:lnTo>
                  <a:pt x="480065" y="567629"/>
                </a:lnTo>
                <a:lnTo>
                  <a:pt x="441664" y="539906"/>
                </a:lnTo>
                <a:lnTo>
                  <a:pt x="403962" y="510688"/>
                </a:lnTo>
                <a:lnTo>
                  <a:pt x="367007" y="479987"/>
                </a:lnTo>
                <a:lnTo>
                  <a:pt x="330850" y="447815"/>
                </a:lnTo>
                <a:lnTo>
                  <a:pt x="295539" y="414181"/>
                </a:lnTo>
                <a:lnTo>
                  <a:pt x="261126" y="379099"/>
                </a:lnTo>
                <a:lnTo>
                  <a:pt x="227660" y="342578"/>
                </a:lnTo>
                <a:lnTo>
                  <a:pt x="195191" y="304631"/>
                </a:lnTo>
                <a:lnTo>
                  <a:pt x="163768" y="265268"/>
                </a:lnTo>
                <a:lnTo>
                  <a:pt x="133442" y="224501"/>
                </a:lnTo>
                <a:lnTo>
                  <a:pt x="104262" y="182341"/>
                </a:lnTo>
                <a:lnTo>
                  <a:pt x="76278" y="138800"/>
                </a:lnTo>
                <a:lnTo>
                  <a:pt x="49539" y="93888"/>
                </a:lnTo>
                <a:lnTo>
                  <a:pt x="24097" y="47618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2100"/>
          </a:p>
        </p:txBody>
      </p:sp>
      <p:sp>
        <p:nvSpPr>
          <p:cNvPr id="16" name="TextBox 15"/>
          <p:cNvSpPr txBox="1"/>
          <p:nvPr/>
        </p:nvSpPr>
        <p:spPr>
          <a:xfrm>
            <a:off x="798105" y="5028773"/>
            <a:ext cx="7466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Underlying implementation leverages matrix </a:t>
            </a:r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libraries</a:t>
            </a:r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like </a:t>
            </a:r>
            <a:r>
              <a:rPr lang="en-US" altLang="zh-CN" dirty="0" err="1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cuDNN</a:t>
            </a:r>
            <a:r>
              <a:rPr lang="en-US" altLang="zh-CN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MKL </a:t>
            </a:r>
            <a:endParaRPr lang="zh-CN" altLang="en-US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7" y="1628800"/>
            <a:ext cx="8736866" cy="2376264"/>
          </a:xfrm>
        </p:spPr>
      </p:pic>
    </p:spTree>
    <p:extLst>
      <p:ext uri="{BB962C8B-B14F-4D97-AF65-F5344CB8AC3E}">
        <p14:creationId xmlns:p14="http://schemas.microsoft.com/office/powerpoint/2010/main" val="16324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Hello World: </a:t>
            </a:r>
            <a:br>
              <a:rPr lang="en-US" altLang="zh-CN" dirty="0"/>
            </a:br>
            <a:r>
              <a:rPr lang="en-US" altLang="zh-CN" dirty="0"/>
              <a:t>handwritten digits classification</a:t>
            </a:r>
            <a:endParaRPr lang="zh-CN" altLang="en-US" dirty="0"/>
          </a:p>
        </p:txBody>
      </p:sp>
      <p:sp>
        <p:nvSpPr>
          <p:cNvPr id="12" name="object 7"/>
          <p:cNvSpPr txBox="1"/>
          <p:nvPr/>
        </p:nvSpPr>
        <p:spPr>
          <a:xfrm>
            <a:off x="480060" y="5051599"/>
            <a:ext cx="788670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r"/>
            <a:r>
              <a:rPr spc="-15" dirty="0">
                <a:latin typeface="Arial"/>
                <a:cs typeface="Arial"/>
              </a:rPr>
              <a:t>MNIST</a:t>
            </a:r>
            <a:r>
              <a:rPr sz="900" spc="-15" dirty="0">
                <a:latin typeface="Arial"/>
                <a:cs typeface="Arial"/>
              </a:rPr>
              <a:t> = </a:t>
            </a:r>
            <a:r>
              <a:rPr sz="900" spc="30" dirty="0">
                <a:latin typeface="Arial"/>
                <a:cs typeface="Arial"/>
              </a:rPr>
              <a:t>Mixed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National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Institute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45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Standards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11" dirty="0">
                <a:latin typeface="Arial"/>
                <a:cs typeface="Arial"/>
              </a:rPr>
              <a:t>Techn</a:t>
            </a:r>
            <a:r>
              <a:rPr lang="en-US" sz="900" spc="11" dirty="0">
                <a:latin typeface="Arial"/>
                <a:cs typeface="Arial"/>
              </a:rPr>
              <a:t>o</a:t>
            </a:r>
            <a:r>
              <a:rPr sz="900" spc="11" dirty="0">
                <a:latin typeface="Arial"/>
                <a:cs typeface="Arial"/>
              </a:rPr>
              <a:t>logy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lang="en-US" altLang="zh-CN" sz="900" spc="-15" dirty="0">
                <a:latin typeface="Arial"/>
                <a:cs typeface="Arial"/>
              </a:rPr>
              <a:t> </a:t>
            </a:r>
          </a:p>
          <a:p>
            <a:pPr marL="9525" algn="r"/>
            <a:r>
              <a:rPr sz="900" spc="34" dirty="0">
                <a:latin typeface="Arial"/>
                <a:cs typeface="Arial"/>
              </a:rPr>
              <a:t>Download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8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23" dirty="0">
                <a:latin typeface="Arial"/>
                <a:cs typeface="Arial"/>
              </a:rPr>
              <a:t>dataset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34" dirty="0">
                <a:latin typeface="Arial"/>
                <a:cs typeface="Arial"/>
              </a:rPr>
              <a:t>at</a:t>
            </a:r>
            <a:r>
              <a:rPr sz="900" spc="23" dirty="0">
                <a:latin typeface="Arial"/>
                <a:cs typeface="Arial"/>
              </a:rPr>
              <a:t> </a:t>
            </a:r>
            <a:r>
              <a:rPr sz="900" u="sng" spc="38" dirty="0">
                <a:latin typeface="Arial"/>
                <a:cs typeface="Arial"/>
                <a:hlinkClick r:id="rId2"/>
              </a:rPr>
              <a:t>http://yann.lecun.com/exdb/mnist/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56333" y="2789624"/>
            <a:ext cx="1541832" cy="1604631"/>
            <a:chOff x="6402955" y="2089679"/>
            <a:chExt cx="2055776" cy="2139508"/>
          </a:xfrm>
        </p:grpSpPr>
        <p:sp>
          <p:nvSpPr>
            <p:cNvPr id="13" name="object 6"/>
            <p:cNvSpPr/>
            <p:nvPr/>
          </p:nvSpPr>
          <p:spPr>
            <a:xfrm>
              <a:off x="6671733" y="2089679"/>
              <a:ext cx="1504993" cy="15067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2955" y="3675190"/>
              <a:ext cx="205577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/>
                <a:t>28*28 pixels</a:t>
              </a:r>
              <a:endParaRPr lang="zh-CN" altLang="en-US" sz="21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7901" y="3289780"/>
            <a:ext cx="3091970" cy="652967"/>
            <a:chOff x="5943600" y="3040175"/>
            <a:chExt cx="4122626" cy="870623"/>
          </a:xfrm>
        </p:grpSpPr>
        <p:grpSp>
          <p:nvGrpSpPr>
            <p:cNvPr id="32" name="Group 31"/>
            <p:cNvGrpSpPr/>
            <p:nvPr/>
          </p:nvGrpSpPr>
          <p:grpSpPr>
            <a:xfrm>
              <a:off x="5943600" y="3040175"/>
              <a:ext cx="4064001" cy="387970"/>
              <a:chOff x="5892800" y="2818652"/>
              <a:chExt cx="4064001" cy="38797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92800" y="2818652"/>
                <a:ext cx="4064001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8928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92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056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120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184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248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312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7376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135535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550401" y="2818652"/>
                <a:ext cx="406400" cy="38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93555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99955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36288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51154" y="3418355"/>
              <a:ext cx="4150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Arrow: Right 37"/>
          <p:cNvSpPr/>
          <p:nvPr/>
        </p:nvSpPr>
        <p:spPr>
          <a:xfrm>
            <a:off x="3060700" y="3354644"/>
            <a:ext cx="990600" cy="2261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Rectangle 38"/>
          <p:cNvSpPr/>
          <p:nvPr/>
        </p:nvSpPr>
        <p:spPr>
          <a:xfrm>
            <a:off x="3219138" y="2879079"/>
            <a:ext cx="619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/>
            <a:r>
              <a:rPr lang="en-US" altLang="zh-CN" sz="7200" b="1" spc="-23" dirty="0">
                <a:solidFill>
                  <a:srgbClr val="D84436"/>
                </a:solidFill>
                <a:latin typeface="Calibri"/>
                <a:cs typeface="Calibri"/>
              </a:rPr>
              <a:t>?</a:t>
            </a:r>
            <a:endParaRPr lang="zh-CN" altLang="en-US" sz="7200" dirty="0"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2639" y="4067698"/>
            <a:ext cx="24159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10*1 one-hot vector</a:t>
            </a:r>
            <a:endParaRPr lang="zh-CN" alt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Phases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graph(Neural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Network)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phase,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triggered</a:t>
            </a:r>
            <a:endParaRPr kumimoji="1" lang="zh-CN" altLang="en-US" dirty="0" smtClean="0"/>
          </a:p>
          <a:p>
            <a:r>
              <a:rPr kumimoji="1" lang="en-US" altLang="zh-CN" dirty="0" smtClean="0"/>
              <a:t>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Compute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riggered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run()</a:t>
            </a:r>
            <a:endParaRPr kumimoji="1" lang="zh-CN" altLang="en-US" i="1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51" name="组 50"/>
          <p:cNvGrpSpPr/>
          <p:nvPr/>
        </p:nvGrpSpPr>
        <p:grpSpPr>
          <a:xfrm>
            <a:off x="5076056" y="3647081"/>
            <a:ext cx="3066810" cy="2594176"/>
            <a:chOff x="628650" y="2226469"/>
            <a:chExt cx="3066810" cy="2594176"/>
          </a:xfrm>
        </p:grpSpPr>
        <p:sp>
          <p:nvSpPr>
            <p:cNvPr id="52" name="Rectangle 3"/>
            <p:cNvSpPr/>
            <p:nvPr/>
          </p:nvSpPr>
          <p:spPr>
            <a:xfrm>
              <a:off x="628650" y="2246861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X</a:t>
              </a:r>
              <a:endParaRPr lang="zh-CN" altLang="en-US" sz="1350" dirty="0"/>
            </a:p>
          </p:txBody>
        </p:sp>
        <p:sp>
          <p:nvSpPr>
            <p:cNvPr id="53" name="Oval 4"/>
            <p:cNvSpPr/>
            <p:nvPr/>
          </p:nvSpPr>
          <p:spPr>
            <a:xfrm>
              <a:off x="1788986" y="22328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W</a:t>
              </a:r>
              <a:endParaRPr lang="zh-CN" altLang="en-US" sz="1350" dirty="0"/>
            </a:p>
          </p:txBody>
        </p:sp>
        <p:sp>
          <p:nvSpPr>
            <p:cNvPr id="54" name="Oval 5"/>
            <p:cNvSpPr/>
            <p:nvPr/>
          </p:nvSpPr>
          <p:spPr>
            <a:xfrm>
              <a:off x="1207961" y="2679700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*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8"/>
            <p:cNvCxnSpPr>
              <a:cxnSpLocks/>
              <a:stCxn id="53" idx="2"/>
              <a:endCxn id="55" idx="1"/>
            </p:cNvCxnSpPr>
            <p:nvPr/>
          </p:nvCxnSpPr>
          <p:spPr>
            <a:xfrm>
              <a:off x="823913" y="2513561"/>
              <a:ext cx="425896" cy="20519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"/>
            <p:cNvCxnSpPr>
              <a:cxnSpLocks/>
              <a:stCxn id="54" idx="4"/>
              <a:endCxn id="55" idx="7"/>
            </p:cNvCxnSpPr>
            <p:nvPr/>
          </p:nvCxnSpPr>
          <p:spPr>
            <a:xfrm flipH="1">
              <a:off x="1451864" y="2499519"/>
              <a:ext cx="484760" cy="21923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3"/>
            <p:cNvSpPr/>
            <p:nvPr/>
          </p:nvSpPr>
          <p:spPr>
            <a:xfrm>
              <a:off x="1615808" y="28722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b</a:t>
              </a:r>
              <a:endParaRPr lang="zh-CN" altLang="en-US" sz="1350" dirty="0"/>
            </a:p>
          </p:txBody>
        </p:sp>
        <p:sp>
          <p:nvSpPr>
            <p:cNvPr id="58" name="Oval 15"/>
            <p:cNvSpPr/>
            <p:nvPr/>
          </p:nvSpPr>
          <p:spPr>
            <a:xfrm>
              <a:off x="1207961" y="3244453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+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16"/>
            <p:cNvCxnSpPr>
              <a:cxnSpLocks/>
              <a:stCxn id="55" idx="4"/>
              <a:endCxn id="65" idx="0"/>
            </p:cNvCxnSpPr>
            <p:nvPr/>
          </p:nvCxnSpPr>
          <p:spPr>
            <a:xfrm>
              <a:off x="1350836" y="2946400"/>
              <a:ext cx="0" cy="29805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9"/>
            <p:cNvCxnSpPr>
              <a:cxnSpLocks/>
              <a:stCxn id="63" idx="3"/>
              <a:endCxn id="65" idx="7"/>
            </p:cNvCxnSpPr>
            <p:nvPr/>
          </p:nvCxnSpPr>
          <p:spPr>
            <a:xfrm flipH="1">
              <a:off x="1451864" y="3099862"/>
              <a:ext cx="207186" cy="18364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22"/>
            <p:cNvSpPr/>
            <p:nvPr/>
          </p:nvSpPr>
          <p:spPr>
            <a:xfrm>
              <a:off x="841059" y="3690855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softmax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23"/>
            <p:cNvCxnSpPr>
              <a:cxnSpLocks/>
              <a:stCxn id="65" idx="4"/>
              <a:endCxn id="72" idx="0"/>
            </p:cNvCxnSpPr>
            <p:nvPr/>
          </p:nvCxnSpPr>
          <p:spPr>
            <a:xfrm>
              <a:off x="1350836" y="3511153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26"/>
            <p:cNvSpPr/>
            <p:nvPr/>
          </p:nvSpPr>
          <p:spPr>
            <a:xfrm>
              <a:off x="841059" y="4188058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log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27"/>
            <p:cNvCxnSpPr>
              <a:cxnSpLocks/>
              <a:stCxn id="72" idx="4"/>
            </p:cNvCxnSpPr>
            <p:nvPr/>
          </p:nvCxnSpPr>
          <p:spPr>
            <a:xfrm>
              <a:off x="1350836" y="4008356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30"/>
            <p:cNvSpPr/>
            <p:nvPr/>
          </p:nvSpPr>
          <p:spPr>
            <a:xfrm>
              <a:off x="2772107" y="2748556"/>
              <a:ext cx="642399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dot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31"/>
            <p:cNvSpPr/>
            <p:nvPr/>
          </p:nvSpPr>
          <p:spPr>
            <a:xfrm>
              <a:off x="2898044" y="2226469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Y</a:t>
              </a:r>
              <a:endParaRPr lang="zh-CN" altLang="en-US" sz="1350" dirty="0"/>
            </a:p>
          </p:txBody>
        </p:sp>
        <p:cxnSp>
          <p:nvCxnSpPr>
            <p:cNvPr id="67" name="Straight Arrow Connector 32"/>
            <p:cNvCxnSpPr>
              <a:cxnSpLocks/>
            </p:cNvCxnSpPr>
            <p:nvPr/>
          </p:nvCxnSpPr>
          <p:spPr>
            <a:xfrm>
              <a:off x="3093307" y="2493169"/>
              <a:ext cx="0" cy="2553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47"/>
            <p:cNvSpPr/>
            <p:nvPr/>
          </p:nvSpPr>
          <p:spPr>
            <a:xfrm>
              <a:off x="2610707" y="3388931"/>
              <a:ext cx="965200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>
                  <a:solidFill>
                    <a:schemeClr val="tx1"/>
                  </a:solidFill>
                </a:rPr>
                <a:t>reduce_sum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48"/>
            <p:cNvCxnSpPr>
              <a:cxnSpLocks/>
            </p:cNvCxnSpPr>
            <p:nvPr/>
          </p:nvCxnSpPr>
          <p:spPr>
            <a:xfrm>
              <a:off x="3093307" y="3066056"/>
              <a:ext cx="0" cy="3228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52"/>
            <p:cNvSpPr/>
            <p:nvPr/>
          </p:nvSpPr>
          <p:spPr>
            <a:xfrm>
              <a:off x="2595119" y="3939456"/>
              <a:ext cx="996377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minus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nector: Elbow 67"/>
            <p:cNvCxnSpPr/>
            <p:nvPr/>
          </p:nvCxnSpPr>
          <p:spPr>
            <a:xfrm flipV="1">
              <a:off x="1860614" y="2907306"/>
              <a:ext cx="911494" cy="1439502"/>
            </a:xfrm>
            <a:prstGeom prst="bentConnector3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</p:cNvCxnSpPr>
            <p:nvPr/>
          </p:nvCxnSpPr>
          <p:spPr>
            <a:xfrm>
              <a:off x="3093307" y="3706432"/>
              <a:ext cx="1" cy="23302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4"/>
            <p:cNvCxnSpPr>
              <a:cxnSpLocks/>
            </p:cNvCxnSpPr>
            <p:nvPr/>
          </p:nvCxnSpPr>
          <p:spPr>
            <a:xfrm flipH="1">
              <a:off x="3093306" y="4256957"/>
              <a:ext cx="2" cy="2617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6"/>
            <p:cNvSpPr/>
            <p:nvPr/>
          </p:nvSpPr>
          <p:spPr>
            <a:xfrm>
              <a:off x="2491152" y="4518722"/>
              <a:ext cx="1204308" cy="301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cross_entropy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8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651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33218"/>
            <a:ext cx="7696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0351"/>
            <a:ext cx="7886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“With”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417638"/>
            <a:ext cx="6794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736866" cy="2376264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1640" y="4359873"/>
            <a:ext cx="71388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0033CC"/>
                </a:solidFill>
              </a:rPr>
              <a:t>InteractiveSession</a:t>
            </a:r>
            <a:r>
              <a:rPr lang="zh-CN" altLang="en-US" sz="2800" dirty="0" smtClean="0">
                <a:solidFill>
                  <a:srgbClr val="0033CC"/>
                </a:solidFill>
              </a:rPr>
              <a:t> 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default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open</a:t>
            </a:r>
            <a:endParaRPr lang="zh-CN" altLang="en-US" sz="2800" dirty="0" smtClean="0"/>
          </a:p>
          <a:p>
            <a:r>
              <a:rPr lang="en-US" altLang="zh-CN" sz="2800" dirty="0" err="1" smtClean="0">
                <a:solidFill>
                  <a:srgbClr val="0033CC"/>
                </a:solidFill>
              </a:rPr>
              <a:t>c.eval</a:t>
            </a:r>
            <a:r>
              <a:rPr lang="en-US" altLang="zh-CN" sz="2800" dirty="0" smtClean="0">
                <a:solidFill>
                  <a:srgbClr val="0033CC"/>
                </a:solidFill>
              </a:rPr>
              <a:t>()</a:t>
            </a:r>
            <a:r>
              <a:rPr lang="zh-CN" altLang="en-US" sz="2800" dirty="0" smtClean="0">
                <a:solidFill>
                  <a:srgbClr val="0033CC"/>
                </a:solidFill>
              </a:rPr>
              <a:t> </a:t>
            </a:r>
            <a:r>
              <a:rPr lang="en-US" altLang="zh-CN" sz="2800" dirty="0">
                <a:sym typeface="Wingdings"/>
              </a:rPr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session.run</a:t>
            </a:r>
            <a:r>
              <a:rPr lang="en-US" altLang="zh-CN" sz="2800" dirty="0" smtClean="0"/>
              <a:t>(c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5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/>
              <a:t>Getting derivatives right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training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Debugging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derivatives right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429000"/>
            <a:ext cx="7791450" cy="210967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Calculating derivatives by hand is </a:t>
            </a:r>
            <a:r>
              <a:rPr lang="en-US" altLang="zh-CN" dirty="0" smtClean="0"/>
              <a:t>error-prone</a:t>
            </a:r>
            <a:endParaRPr lang="en-US" altLang="zh-CN" dirty="0"/>
          </a:p>
          <a:p>
            <a:r>
              <a:rPr lang="en-US" altLang="zh-CN" dirty="0"/>
              <a:t>Especially with complex networks</a:t>
            </a:r>
          </a:p>
          <a:p>
            <a:r>
              <a:rPr lang="en-US" altLang="zh-CN" dirty="0"/>
              <a:t>We should do it automatically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1" y="2219608"/>
                <a:ext cx="4097019" cy="1049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7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7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7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7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7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7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7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477"/>
                <a:ext cx="5487784" cy="1399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9419" y="2244209"/>
                <a:ext cx="1393715" cy="790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7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sz="27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zh-CN" altLang="en-US" sz="27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58" y="1849278"/>
                <a:ext cx="1882310" cy="1053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96" y="1591094"/>
            <a:ext cx="1557992" cy="34940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Automatically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lang="en-US" altLang="zh-CN" dirty="0"/>
              <a:t>derivatives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483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unknown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definiation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object 5"/>
          <p:cNvSpPr/>
          <p:nvPr/>
        </p:nvSpPr>
        <p:spPr>
          <a:xfrm>
            <a:off x="2404121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276190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532054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15847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764461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636528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892392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148257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20325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659985" y="548062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276190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404121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532054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659985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15847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636528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764461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892392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020325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148257" y="533688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915847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276189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404121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532054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764459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636528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020325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148256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892392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659985" y="562437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915847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532054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276189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04121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1764459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636528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892392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148256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20325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659985" y="576813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915847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1636539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659985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04129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2" y="0"/>
                </a:lnTo>
                <a:lnTo>
                  <a:pt x="15449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532054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1764470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020334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148267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892403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276198" y="59118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659985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1636539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04127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2276196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2532054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892401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764470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148265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020334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915847" y="605564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2659985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1764470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2532054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2276196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04127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1892401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1636539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2020334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2148265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2915847" y="630027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1520644" y="5228040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40" h="1729739">
                <a:moveTo>
                  <a:pt x="154492" y="0"/>
                </a:moveTo>
                <a:lnTo>
                  <a:pt x="0" y="0"/>
                </a:lnTo>
                <a:lnTo>
                  <a:pt x="0" y="1729246"/>
                </a:lnTo>
                <a:lnTo>
                  <a:pt x="154492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031741" y="5228040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39" h="1729739">
                <a:moveTo>
                  <a:pt x="0" y="0"/>
                </a:moveTo>
                <a:lnTo>
                  <a:pt x="154499" y="0"/>
                </a:lnTo>
                <a:lnTo>
                  <a:pt x="154499" y="1729246"/>
                </a:lnTo>
                <a:lnTo>
                  <a:pt x="0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 txBox="1"/>
          <p:nvPr/>
        </p:nvSpPr>
        <p:spPr>
          <a:xfrm>
            <a:off x="3341268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2,0  </a:t>
            </a:r>
            <a:r>
              <a:rPr sz="1575" spc="-5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8,0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34301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2,1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8,1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7400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2,2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20497" y="3385611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2,3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8,3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13662" y="3377991"/>
            <a:ext cx="4457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0,9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21825" dirty="0">
                <a:latin typeface="Arial"/>
                <a:cs typeface="Arial"/>
              </a:rPr>
              <a:t>…</a:t>
            </a:r>
            <a:r>
              <a:rPr sz="1575" spc="326" baseline="21825" dirty="0">
                <a:latin typeface="Arial"/>
                <a:cs typeface="Arial"/>
              </a:rPr>
              <a:t> </a:t>
            </a:r>
            <a:r>
              <a:rPr sz="1575" spc="11" baseline="21825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5,9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6,9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8,9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000749" y="4742445"/>
            <a:ext cx="15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41269" y="4949613"/>
            <a:ext cx="1118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783,0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783,1</a:t>
            </a:r>
            <a:r>
              <a:rPr sz="675" spc="-41" dirty="0">
                <a:latin typeface="Consolas"/>
                <a:cs typeface="Consolas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13663" y="4949613"/>
            <a:ext cx="5434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09" baseline="19841" dirty="0">
                <a:latin typeface="Arial"/>
                <a:cs typeface="Arial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220478" y="3268997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154499" y="0"/>
                </a:moveTo>
                <a:lnTo>
                  <a:pt x="0" y="0"/>
                </a:lnTo>
                <a:lnTo>
                  <a:pt x="0" y="2520682"/>
                </a:lnTo>
                <a:lnTo>
                  <a:pt x="154499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996456" y="3268997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0" y="0"/>
                </a:moveTo>
                <a:lnTo>
                  <a:pt x="154499" y="0"/>
                </a:lnTo>
                <a:lnTo>
                  <a:pt x="154499" y="2520682"/>
                </a:lnTo>
                <a:lnTo>
                  <a:pt x="0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695075" y="3442129"/>
            <a:ext cx="1612106" cy="1838801"/>
          </a:xfrm>
          <a:custGeom>
            <a:avLst/>
            <a:gdLst/>
            <a:ahLst/>
            <a:cxnLst/>
            <a:rect l="l" t="t" r="r" b="b"/>
            <a:pathLst>
              <a:path w="2149475" h="2451735">
                <a:moveTo>
                  <a:pt x="0" y="2451515"/>
                </a:moveTo>
                <a:lnTo>
                  <a:pt x="12452" y="2402095"/>
                </a:lnTo>
                <a:lnTo>
                  <a:pt x="25562" y="2352993"/>
                </a:lnTo>
                <a:lnTo>
                  <a:pt x="39325" y="2304213"/>
                </a:lnTo>
                <a:lnTo>
                  <a:pt x="53735" y="2255759"/>
                </a:lnTo>
                <a:lnTo>
                  <a:pt x="68788" y="2207636"/>
                </a:lnTo>
                <a:lnTo>
                  <a:pt x="84480" y="2159847"/>
                </a:lnTo>
                <a:lnTo>
                  <a:pt x="100804" y="2112396"/>
                </a:lnTo>
                <a:lnTo>
                  <a:pt x="117757" y="2065288"/>
                </a:lnTo>
                <a:lnTo>
                  <a:pt x="135334" y="2018527"/>
                </a:lnTo>
                <a:lnTo>
                  <a:pt x="153529" y="1972115"/>
                </a:lnTo>
                <a:lnTo>
                  <a:pt x="172339" y="1926059"/>
                </a:lnTo>
                <a:lnTo>
                  <a:pt x="191757" y="1880361"/>
                </a:lnTo>
                <a:lnTo>
                  <a:pt x="211780" y="1835025"/>
                </a:lnTo>
                <a:lnTo>
                  <a:pt x="232403" y="1790056"/>
                </a:lnTo>
                <a:lnTo>
                  <a:pt x="253620" y="1745458"/>
                </a:lnTo>
                <a:lnTo>
                  <a:pt x="275427" y="1701235"/>
                </a:lnTo>
                <a:lnTo>
                  <a:pt x="297819" y="1657391"/>
                </a:lnTo>
                <a:lnTo>
                  <a:pt x="320792" y="1613930"/>
                </a:lnTo>
                <a:lnTo>
                  <a:pt x="344340" y="1570855"/>
                </a:lnTo>
                <a:lnTo>
                  <a:pt x="368458" y="1528172"/>
                </a:lnTo>
                <a:lnTo>
                  <a:pt x="393143" y="1485883"/>
                </a:lnTo>
                <a:lnTo>
                  <a:pt x="418388" y="1443994"/>
                </a:lnTo>
                <a:lnTo>
                  <a:pt x="444190" y="1402508"/>
                </a:lnTo>
                <a:lnTo>
                  <a:pt x="470542" y="1361429"/>
                </a:lnTo>
                <a:lnTo>
                  <a:pt x="497442" y="1320761"/>
                </a:lnTo>
                <a:lnTo>
                  <a:pt x="524883" y="1280509"/>
                </a:lnTo>
                <a:lnTo>
                  <a:pt x="552861" y="1240676"/>
                </a:lnTo>
                <a:lnTo>
                  <a:pt x="581371" y="1201266"/>
                </a:lnTo>
                <a:lnTo>
                  <a:pt x="610408" y="1162284"/>
                </a:lnTo>
                <a:lnTo>
                  <a:pt x="639968" y="1123734"/>
                </a:lnTo>
                <a:lnTo>
                  <a:pt x="670045" y="1085619"/>
                </a:lnTo>
                <a:lnTo>
                  <a:pt x="700635" y="1047943"/>
                </a:lnTo>
                <a:lnTo>
                  <a:pt x="731733" y="1010711"/>
                </a:lnTo>
                <a:lnTo>
                  <a:pt x="763335" y="973927"/>
                </a:lnTo>
                <a:lnTo>
                  <a:pt x="795434" y="937595"/>
                </a:lnTo>
                <a:lnTo>
                  <a:pt x="828027" y="901718"/>
                </a:lnTo>
                <a:lnTo>
                  <a:pt x="861109" y="866301"/>
                </a:lnTo>
                <a:lnTo>
                  <a:pt x="894675" y="831348"/>
                </a:lnTo>
                <a:lnTo>
                  <a:pt x="928719" y="796864"/>
                </a:lnTo>
                <a:lnTo>
                  <a:pt x="963238" y="762851"/>
                </a:lnTo>
                <a:lnTo>
                  <a:pt x="998227" y="729314"/>
                </a:lnTo>
                <a:lnTo>
                  <a:pt x="1033680" y="696257"/>
                </a:lnTo>
                <a:lnTo>
                  <a:pt x="1069592" y="663684"/>
                </a:lnTo>
                <a:lnTo>
                  <a:pt x="1105960" y="631600"/>
                </a:lnTo>
                <a:lnTo>
                  <a:pt x="1142778" y="600008"/>
                </a:lnTo>
                <a:lnTo>
                  <a:pt x="1180041" y="568912"/>
                </a:lnTo>
                <a:lnTo>
                  <a:pt x="1217745" y="538317"/>
                </a:lnTo>
                <a:lnTo>
                  <a:pt x="1255884" y="508225"/>
                </a:lnTo>
                <a:lnTo>
                  <a:pt x="1294455" y="478643"/>
                </a:lnTo>
                <a:lnTo>
                  <a:pt x="1333451" y="449573"/>
                </a:lnTo>
                <a:lnTo>
                  <a:pt x="1372868" y="421019"/>
                </a:lnTo>
                <a:lnTo>
                  <a:pt x="1412702" y="392986"/>
                </a:lnTo>
                <a:lnTo>
                  <a:pt x="1452948" y="365478"/>
                </a:lnTo>
                <a:lnTo>
                  <a:pt x="1493600" y="338498"/>
                </a:lnTo>
                <a:lnTo>
                  <a:pt x="1534654" y="312051"/>
                </a:lnTo>
                <a:lnTo>
                  <a:pt x="1576106" y="286141"/>
                </a:lnTo>
                <a:lnTo>
                  <a:pt x="1617949" y="260771"/>
                </a:lnTo>
                <a:lnTo>
                  <a:pt x="1660181" y="235947"/>
                </a:lnTo>
                <a:lnTo>
                  <a:pt x="1702795" y="211671"/>
                </a:lnTo>
                <a:lnTo>
                  <a:pt x="1745786" y="187949"/>
                </a:lnTo>
                <a:lnTo>
                  <a:pt x="1789151" y="164784"/>
                </a:lnTo>
                <a:lnTo>
                  <a:pt x="1832884" y="142179"/>
                </a:lnTo>
                <a:lnTo>
                  <a:pt x="1876980" y="120140"/>
                </a:lnTo>
                <a:lnTo>
                  <a:pt x="1921435" y="98670"/>
                </a:lnTo>
                <a:lnTo>
                  <a:pt x="1966244" y="77773"/>
                </a:lnTo>
                <a:lnTo>
                  <a:pt x="2011402" y="57454"/>
                </a:lnTo>
                <a:lnTo>
                  <a:pt x="2056904" y="37716"/>
                </a:lnTo>
                <a:lnTo>
                  <a:pt x="2102745" y="18563"/>
                </a:lnTo>
                <a:lnTo>
                  <a:pt x="214892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2129118" y="41089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11" y="86671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 txBox="1"/>
          <p:nvPr/>
        </p:nvSpPr>
        <p:spPr>
          <a:xfrm>
            <a:off x="2188251" y="4113794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828087" y="3600658"/>
            <a:ext cx="1483042" cy="1674971"/>
          </a:xfrm>
          <a:custGeom>
            <a:avLst/>
            <a:gdLst/>
            <a:ahLst/>
            <a:cxnLst/>
            <a:rect l="l" t="t" r="r" b="b"/>
            <a:pathLst>
              <a:path w="1977389" h="2233295">
                <a:moveTo>
                  <a:pt x="0" y="2232743"/>
                </a:moveTo>
                <a:lnTo>
                  <a:pt x="14878" y="2184500"/>
                </a:lnTo>
                <a:lnTo>
                  <a:pt x="30434" y="2136555"/>
                </a:lnTo>
                <a:lnTo>
                  <a:pt x="46661" y="2088913"/>
                </a:lnTo>
                <a:lnTo>
                  <a:pt x="63555" y="2041578"/>
                </a:lnTo>
                <a:lnTo>
                  <a:pt x="81109" y="1994557"/>
                </a:lnTo>
                <a:lnTo>
                  <a:pt x="99316" y="1947853"/>
                </a:lnTo>
                <a:lnTo>
                  <a:pt x="118172" y="1901473"/>
                </a:lnTo>
                <a:lnTo>
                  <a:pt x="137669" y="1855422"/>
                </a:lnTo>
                <a:lnTo>
                  <a:pt x="157802" y="1809704"/>
                </a:lnTo>
                <a:lnTo>
                  <a:pt x="178565" y="1764325"/>
                </a:lnTo>
                <a:lnTo>
                  <a:pt x="199952" y="1719290"/>
                </a:lnTo>
                <a:lnTo>
                  <a:pt x="221957" y="1674604"/>
                </a:lnTo>
                <a:lnTo>
                  <a:pt x="244573" y="1630273"/>
                </a:lnTo>
                <a:lnTo>
                  <a:pt x="267795" y="1586301"/>
                </a:lnTo>
                <a:lnTo>
                  <a:pt x="291617" y="1542694"/>
                </a:lnTo>
                <a:lnTo>
                  <a:pt x="316033" y="1499457"/>
                </a:lnTo>
                <a:lnTo>
                  <a:pt x="341037" y="1456595"/>
                </a:lnTo>
                <a:lnTo>
                  <a:pt x="366623" y="1414114"/>
                </a:lnTo>
                <a:lnTo>
                  <a:pt x="392784" y="1372017"/>
                </a:lnTo>
                <a:lnTo>
                  <a:pt x="419515" y="1330312"/>
                </a:lnTo>
                <a:lnTo>
                  <a:pt x="446810" y="1289002"/>
                </a:lnTo>
                <a:lnTo>
                  <a:pt x="474663" y="1248093"/>
                </a:lnTo>
                <a:lnTo>
                  <a:pt x="503067" y="1207591"/>
                </a:lnTo>
                <a:lnTo>
                  <a:pt x="532017" y="1167500"/>
                </a:lnTo>
                <a:lnTo>
                  <a:pt x="561507" y="1127825"/>
                </a:lnTo>
                <a:lnTo>
                  <a:pt x="591531" y="1088572"/>
                </a:lnTo>
                <a:lnTo>
                  <a:pt x="622082" y="1049746"/>
                </a:lnTo>
                <a:lnTo>
                  <a:pt x="653156" y="1011352"/>
                </a:lnTo>
                <a:lnTo>
                  <a:pt x="684744" y="973395"/>
                </a:lnTo>
                <a:lnTo>
                  <a:pt x="716843" y="935881"/>
                </a:lnTo>
                <a:lnTo>
                  <a:pt x="749445" y="898814"/>
                </a:lnTo>
                <a:lnTo>
                  <a:pt x="782546" y="862200"/>
                </a:lnTo>
                <a:lnTo>
                  <a:pt x="816137" y="826044"/>
                </a:lnTo>
                <a:lnTo>
                  <a:pt x="850215" y="790351"/>
                </a:lnTo>
                <a:lnTo>
                  <a:pt x="884772" y="755127"/>
                </a:lnTo>
                <a:lnTo>
                  <a:pt x="919803" y="720376"/>
                </a:lnTo>
                <a:lnTo>
                  <a:pt x="955302" y="686103"/>
                </a:lnTo>
                <a:lnTo>
                  <a:pt x="991262" y="652315"/>
                </a:lnTo>
                <a:lnTo>
                  <a:pt x="1027678" y="619015"/>
                </a:lnTo>
                <a:lnTo>
                  <a:pt x="1064543" y="586210"/>
                </a:lnTo>
                <a:lnTo>
                  <a:pt x="1101853" y="553903"/>
                </a:lnTo>
                <a:lnTo>
                  <a:pt x="1139599" y="522102"/>
                </a:lnTo>
                <a:lnTo>
                  <a:pt x="1177778" y="490810"/>
                </a:lnTo>
                <a:lnTo>
                  <a:pt x="1216382" y="460033"/>
                </a:lnTo>
                <a:lnTo>
                  <a:pt x="1255406" y="429776"/>
                </a:lnTo>
                <a:lnTo>
                  <a:pt x="1294843" y="400045"/>
                </a:lnTo>
                <a:lnTo>
                  <a:pt x="1334689" y="370844"/>
                </a:lnTo>
                <a:lnTo>
                  <a:pt x="1374935" y="342178"/>
                </a:lnTo>
                <a:lnTo>
                  <a:pt x="1415578" y="314054"/>
                </a:lnTo>
                <a:lnTo>
                  <a:pt x="1456609" y="286475"/>
                </a:lnTo>
                <a:lnTo>
                  <a:pt x="1498025" y="259447"/>
                </a:lnTo>
                <a:lnTo>
                  <a:pt x="1539818" y="232976"/>
                </a:lnTo>
                <a:lnTo>
                  <a:pt x="1581983" y="207066"/>
                </a:lnTo>
                <a:lnTo>
                  <a:pt x="1624513" y="181723"/>
                </a:lnTo>
                <a:lnTo>
                  <a:pt x="1667403" y="156952"/>
                </a:lnTo>
                <a:lnTo>
                  <a:pt x="1710646" y="132757"/>
                </a:lnTo>
                <a:lnTo>
                  <a:pt x="1754237" y="109145"/>
                </a:lnTo>
                <a:lnTo>
                  <a:pt x="1798170" y="86121"/>
                </a:lnTo>
                <a:lnTo>
                  <a:pt x="1842438" y="63689"/>
                </a:lnTo>
                <a:lnTo>
                  <a:pt x="1887036" y="41854"/>
                </a:lnTo>
                <a:lnTo>
                  <a:pt x="1931957" y="20623"/>
                </a:lnTo>
                <a:lnTo>
                  <a:pt x="19771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2243418" y="42232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09" y="86670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119" y="3758333"/>
            <a:ext cx="1358741" cy="1517333"/>
          </a:xfrm>
          <a:custGeom>
            <a:avLst/>
            <a:gdLst/>
            <a:ahLst/>
            <a:cxnLst/>
            <a:rect l="l" t="t" r="r" b="b"/>
            <a:pathLst>
              <a:path w="1811654" h="2023110">
                <a:moveTo>
                  <a:pt x="0" y="2022508"/>
                </a:moveTo>
                <a:lnTo>
                  <a:pt x="17470" y="1976214"/>
                </a:lnTo>
                <a:lnTo>
                  <a:pt x="35613" y="1930174"/>
                </a:lnTo>
                <a:lnTo>
                  <a:pt x="54422" y="1884393"/>
                </a:lnTo>
                <a:lnTo>
                  <a:pt x="73888" y="1838878"/>
                </a:lnTo>
                <a:lnTo>
                  <a:pt x="94006" y="1793636"/>
                </a:lnTo>
                <a:lnTo>
                  <a:pt x="114768" y="1748673"/>
                </a:lnTo>
                <a:lnTo>
                  <a:pt x="136165" y="1703996"/>
                </a:lnTo>
                <a:lnTo>
                  <a:pt x="158192" y="1659610"/>
                </a:lnTo>
                <a:lnTo>
                  <a:pt x="180840" y="1615524"/>
                </a:lnTo>
                <a:lnTo>
                  <a:pt x="204102" y="1571743"/>
                </a:lnTo>
                <a:lnTo>
                  <a:pt x="227971" y="1528273"/>
                </a:lnTo>
                <a:lnTo>
                  <a:pt x="252440" y="1485121"/>
                </a:lnTo>
                <a:lnTo>
                  <a:pt x="277502" y="1442294"/>
                </a:lnTo>
                <a:lnTo>
                  <a:pt x="303148" y="1399799"/>
                </a:lnTo>
                <a:lnTo>
                  <a:pt x="329372" y="1357640"/>
                </a:lnTo>
                <a:lnTo>
                  <a:pt x="356166" y="1315826"/>
                </a:lnTo>
                <a:lnTo>
                  <a:pt x="383524" y="1274363"/>
                </a:lnTo>
                <a:lnTo>
                  <a:pt x="411437" y="1233257"/>
                </a:lnTo>
                <a:lnTo>
                  <a:pt x="439898" y="1192514"/>
                </a:lnTo>
                <a:lnTo>
                  <a:pt x="468901" y="1152141"/>
                </a:lnTo>
                <a:lnTo>
                  <a:pt x="498437" y="1112145"/>
                </a:lnTo>
                <a:lnTo>
                  <a:pt x="528500" y="1072532"/>
                </a:lnTo>
                <a:lnTo>
                  <a:pt x="559082" y="1033309"/>
                </a:lnTo>
                <a:lnTo>
                  <a:pt x="590175" y="994481"/>
                </a:lnTo>
                <a:lnTo>
                  <a:pt x="621773" y="956056"/>
                </a:lnTo>
                <a:lnTo>
                  <a:pt x="653869" y="918041"/>
                </a:lnTo>
                <a:lnTo>
                  <a:pt x="686454" y="880441"/>
                </a:lnTo>
                <a:lnTo>
                  <a:pt x="719521" y="843262"/>
                </a:lnTo>
                <a:lnTo>
                  <a:pt x="753064" y="806513"/>
                </a:lnTo>
                <a:lnTo>
                  <a:pt x="787075" y="770198"/>
                </a:lnTo>
                <a:lnTo>
                  <a:pt x="821546" y="734325"/>
                </a:lnTo>
                <a:lnTo>
                  <a:pt x="856471" y="698901"/>
                </a:lnTo>
                <a:lnTo>
                  <a:pt x="891841" y="663930"/>
                </a:lnTo>
                <a:lnTo>
                  <a:pt x="927650" y="629421"/>
                </a:lnTo>
                <a:lnTo>
                  <a:pt x="963891" y="595379"/>
                </a:lnTo>
                <a:lnTo>
                  <a:pt x="1000555" y="561811"/>
                </a:lnTo>
                <a:lnTo>
                  <a:pt x="1037636" y="528724"/>
                </a:lnTo>
                <a:lnTo>
                  <a:pt x="1075126" y="496123"/>
                </a:lnTo>
                <a:lnTo>
                  <a:pt x="1113018" y="464016"/>
                </a:lnTo>
                <a:lnTo>
                  <a:pt x="1151305" y="432410"/>
                </a:lnTo>
                <a:lnTo>
                  <a:pt x="1189979" y="401309"/>
                </a:lnTo>
                <a:lnTo>
                  <a:pt x="1229033" y="370722"/>
                </a:lnTo>
                <a:lnTo>
                  <a:pt x="1268460" y="340654"/>
                </a:lnTo>
                <a:lnTo>
                  <a:pt x="1308252" y="311112"/>
                </a:lnTo>
                <a:lnTo>
                  <a:pt x="1348403" y="282103"/>
                </a:lnTo>
                <a:lnTo>
                  <a:pt x="1388904" y="253632"/>
                </a:lnTo>
                <a:lnTo>
                  <a:pt x="1429748" y="225707"/>
                </a:lnTo>
                <a:lnTo>
                  <a:pt x="1470929" y="198334"/>
                </a:lnTo>
                <a:lnTo>
                  <a:pt x="1512439" y="171520"/>
                </a:lnTo>
                <a:lnTo>
                  <a:pt x="1554269" y="145270"/>
                </a:lnTo>
                <a:lnTo>
                  <a:pt x="1596415" y="119592"/>
                </a:lnTo>
                <a:lnTo>
                  <a:pt x="1638866" y="94491"/>
                </a:lnTo>
                <a:lnTo>
                  <a:pt x="1681618" y="69976"/>
                </a:lnTo>
                <a:lnTo>
                  <a:pt x="1724661" y="46051"/>
                </a:lnTo>
                <a:lnTo>
                  <a:pt x="1767990" y="22723"/>
                </a:lnTo>
                <a:lnTo>
                  <a:pt x="18115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2357718" y="4337558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6"/>
                </a:lnTo>
                <a:lnTo>
                  <a:pt x="253713" y="223317"/>
                </a:lnTo>
                <a:lnTo>
                  <a:pt x="223321" y="253710"/>
                </a:lnTo>
                <a:lnTo>
                  <a:pt x="184780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 txBox="1"/>
          <p:nvPr/>
        </p:nvSpPr>
        <p:spPr>
          <a:xfrm>
            <a:off x="2302551" y="4228094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088599" y="3919993"/>
            <a:ext cx="1232535" cy="1355408"/>
          </a:xfrm>
          <a:custGeom>
            <a:avLst/>
            <a:gdLst/>
            <a:ahLst/>
            <a:cxnLst/>
            <a:rect l="l" t="t" r="r" b="b"/>
            <a:pathLst>
              <a:path w="1643379" h="1807210">
                <a:moveTo>
                  <a:pt x="0" y="1806961"/>
                </a:moveTo>
                <a:lnTo>
                  <a:pt x="21307" y="1762531"/>
                </a:lnTo>
                <a:lnTo>
                  <a:pt x="43275" y="1718276"/>
                </a:lnTo>
                <a:lnTo>
                  <a:pt x="65894" y="1674206"/>
                </a:lnTo>
                <a:lnTo>
                  <a:pt x="89154" y="1630329"/>
                </a:lnTo>
                <a:lnTo>
                  <a:pt x="113046" y="1586654"/>
                </a:lnTo>
                <a:lnTo>
                  <a:pt x="137560" y="1543190"/>
                </a:lnTo>
                <a:lnTo>
                  <a:pt x="162686" y="1499946"/>
                </a:lnTo>
                <a:lnTo>
                  <a:pt x="188414" y="1456930"/>
                </a:lnTo>
                <a:lnTo>
                  <a:pt x="214736" y="1414152"/>
                </a:lnTo>
                <a:lnTo>
                  <a:pt x="241641" y="1371621"/>
                </a:lnTo>
                <a:lnTo>
                  <a:pt x="269120" y="1329345"/>
                </a:lnTo>
                <a:lnTo>
                  <a:pt x="297163" y="1287334"/>
                </a:lnTo>
                <a:lnTo>
                  <a:pt x="325760" y="1245595"/>
                </a:lnTo>
                <a:lnTo>
                  <a:pt x="354902" y="1204139"/>
                </a:lnTo>
                <a:lnTo>
                  <a:pt x="384579" y="1162974"/>
                </a:lnTo>
                <a:lnTo>
                  <a:pt x="414781" y="1122108"/>
                </a:lnTo>
                <a:lnTo>
                  <a:pt x="445499" y="1081552"/>
                </a:lnTo>
                <a:lnTo>
                  <a:pt x="476723" y="1041313"/>
                </a:lnTo>
                <a:lnTo>
                  <a:pt x="508444" y="1001401"/>
                </a:lnTo>
                <a:lnTo>
                  <a:pt x="540652" y="961824"/>
                </a:lnTo>
                <a:lnTo>
                  <a:pt x="573336" y="922592"/>
                </a:lnTo>
                <a:lnTo>
                  <a:pt x="606489" y="883712"/>
                </a:lnTo>
                <a:lnTo>
                  <a:pt x="640099" y="845195"/>
                </a:lnTo>
                <a:lnTo>
                  <a:pt x="674157" y="807049"/>
                </a:lnTo>
                <a:lnTo>
                  <a:pt x="708654" y="769283"/>
                </a:lnTo>
                <a:lnTo>
                  <a:pt x="743580" y="731906"/>
                </a:lnTo>
                <a:lnTo>
                  <a:pt x="778925" y="694926"/>
                </a:lnTo>
                <a:lnTo>
                  <a:pt x="814679" y="658354"/>
                </a:lnTo>
                <a:lnTo>
                  <a:pt x="850834" y="622196"/>
                </a:lnTo>
                <a:lnTo>
                  <a:pt x="887379" y="586463"/>
                </a:lnTo>
                <a:lnTo>
                  <a:pt x="924304" y="551163"/>
                </a:lnTo>
                <a:lnTo>
                  <a:pt x="961600" y="516306"/>
                </a:lnTo>
                <a:lnTo>
                  <a:pt x="999258" y="481899"/>
                </a:lnTo>
                <a:lnTo>
                  <a:pt x="1037268" y="447953"/>
                </a:lnTo>
                <a:lnTo>
                  <a:pt x="1075619" y="414475"/>
                </a:lnTo>
                <a:lnTo>
                  <a:pt x="1114303" y="381475"/>
                </a:lnTo>
                <a:lnTo>
                  <a:pt x="1153309" y="348962"/>
                </a:lnTo>
                <a:lnTo>
                  <a:pt x="1192629" y="316945"/>
                </a:lnTo>
                <a:lnTo>
                  <a:pt x="1232252" y="285431"/>
                </a:lnTo>
                <a:lnTo>
                  <a:pt x="1272169" y="254431"/>
                </a:lnTo>
                <a:lnTo>
                  <a:pt x="1312370" y="223954"/>
                </a:lnTo>
                <a:lnTo>
                  <a:pt x="1352845" y="194007"/>
                </a:lnTo>
                <a:lnTo>
                  <a:pt x="1393585" y="164601"/>
                </a:lnTo>
                <a:lnTo>
                  <a:pt x="1434580" y="135743"/>
                </a:lnTo>
                <a:lnTo>
                  <a:pt x="1475821" y="107443"/>
                </a:lnTo>
                <a:lnTo>
                  <a:pt x="1517298" y="79710"/>
                </a:lnTo>
                <a:lnTo>
                  <a:pt x="1559001" y="52552"/>
                </a:lnTo>
                <a:lnTo>
                  <a:pt x="1600920" y="25979"/>
                </a:lnTo>
                <a:lnTo>
                  <a:pt x="164304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2472017" y="445185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2"/>
                </a:lnTo>
                <a:lnTo>
                  <a:pt x="27086" y="57481"/>
                </a:lnTo>
                <a:lnTo>
                  <a:pt x="57477" y="27089"/>
                </a:lnTo>
                <a:lnTo>
                  <a:pt x="96019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4"/>
                </a:lnTo>
                <a:lnTo>
                  <a:pt x="253713" y="223312"/>
                </a:lnTo>
                <a:lnTo>
                  <a:pt x="223321" y="253701"/>
                </a:lnTo>
                <a:lnTo>
                  <a:pt x="184780" y="273630"/>
                </a:lnTo>
                <a:lnTo>
                  <a:pt x="140399" y="280786"/>
                </a:lnTo>
                <a:lnTo>
                  <a:pt x="96019" y="273630"/>
                </a:lnTo>
                <a:lnTo>
                  <a:pt x="57477" y="253701"/>
                </a:lnTo>
                <a:lnTo>
                  <a:pt x="27086" y="223312"/>
                </a:lnTo>
                <a:lnTo>
                  <a:pt x="7156" y="184774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 txBox="1"/>
          <p:nvPr/>
        </p:nvSpPr>
        <p:spPr>
          <a:xfrm>
            <a:off x="2531151" y="4456694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216080" y="4075780"/>
            <a:ext cx="1111568" cy="1199674"/>
          </a:xfrm>
          <a:custGeom>
            <a:avLst/>
            <a:gdLst/>
            <a:ahLst/>
            <a:cxnLst/>
            <a:rect l="l" t="t" r="r" b="b"/>
            <a:pathLst>
              <a:path w="1482089" h="1599564">
                <a:moveTo>
                  <a:pt x="0" y="1599246"/>
                </a:moveTo>
                <a:lnTo>
                  <a:pt x="25945" y="1558085"/>
                </a:lnTo>
                <a:lnTo>
                  <a:pt x="52466" y="1516948"/>
                </a:lnTo>
                <a:lnTo>
                  <a:pt x="79551" y="1475848"/>
                </a:lnTo>
                <a:lnTo>
                  <a:pt x="107187" y="1434796"/>
                </a:lnTo>
                <a:lnTo>
                  <a:pt x="135361" y="1393805"/>
                </a:lnTo>
                <a:lnTo>
                  <a:pt x="164061" y="1352886"/>
                </a:lnTo>
                <a:lnTo>
                  <a:pt x="193275" y="1312052"/>
                </a:lnTo>
                <a:lnTo>
                  <a:pt x="222990" y="1271315"/>
                </a:lnTo>
                <a:lnTo>
                  <a:pt x="253194" y="1230687"/>
                </a:lnTo>
                <a:lnTo>
                  <a:pt x="283874" y="1190180"/>
                </a:lnTo>
                <a:lnTo>
                  <a:pt x="315018" y="1149805"/>
                </a:lnTo>
                <a:lnTo>
                  <a:pt x="346613" y="1109575"/>
                </a:lnTo>
                <a:lnTo>
                  <a:pt x="378647" y="1069503"/>
                </a:lnTo>
                <a:lnTo>
                  <a:pt x="411107" y="1029599"/>
                </a:lnTo>
                <a:lnTo>
                  <a:pt x="443982" y="989876"/>
                </a:lnTo>
                <a:lnTo>
                  <a:pt x="477257" y="950346"/>
                </a:lnTo>
                <a:lnTo>
                  <a:pt x="510922" y="911022"/>
                </a:lnTo>
                <a:lnTo>
                  <a:pt x="544964" y="871914"/>
                </a:lnTo>
                <a:lnTo>
                  <a:pt x="579369" y="833036"/>
                </a:lnTo>
                <a:lnTo>
                  <a:pt x="614127" y="794398"/>
                </a:lnTo>
                <a:lnTo>
                  <a:pt x="649223" y="756014"/>
                </a:lnTo>
                <a:lnTo>
                  <a:pt x="684647" y="717896"/>
                </a:lnTo>
                <a:lnTo>
                  <a:pt x="720385" y="680054"/>
                </a:lnTo>
                <a:lnTo>
                  <a:pt x="756424" y="642502"/>
                </a:lnTo>
                <a:lnTo>
                  <a:pt x="792753" y="605252"/>
                </a:lnTo>
                <a:lnTo>
                  <a:pt x="829359" y="568314"/>
                </a:lnTo>
                <a:lnTo>
                  <a:pt x="866230" y="531703"/>
                </a:lnTo>
                <a:lnTo>
                  <a:pt x="903352" y="495428"/>
                </a:lnTo>
                <a:lnTo>
                  <a:pt x="940715" y="459504"/>
                </a:lnTo>
                <a:lnTo>
                  <a:pt x="978304" y="423940"/>
                </a:lnTo>
                <a:lnTo>
                  <a:pt x="1016108" y="388751"/>
                </a:lnTo>
                <a:lnTo>
                  <a:pt x="1054114" y="353947"/>
                </a:lnTo>
                <a:lnTo>
                  <a:pt x="1092311" y="319541"/>
                </a:lnTo>
                <a:lnTo>
                  <a:pt x="1130684" y="285544"/>
                </a:lnTo>
                <a:lnTo>
                  <a:pt x="1169223" y="251969"/>
                </a:lnTo>
                <a:lnTo>
                  <a:pt x="1207913" y="218829"/>
                </a:lnTo>
                <a:lnTo>
                  <a:pt x="1246744" y="186133"/>
                </a:lnTo>
                <a:lnTo>
                  <a:pt x="1285703" y="153896"/>
                </a:lnTo>
                <a:lnTo>
                  <a:pt x="1324776" y="122129"/>
                </a:lnTo>
                <a:lnTo>
                  <a:pt x="1363952" y="90844"/>
                </a:lnTo>
                <a:lnTo>
                  <a:pt x="1403218" y="60052"/>
                </a:lnTo>
                <a:lnTo>
                  <a:pt x="1442562" y="29767"/>
                </a:lnTo>
                <a:lnTo>
                  <a:pt x="14819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2586317" y="456615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412"/>
                </a:moveTo>
                <a:lnTo>
                  <a:pt x="7156" y="96030"/>
                </a:lnTo>
                <a:lnTo>
                  <a:pt x="27086" y="57485"/>
                </a:lnTo>
                <a:lnTo>
                  <a:pt x="57477" y="27090"/>
                </a:lnTo>
                <a:lnTo>
                  <a:pt x="96019" y="7158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6"/>
                </a:lnTo>
                <a:lnTo>
                  <a:pt x="280799" y="140412"/>
                </a:lnTo>
                <a:lnTo>
                  <a:pt x="273642" y="184783"/>
                </a:lnTo>
                <a:lnTo>
                  <a:pt x="253713" y="223323"/>
                </a:lnTo>
                <a:lnTo>
                  <a:pt x="223321" y="253718"/>
                </a:lnTo>
                <a:lnTo>
                  <a:pt x="184780" y="273652"/>
                </a:lnTo>
                <a:lnTo>
                  <a:pt x="140399" y="280811"/>
                </a:lnTo>
                <a:lnTo>
                  <a:pt x="96019" y="273652"/>
                </a:lnTo>
                <a:lnTo>
                  <a:pt x="57477" y="253718"/>
                </a:lnTo>
                <a:lnTo>
                  <a:pt x="27086" y="223323"/>
                </a:lnTo>
                <a:lnTo>
                  <a:pt x="7156" y="184783"/>
                </a:lnTo>
                <a:lnTo>
                  <a:pt x="0" y="140412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 txBox="1"/>
          <p:nvPr/>
        </p:nvSpPr>
        <p:spPr>
          <a:xfrm>
            <a:off x="2645451" y="4570993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354642" y="4248454"/>
            <a:ext cx="975360" cy="1032510"/>
          </a:xfrm>
          <a:custGeom>
            <a:avLst/>
            <a:gdLst/>
            <a:ahLst/>
            <a:cxnLst/>
            <a:rect l="l" t="t" r="r" b="b"/>
            <a:pathLst>
              <a:path w="1300479" h="1376679">
                <a:moveTo>
                  <a:pt x="0" y="1376414"/>
                </a:moveTo>
                <a:lnTo>
                  <a:pt x="30512" y="1338962"/>
                </a:lnTo>
                <a:lnTo>
                  <a:pt x="61475" y="1301327"/>
                </a:lnTo>
                <a:lnTo>
                  <a:pt x="92871" y="1263527"/>
                </a:lnTo>
                <a:lnTo>
                  <a:pt x="124684" y="1225579"/>
                </a:lnTo>
                <a:lnTo>
                  <a:pt x="156899" y="1187500"/>
                </a:lnTo>
                <a:lnTo>
                  <a:pt x="189497" y="1149305"/>
                </a:lnTo>
                <a:lnTo>
                  <a:pt x="222462" y="1111013"/>
                </a:lnTo>
                <a:lnTo>
                  <a:pt x="255779" y="1072639"/>
                </a:lnTo>
                <a:lnTo>
                  <a:pt x="289429" y="1034201"/>
                </a:lnTo>
                <a:lnTo>
                  <a:pt x="323398" y="995716"/>
                </a:lnTo>
                <a:lnTo>
                  <a:pt x="357667" y="957200"/>
                </a:lnTo>
                <a:lnTo>
                  <a:pt x="392221" y="918669"/>
                </a:lnTo>
                <a:lnTo>
                  <a:pt x="427043" y="880142"/>
                </a:lnTo>
                <a:lnTo>
                  <a:pt x="462117" y="841634"/>
                </a:lnTo>
                <a:lnTo>
                  <a:pt x="497425" y="803162"/>
                </a:lnTo>
                <a:lnTo>
                  <a:pt x="532951" y="764744"/>
                </a:lnTo>
                <a:lnTo>
                  <a:pt x="568680" y="726396"/>
                </a:lnTo>
                <a:lnTo>
                  <a:pt x="604593" y="688135"/>
                </a:lnTo>
                <a:lnTo>
                  <a:pt x="640675" y="649977"/>
                </a:lnTo>
                <a:lnTo>
                  <a:pt x="676909" y="611939"/>
                </a:lnTo>
                <a:lnTo>
                  <a:pt x="713278" y="574039"/>
                </a:lnTo>
                <a:lnTo>
                  <a:pt x="749766" y="536293"/>
                </a:lnTo>
                <a:lnTo>
                  <a:pt x="786356" y="498717"/>
                </a:lnTo>
                <a:lnTo>
                  <a:pt x="823032" y="461329"/>
                </a:lnTo>
                <a:lnTo>
                  <a:pt x="859777" y="424146"/>
                </a:lnTo>
                <a:lnTo>
                  <a:pt x="896574" y="387183"/>
                </a:lnTo>
                <a:lnTo>
                  <a:pt x="933408" y="350459"/>
                </a:lnTo>
                <a:lnTo>
                  <a:pt x="970260" y="313989"/>
                </a:lnTo>
                <a:lnTo>
                  <a:pt x="1007116" y="277791"/>
                </a:lnTo>
                <a:lnTo>
                  <a:pt x="1043958" y="241882"/>
                </a:lnTo>
                <a:lnTo>
                  <a:pt x="1080769" y="206277"/>
                </a:lnTo>
                <a:lnTo>
                  <a:pt x="1117534" y="170995"/>
                </a:lnTo>
                <a:lnTo>
                  <a:pt x="1154235" y="136051"/>
                </a:lnTo>
                <a:lnTo>
                  <a:pt x="1190856" y="101463"/>
                </a:lnTo>
                <a:lnTo>
                  <a:pt x="1227380" y="67247"/>
                </a:lnTo>
                <a:lnTo>
                  <a:pt x="1263791" y="33420"/>
                </a:lnTo>
                <a:lnTo>
                  <a:pt x="13000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2700617" y="4680447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8"/>
                </a:lnTo>
                <a:lnTo>
                  <a:pt x="27086" y="57488"/>
                </a:lnTo>
                <a:lnTo>
                  <a:pt x="57477" y="27093"/>
                </a:lnTo>
                <a:lnTo>
                  <a:pt x="96019" y="7159"/>
                </a:lnTo>
                <a:lnTo>
                  <a:pt x="140399" y="0"/>
                </a:lnTo>
                <a:lnTo>
                  <a:pt x="194124" y="10690"/>
                </a:lnTo>
                <a:lnTo>
                  <a:pt x="239674" y="41124"/>
                </a:lnTo>
                <a:lnTo>
                  <a:pt x="270108" y="86684"/>
                </a:lnTo>
                <a:lnTo>
                  <a:pt x="280799" y="140399"/>
                </a:lnTo>
                <a:lnTo>
                  <a:pt x="273642" y="184780"/>
                </a:lnTo>
                <a:lnTo>
                  <a:pt x="253713" y="223321"/>
                </a:lnTo>
                <a:lnTo>
                  <a:pt x="223321" y="253713"/>
                </a:lnTo>
                <a:lnTo>
                  <a:pt x="184780" y="273642"/>
                </a:lnTo>
                <a:lnTo>
                  <a:pt x="140399" y="280799"/>
                </a:lnTo>
                <a:lnTo>
                  <a:pt x="96019" y="273642"/>
                </a:lnTo>
                <a:lnTo>
                  <a:pt x="57477" y="253713"/>
                </a:lnTo>
                <a:lnTo>
                  <a:pt x="27086" y="223321"/>
                </a:lnTo>
                <a:lnTo>
                  <a:pt x="7156" y="18478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2609586" y="4531965"/>
            <a:ext cx="691039" cy="743426"/>
          </a:xfrm>
          <a:custGeom>
            <a:avLst/>
            <a:gdLst/>
            <a:ahLst/>
            <a:cxnLst/>
            <a:rect l="l" t="t" r="r" b="b"/>
            <a:pathLst>
              <a:path w="921385" h="991235">
                <a:moveTo>
                  <a:pt x="0" y="991000"/>
                </a:moveTo>
                <a:lnTo>
                  <a:pt x="26515" y="950996"/>
                </a:lnTo>
                <a:lnTo>
                  <a:pt x="53875" y="910994"/>
                </a:lnTo>
                <a:lnTo>
                  <a:pt x="82048" y="871023"/>
                </a:lnTo>
                <a:lnTo>
                  <a:pt x="111003" y="831114"/>
                </a:lnTo>
                <a:lnTo>
                  <a:pt x="140709" y="791297"/>
                </a:lnTo>
                <a:lnTo>
                  <a:pt x="171135" y="751603"/>
                </a:lnTo>
                <a:lnTo>
                  <a:pt x="202250" y="712061"/>
                </a:lnTo>
                <a:lnTo>
                  <a:pt x="234022" y="672703"/>
                </a:lnTo>
                <a:lnTo>
                  <a:pt x="266420" y="633558"/>
                </a:lnTo>
                <a:lnTo>
                  <a:pt x="299414" y="594657"/>
                </a:lnTo>
                <a:lnTo>
                  <a:pt x="332973" y="556030"/>
                </a:lnTo>
                <a:lnTo>
                  <a:pt x="367064" y="517707"/>
                </a:lnTo>
                <a:lnTo>
                  <a:pt x="401658" y="479719"/>
                </a:lnTo>
                <a:lnTo>
                  <a:pt x="436722" y="442096"/>
                </a:lnTo>
                <a:lnTo>
                  <a:pt x="472227" y="404868"/>
                </a:lnTo>
                <a:lnTo>
                  <a:pt x="508140" y="368066"/>
                </a:lnTo>
                <a:lnTo>
                  <a:pt x="544431" y="331720"/>
                </a:lnTo>
                <a:lnTo>
                  <a:pt x="581069" y="295860"/>
                </a:lnTo>
                <a:lnTo>
                  <a:pt x="618022" y="260516"/>
                </a:lnTo>
                <a:lnTo>
                  <a:pt x="655259" y="225720"/>
                </a:lnTo>
                <a:lnTo>
                  <a:pt x="692750" y="191500"/>
                </a:lnTo>
                <a:lnTo>
                  <a:pt x="730463" y="157888"/>
                </a:lnTo>
                <a:lnTo>
                  <a:pt x="768367" y="124914"/>
                </a:lnTo>
                <a:lnTo>
                  <a:pt x="806431" y="92607"/>
                </a:lnTo>
                <a:lnTo>
                  <a:pt x="844624" y="60999"/>
                </a:lnTo>
                <a:lnTo>
                  <a:pt x="882915" y="30120"/>
                </a:lnTo>
                <a:lnTo>
                  <a:pt x="921273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2814916" y="4794766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 txBox="1"/>
          <p:nvPr/>
        </p:nvSpPr>
        <p:spPr>
          <a:xfrm>
            <a:off x="2759750" y="4685293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85485" y="4961266"/>
            <a:ext cx="272891" cy="320040"/>
          </a:xfrm>
          <a:custGeom>
            <a:avLst/>
            <a:gdLst/>
            <a:ahLst/>
            <a:cxnLst/>
            <a:rect l="l" t="t" r="r" b="b"/>
            <a:pathLst>
              <a:path w="363854" h="426720">
                <a:moveTo>
                  <a:pt x="0" y="426249"/>
                </a:moveTo>
                <a:lnTo>
                  <a:pt x="8430" y="373068"/>
                </a:lnTo>
                <a:lnTo>
                  <a:pt x="21374" y="322675"/>
                </a:lnTo>
                <a:lnTo>
                  <a:pt x="38671" y="275195"/>
                </a:lnTo>
                <a:lnTo>
                  <a:pt x="60158" y="230756"/>
                </a:lnTo>
                <a:lnTo>
                  <a:pt x="85671" y="189486"/>
                </a:lnTo>
                <a:lnTo>
                  <a:pt x="115049" y="151512"/>
                </a:lnTo>
                <a:lnTo>
                  <a:pt x="148129" y="116960"/>
                </a:lnTo>
                <a:lnTo>
                  <a:pt x="184749" y="85959"/>
                </a:lnTo>
                <a:lnTo>
                  <a:pt x="224746" y="58635"/>
                </a:lnTo>
                <a:lnTo>
                  <a:pt x="267957" y="35115"/>
                </a:lnTo>
                <a:lnTo>
                  <a:pt x="314221" y="15528"/>
                </a:lnTo>
                <a:lnTo>
                  <a:pt x="3633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2986366" y="4966216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 txBox="1"/>
          <p:nvPr/>
        </p:nvSpPr>
        <p:spPr>
          <a:xfrm>
            <a:off x="3045500" y="4971042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210296" y="5208652"/>
            <a:ext cx="86678" cy="83820"/>
          </a:xfrm>
          <a:custGeom>
            <a:avLst/>
            <a:gdLst/>
            <a:ahLst/>
            <a:cxnLst/>
            <a:rect l="l" t="t" r="r" b="b"/>
            <a:pathLst>
              <a:path w="115570" h="111760">
                <a:moveTo>
                  <a:pt x="0" y="0"/>
                </a:moveTo>
                <a:lnTo>
                  <a:pt x="36419" y="15873"/>
                </a:lnTo>
                <a:lnTo>
                  <a:pt x="68402" y="40628"/>
                </a:lnTo>
                <a:lnTo>
                  <a:pt x="94953" y="72980"/>
                </a:lnTo>
                <a:lnTo>
                  <a:pt x="115074" y="11164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3320809" y="5253821"/>
            <a:ext cx="4286" cy="84773"/>
          </a:xfrm>
          <a:custGeom>
            <a:avLst/>
            <a:gdLst/>
            <a:ahLst/>
            <a:cxnLst/>
            <a:rect l="l" t="t" r="r" b="b"/>
            <a:pathLst>
              <a:path w="5714" h="113029">
                <a:moveTo>
                  <a:pt x="3099" y="0"/>
                </a:moveTo>
                <a:lnTo>
                  <a:pt x="4890" y="24581"/>
                </a:lnTo>
                <a:lnTo>
                  <a:pt x="5328" y="51190"/>
                </a:lnTo>
                <a:lnTo>
                  <a:pt x="3876" y="80335"/>
                </a:lnTo>
                <a:lnTo>
                  <a:pt x="0" y="112524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3267427" y="5313989"/>
            <a:ext cx="56198" cy="27623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8958" y="5531"/>
                </a:lnTo>
                <a:lnTo>
                  <a:pt x="37834" y="12974"/>
                </a:lnTo>
                <a:lnTo>
                  <a:pt x="56386" y="23006"/>
                </a:lnTo>
                <a:lnTo>
                  <a:pt x="74374" y="3629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 txBox="1"/>
          <p:nvPr/>
        </p:nvSpPr>
        <p:spPr>
          <a:xfrm>
            <a:off x="3341261" y="5344006"/>
            <a:ext cx="1118711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0,0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0,1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0,2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4,2</a:t>
            </a:r>
            <a:r>
              <a:rPr sz="675" spc="-19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4,3</a:t>
            </a:r>
            <a:endParaRPr sz="675">
              <a:latin typeface="Consolas"/>
              <a:cs typeface="Consolas"/>
            </a:endParaRPr>
          </a:p>
          <a:p>
            <a:pPr marL="668655">
              <a:lnSpc>
                <a:spcPts val="806"/>
              </a:lnSpc>
            </a:pPr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9525" algn="just">
              <a:spcBef>
                <a:spcPts val="371"/>
              </a:spcBef>
            </a:pP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99,1</a:t>
            </a:r>
            <a:r>
              <a:rPr sz="675" spc="-15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513656" y="5286380"/>
            <a:ext cx="494824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-75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050" b="1" spc="-75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1013" b="1" spc="-113" baseline="-30864" dirty="0">
                <a:solidFill>
                  <a:srgbClr val="D84436"/>
                </a:solidFill>
                <a:latin typeface="Consolas"/>
                <a:cs typeface="Consolas"/>
              </a:rPr>
              <a:t>0,9</a:t>
            </a:r>
            <a:endParaRPr sz="1013" baseline="-30864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  <a:spcBef>
                <a:spcPts val="371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spcBef>
                <a:spcPts val="1215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38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33137" y="528638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599246" y="5286380"/>
            <a:ext cx="11296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0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1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2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3 </a:t>
            </a:r>
            <a:r>
              <a:rPr sz="1050" b="1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b="1" spc="266" dirty="0">
                <a:solidFill>
                  <a:srgbClr val="D84436"/>
                </a:solidFill>
                <a:latin typeface="Arial"/>
                <a:cs typeface="Arial"/>
              </a:rPr>
              <a:t>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9</a:t>
            </a:r>
            <a:endParaRPr sz="1013" baseline="-30864">
              <a:latin typeface="Consolas"/>
              <a:cs typeface="Consola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198929" y="5768586"/>
            <a:ext cx="1324928" cy="41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718" marR="3810" indent="-397669">
              <a:lnSpc>
                <a:spcPct val="100699"/>
              </a:lnSpc>
              <a:tabLst>
                <a:tab pos="336709" algn="l"/>
              </a:tabLst>
            </a:pPr>
            <a:r>
              <a:rPr sz="1350" i="1" spc="-458" dirty="0">
                <a:solidFill>
                  <a:srgbClr val="CC0000"/>
                </a:solidFill>
                <a:latin typeface="Times New Roman"/>
                <a:cs typeface="Times New Roman"/>
              </a:rPr>
              <a:t>+	</a:t>
            </a:r>
            <a:r>
              <a:rPr sz="1350" i="1" spc="116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r>
              <a:rPr sz="1350" i="1" spc="3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biases </a:t>
            </a:r>
            <a:r>
              <a:rPr sz="1350" i="1" spc="1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on  </a:t>
            </a:r>
            <a:r>
              <a:rPr sz="1350" i="1" spc="120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1350" i="1" spc="37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1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256514" y="5291940"/>
            <a:ext cx="154612" cy="18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1256513" y="6262362"/>
            <a:ext cx="182381" cy="182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1256513" y="5453920"/>
            <a:ext cx="182381" cy="668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 txBox="1"/>
          <p:nvPr/>
        </p:nvSpPr>
        <p:spPr>
          <a:xfrm>
            <a:off x="628650" y="4450468"/>
            <a:ext cx="1046798" cy="62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00699"/>
              </a:lnSpc>
            </a:pPr>
            <a:r>
              <a:rPr sz="1350" i="1" spc="-120" dirty="0">
                <a:solidFill>
                  <a:srgbClr val="CC0000"/>
                </a:solidFill>
                <a:latin typeface="Times New Roman"/>
                <a:cs typeface="Times New Roman"/>
              </a:rPr>
              <a:t>X </a:t>
            </a:r>
            <a:r>
              <a:rPr sz="1350" i="1" spc="-28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1350" i="1" spc="-2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27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sz="135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4" dirty="0">
                <a:solidFill>
                  <a:srgbClr val="CC0000"/>
                </a:solidFill>
                <a:latin typeface="Times New Roman"/>
                <a:cs typeface="Times New Roman"/>
              </a:rPr>
              <a:t>images,  </a:t>
            </a:r>
            <a:r>
              <a:rPr sz="1350" i="1" spc="-19" dirty="0">
                <a:solidFill>
                  <a:srgbClr val="CC0000"/>
                </a:solidFill>
                <a:latin typeface="Times New Roman"/>
                <a:cs typeface="Times New Roman"/>
              </a:rPr>
              <a:t>one </a:t>
            </a:r>
            <a:r>
              <a:rPr sz="1350" i="1" spc="41" dirty="0">
                <a:solidFill>
                  <a:srgbClr val="CC0000"/>
                </a:solidFill>
                <a:latin typeface="Times New Roman"/>
                <a:cs typeface="Times New Roman"/>
              </a:rPr>
              <a:t>per </a:t>
            </a:r>
            <a:r>
              <a:rPr sz="1350" i="1" spc="-8" dirty="0">
                <a:solidFill>
                  <a:srgbClr val="CC0000"/>
                </a:solidFill>
                <a:latin typeface="Times New Roman"/>
                <a:cs typeface="Times New Roman"/>
              </a:rPr>
              <a:t>line,  </a:t>
            </a:r>
            <a:r>
              <a:rPr sz="1350" i="1" spc="109" dirty="0">
                <a:solidFill>
                  <a:srgbClr val="CC0000"/>
                </a:solidFill>
                <a:latin typeface="Times New Roman"/>
                <a:cs typeface="Times New Roman"/>
              </a:rPr>
              <a:t>flattened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62657" y="5131871"/>
            <a:ext cx="102870" cy="319088"/>
          </a:xfrm>
          <a:custGeom>
            <a:avLst/>
            <a:gdLst/>
            <a:ahLst/>
            <a:cxnLst/>
            <a:rect l="l" t="t" r="r" b="b"/>
            <a:pathLst>
              <a:path w="137159" h="425450">
                <a:moveTo>
                  <a:pt x="136624" y="424924"/>
                </a:moveTo>
                <a:lnTo>
                  <a:pt x="109709" y="383523"/>
                </a:lnTo>
                <a:lnTo>
                  <a:pt x="85529" y="339788"/>
                </a:lnTo>
                <a:lnTo>
                  <a:pt x="64170" y="294097"/>
                </a:lnTo>
                <a:lnTo>
                  <a:pt x="45717" y="246827"/>
                </a:lnTo>
                <a:lnTo>
                  <a:pt x="30253" y="198355"/>
                </a:lnTo>
                <a:lnTo>
                  <a:pt x="17865" y="149059"/>
                </a:lnTo>
                <a:lnTo>
                  <a:pt x="8637" y="99317"/>
                </a:lnTo>
                <a:lnTo>
                  <a:pt x="2653" y="4950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5"/>
          <p:cNvSpPr txBox="1"/>
          <p:nvPr/>
        </p:nvSpPr>
        <p:spPr>
          <a:xfrm>
            <a:off x="3832389" y="3201963"/>
            <a:ext cx="5757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116" dirty="0">
                <a:solidFill>
                  <a:srgbClr val="CC0000"/>
                </a:solidFill>
                <a:latin typeface="Times New Roman"/>
                <a:cs typeface="Times New Roman"/>
              </a:rPr>
              <a:t>10  </a:t>
            </a:r>
            <a:r>
              <a:rPr sz="900" i="1" spc="-4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columns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6"/>
          <p:cNvSpPr/>
          <p:nvPr/>
        </p:nvSpPr>
        <p:spPr>
          <a:xfrm>
            <a:off x="4430938" y="3289179"/>
            <a:ext cx="478155" cy="71438"/>
          </a:xfrm>
          <a:custGeom>
            <a:avLst/>
            <a:gdLst/>
            <a:ahLst/>
            <a:cxnLst/>
            <a:rect l="l" t="t" r="r" b="b"/>
            <a:pathLst>
              <a:path w="637539" h="95250">
                <a:moveTo>
                  <a:pt x="637498" y="94707"/>
                </a:moveTo>
                <a:lnTo>
                  <a:pt x="583410" y="83708"/>
                </a:lnTo>
                <a:lnTo>
                  <a:pt x="530072" y="73379"/>
                </a:lnTo>
                <a:lnTo>
                  <a:pt x="477510" y="63705"/>
                </a:lnTo>
                <a:lnTo>
                  <a:pt x="425748" y="54673"/>
                </a:lnTo>
                <a:lnTo>
                  <a:pt x="374812" y="46269"/>
                </a:lnTo>
                <a:lnTo>
                  <a:pt x="324725" y="38479"/>
                </a:lnTo>
                <a:lnTo>
                  <a:pt x="275513" y="31290"/>
                </a:lnTo>
                <a:lnTo>
                  <a:pt x="227201" y="24688"/>
                </a:lnTo>
                <a:lnTo>
                  <a:pt x="179813" y="18659"/>
                </a:lnTo>
                <a:lnTo>
                  <a:pt x="133374" y="13189"/>
                </a:lnTo>
                <a:lnTo>
                  <a:pt x="87909" y="8265"/>
                </a:lnTo>
                <a:lnTo>
                  <a:pt x="43442" y="3873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7"/>
          <p:cNvSpPr/>
          <p:nvPr/>
        </p:nvSpPr>
        <p:spPr>
          <a:xfrm>
            <a:off x="3366615" y="3285248"/>
            <a:ext cx="447199" cy="69056"/>
          </a:xfrm>
          <a:custGeom>
            <a:avLst/>
            <a:gdLst/>
            <a:ahLst/>
            <a:cxnLst/>
            <a:rect l="l" t="t" r="r" b="b"/>
            <a:pathLst>
              <a:path w="596264" h="92075">
                <a:moveTo>
                  <a:pt x="595673" y="0"/>
                </a:moveTo>
                <a:lnTo>
                  <a:pt x="540731" y="3819"/>
                </a:lnTo>
                <a:lnTo>
                  <a:pt x="486659" y="8457"/>
                </a:lnTo>
                <a:lnTo>
                  <a:pt x="433486" y="13878"/>
                </a:lnTo>
                <a:lnTo>
                  <a:pt x="381239" y="20043"/>
                </a:lnTo>
                <a:lnTo>
                  <a:pt x="329948" y="26918"/>
                </a:lnTo>
                <a:lnTo>
                  <a:pt x="279640" y="34465"/>
                </a:lnTo>
                <a:lnTo>
                  <a:pt x="230342" y="42648"/>
                </a:lnTo>
                <a:lnTo>
                  <a:pt x="182083" y="51430"/>
                </a:lnTo>
                <a:lnTo>
                  <a:pt x="134892" y="60774"/>
                </a:lnTo>
                <a:lnTo>
                  <a:pt x="88795" y="70644"/>
                </a:lnTo>
                <a:lnTo>
                  <a:pt x="43822" y="81004"/>
                </a:lnTo>
                <a:lnTo>
                  <a:pt x="0" y="91817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8"/>
          <p:cNvSpPr txBox="1"/>
          <p:nvPr/>
        </p:nvSpPr>
        <p:spPr>
          <a:xfrm>
            <a:off x="4984336" y="3960155"/>
            <a:ext cx="115416" cy="470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885"/>
              </a:lnSpc>
            </a:pP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sz="900" i="1" spc="2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6" name="object 129"/>
          <p:cNvSpPr/>
          <p:nvPr/>
        </p:nvSpPr>
        <p:spPr>
          <a:xfrm>
            <a:off x="4997092" y="4506020"/>
            <a:ext cx="50483" cy="478155"/>
          </a:xfrm>
          <a:custGeom>
            <a:avLst/>
            <a:gdLst/>
            <a:ahLst/>
            <a:cxnLst/>
            <a:rect l="l" t="t" r="r" b="b"/>
            <a:pathLst>
              <a:path w="67310" h="637539">
                <a:moveTo>
                  <a:pt x="0" y="637493"/>
                </a:moveTo>
                <a:lnTo>
                  <a:pt x="7762" y="583405"/>
                </a:lnTo>
                <a:lnTo>
                  <a:pt x="15052" y="530067"/>
                </a:lnTo>
                <a:lnTo>
                  <a:pt x="21880" y="477505"/>
                </a:lnTo>
                <a:lnTo>
                  <a:pt x="28255" y="425743"/>
                </a:lnTo>
                <a:lnTo>
                  <a:pt x="34187" y="374807"/>
                </a:lnTo>
                <a:lnTo>
                  <a:pt x="39685" y="324721"/>
                </a:lnTo>
                <a:lnTo>
                  <a:pt x="44759" y="275509"/>
                </a:lnTo>
                <a:lnTo>
                  <a:pt x="49420" y="227197"/>
                </a:lnTo>
                <a:lnTo>
                  <a:pt x="53676" y="179810"/>
                </a:lnTo>
                <a:lnTo>
                  <a:pt x="57537" y="133371"/>
                </a:lnTo>
                <a:lnTo>
                  <a:pt x="61013" y="87907"/>
                </a:lnTo>
                <a:lnTo>
                  <a:pt x="64114" y="43441"/>
                </a:lnTo>
                <a:lnTo>
                  <a:pt x="66849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30"/>
          <p:cNvSpPr/>
          <p:nvPr/>
        </p:nvSpPr>
        <p:spPr>
          <a:xfrm>
            <a:off x="5001369" y="3441694"/>
            <a:ext cx="49054" cy="447199"/>
          </a:xfrm>
          <a:custGeom>
            <a:avLst/>
            <a:gdLst/>
            <a:ahLst/>
            <a:cxnLst/>
            <a:rect l="l" t="t" r="r" b="b"/>
            <a:pathLst>
              <a:path w="65404" h="596265">
                <a:moveTo>
                  <a:pt x="64849" y="595666"/>
                </a:moveTo>
                <a:lnTo>
                  <a:pt x="62152" y="540722"/>
                </a:lnTo>
                <a:lnTo>
                  <a:pt x="58876" y="486651"/>
                </a:lnTo>
                <a:lnTo>
                  <a:pt x="55047" y="433479"/>
                </a:lnTo>
                <a:lnTo>
                  <a:pt x="50692" y="381234"/>
                </a:lnTo>
                <a:lnTo>
                  <a:pt x="45836" y="329944"/>
                </a:lnTo>
                <a:lnTo>
                  <a:pt x="40506" y="279638"/>
                </a:lnTo>
                <a:lnTo>
                  <a:pt x="34726" y="230342"/>
                </a:lnTo>
                <a:lnTo>
                  <a:pt x="28524" y="182085"/>
                </a:lnTo>
                <a:lnTo>
                  <a:pt x="21924" y="134894"/>
                </a:lnTo>
                <a:lnTo>
                  <a:pt x="14952" y="88798"/>
                </a:lnTo>
                <a:lnTo>
                  <a:pt x="7636" y="4382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42"/>
          <p:cNvSpPr/>
          <p:nvPr/>
        </p:nvSpPr>
        <p:spPr>
          <a:xfrm>
            <a:off x="1152357" y="5311140"/>
            <a:ext cx="62389" cy="1105376"/>
          </a:xfrm>
          <a:custGeom>
            <a:avLst/>
            <a:gdLst/>
            <a:ahLst/>
            <a:cxnLst/>
            <a:rect l="l" t="t" r="r" b="b"/>
            <a:pathLst>
              <a:path w="83184" h="1473835">
                <a:moveTo>
                  <a:pt x="83076" y="1473347"/>
                </a:moveTo>
                <a:lnTo>
                  <a:pt x="72764" y="1425472"/>
                </a:lnTo>
                <a:lnTo>
                  <a:pt x="63143" y="1377044"/>
                </a:lnTo>
                <a:lnTo>
                  <a:pt x="54211" y="1328102"/>
                </a:lnTo>
                <a:lnTo>
                  <a:pt x="45965" y="1278684"/>
                </a:lnTo>
                <a:lnTo>
                  <a:pt x="38404" y="1228828"/>
                </a:lnTo>
                <a:lnTo>
                  <a:pt x="31527" y="1178573"/>
                </a:lnTo>
                <a:lnTo>
                  <a:pt x="25333" y="1127955"/>
                </a:lnTo>
                <a:lnTo>
                  <a:pt x="19818" y="1077014"/>
                </a:lnTo>
                <a:lnTo>
                  <a:pt x="14982" y="1025787"/>
                </a:lnTo>
                <a:lnTo>
                  <a:pt x="10823" y="974312"/>
                </a:lnTo>
                <a:lnTo>
                  <a:pt x="7340" y="922629"/>
                </a:lnTo>
                <a:lnTo>
                  <a:pt x="4531" y="870774"/>
                </a:lnTo>
                <a:lnTo>
                  <a:pt x="2393" y="818786"/>
                </a:lnTo>
                <a:lnTo>
                  <a:pt x="927" y="766704"/>
                </a:lnTo>
                <a:lnTo>
                  <a:pt x="130" y="714564"/>
                </a:lnTo>
                <a:lnTo>
                  <a:pt x="0" y="662406"/>
                </a:lnTo>
                <a:lnTo>
                  <a:pt x="535" y="610267"/>
                </a:lnTo>
                <a:lnTo>
                  <a:pt x="1735" y="558186"/>
                </a:lnTo>
                <a:lnTo>
                  <a:pt x="3598" y="506201"/>
                </a:lnTo>
                <a:lnTo>
                  <a:pt x="6121" y="454349"/>
                </a:lnTo>
                <a:lnTo>
                  <a:pt x="9304" y="402670"/>
                </a:lnTo>
                <a:lnTo>
                  <a:pt x="13144" y="351200"/>
                </a:lnTo>
                <a:lnTo>
                  <a:pt x="17640" y="299979"/>
                </a:lnTo>
                <a:lnTo>
                  <a:pt x="22791" y="249044"/>
                </a:lnTo>
                <a:lnTo>
                  <a:pt x="28595" y="198434"/>
                </a:lnTo>
                <a:lnTo>
                  <a:pt x="35050" y="148186"/>
                </a:lnTo>
                <a:lnTo>
                  <a:pt x="42154" y="98339"/>
                </a:lnTo>
                <a:lnTo>
                  <a:pt x="49907" y="48931"/>
                </a:lnTo>
                <a:lnTo>
                  <a:pt x="5830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39"/>
              <p:cNvSpPr txBox="1"/>
              <p:nvPr/>
            </p:nvSpPr>
            <p:spPr>
              <a:xfrm>
                <a:off x="1891844" y="5442966"/>
                <a:ext cx="69044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9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44" y="5442966"/>
                <a:ext cx="690445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275"/>
              <p:cNvSpPr txBox="1"/>
              <p:nvPr/>
            </p:nvSpPr>
            <p:spPr>
              <a:xfrm>
                <a:off x="3643906" y="3671186"/>
                <a:ext cx="88325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0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06" y="3671186"/>
                <a:ext cx="883255" cy="923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276"/>
              <p:cNvSpPr/>
              <p:nvPr/>
            </p:nvSpPr>
            <p:spPr>
              <a:xfrm>
                <a:off x="5547713" y="4122860"/>
                <a:ext cx="275742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131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713" y="4122860"/>
                <a:ext cx="2757422" cy="6001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277"/>
              <p:cNvSpPr txBox="1"/>
              <p:nvPr/>
            </p:nvSpPr>
            <p:spPr>
              <a:xfrm>
                <a:off x="5732090" y="5481703"/>
                <a:ext cx="606833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2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090" y="5481703"/>
                <a:ext cx="606833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Placeholders </a:t>
            </a:r>
            <a:r>
              <a:rPr lang="en-US" altLang="zh-CN" dirty="0"/>
              <a:t>and </a:t>
            </a:r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are symbols</a:t>
            </a:r>
          </a:p>
          <a:p>
            <a:r>
              <a:rPr lang="en-US" altLang="zh-CN" dirty="0"/>
              <a:t>Variables are used to represent weights that need to be trained (W and b)</a:t>
            </a:r>
          </a:p>
          <a:p>
            <a:r>
              <a:rPr lang="en-US" altLang="zh-CN" dirty="0"/>
              <a:t>Placeholders are used for non-changing data (X, Y)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Simple model: </a:t>
            </a:r>
            <a:r>
              <a:rPr lang="en-US" altLang="zh-CN" dirty="0" err="1"/>
              <a:t>softmax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4" name="object 6"/>
          <p:cNvSpPr/>
          <p:nvPr/>
        </p:nvSpPr>
        <p:spPr>
          <a:xfrm>
            <a:off x="850809" y="2789150"/>
            <a:ext cx="957991" cy="113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7"/>
          <p:cNvSpPr/>
          <p:nvPr/>
        </p:nvSpPr>
        <p:spPr>
          <a:xfrm>
            <a:off x="1704445" y="3354882"/>
            <a:ext cx="406241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0" y="0"/>
                </a:moveTo>
                <a:lnTo>
                  <a:pt x="541348" y="0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/>
          <p:cNvSpPr/>
          <p:nvPr/>
        </p:nvSpPr>
        <p:spPr>
          <a:xfrm>
            <a:off x="2110456" y="334308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9"/>
          <p:cNvSpPr txBox="1"/>
          <p:nvPr/>
        </p:nvSpPr>
        <p:spPr>
          <a:xfrm>
            <a:off x="1758960" y="3042087"/>
            <a:ext cx="5903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3"/>
              </a:lnSpc>
            </a:pPr>
            <a:r>
              <a:rPr sz="1200" spc="11" dirty="0">
                <a:latin typeface="Arial"/>
                <a:cs typeface="Arial"/>
              </a:rPr>
              <a:t>28x28</a:t>
            </a:r>
            <a:endParaRPr sz="1200" dirty="0">
              <a:latin typeface="Arial"/>
              <a:cs typeface="Arial"/>
            </a:endParaRPr>
          </a:p>
          <a:p>
            <a:pPr marL="16669">
              <a:lnSpc>
                <a:spcPts val="1073"/>
              </a:lnSpc>
            </a:pPr>
            <a:r>
              <a:rPr sz="1200" spc="15" dirty="0">
                <a:latin typeface="Arial"/>
                <a:cs typeface="Arial"/>
              </a:rPr>
              <a:t>pixels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851838" y="4235522"/>
            <a:ext cx="81987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34" dirty="0">
                <a:latin typeface="Arial"/>
                <a:cs typeface="Arial"/>
              </a:rPr>
              <a:t>softmax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3482428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2"/>
          <p:cNvSpPr/>
          <p:nvPr/>
        </p:nvSpPr>
        <p:spPr>
          <a:xfrm>
            <a:off x="3732534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3"/>
          <p:cNvSpPr/>
          <p:nvPr/>
        </p:nvSpPr>
        <p:spPr>
          <a:xfrm>
            <a:off x="3982602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4"/>
          <p:cNvSpPr/>
          <p:nvPr/>
        </p:nvSpPr>
        <p:spPr>
          <a:xfrm>
            <a:off x="4232651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5"/>
          <p:cNvSpPr/>
          <p:nvPr/>
        </p:nvSpPr>
        <p:spPr>
          <a:xfrm>
            <a:off x="4732732" y="3221716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2232086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7"/>
          <p:cNvSpPr/>
          <p:nvPr/>
        </p:nvSpPr>
        <p:spPr>
          <a:xfrm>
            <a:off x="2482140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8"/>
          <p:cNvSpPr/>
          <p:nvPr/>
        </p:nvSpPr>
        <p:spPr>
          <a:xfrm>
            <a:off x="2732223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49" y="0"/>
                </a:lnTo>
                <a:lnTo>
                  <a:pt x="31584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9"/>
          <p:cNvSpPr/>
          <p:nvPr/>
        </p:nvSpPr>
        <p:spPr>
          <a:xfrm>
            <a:off x="2982291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20"/>
          <p:cNvSpPr/>
          <p:nvPr/>
        </p:nvSpPr>
        <p:spPr>
          <a:xfrm>
            <a:off x="3232378" y="322164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1"/>
          <p:cNvSpPr txBox="1"/>
          <p:nvPr/>
        </p:nvSpPr>
        <p:spPr>
          <a:xfrm>
            <a:off x="4548342" y="3281305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2350538" y="3458546"/>
            <a:ext cx="489109" cy="675323"/>
          </a:xfrm>
          <a:custGeom>
            <a:avLst/>
            <a:gdLst/>
            <a:ahLst/>
            <a:cxnLst/>
            <a:rect l="l" t="t" r="r" b="b"/>
            <a:pathLst>
              <a:path w="652144" h="900430">
                <a:moveTo>
                  <a:pt x="0" y="0"/>
                </a:moveTo>
                <a:lnTo>
                  <a:pt x="65188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3"/>
          <p:cNvSpPr/>
          <p:nvPr/>
        </p:nvSpPr>
        <p:spPr>
          <a:xfrm>
            <a:off x="2839417" y="3458546"/>
            <a:ext cx="11430" cy="675323"/>
          </a:xfrm>
          <a:custGeom>
            <a:avLst/>
            <a:gdLst/>
            <a:ahLst/>
            <a:cxnLst/>
            <a:rect l="l" t="t" r="r" b="b"/>
            <a:pathLst>
              <a:path w="15239" h="900430">
                <a:moveTo>
                  <a:pt x="14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4"/>
          <p:cNvSpPr/>
          <p:nvPr/>
        </p:nvSpPr>
        <p:spPr>
          <a:xfrm>
            <a:off x="2839511" y="3458546"/>
            <a:ext cx="261461" cy="675323"/>
          </a:xfrm>
          <a:custGeom>
            <a:avLst/>
            <a:gdLst/>
            <a:ahLst/>
            <a:cxnLst/>
            <a:rect l="l" t="t" r="r" b="b"/>
            <a:pathLst>
              <a:path w="348614" h="900430">
                <a:moveTo>
                  <a:pt x="3482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5"/>
          <p:cNvSpPr/>
          <p:nvPr/>
        </p:nvSpPr>
        <p:spPr>
          <a:xfrm>
            <a:off x="2839417" y="3458546"/>
            <a:ext cx="511493" cy="675323"/>
          </a:xfrm>
          <a:custGeom>
            <a:avLst/>
            <a:gdLst/>
            <a:ahLst/>
            <a:cxnLst/>
            <a:rect l="l" t="t" r="r" b="b"/>
            <a:pathLst>
              <a:path w="681989" h="900430">
                <a:moveTo>
                  <a:pt x="6818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6"/>
          <p:cNvSpPr/>
          <p:nvPr/>
        </p:nvSpPr>
        <p:spPr>
          <a:xfrm>
            <a:off x="2839380" y="3458546"/>
            <a:ext cx="1012031" cy="675323"/>
          </a:xfrm>
          <a:custGeom>
            <a:avLst/>
            <a:gdLst/>
            <a:ahLst/>
            <a:cxnLst/>
            <a:rect l="l" t="t" r="r" b="b"/>
            <a:pathLst>
              <a:path w="1349375" h="900430">
                <a:moveTo>
                  <a:pt x="13487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7"/>
          <p:cNvSpPr/>
          <p:nvPr/>
        </p:nvSpPr>
        <p:spPr>
          <a:xfrm>
            <a:off x="2839492" y="3458546"/>
            <a:ext cx="1261586" cy="675323"/>
          </a:xfrm>
          <a:custGeom>
            <a:avLst/>
            <a:gdLst/>
            <a:ahLst/>
            <a:cxnLst/>
            <a:rect l="l" t="t" r="r" b="b"/>
            <a:pathLst>
              <a:path w="1682114" h="900430">
                <a:moveTo>
                  <a:pt x="1682096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8"/>
          <p:cNvSpPr/>
          <p:nvPr/>
        </p:nvSpPr>
        <p:spPr>
          <a:xfrm>
            <a:off x="2839342" y="3458546"/>
            <a:ext cx="1512094" cy="675323"/>
          </a:xfrm>
          <a:custGeom>
            <a:avLst/>
            <a:gdLst/>
            <a:ahLst/>
            <a:cxnLst/>
            <a:rect l="l" t="t" r="r" b="b"/>
            <a:pathLst>
              <a:path w="2016125" h="900430">
                <a:moveTo>
                  <a:pt x="2015695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9"/>
          <p:cNvSpPr/>
          <p:nvPr/>
        </p:nvSpPr>
        <p:spPr>
          <a:xfrm>
            <a:off x="2600591" y="3458546"/>
            <a:ext cx="636270" cy="675323"/>
          </a:xfrm>
          <a:custGeom>
            <a:avLst/>
            <a:gdLst/>
            <a:ahLst/>
            <a:cxnLst/>
            <a:rect l="l" t="t" r="r" b="b"/>
            <a:pathLst>
              <a:path w="848360" h="900430">
                <a:moveTo>
                  <a:pt x="0" y="0"/>
                </a:moveTo>
                <a:lnTo>
                  <a:pt x="84780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30"/>
          <p:cNvSpPr/>
          <p:nvPr/>
        </p:nvSpPr>
        <p:spPr>
          <a:xfrm>
            <a:off x="3100735" y="3458546"/>
            <a:ext cx="135731" cy="675323"/>
          </a:xfrm>
          <a:custGeom>
            <a:avLst/>
            <a:gdLst/>
            <a:ahLst/>
            <a:cxnLst/>
            <a:rect l="l" t="t" r="r" b="b"/>
            <a:pathLst>
              <a:path w="180975" h="900430">
                <a:moveTo>
                  <a:pt x="0" y="0"/>
                </a:moveTo>
                <a:lnTo>
                  <a:pt x="1808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1"/>
          <p:cNvSpPr/>
          <p:nvPr/>
        </p:nvSpPr>
        <p:spPr>
          <a:xfrm>
            <a:off x="3236541" y="3458546"/>
            <a:ext cx="114300" cy="675323"/>
          </a:xfrm>
          <a:custGeom>
            <a:avLst/>
            <a:gdLst/>
            <a:ahLst/>
            <a:cxnLst/>
            <a:rect l="l" t="t" r="r" b="b"/>
            <a:pathLst>
              <a:path w="152400" h="900430">
                <a:moveTo>
                  <a:pt x="1523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2"/>
          <p:cNvSpPr/>
          <p:nvPr/>
        </p:nvSpPr>
        <p:spPr>
          <a:xfrm>
            <a:off x="3236391" y="3458546"/>
            <a:ext cx="364807" cy="675323"/>
          </a:xfrm>
          <a:custGeom>
            <a:avLst/>
            <a:gdLst/>
            <a:ahLst/>
            <a:cxnLst/>
            <a:rect l="l" t="t" r="r" b="b"/>
            <a:pathLst>
              <a:path w="486410" h="900430">
                <a:moveTo>
                  <a:pt x="485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3"/>
          <p:cNvSpPr/>
          <p:nvPr/>
        </p:nvSpPr>
        <p:spPr>
          <a:xfrm>
            <a:off x="3236504" y="3458546"/>
            <a:ext cx="614839" cy="675323"/>
          </a:xfrm>
          <a:custGeom>
            <a:avLst/>
            <a:gdLst/>
            <a:ahLst/>
            <a:cxnLst/>
            <a:rect l="l" t="t" r="r" b="b"/>
            <a:pathLst>
              <a:path w="819785" h="900430">
                <a:moveTo>
                  <a:pt x="8192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4"/>
          <p:cNvSpPr/>
          <p:nvPr/>
        </p:nvSpPr>
        <p:spPr>
          <a:xfrm>
            <a:off x="3236391" y="3458546"/>
            <a:ext cx="864870" cy="675323"/>
          </a:xfrm>
          <a:custGeom>
            <a:avLst/>
            <a:gdLst/>
            <a:ahLst/>
            <a:cxnLst/>
            <a:rect l="l" t="t" r="r" b="b"/>
            <a:pathLst>
              <a:path w="1153160" h="900430">
                <a:moveTo>
                  <a:pt x="11528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5"/>
          <p:cNvSpPr/>
          <p:nvPr/>
        </p:nvSpPr>
        <p:spPr>
          <a:xfrm>
            <a:off x="3236467" y="3458546"/>
            <a:ext cx="1114901" cy="675323"/>
          </a:xfrm>
          <a:custGeom>
            <a:avLst/>
            <a:gdLst/>
            <a:ahLst/>
            <a:cxnLst/>
            <a:rect l="l" t="t" r="r" b="b"/>
            <a:pathLst>
              <a:path w="1486535" h="900430">
                <a:moveTo>
                  <a:pt x="1486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6"/>
          <p:cNvSpPr/>
          <p:nvPr/>
        </p:nvSpPr>
        <p:spPr>
          <a:xfrm>
            <a:off x="3236373" y="3458617"/>
            <a:ext cx="1614964" cy="675323"/>
          </a:xfrm>
          <a:custGeom>
            <a:avLst/>
            <a:gdLst/>
            <a:ahLst/>
            <a:cxnLst/>
            <a:rect l="l" t="t" r="r" b="b"/>
            <a:pathLst>
              <a:path w="2153285" h="900430">
                <a:moveTo>
                  <a:pt x="2153095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7"/>
          <p:cNvSpPr/>
          <p:nvPr/>
        </p:nvSpPr>
        <p:spPr>
          <a:xfrm>
            <a:off x="2350538" y="3458546"/>
            <a:ext cx="2156460" cy="675323"/>
          </a:xfrm>
          <a:custGeom>
            <a:avLst/>
            <a:gdLst/>
            <a:ahLst/>
            <a:cxnLst/>
            <a:rect l="l" t="t" r="r" b="b"/>
            <a:pathLst>
              <a:path w="2875279" h="900430">
                <a:moveTo>
                  <a:pt x="0" y="0"/>
                </a:moveTo>
                <a:lnTo>
                  <a:pt x="2874884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8"/>
          <p:cNvSpPr/>
          <p:nvPr/>
        </p:nvSpPr>
        <p:spPr>
          <a:xfrm>
            <a:off x="3100735" y="3458546"/>
            <a:ext cx="1405890" cy="675323"/>
          </a:xfrm>
          <a:custGeom>
            <a:avLst/>
            <a:gdLst/>
            <a:ahLst/>
            <a:cxnLst/>
            <a:rect l="l" t="t" r="r" b="b"/>
            <a:pathLst>
              <a:path w="1874520" h="900430">
                <a:moveTo>
                  <a:pt x="0" y="0"/>
                </a:moveTo>
                <a:lnTo>
                  <a:pt x="18743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9"/>
          <p:cNvSpPr/>
          <p:nvPr/>
        </p:nvSpPr>
        <p:spPr>
          <a:xfrm>
            <a:off x="3350841" y="3458546"/>
            <a:ext cx="1155859" cy="675323"/>
          </a:xfrm>
          <a:custGeom>
            <a:avLst/>
            <a:gdLst/>
            <a:ahLst/>
            <a:cxnLst/>
            <a:rect l="l" t="t" r="r" b="b"/>
            <a:pathLst>
              <a:path w="1541145" h="900430">
                <a:moveTo>
                  <a:pt x="0" y="0"/>
                </a:moveTo>
                <a:lnTo>
                  <a:pt x="15410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40"/>
          <p:cNvSpPr/>
          <p:nvPr/>
        </p:nvSpPr>
        <p:spPr>
          <a:xfrm>
            <a:off x="3350841" y="3458546"/>
            <a:ext cx="282893" cy="675323"/>
          </a:xfrm>
          <a:custGeom>
            <a:avLst/>
            <a:gdLst/>
            <a:ahLst/>
            <a:cxnLst/>
            <a:rect l="l" t="t" r="r" b="b"/>
            <a:pathLst>
              <a:path w="377189" h="900430">
                <a:moveTo>
                  <a:pt x="0" y="0"/>
                </a:moveTo>
                <a:lnTo>
                  <a:pt x="3767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1"/>
          <p:cNvSpPr/>
          <p:nvPr/>
        </p:nvSpPr>
        <p:spPr>
          <a:xfrm>
            <a:off x="3633365" y="3458546"/>
            <a:ext cx="718185" cy="675323"/>
          </a:xfrm>
          <a:custGeom>
            <a:avLst/>
            <a:gdLst/>
            <a:ahLst/>
            <a:cxnLst/>
            <a:rect l="l" t="t" r="r" b="b"/>
            <a:pathLst>
              <a:path w="957579" h="900430">
                <a:moveTo>
                  <a:pt x="9569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2"/>
          <p:cNvSpPr/>
          <p:nvPr/>
        </p:nvSpPr>
        <p:spPr>
          <a:xfrm>
            <a:off x="3633497" y="3458617"/>
            <a:ext cx="1217771" cy="675323"/>
          </a:xfrm>
          <a:custGeom>
            <a:avLst/>
            <a:gdLst/>
            <a:ahLst/>
            <a:cxnLst/>
            <a:rect l="l" t="t" r="r" b="b"/>
            <a:pathLst>
              <a:path w="1623695" h="900430">
                <a:moveTo>
                  <a:pt x="1623596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3"/>
          <p:cNvSpPr/>
          <p:nvPr/>
        </p:nvSpPr>
        <p:spPr>
          <a:xfrm>
            <a:off x="2850667" y="3458546"/>
            <a:ext cx="386238" cy="675323"/>
          </a:xfrm>
          <a:custGeom>
            <a:avLst/>
            <a:gdLst/>
            <a:ahLst/>
            <a:cxnLst/>
            <a:rect l="l" t="t" r="r" b="b"/>
            <a:pathLst>
              <a:path w="514985" h="900430">
                <a:moveTo>
                  <a:pt x="0" y="0"/>
                </a:moveTo>
                <a:lnTo>
                  <a:pt x="51449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4"/>
          <p:cNvSpPr/>
          <p:nvPr/>
        </p:nvSpPr>
        <p:spPr>
          <a:xfrm>
            <a:off x="2350538" y="3458546"/>
            <a:ext cx="885825" cy="675323"/>
          </a:xfrm>
          <a:custGeom>
            <a:avLst/>
            <a:gdLst/>
            <a:ahLst/>
            <a:cxnLst/>
            <a:rect l="l" t="t" r="r" b="b"/>
            <a:pathLst>
              <a:path w="1181100" h="900430">
                <a:moveTo>
                  <a:pt x="0" y="0"/>
                </a:moveTo>
                <a:lnTo>
                  <a:pt x="1181087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5"/>
          <p:cNvSpPr/>
          <p:nvPr/>
        </p:nvSpPr>
        <p:spPr>
          <a:xfrm>
            <a:off x="2600591" y="3458546"/>
            <a:ext cx="239078" cy="675323"/>
          </a:xfrm>
          <a:custGeom>
            <a:avLst/>
            <a:gdLst/>
            <a:ahLst/>
            <a:cxnLst/>
            <a:rect l="l" t="t" r="r" b="b"/>
            <a:pathLst>
              <a:path w="318769" h="900430">
                <a:moveTo>
                  <a:pt x="0" y="0"/>
                </a:moveTo>
                <a:lnTo>
                  <a:pt x="31860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6"/>
          <p:cNvSpPr/>
          <p:nvPr/>
        </p:nvSpPr>
        <p:spPr>
          <a:xfrm>
            <a:off x="2839436" y="3458550"/>
            <a:ext cx="2012156" cy="675323"/>
          </a:xfrm>
          <a:custGeom>
            <a:avLst/>
            <a:gdLst/>
            <a:ahLst/>
            <a:cxnLst/>
            <a:rect l="l" t="t" r="r" b="b"/>
            <a:pathLst>
              <a:path w="2682875" h="900430">
                <a:moveTo>
                  <a:pt x="0" y="900288"/>
                </a:moveTo>
                <a:lnTo>
                  <a:pt x="2682294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7"/>
          <p:cNvSpPr/>
          <p:nvPr/>
        </p:nvSpPr>
        <p:spPr>
          <a:xfrm>
            <a:off x="2839492" y="3458546"/>
            <a:ext cx="761524" cy="675323"/>
          </a:xfrm>
          <a:custGeom>
            <a:avLst/>
            <a:gdLst/>
            <a:ahLst/>
            <a:cxnLst/>
            <a:rect l="l" t="t" r="r" b="b"/>
            <a:pathLst>
              <a:path w="1015364" h="900430">
                <a:moveTo>
                  <a:pt x="1015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8"/>
          <p:cNvSpPr/>
          <p:nvPr/>
        </p:nvSpPr>
        <p:spPr>
          <a:xfrm>
            <a:off x="3633440" y="3458550"/>
            <a:ext cx="467678" cy="675323"/>
          </a:xfrm>
          <a:custGeom>
            <a:avLst/>
            <a:gdLst/>
            <a:ahLst/>
            <a:cxnLst/>
            <a:rect l="l" t="t" r="r" b="b"/>
            <a:pathLst>
              <a:path w="623570" h="900430">
                <a:moveTo>
                  <a:pt x="0" y="900288"/>
                </a:moveTo>
                <a:lnTo>
                  <a:pt x="623398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9"/>
          <p:cNvSpPr/>
          <p:nvPr/>
        </p:nvSpPr>
        <p:spPr>
          <a:xfrm>
            <a:off x="3633441" y="3458550"/>
            <a:ext cx="217646" cy="675323"/>
          </a:xfrm>
          <a:custGeom>
            <a:avLst/>
            <a:gdLst/>
            <a:ahLst/>
            <a:cxnLst/>
            <a:rect l="l" t="t" r="r" b="b"/>
            <a:pathLst>
              <a:path w="290195" h="900430">
                <a:moveTo>
                  <a:pt x="0" y="900288"/>
                </a:moveTo>
                <a:lnTo>
                  <a:pt x="2900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50"/>
          <p:cNvSpPr/>
          <p:nvPr/>
        </p:nvSpPr>
        <p:spPr>
          <a:xfrm>
            <a:off x="3600816" y="3458550"/>
            <a:ext cx="32861" cy="675323"/>
          </a:xfrm>
          <a:custGeom>
            <a:avLst/>
            <a:gdLst/>
            <a:ahLst/>
            <a:cxnLst/>
            <a:rect l="l" t="t" r="r" b="b"/>
            <a:pathLst>
              <a:path w="43814" h="900430">
                <a:moveTo>
                  <a:pt x="434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1"/>
          <p:cNvSpPr/>
          <p:nvPr/>
        </p:nvSpPr>
        <p:spPr>
          <a:xfrm>
            <a:off x="2850667" y="3458550"/>
            <a:ext cx="782955" cy="675323"/>
          </a:xfrm>
          <a:custGeom>
            <a:avLst/>
            <a:gdLst/>
            <a:ahLst/>
            <a:cxnLst/>
            <a:rect l="l" t="t" r="r" b="b"/>
            <a:pathLst>
              <a:path w="1043939" h="900430">
                <a:moveTo>
                  <a:pt x="10436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2"/>
          <p:cNvSpPr/>
          <p:nvPr/>
        </p:nvSpPr>
        <p:spPr>
          <a:xfrm>
            <a:off x="2600695" y="3458550"/>
            <a:ext cx="1032986" cy="675323"/>
          </a:xfrm>
          <a:custGeom>
            <a:avLst/>
            <a:gdLst/>
            <a:ahLst/>
            <a:cxnLst/>
            <a:rect l="l" t="t" r="r" b="b"/>
            <a:pathLst>
              <a:path w="1377314" h="900430">
                <a:moveTo>
                  <a:pt x="13769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3"/>
          <p:cNvSpPr/>
          <p:nvPr/>
        </p:nvSpPr>
        <p:spPr>
          <a:xfrm>
            <a:off x="2350495" y="3458550"/>
            <a:ext cx="1283017" cy="675323"/>
          </a:xfrm>
          <a:custGeom>
            <a:avLst/>
            <a:gdLst/>
            <a:ahLst/>
            <a:cxnLst/>
            <a:rect l="l" t="t" r="r" b="b"/>
            <a:pathLst>
              <a:path w="1710689" h="900430">
                <a:moveTo>
                  <a:pt x="17105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4"/>
          <p:cNvSpPr/>
          <p:nvPr/>
        </p:nvSpPr>
        <p:spPr>
          <a:xfrm>
            <a:off x="3100641" y="3458550"/>
            <a:ext cx="532924" cy="675323"/>
          </a:xfrm>
          <a:custGeom>
            <a:avLst/>
            <a:gdLst/>
            <a:ahLst/>
            <a:cxnLst/>
            <a:rect l="l" t="t" r="r" b="b"/>
            <a:pathLst>
              <a:path w="710564" h="900430">
                <a:moveTo>
                  <a:pt x="7103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5"/>
          <p:cNvSpPr/>
          <p:nvPr/>
        </p:nvSpPr>
        <p:spPr>
          <a:xfrm>
            <a:off x="2600648" y="3458550"/>
            <a:ext cx="1906429" cy="675323"/>
          </a:xfrm>
          <a:custGeom>
            <a:avLst/>
            <a:gdLst/>
            <a:ahLst/>
            <a:cxnLst/>
            <a:rect l="l" t="t" r="r" b="b"/>
            <a:pathLst>
              <a:path w="2541904" h="900430">
                <a:moveTo>
                  <a:pt x="254130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6"/>
          <p:cNvSpPr/>
          <p:nvPr/>
        </p:nvSpPr>
        <p:spPr>
          <a:xfrm>
            <a:off x="2850629" y="3458550"/>
            <a:ext cx="1656398" cy="675323"/>
          </a:xfrm>
          <a:custGeom>
            <a:avLst/>
            <a:gdLst/>
            <a:ahLst/>
            <a:cxnLst/>
            <a:rect l="l" t="t" r="r" b="b"/>
            <a:pathLst>
              <a:path w="2208529" h="900430">
                <a:moveTo>
                  <a:pt x="2207995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7"/>
          <p:cNvSpPr/>
          <p:nvPr/>
        </p:nvSpPr>
        <p:spPr>
          <a:xfrm>
            <a:off x="3601003" y="3458550"/>
            <a:ext cx="905828" cy="675323"/>
          </a:xfrm>
          <a:custGeom>
            <a:avLst/>
            <a:gdLst/>
            <a:ahLst/>
            <a:cxnLst/>
            <a:rect l="l" t="t" r="r" b="b"/>
            <a:pathLst>
              <a:path w="1207770" h="900430">
                <a:moveTo>
                  <a:pt x="12074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8"/>
          <p:cNvSpPr/>
          <p:nvPr/>
        </p:nvSpPr>
        <p:spPr>
          <a:xfrm>
            <a:off x="3850977" y="3458550"/>
            <a:ext cx="655796" cy="675323"/>
          </a:xfrm>
          <a:custGeom>
            <a:avLst/>
            <a:gdLst/>
            <a:ahLst/>
            <a:cxnLst/>
            <a:rect l="l" t="t" r="r" b="b"/>
            <a:pathLst>
              <a:path w="874395" h="900430">
                <a:moveTo>
                  <a:pt x="8741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9"/>
          <p:cNvSpPr/>
          <p:nvPr/>
        </p:nvSpPr>
        <p:spPr>
          <a:xfrm>
            <a:off x="4100951" y="3458550"/>
            <a:ext cx="405765" cy="675323"/>
          </a:xfrm>
          <a:custGeom>
            <a:avLst/>
            <a:gdLst/>
            <a:ahLst/>
            <a:cxnLst/>
            <a:rect l="l" t="t" r="r" b="b"/>
            <a:pathLst>
              <a:path w="541020" h="900430">
                <a:moveTo>
                  <a:pt x="5408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60"/>
          <p:cNvSpPr/>
          <p:nvPr/>
        </p:nvSpPr>
        <p:spPr>
          <a:xfrm>
            <a:off x="4351152" y="3458550"/>
            <a:ext cx="155734" cy="675323"/>
          </a:xfrm>
          <a:custGeom>
            <a:avLst/>
            <a:gdLst/>
            <a:ahLst/>
            <a:cxnLst/>
            <a:rect l="l" t="t" r="r" b="b"/>
            <a:pathLst>
              <a:path w="207645" h="900430">
                <a:moveTo>
                  <a:pt x="2072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1"/>
          <p:cNvSpPr/>
          <p:nvPr/>
        </p:nvSpPr>
        <p:spPr>
          <a:xfrm>
            <a:off x="4506626" y="3458550"/>
            <a:ext cx="344805" cy="675323"/>
          </a:xfrm>
          <a:custGeom>
            <a:avLst/>
            <a:gdLst/>
            <a:ahLst/>
            <a:cxnLst/>
            <a:rect l="l" t="t" r="r" b="b"/>
            <a:pathLst>
              <a:path w="459739" h="900430">
                <a:moveTo>
                  <a:pt x="0" y="900288"/>
                </a:moveTo>
                <a:lnTo>
                  <a:pt x="4592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2"/>
          <p:cNvSpPr/>
          <p:nvPr/>
        </p:nvSpPr>
        <p:spPr>
          <a:xfrm>
            <a:off x="3078404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2005" y="4086"/>
                </a:lnTo>
                <a:lnTo>
                  <a:pt x="291340" y="16040"/>
                </a:lnTo>
                <a:lnTo>
                  <a:pt x="327604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4" y="303388"/>
                </a:lnTo>
                <a:lnTo>
                  <a:pt x="375128" y="342510"/>
                </a:lnTo>
                <a:lnTo>
                  <a:pt x="342494" y="375138"/>
                </a:lnTo>
                <a:lnTo>
                  <a:pt x="303368" y="400009"/>
                </a:lnTo>
                <a:lnTo>
                  <a:pt x="259015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3"/>
          <p:cNvSpPr/>
          <p:nvPr/>
        </p:nvSpPr>
        <p:spPr>
          <a:xfrm>
            <a:off x="4348583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2" y="16040"/>
                </a:lnTo>
                <a:lnTo>
                  <a:pt x="327615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5" y="303388"/>
                </a:lnTo>
                <a:lnTo>
                  <a:pt x="375130" y="342510"/>
                </a:lnTo>
                <a:lnTo>
                  <a:pt x="342499" y="375138"/>
                </a:lnTo>
                <a:lnTo>
                  <a:pt x="303377" y="400009"/>
                </a:lnTo>
                <a:lnTo>
                  <a:pt x="259030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4"/>
          <p:cNvSpPr/>
          <p:nvPr/>
        </p:nvSpPr>
        <p:spPr>
          <a:xfrm>
            <a:off x="3475415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1994" y="4086"/>
                </a:lnTo>
                <a:lnTo>
                  <a:pt x="291330" y="16040"/>
                </a:lnTo>
                <a:lnTo>
                  <a:pt x="327600" y="35405"/>
                </a:lnTo>
                <a:lnTo>
                  <a:pt x="359699" y="61724"/>
                </a:lnTo>
                <a:lnTo>
                  <a:pt x="386003" y="93819"/>
                </a:lnTo>
                <a:lnTo>
                  <a:pt x="405361" y="130084"/>
                </a:lnTo>
                <a:lnTo>
                  <a:pt x="417313" y="169418"/>
                </a:lnTo>
                <a:lnTo>
                  <a:pt x="421399" y="210724"/>
                </a:lnTo>
                <a:lnTo>
                  <a:pt x="415834" y="259038"/>
                </a:lnTo>
                <a:lnTo>
                  <a:pt x="399984" y="303388"/>
                </a:lnTo>
                <a:lnTo>
                  <a:pt x="375113" y="342510"/>
                </a:lnTo>
                <a:lnTo>
                  <a:pt x="342485" y="375138"/>
                </a:lnTo>
                <a:lnTo>
                  <a:pt x="303363" y="400009"/>
                </a:lnTo>
                <a:lnTo>
                  <a:pt x="259013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5"/>
          <p:cNvSpPr/>
          <p:nvPr/>
        </p:nvSpPr>
        <p:spPr>
          <a:xfrm>
            <a:off x="2839436" y="44498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6"/>
          <p:cNvSpPr/>
          <p:nvPr/>
        </p:nvSpPr>
        <p:spPr>
          <a:xfrm>
            <a:off x="3236447" y="44499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7"/>
          <p:cNvSpPr/>
          <p:nvPr/>
        </p:nvSpPr>
        <p:spPr>
          <a:xfrm>
            <a:off x="3633478" y="44499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8"/>
          <p:cNvSpPr/>
          <p:nvPr/>
        </p:nvSpPr>
        <p:spPr>
          <a:xfrm>
            <a:off x="4506664" y="4449910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49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9"/>
          <p:cNvSpPr txBox="1"/>
          <p:nvPr/>
        </p:nvSpPr>
        <p:spPr>
          <a:xfrm>
            <a:off x="4012869" y="4219378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70"/>
          <p:cNvSpPr txBox="1"/>
          <p:nvPr/>
        </p:nvSpPr>
        <p:spPr>
          <a:xfrm>
            <a:off x="2791805" y="473198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71"/>
          <p:cNvSpPr txBox="1"/>
          <p:nvPr/>
        </p:nvSpPr>
        <p:spPr>
          <a:xfrm>
            <a:off x="3188796" y="473222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2"/>
          <p:cNvSpPr txBox="1"/>
          <p:nvPr/>
        </p:nvSpPr>
        <p:spPr>
          <a:xfrm>
            <a:off x="3585788" y="473222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4458995" y="473198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4"/>
          <p:cNvSpPr/>
          <p:nvPr/>
        </p:nvSpPr>
        <p:spPr>
          <a:xfrm>
            <a:off x="2681392" y="413376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5" y="16040"/>
                </a:lnTo>
                <a:lnTo>
                  <a:pt x="327625" y="35405"/>
                </a:lnTo>
                <a:lnTo>
                  <a:pt x="359724" y="61724"/>
                </a:lnTo>
                <a:lnTo>
                  <a:pt x="386028" y="93819"/>
                </a:lnTo>
                <a:lnTo>
                  <a:pt x="405386" y="130084"/>
                </a:lnTo>
                <a:lnTo>
                  <a:pt x="417338" y="169418"/>
                </a:lnTo>
                <a:lnTo>
                  <a:pt x="421424" y="210724"/>
                </a:lnTo>
                <a:lnTo>
                  <a:pt x="415859" y="259038"/>
                </a:lnTo>
                <a:lnTo>
                  <a:pt x="400009" y="303388"/>
                </a:lnTo>
                <a:lnTo>
                  <a:pt x="375138" y="342510"/>
                </a:lnTo>
                <a:lnTo>
                  <a:pt x="342510" y="375138"/>
                </a:lnTo>
                <a:lnTo>
                  <a:pt x="303388" y="400009"/>
                </a:lnTo>
                <a:lnTo>
                  <a:pt x="259038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6"/>
          <p:cNvSpPr txBox="1"/>
          <p:nvPr/>
        </p:nvSpPr>
        <p:spPr>
          <a:xfrm>
            <a:off x="3125308" y="2748583"/>
            <a:ext cx="13037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-1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11" dirty="0">
                <a:solidFill>
                  <a:srgbClr val="CC0000"/>
                </a:solidFill>
                <a:latin typeface="Times New Roman"/>
                <a:cs typeface="Times New Roman"/>
              </a:rPr>
              <a:t>pixels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2" name="object 97"/>
          <p:cNvSpPr/>
          <p:nvPr/>
        </p:nvSpPr>
        <p:spPr>
          <a:xfrm>
            <a:off x="4017703" y="3014246"/>
            <a:ext cx="893921" cy="93345"/>
          </a:xfrm>
          <a:custGeom>
            <a:avLst/>
            <a:gdLst/>
            <a:ahLst/>
            <a:cxnLst/>
            <a:rect l="l" t="t" r="r" b="b"/>
            <a:pathLst>
              <a:path w="1191895" h="124460">
                <a:moveTo>
                  <a:pt x="1191822" y="123894"/>
                </a:moveTo>
                <a:lnTo>
                  <a:pt x="1136876" y="115991"/>
                </a:lnTo>
                <a:lnTo>
                  <a:pt x="1082335" y="108347"/>
                </a:lnTo>
                <a:lnTo>
                  <a:pt x="1028208" y="100960"/>
                </a:lnTo>
                <a:lnTo>
                  <a:pt x="974501" y="93826"/>
                </a:lnTo>
                <a:lnTo>
                  <a:pt x="921222" y="86942"/>
                </a:lnTo>
                <a:lnTo>
                  <a:pt x="868378" y="80307"/>
                </a:lnTo>
                <a:lnTo>
                  <a:pt x="815977" y="73916"/>
                </a:lnTo>
                <a:lnTo>
                  <a:pt x="764026" y="67768"/>
                </a:lnTo>
                <a:lnTo>
                  <a:pt x="712532" y="61859"/>
                </a:lnTo>
                <a:lnTo>
                  <a:pt x="661502" y="56186"/>
                </a:lnTo>
                <a:lnTo>
                  <a:pt x="610945" y="50747"/>
                </a:lnTo>
                <a:lnTo>
                  <a:pt x="560867" y="45539"/>
                </a:lnTo>
                <a:lnTo>
                  <a:pt x="511276" y="40558"/>
                </a:lnTo>
                <a:lnTo>
                  <a:pt x="462179" y="35803"/>
                </a:lnTo>
                <a:lnTo>
                  <a:pt x="413583" y="31270"/>
                </a:lnTo>
                <a:lnTo>
                  <a:pt x="365496" y="26956"/>
                </a:lnTo>
                <a:lnTo>
                  <a:pt x="317925" y="22859"/>
                </a:lnTo>
                <a:lnTo>
                  <a:pt x="270878" y="18975"/>
                </a:lnTo>
                <a:lnTo>
                  <a:pt x="224361" y="15302"/>
                </a:lnTo>
                <a:lnTo>
                  <a:pt x="178383" y="11837"/>
                </a:lnTo>
                <a:lnTo>
                  <a:pt x="132951" y="8577"/>
                </a:lnTo>
                <a:lnTo>
                  <a:pt x="88071" y="5519"/>
                </a:lnTo>
                <a:lnTo>
                  <a:pt x="43751" y="2661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8"/>
          <p:cNvSpPr/>
          <p:nvPr/>
        </p:nvSpPr>
        <p:spPr>
          <a:xfrm>
            <a:off x="2303128" y="3009119"/>
            <a:ext cx="835343" cy="90488"/>
          </a:xfrm>
          <a:custGeom>
            <a:avLst/>
            <a:gdLst/>
            <a:ahLst/>
            <a:cxnLst/>
            <a:rect l="l" t="t" r="r" b="b"/>
            <a:pathLst>
              <a:path w="1113789" h="120650">
                <a:moveTo>
                  <a:pt x="1113625" y="0"/>
                </a:moveTo>
                <a:lnTo>
                  <a:pt x="1057396" y="2587"/>
                </a:lnTo>
                <a:lnTo>
                  <a:pt x="1001646" y="5499"/>
                </a:lnTo>
                <a:lnTo>
                  <a:pt x="946382" y="8729"/>
                </a:lnTo>
                <a:lnTo>
                  <a:pt x="891612" y="12268"/>
                </a:lnTo>
                <a:lnTo>
                  <a:pt x="837346" y="16109"/>
                </a:lnTo>
                <a:lnTo>
                  <a:pt x="783592" y="20244"/>
                </a:lnTo>
                <a:lnTo>
                  <a:pt x="730358" y="24665"/>
                </a:lnTo>
                <a:lnTo>
                  <a:pt x="677652" y="29364"/>
                </a:lnTo>
                <a:lnTo>
                  <a:pt x="625484" y="34335"/>
                </a:lnTo>
                <a:lnTo>
                  <a:pt x="573860" y="39568"/>
                </a:lnTo>
                <a:lnTo>
                  <a:pt x="522791" y="45057"/>
                </a:lnTo>
                <a:lnTo>
                  <a:pt x="472284" y="50792"/>
                </a:lnTo>
                <a:lnTo>
                  <a:pt x="422348" y="56768"/>
                </a:lnTo>
                <a:lnTo>
                  <a:pt x="372991" y="62976"/>
                </a:lnTo>
                <a:lnTo>
                  <a:pt x="324222" y="69407"/>
                </a:lnTo>
                <a:lnTo>
                  <a:pt x="276049" y="76055"/>
                </a:lnTo>
                <a:lnTo>
                  <a:pt x="228480" y="82912"/>
                </a:lnTo>
                <a:lnTo>
                  <a:pt x="181524" y="89969"/>
                </a:lnTo>
                <a:lnTo>
                  <a:pt x="135190" y="97219"/>
                </a:lnTo>
                <a:lnTo>
                  <a:pt x="89485" y="104655"/>
                </a:lnTo>
                <a:lnTo>
                  <a:pt x="44419" y="112269"/>
                </a:lnTo>
                <a:lnTo>
                  <a:pt x="0" y="120052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486067" y="2798927"/>
                <a:ext cx="323300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56" y="2588902"/>
                <a:ext cx="4323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810579" y="4098297"/>
                <a:ext cx="2581091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1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1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38" y="4321395"/>
                <a:ext cx="3457678" cy="937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5389069" y="3458546"/>
            <a:ext cx="8784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where</a:t>
            </a:r>
            <a:endParaRPr lang="zh-CN" alt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Placeholder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1700808"/>
            <a:ext cx="9055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Auto-derivative: principle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Chain rule: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342900" lvl="1" indent="0">
                  <a:buNone/>
                </a:pPr>
                <a:r>
                  <a:rPr lang="en-US" altLang="zh-CN" dirty="0"/>
                  <a:t>or: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3429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So,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 if we know:</a:t>
                </a:r>
              </a:p>
              <a:p>
                <a:pPr lvl="1"/>
                <a:r>
                  <a:rPr lang="en-US" altLang="zh-CN" dirty="0"/>
                  <a:t>How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composed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altLang="zh-CN" dirty="0"/>
                  <a:t>Derivatives of each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we will be able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automatically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tracking dependencies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Tracking function composition through symbolic graph</a:t>
            </a:r>
          </a:p>
          <a:p>
            <a:pPr marL="342900" lvl="1" indent="0">
              <a:buNone/>
            </a:pPr>
            <a:endParaRPr lang="en-US" altLang="zh-CN" dirty="0"/>
          </a:p>
        </p:txBody>
      </p:sp>
      <p:sp>
        <p:nvSpPr>
          <p:cNvPr id="50" name="TextBox 49"/>
          <p:cNvSpPr txBox="1"/>
          <p:nvPr/>
        </p:nvSpPr>
        <p:spPr>
          <a:xfrm>
            <a:off x="2303749" y="2743157"/>
            <a:ext cx="57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Code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85901" y="3212977"/>
            <a:ext cx="2076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A = </a:t>
            </a:r>
            <a:r>
              <a:rPr lang="en-US" altLang="zh-CN" sz="1350" dirty="0" err="1">
                <a:latin typeface="Consolas" panose="020B0609020204030204" pitchFamily="49" charset="0"/>
              </a:rPr>
              <a:t>tf.Variable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‘A’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50" dirty="0">
                <a:latin typeface="Consolas" panose="020B0609020204030204" pitchFamily="49" charset="0"/>
              </a:rPr>
              <a:t>B = </a:t>
            </a:r>
            <a:r>
              <a:rPr lang="en-US" altLang="zh-CN" sz="1350" dirty="0" err="1">
                <a:solidFill>
                  <a:srgbClr val="7030A0"/>
                </a:solidFill>
                <a:latin typeface="Consolas" panose="020B0609020204030204" pitchFamily="49" charset="0"/>
              </a:rPr>
              <a:t>tf</a:t>
            </a:r>
            <a:r>
              <a:rPr lang="en-US" altLang="zh-CN" sz="1350" dirty="0" err="1">
                <a:latin typeface="Consolas" panose="020B0609020204030204" pitchFamily="49" charset="0"/>
              </a:rPr>
              <a:t>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‘B’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8085" y="2743157"/>
            <a:ext cx="14398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Symbolic Graph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85901" y="3697726"/>
            <a:ext cx="2076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C = A * B</a:t>
            </a:r>
          </a:p>
          <a:p>
            <a:r>
              <a:rPr lang="en-US" altLang="zh-CN" sz="1350" dirty="0">
                <a:latin typeface="Consolas" panose="020B0609020204030204" pitchFamily="49" charset="0"/>
              </a:rPr>
              <a:t>D = </a:t>
            </a:r>
            <a:r>
              <a:rPr lang="en-US" altLang="zh-CN" sz="1350" dirty="0" err="1">
                <a:latin typeface="Consolas" panose="020B0609020204030204" pitchFamily="49" charset="0"/>
              </a:rPr>
              <a:t>tf.Variable</a:t>
            </a:r>
            <a:r>
              <a:rPr lang="en-US" altLang="zh-CN" sz="1350" dirty="0"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chemeClr val="accent6"/>
                </a:solidFill>
                <a:latin typeface="Consolas" panose="020B0609020204030204" pitchFamily="49" charset="0"/>
              </a:rPr>
              <a:t>‘D’</a:t>
            </a:r>
            <a:r>
              <a:rPr lang="en-US" altLang="zh-CN" sz="1350" dirty="0">
                <a:latin typeface="Consolas" panose="020B0609020204030204" pitchFamily="49" charset="0"/>
              </a:rPr>
              <a:t>)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85900" y="4182472"/>
            <a:ext cx="10358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E = C * D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28084" y="3337260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71" name="Oval 70"/>
          <p:cNvSpPr/>
          <p:nvPr/>
        </p:nvSpPr>
        <p:spPr>
          <a:xfrm>
            <a:off x="6035660" y="3337260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72" name="Oval 71"/>
          <p:cNvSpPr/>
          <p:nvPr/>
        </p:nvSpPr>
        <p:spPr>
          <a:xfrm>
            <a:off x="5749635" y="373991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73" name="Straight Arrow Connector 72"/>
          <p:cNvCxnSpPr>
            <a:stCxn id="70" idx="5"/>
            <a:endCxn id="72" idx="1"/>
          </p:cNvCxnSpPr>
          <p:nvPr/>
        </p:nvCxnSpPr>
        <p:spPr>
          <a:xfrm>
            <a:off x="5534963" y="3544139"/>
            <a:ext cx="250167" cy="2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4"/>
            <a:endCxn id="72" idx="7"/>
          </p:cNvCxnSpPr>
          <p:nvPr/>
        </p:nvCxnSpPr>
        <p:spPr>
          <a:xfrm flipH="1">
            <a:off x="5956516" y="3579636"/>
            <a:ext cx="200333" cy="1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393425" y="373991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76" name="Oval 75"/>
          <p:cNvSpPr/>
          <p:nvPr/>
        </p:nvSpPr>
        <p:spPr>
          <a:xfrm>
            <a:off x="6056680" y="421273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78" name="Straight Arrow Connector 77"/>
          <p:cNvCxnSpPr>
            <a:stCxn id="72" idx="4"/>
            <a:endCxn id="76" idx="1"/>
          </p:cNvCxnSpPr>
          <p:nvPr/>
        </p:nvCxnSpPr>
        <p:spPr>
          <a:xfrm>
            <a:off x="5870822" y="3982291"/>
            <a:ext cx="221354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6" idx="7"/>
          </p:cNvCxnSpPr>
          <p:nvPr/>
        </p:nvCxnSpPr>
        <p:spPr>
          <a:xfrm flipH="1">
            <a:off x="6263561" y="3982291"/>
            <a:ext cx="25105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40894" y="353902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85" name="TextBox 76"/>
          <p:cNvSpPr txBox="1"/>
          <p:nvPr/>
        </p:nvSpPr>
        <p:spPr>
          <a:xfrm>
            <a:off x="6063809" y="397836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85900" y="4645857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nsolas" panose="020B0609020204030204" pitchFamily="49" charset="0"/>
              </a:rPr>
              <a:t>E = A * B * D</a:t>
            </a:r>
            <a:endParaRPr lang="zh-CN" altLang="en-US" sz="1350" dirty="0">
              <a:latin typeface="Consolas" panose="020B0609020204030204" pitchFamily="49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1209675" y="4715107"/>
            <a:ext cx="161925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07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using dependencies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altLang="zh-CN" sz="15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5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5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5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5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938529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2646106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6" name="Oval 5"/>
          <p:cNvSpPr/>
          <p:nvPr/>
        </p:nvSpPr>
        <p:spPr>
          <a:xfrm>
            <a:off x="2360080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7" name="Straight Arrow Connector 6"/>
          <p:cNvCxnSpPr>
            <a:stCxn id="4" idx="5"/>
            <a:endCxn id="6" idx="1"/>
          </p:cNvCxnSpPr>
          <p:nvPr/>
        </p:nvCxnSpPr>
        <p:spPr>
          <a:xfrm>
            <a:off x="2145409" y="4459128"/>
            <a:ext cx="250167" cy="2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4"/>
            <a:endCxn id="6" idx="7"/>
          </p:cNvCxnSpPr>
          <p:nvPr/>
        </p:nvCxnSpPr>
        <p:spPr>
          <a:xfrm flipH="1">
            <a:off x="2566961" y="4494625"/>
            <a:ext cx="200333" cy="19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03871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10" name="Oval 9"/>
          <p:cNvSpPr/>
          <p:nvPr/>
        </p:nvSpPr>
        <p:spPr>
          <a:xfrm>
            <a:off x="2667126" y="5127728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11" name="Straight Arrow Connector 10"/>
          <p:cNvCxnSpPr>
            <a:stCxn id="6" idx="4"/>
            <a:endCxn id="10" idx="1"/>
          </p:cNvCxnSpPr>
          <p:nvPr/>
        </p:nvCxnSpPr>
        <p:spPr>
          <a:xfrm>
            <a:off x="2481268" y="4897280"/>
            <a:ext cx="221354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10" idx="7"/>
          </p:cNvCxnSpPr>
          <p:nvPr/>
        </p:nvCxnSpPr>
        <p:spPr>
          <a:xfrm flipH="1">
            <a:off x="2874006" y="4897280"/>
            <a:ext cx="25105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1339" y="445401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14" name="TextBox 76"/>
          <p:cNvSpPr txBox="1"/>
          <p:nvPr/>
        </p:nvSpPr>
        <p:spPr>
          <a:xfrm>
            <a:off x="2684749" y="493183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522141" y="4654904"/>
                <a:ext cx="242375" cy="24237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22" y="5063539"/>
                <a:ext cx="323166" cy="323166"/>
              </a:xfrm>
              <a:prstGeom prst="ellipse">
                <a:avLst/>
              </a:prstGeom>
              <a:blipFill>
                <a:blip r:embed="rId4"/>
                <a:stretch>
                  <a:fillRect t="-218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077380" y="425224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764516" y="5127728"/>
                <a:ext cx="242375" cy="24237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88" y="5693971"/>
                <a:ext cx="323166" cy="323166"/>
              </a:xfrm>
              <a:prstGeom prst="ellipse">
                <a:avLst/>
              </a:prstGeom>
              <a:blipFill>
                <a:blip r:embed="rId5"/>
                <a:stretch>
                  <a:fillRect l="-1818" t="-20000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2"/>
            <a:endCxn id="17" idx="7"/>
          </p:cNvCxnSpPr>
          <p:nvPr/>
        </p:nvCxnSpPr>
        <p:spPr>
          <a:xfrm flipH="1">
            <a:off x="4729022" y="4373436"/>
            <a:ext cx="348359" cy="31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5145" y="465490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27" name="TextBox 76"/>
          <p:cNvSpPr txBox="1"/>
          <p:nvPr/>
        </p:nvSpPr>
        <p:spPr>
          <a:xfrm>
            <a:off x="4924739" y="4918603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*</a:t>
            </a:r>
            <a:endParaRPr lang="zh-CN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1804253" y="3843264"/>
            <a:ext cx="1241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forward pass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8194" y="3866290"/>
            <a:ext cx="19399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Comic Sans MS" panose="030F0702030302020204" pitchFamily="66" charset="0"/>
              </a:rPr>
              <a:t>backward propagation</a:t>
            </a:r>
            <a:endParaRPr lang="zh-CN" altLang="en-US" sz="1350" dirty="0">
              <a:latin typeface="Comic Sans MS" panose="030F0702030302020204" pitchFamily="66" charset="0"/>
            </a:endParaRPr>
          </a:p>
        </p:txBody>
      </p:sp>
      <p:cxnSp>
        <p:nvCxnSpPr>
          <p:cNvPr id="46" name="Straight Arrow Connector 45"/>
          <p:cNvCxnSpPr>
            <a:stCxn id="22" idx="3"/>
            <a:endCxn id="27" idx="2"/>
          </p:cNvCxnSpPr>
          <p:nvPr/>
        </p:nvCxnSpPr>
        <p:spPr>
          <a:xfrm flipH="1">
            <a:off x="5060353" y="4861784"/>
            <a:ext cx="410287" cy="35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4"/>
            <a:endCxn id="19" idx="1"/>
          </p:cNvCxnSpPr>
          <p:nvPr/>
        </p:nvCxnSpPr>
        <p:spPr>
          <a:xfrm>
            <a:off x="4643329" y="4897280"/>
            <a:ext cx="156683" cy="2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192618" y="4581358"/>
            <a:ext cx="3646920" cy="908615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Auto-derivative: more general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046" y="1574387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More general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46" y="1574387"/>
                <a:ext cx="8229600" cy="4525963"/>
              </a:xfrm>
              <a:blipFill rotWithShape="0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046097" y="429538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6" name="Oval 5"/>
          <p:cNvSpPr/>
          <p:nvPr/>
        </p:nvSpPr>
        <p:spPr>
          <a:xfrm>
            <a:off x="1188202" y="4285144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1562458" y="4881497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cxnSp>
        <p:nvCxnSpPr>
          <p:cNvPr id="8" name="Straight Arrow Connector 7"/>
          <p:cNvCxnSpPr>
            <a:stCxn id="5" idx="3"/>
            <a:endCxn id="7" idx="7"/>
          </p:cNvCxnSpPr>
          <p:nvPr/>
        </p:nvCxnSpPr>
        <p:spPr>
          <a:xfrm flipH="1">
            <a:off x="1769339" y="4502270"/>
            <a:ext cx="312254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7" idx="1"/>
          </p:cNvCxnSpPr>
          <p:nvPr/>
        </p:nvCxnSpPr>
        <p:spPr>
          <a:xfrm>
            <a:off x="1309390" y="4527520"/>
            <a:ext cx="288565" cy="3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05942" y="4881497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p:sp>
        <p:nvSpPr>
          <p:cNvPr id="11" name="Oval 10"/>
          <p:cNvSpPr/>
          <p:nvPr/>
        </p:nvSpPr>
        <p:spPr>
          <a:xfrm>
            <a:off x="1945189" y="5672665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</a:t>
            </a:r>
            <a:endParaRPr lang="zh-CN" altLang="en-US" sz="1350" dirty="0"/>
          </a:p>
        </p:txBody>
      </p:sp>
      <p:cxnSp>
        <p:nvCxnSpPr>
          <p:cNvPr id="12" name="Straight Arrow Connector 11"/>
          <p:cNvCxnSpPr>
            <a:stCxn id="7" idx="4"/>
            <a:endCxn id="11" idx="1"/>
          </p:cNvCxnSpPr>
          <p:nvPr/>
        </p:nvCxnSpPr>
        <p:spPr>
          <a:xfrm>
            <a:off x="1683646" y="5123872"/>
            <a:ext cx="297039" cy="5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4"/>
            <a:endCxn id="11" idx="7"/>
          </p:cNvCxnSpPr>
          <p:nvPr/>
        </p:nvCxnSpPr>
        <p:spPr>
          <a:xfrm flipH="1">
            <a:off x="2152070" y="5123872"/>
            <a:ext cx="575060" cy="5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5160" y="4655234"/>
            <a:ext cx="2375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f</a:t>
            </a:r>
            <a:endParaRPr lang="zh-CN" altLang="en-US" sz="1350" dirty="0"/>
          </a:p>
        </p:txBody>
      </p:sp>
      <p:sp>
        <p:nvSpPr>
          <p:cNvPr id="15" name="TextBox 76"/>
          <p:cNvSpPr txBox="1"/>
          <p:nvPr/>
        </p:nvSpPr>
        <p:spPr>
          <a:xfrm>
            <a:off x="1962812" y="5456641"/>
            <a:ext cx="276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h</a:t>
            </a:r>
            <a:endParaRPr lang="zh-CN" alt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2361475" y="4742998"/>
            <a:ext cx="2664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g</a:t>
            </a:r>
            <a:endParaRPr lang="zh-CN" altLang="en-US" sz="1350" dirty="0"/>
          </a:p>
        </p:txBody>
      </p:sp>
      <p:cxnSp>
        <p:nvCxnSpPr>
          <p:cNvPr id="32" name="Straight Arrow Connector 31"/>
          <p:cNvCxnSpPr>
            <a:stCxn id="5" idx="5"/>
            <a:endCxn id="10" idx="1"/>
          </p:cNvCxnSpPr>
          <p:nvPr/>
        </p:nvCxnSpPr>
        <p:spPr>
          <a:xfrm>
            <a:off x="2252976" y="4502270"/>
            <a:ext cx="388461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697993" y="4066789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A</a:t>
            </a:r>
            <a:endParaRPr lang="zh-CN" altLang="en-US" sz="1350" dirty="0"/>
          </a:p>
        </p:txBody>
      </p:sp>
      <p:sp>
        <p:nvSpPr>
          <p:cNvPr id="54" name="Oval 53"/>
          <p:cNvSpPr/>
          <p:nvPr/>
        </p:nvSpPr>
        <p:spPr>
          <a:xfrm>
            <a:off x="3999355" y="4054582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</a:t>
            </a:r>
            <a:endParaRPr lang="zh-CN" altLang="en-US" sz="1350" dirty="0"/>
          </a:p>
        </p:txBody>
      </p:sp>
      <p:cxnSp>
        <p:nvCxnSpPr>
          <p:cNvPr id="56" name="Straight Arrow Connector 55"/>
          <p:cNvCxnSpPr>
            <a:stCxn id="53" idx="3"/>
          </p:cNvCxnSpPr>
          <p:nvPr/>
        </p:nvCxnSpPr>
        <p:spPr>
          <a:xfrm flipH="1">
            <a:off x="4455338" y="4273670"/>
            <a:ext cx="278151" cy="4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4"/>
            <a:endCxn id="75" idx="0"/>
          </p:cNvCxnSpPr>
          <p:nvPr/>
        </p:nvCxnSpPr>
        <p:spPr>
          <a:xfrm>
            <a:off x="4120543" y="4296957"/>
            <a:ext cx="261196" cy="35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78651" y="4652897"/>
            <a:ext cx="242375" cy="2423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75" idx="2"/>
          </p:cNvCxnSpPr>
          <p:nvPr/>
        </p:nvCxnSpPr>
        <p:spPr>
          <a:xfrm>
            <a:off x="4381739" y="4952979"/>
            <a:ext cx="175107" cy="3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6" idx="2"/>
            <a:endCxn id="113" idx="0"/>
          </p:cNvCxnSpPr>
          <p:nvPr/>
        </p:nvCxnSpPr>
        <p:spPr>
          <a:xfrm>
            <a:off x="5141806" y="4952979"/>
            <a:ext cx="1119673" cy="3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85174" y="4353956"/>
                <a:ext cx="38036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74" y="4353956"/>
                <a:ext cx="380361" cy="300082"/>
              </a:xfrm>
              <a:prstGeom prst="rect">
                <a:avLst/>
              </a:prstGeom>
              <a:blipFill rotWithShape="0"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13442" y="4089710"/>
                <a:ext cx="38395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42" y="4089710"/>
                <a:ext cx="383951" cy="3000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53" idx="5"/>
            <a:endCxn id="76" idx="0"/>
          </p:cNvCxnSpPr>
          <p:nvPr/>
        </p:nvCxnSpPr>
        <p:spPr>
          <a:xfrm>
            <a:off x="4904873" y="4273669"/>
            <a:ext cx="236933" cy="37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972781" y="4652897"/>
                <a:ext cx="81791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81" y="4652897"/>
                <a:ext cx="817916" cy="300082"/>
              </a:xfrm>
              <a:prstGeom prst="rect">
                <a:avLst/>
              </a:prstGeom>
              <a:blipFill rotWithShape="0">
                <a:blip r:embed="rId5"/>
                <a:stretch>
                  <a:fillRect t="-28571" b="-79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22359" y="4652897"/>
                <a:ext cx="63889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59" y="4652897"/>
                <a:ext cx="638893" cy="300082"/>
              </a:xfrm>
              <a:prstGeom prst="rect">
                <a:avLst/>
              </a:prstGeom>
              <a:blipFill rotWithShape="0">
                <a:blip r:embed="rId6"/>
                <a:stretch>
                  <a:fillRect t="-28571" b="-79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5608064" y="4041938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</a:t>
            </a:r>
            <a:endParaRPr lang="zh-CN" altLang="en-US" sz="1350" dirty="0"/>
          </a:p>
        </p:txBody>
      </p:sp>
      <p:sp>
        <p:nvSpPr>
          <p:cNvPr id="84" name="Oval 83"/>
          <p:cNvSpPr/>
          <p:nvPr/>
        </p:nvSpPr>
        <p:spPr>
          <a:xfrm>
            <a:off x="6394045" y="4056041"/>
            <a:ext cx="242375" cy="242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5446002" y="4652897"/>
                <a:ext cx="85241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02" y="4652897"/>
                <a:ext cx="852413" cy="3000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83" idx="4"/>
            <a:endCxn id="90" idx="0"/>
          </p:cNvCxnSpPr>
          <p:nvPr/>
        </p:nvCxnSpPr>
        <p:spPr>
          <a:xfrm>
            <a:off x="5729252" y="4284313"/>
            <a:ext cx="142957" cy="36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4"/>
            <a:endCxn id="90" idx="0"/>
          </p:cNvCxnSpPr>
          <p:nvPr/>
        </p:nvCxnSpPr>
        <p:spPr>
          <a:xfrm flipH="1">
            <a:off x="5872209" y="4298416"/>
            <a:ext cx="643024" cy="35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308419" y="4652897"/>
                <a:ext cx="86273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19" y="4652897"/>
                <a:ext cx="862737" cy="3000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83" idx="5"/>
            <a:endCxn id="97" idx="0"/>
          </p:cNvCxnSpPr>
          <p:nvPr/>
        </p:nvCxnSpPr>
        <p:spPr>
          <a:xfrm>
            <a:off x="5814944" y="4248818"/>
            <a:ext cx="924844" cy="40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5"/>
            <a:endCxn id="97" idx="0"/>
          </p:cNvCxnSpPr>
          <p:nvPr/>
        </p:nvCxnSpPr>
        <p:spPr>
          <a:xfrm>
            <a:off x="6600925" y="4262921"/>
            <a:ext cx="138863" cy="3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47423" y="4402205"/>
                <a:ext cx="4090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23" y="4402205"/>
                <a:ext cx="409023" cy="3000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660919" y="4375898"/>
                <a:ext cx="41934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19" y="4375898"/>
                <a:ext cx="419346" cy="3000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90" idx="2"/>
          </p:cNvCxnSpPr>
          <p:nvPr/>
        </p:nvCxnSpPr>
        <p:spPr>
          <a:xfrm flipH="1">
            <a:off x="4556847" y="4952979"/>
            <a:ext cx="1315362" cy="3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3892105" y="5309022"/>
                <a:ext cx="144667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105" y="5309022"/>
                <a:ext cx="1446678" cy="300082"/>
              </a:xfrm>
              <a:prstGeom prst="rect">
                <a:avLst/>
              </a:prstGeom>
              <a:blipFill rotWithShape="0"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375980" y="5322984"/>
                <a:ext cx="177099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bSup>
                        <m:sSubSup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80" y="5322984"/>
                <a:ext cx="1770998" cy="300082"/>
              </a:xfrm>
              <a:prstGeom prst="rect">
                <a:avLst/>
              </a:prstGeom>
              <a:blipFill rotWithShape="0">
                <a:blip r:embed="rId1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stCxn id="97" idx="2"/>
            <a:endCxn id="113" idx="0"/>
          </p:cNvCxnSpPr>
          <p:nvPr/>
        </p:nvCxnSpPr>
        <p:spPr>
          <a:xfrm flipH="1">
            <a:off x="6261479" y="4952979"/>
            <a:ext cx="478309" cy="37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296721" y="5893950"/>
                <a:ext cx="433452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21" y="5893950"/>
                <a:ext cx="433452" cy="487378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/>
          <p:cNvCxnSpPr>
            <a:stCxn id="112" idx="2"/>
            <a:endCxn id="118" idx="0"/>
          </p:cNvCxnSpPr>
          <p:nvPr/>
        </p:nvCxnSpPr>
        <p:spPr>
          <a:xfrm>
            <a:off x="4615444" y="5609104"/>
            <a:ext cx="898003" cy="2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8" idx="0"/>
          </p:cNvCxnSpPr>
          <p:nvPr/>
        </p:nvCxnSpPr>
        <p:spPr>
          <a:xfrm flipH="1">
            <a:off x="5513447" y="5623066"/>
            <a:ext cx="748032" cy="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375980" y="5621914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+</a:t>
            </a:r>
            <a:endParaRPr lang="zh-CN" alt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Auto-derivatives: usage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backward() is defined for </a:t>
            </a:r>
            <a:r>
              <a:rPr lang="en-US" altLang="zh-CN" b="1" dirty="0">
                <a:solidFill>
                  <a:schemeClr val="accent2"/>
                </a:solidFill>
              </a:rPr>
              <a:t>every</a:t>
            </a:r>
            <a:r>
              <a:rPr lang="en-US" altLang="zh-CN" dirty="0"/>
              <a:t> native operation (</a:t>
            </a:r>
            <a:r>
              <a:rPr lang="en-US" altLang="zh-CN" dirty="0" err="1"/>
              <a:t>matmul</a:t>
            </a:r>
            <a:r>
              <a:rPr lang="en-US" altLang="zh-CN" dirty="0"/>
              <a:t>, </a:t>
            </a:r>
            <a:r>
              <a:rPr lang="en-US" altLang="zh-CN" dirty="0" err="1"/>
              <a:t>softmax</a:t>
            </a:r>
            <a:r>
              <a:rPr lang="en-US" altLang="zh-CN" dirty="0"/>
              <a:t>, sigmoid, …)</a:t>
            </a:r>
          </a:p>
          <a:p>
            <a:r>
              <a:rPr lang="en-US" altLang="zh-CN" dirty="0"/>
              <a:t>User writes “symbolic” code to construct the forward graph</a:t>
            </a:r>
          </a:p>
          <a:p>
            <a:r>
              <a:rPr lang="en-US" altLang="zh-CN" dirty="0" err="1"/>
              <a:t>tf.gradients</a:t>
            </a:r>
            <a:r>
              <a:rPr lang="en-US" altLang="zh-CN" dirty="0"/>
              <a:t>() provides auto calculated derivatives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auto derivative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nsolas"/>
                <a:cs typeface="Consolas"/>
              </a:rPr>
              <a:t>HX = </a:t>
            </a:r>
            <a:r>
              <a:rPr lang="en-US" altLang="zh-CN" sz="2800" dirty="0" err="1">
                <a:latin typeface="Consolas"/>
                <a:cs typeface="Consolas"/>
              </a:rPr>
              <a:t>tf.nn.softmax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tf.matmul</a:t>
            </a:r>
            <a:r>
              <a:rPr lang="en-US" altLang="zh-CN" sz="2800" dirty="0">
                <a:latin typeface="Consolas"/>
                <a:cs typeface="Consolas"/>
              </a:rPr>
              <a:t>(X, W) +</a:t>
            </a:r>
            <a:r>
              <a:rPr lang="en-US" altLang="zh-CN" sz="2800" spc="-94" dirty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b)</a:t>
            </a:r>
          </a:p>
          <a:p>
            <a:pPr marL="0" indent="0">
              <a:buNone/>
            </a:pPr>
            <a:r>
              <a:rPr lang="en-US" altLang="zh-CN" sz="2800" dirty="0">
                <a:latin typeface="Consolas"/>
                <a:cs typeface="Consolas"/>
              </a:rPr>
              <a:t>J = -</a:t>
            </a:r>
            <a:r>
              <a:rPr lang="en-US" altLang="zh-CN" sz="2800" dirty="0" err="1">
                <a:latin typeface="Consolas"/>
                <a:cs typeface="Consolas"/>
              </a:rPr>
              <a:t>tf.reduce_sum</a:t>
            </a:r>
            <a:r>
              <a:rPr lang="en-US" altLang="zh-CN" sz="2800" dirty="0">
                <a:latin typeface="Consolas"/>
                <a:cs typeface="Consolas"/>
              </a:rPr>
              <a:t>(Y * tf.log(HX))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nsolas" panose="020B0609020204030204" pitchFamily="49" charset="0"/>
              </a:rPr>
              <a:t>gradw</a:t>
            </a:r>
            <a:r>
              <a:rPr lang="en-US" altLang="zh-CN" sz="2800" dirty="0"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</a:rPr>
              <a:t>tf.gradients</a:t>
            </a:r>
            <a:r>
              <a:rPr lang="en-US" altLang="zh-CN" sz="2800" dirty="0">
                <a:latin typeface="Consolas" panose="020B0609020204030204" pitchFamily="49" charset="0"/>
              </a:rPr>
              <a:t>(J, W)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nsolas" panose="020B0609020204030204" pitchFamily="49" charset="0"/>
              </a:rPr>
              <a:t>gradb</a:t>
            </a:r>
            <a:r>
              <a:rPr lang="en-US" altLang="zh-CN" sz="2800" dirty="0"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</a:rPr>
              <a:t>tf.gradients</a:t>
            </a:r>
            <a:r>
              <a:rPr lang="en-US" altLang="zh-CN" sz="2800" dirty="0">
                <a:latin typeface="Consolas" panose="020B0609020204030204" pitchFamily="49" charset="0"/>
              </a:rPr>
              <a:t>(J, b)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1" y="4197350"/>
            <a:ext cx="7431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 Y, W, b, HX, J are all symbols</a:t>
            </a:r>
          </a:p>
          <a:p>
            <a:r>
              <a:rPr lang="en-US" altLang="zh-CN" sz="21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like writing a formula, then feed each symbol with real data</a:t>
            </a:r>
            <a:endParaRPr lang="zh-CN" altLang="en-US" sz="21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Placeholder variables used to change the input to the graph.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Model variables that are going to be optimized so as to make the model perform better.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model which is essentially just a mathematical function that calculates some output given the input in the placeholder variables and the model variables.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 cost measure </a:t>
            </a:r>
            <a:r>
              <a:rPr lang="en-US" altLang="zh-CN" dirty="0"/>
              <a:t>that can be used to guide the optimization of the variables.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An optimization method </a:t>
            </a:r>
            <a:r>
              <a:rPr lang="en-US" altLang="zh-CN" dirty="0"/>
              <a:t>which updates the variables of the model.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Feeding data to symbol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245519"/>
            <a:ext cx="3990975" cy="326350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050" b="1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lang="en-US" altLang="zh-CN" sz="1050" dirty="0">
                <a:latin typeface="Consolas"/>
                <a:cs typeface="Consolas"/>
              </a:rPr>
              <a:t>tensorflow </a:t>
            </a:r>
            <a:r>
              <a:rPr lang="en-US" altLang="zh-CN" sz="1050" b="1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lang="en-US" altLang="zh-CN" sz="1050" b="1" spc="-86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tf</a:t>
            </a:r>
            <a:endParaRPr lang="en-US" altLang="zh-CN" sz="1050" dirty="0">
              <a:latin typeface="Consolas"/>
              <a:cs typeface="Consolas"/>
            </a:endParaRPr>
          </a:p>
          <a:p>
            <a:pPr marL="0" marR="474821" indent="0"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X = </a:t>
            </a:r>
            <a:r>
              <a:rPr lang="en-US" altLang="zh-CN" sz="1050" spc="-4" dirty="0" err="1">
                <a:latin typeface="Consolas"/>
                <a:cs typeface="Consolas"/>
              </a:rPr>
              <a:t>tf.</a:t>
            </a:r>
            <a:r>
              <a:rPr lang="en-US" altLang="zh-CN" sz="1050" b="1" spc="-4" dirty="0" err="1">
                <a:solidFill>
                  <a:srgbClr val="D84436"/>
                </a:solidFill>
                <a:latin typeface="Consolas"/>
                <a:cs typeface="Consolas"/>
              </a:rPr>
              <a:t>placeholder</a:t>
            </a:r>
            <a:r>
              <a:rPr lang="en-US" altLang="zh-CN" sz="1050" spc="-4" dirty="0">
                <a:latin typeface="Consolas"/>
                <a:cs typeface="Consolas"/>
              </a:rPr>
              <a:t>(tf.float32, [</a:t>
            </a:r>
            <a:r>
              <a:rPr lang="en-US" altLang="zh-CN" sz="1050" b="1" spc="-4" dirty="0">
                <a:solidFill>
                  <a:srgbClr val="000080"/>
                </a:solidFill>
                <a:latin typeface="Consolas"/>
                <a:cs typeface="Consolas"/>
              </a:rPr>
              <a:t>None</a:t>
            </a:r>
            <a:r>
              <a:rPr lang="en-US" altLang="zh-CN" sz="1050" spc="-4" dirty="0">
                <a:latin typeface="Consolas"/>
                <a:cs typeface="Consolas"/>
              </a:rPr>
              <a:t>,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28</a:t>
            </a:r>
            <a:r>
              <a:rPr lang="en-US" altLang="zh-CN" sz="1050" spc="-4" dirty="0">
                <a:latin typeface="Consolas"/>
                <a:cs typeface="Consolas"/>
              </a:rPr>
              <a:t>,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28</a:t>
            </a:r>
            <a:r>
              <a:rPr lang="en-US" altLang="zh-CN" sz="1050" spc="-4" dirty="0">
                <a:latin typeface="Consolas"/>
                <a:cs typeface="Consolas"/>
              </a:rPr>
              <a:t>,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lang="en-US" altLang="zh-CN" sz="1050" spc="-4" dirty="0">
                <a:latin typeface="Consolas"/>
                <a:cs typeface="Consolas"/>
              </a:rPr>
              <a:t>])</a:t>
            </a:r>
          </a:p>
          <a:p>
            <a:pPr marL="0" marR="474821" indent="0"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Y = tf.placeholder(tf.float32, </a:t>
            </a:r>
            <a:r>
              <a:rPr lang="en-US" altLang="zh-CN" sz="1050" spc="-4" dirty="0">
                <a:latin typeface="Consolas"/>
                <a:cs typeface="Consolas"/>
              </a:rPr>
              <a:t>[</a:t>
            </a:r>
            <a:r>
              <a:rPr lang="en-US" altLang="zh-CN" sz="1050" b="1" spc="-4" dirty="0">
                <a:solidFill>
                  <a:srgbClr val="000080"/>
                </a:solidFill>
                <a:latin typeface="Consolas"/>
                <a:cs typeface="Consolas"/>
              </a:rPr>
              <a:t>None</a:t>
            </a:r>
            <a:r>
              <a:rPr lang="en-US" altLang="zh-CN" sz="1050" spc="-4" dirty="0">
                <a:latin typeface="Consolas"/>
                <a:cs typeface="Consolas"/>
              </a:rPr>
              <a:t>,</a:t>
            </a:r>
            <a:r>
              <a:rPr lang="en-US" altLang="zh-CN" sz="1050" spc="-64" dirty="0">
                <a:latin typeface="Consolas"/>
                <a:cs typeface="Consolas"/>
              </a:rPr>
              <a:t>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r>
              <a:rPr lang="en-US" altLang="zh-CN" sz="1050" spc="-4" dirty="0">
                <a:latin typeface="Consolas"/>
                <a:cs typeface="Consolas"/>
              </a:rPr>
              <a:t>])</a:t>
            </a:r>
          </a:p>
          <a:p>
            <a:pPr marL="0" marR="474821" indent="0"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W = </a:t>
            </a:r>
            <a:r>
              <a:rPr lang="en-US" altLang="zh-CN" sz="1050" spc="-4" dirty="0" err="1">
                <a:latin typeface="Consolas"/>
                <a:cs typeface="Consolas"/>
              </a:rPr>
              <a:t>tf.</a:t>
            </a:r>
            <a:r>
              <a:rPr lang="en-US" altLang="zh-CN" sz="1050" b="1" spc="-4" dirty="0" err="1">
                <a:solidFill>
                  <a:srgbClr val="D84436"/>
                </a:solidFill>
                <a:latin typeface="Consolas"/>
                <a:cs typeface="Consolas"/>
              </a:rPr>
              <a:t>Variable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latin typeface="Consolas"/>
                <a:cs typeface="Consolas"/>
              </a:rPr>
              <a:t>tf.zeros</a:t>
            </a:r>
            <a:r>
              <a:rPr lang="en-US" altLang="zh-CN" sz="1050" spc="-4" dirty="0">
                <a:latin typeface="Consolas"/>
                <a:cs typeface="Consolas"/>
              </a:rPr>
              <a:t>([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lang="en-US" altLang="zh-CN" sz="1050" spc="-4" dirty="0">
                <a:latin typeface="Consolas"/>
                <a:cs typeface="Consolas"/>
              </a:rPr>
              <a:t>,</a:t>
            </a:r>
            <a:r>
              <a:rPr lang="en-US" altLang="zh-CN" sz="1050" spc="15" dirty="0">
                <a:latin typeface="Consolas"/>
                <a:cs typeface="Consolas"/>
              </a:rPr>
              <a:t>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r>
              <a:rPr lang="en-US" altLang="zh-CN" sz="1050" spc="-4" dirty="0">
                <a:latin typeface="Consolas"/>
                <a:cs typeface="Consolas"/>
              </a:rPr>
              <a:t>]))</a:t>
            </a:r>
          </a:p>
          <a:p>
            <a:pPr marL="0" marR="474821" indent="0"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b =</a:t>
            </a:r>
            <a:r>
              <a:rPr lang="en-US" altLang="zh-CN" sz="1050" spc="8" dirty="0">
                <a:latin typeface="Consolas"/>
                <a:cs typeface="Consolas"/>
              </a:rPr>
              <a:t> </a:t>
            </a:r>
            <a:r>
              <a:rPr lang="en-US" altLang="zh-CN" sz="1050" spc="-4" dirty="0" err="1">
                <a:latin typeface="Consolas"/>
                <a:cs typeface="Consolas"/>
              </a:rPr>
              <a:t>tf.</a:t>
            </a:r>
            <a:r>
              <a:rPr lang="en-US" altLang="zh-CN" sz="1050" b="1" spc="-4" dirty="0" err="1">
                <a:solidFill>
                  <a:srgbClr val="D84436"/>
                </a:solidFill>
                <a:latin typeface="Consolas"/>
                <a:cs typeface="Consolas"/>
              </a:rPr>
              <a:t>Variable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latin typeface="Consolas"/>
                <a:cs typeface="Consolas"/>
              </a:rPr>
              <a:t>tf.zeros</a:t>
            </a:r>
            <a:r>
              <a:rPr lang="en-US" altLang="zh-CN" sz="1050" spc="-4" dirty="0">
                <a:latin typeface="Consolas"/>
                <a:cs typeface="Consolas"/>
              </a:rPr>
              <a:t>([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10</a:t>
            </a:r>
            <a:r>
              <a:rPr lang="en-US" altLang="zh-CN" sz="1050" spc="-4" dirty="0">
                <a:latin typeface="Consolas"/>
                <a:cs typeface="Consolas"/>
              </a:rPr>
              <a:t>]))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50" dirty="0" err="1">
                <a:latin typeface="Consolas"/>
                <a:cs typeface="Consolas"/>
              </a:rPr>
              <a:t>init</a:t>
            </a:r>
            <a:r>
              <a:rPr lang="en-US" altLang="zh-CN" sz="1050" dirty="0">
                <a:latin typeface="Consolas"/>
                <a:cs typeface="Consolas"/>
              </a:rPr>
              <a:t> =</a:t>
            </a:r>
            <a:r>
              <a:rPr lang="en-US" altLang="zh-CN" sz="1050" spc="-83" dirty="0"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tf.initialize_all_variables</a:t>
            </a:r>
            <a:r>
              <a:rPr lang="en-US" altLang="zh-CN" sz="1050" dirty="0">
                <a:latin typeface="Consolas"/>
                <a:cs typeface="Consolas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lang="en-US" altLang="zh-CN" sz="1050" i="1" spc="-79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model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50" spc="-4" dirty="0">
                <a:latin typeface="Consolas"/>
                <a:cs typeface="Consolas"/>
              </a:rPr>
              <a:t>HX = </a:t>
            </a:r>
            <a:r>
              <a:rPr lang="en-US" altLang="zh-CN" sz="1050" spc="-4" dirty="0" err="1">
                <a:latin typeface="Consolas"/>
                <a:cs typeface="Consolas"/>
              </a:rPr>
              <a:t>tf.nn.softmax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50" spc="-4" dirty="0">
                <a:latin typeface="Consolas"/>
                <a:cs typeface="Consolas"/>
              </a:rPr>
              <a:t>       </a:t>
            </a:r>
            <a:r>
              <a:rPr lang="en-US" altLang="zh-CN" sz="1050" spc="-4" dirty="0" err="1">
                <a:latin typeface="Consolas"/>
                <a:cs typeface="Consolas"/>
              </a:rPr>
              <a:t>tf.matmul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latin typeface="Consolas"/>
                <a:cs typeface="Consolas"/>
              </a:rPr>
              <a:t>tf.reshape</a:t>
            </a:r>
            <a:r>
              <a:rPr lang="en-US" altLang="zh-CN" sz="1050" spc="-4" dirty="0">
                <a:latin typeface="Consolas"/>
                <a:cs typeface="Consolas"/>
              </a:rPr>
              <a:t>(X,[-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lang="en-US" altLang="zh-CN" sz="1050" spc="-4" dirty="0">
                <a:latin typeface="Consolas"/>
                <a:cs typeface="Consolas"/>
              </a:rPr>
              <a:t>, 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784</a:t>
            </a:r>
            <a:r>
              <a:rPr lang="en-US" altLang="zh-CN" sz="1050" spc="-4" dirty="0">
                <a:latin typeface="Consolas"/>
                <a:cs typeface="Consolas"/>
              </a:rPr>
              <a:t>]), </a:t>
            </a:r>
            <a:r>
              <a:rPr lang="en-US" altLang="zh-CN" sz="1050" dirty="0">
                <a:latin typeface="Consolas"/>
                <a:cs typeface="Consolas"/>
              </a:rPr>
              <a:t>W) +</a:t>
            </a:r>
            <a:r>
              <a:rPr lang="en-US" altLang="zh-CN" sz="1050" spc="86" dirty="0">
                <a:latin typeface="Consolas"/>
                <a:cs typeface="Consolas"/>
              </a:rPr>
              <a:t> </a:t>
            </a:r>
            <a:r>
              <a:rPr lang="en-US" altLang="zh-CN" sz="1050" dirty="0">
                <a:latin typeface="Consolas"/>
                <a:cs typeface="Consolas"/>
              </a:rPr>
              <a:t>b)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# loss</a:t>
            </a:r>
            <a:r>
              <a:rPr lang="en-US" altLang="zh-CN" sz="1050" i="1" spc="-83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function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CN" sz="1050" dirty="0" err="1">
                <a:latin typeface="Consolas"/>
                <a:cs typeface="Consolas"/>
              </a:rPr>
              <a:t>cross_entropy</a:t>
            </a:r>
            <a:r>
              <a:rPr lang="es-ES" altLang="zh-CN" sz="1050" dirty="0">
                <a:latin typeface="Consolas"/>
                <a:cs typeface="Consolas"/>
              </a:rPr>
              <a:t> = -</a:t>
            </a:r>
            <a:r>
              <a:rPr lang="es-ES" altLang="zh-CN" sz="1050" dirty="0" err="1">
                <a:latin typeface="Consolas"/>
                <a:cs typeface="Consolas"/>
              </a:rPr>
              <a:t>tf.reduce_sum</a:t>
            </a:r>
            <a:r>
              <a:rPr lang="es-ES" altLang="zh-CN" sz="1050" dirty="0">
                <a:latin typeface="Consolas"/>
                <a:cs typeface="Consolas"/>
              </a:rPr>
              <a:t>(Y *</a:t>
            </a:r>
            <a:r>
              <a:rPr lang="es-ES" altLang="zh-CN" sz="1050" spc="-90" dirty="0">
                <a:latin typeface="Consolas"/>
                <a:cs typeface="Consolas"/>
              </a:rPr>
              <a:t> </a:t>
            </a:r>
            <a:r>
              <a:rPr lang="es-ES" altLang="zh-CN" sz="1050" dirty="0">
                <a:latin typeface="Consolas"/>
                <a:cs typeface="Consolas"/>
              </a:rPr>
              <a:t>tf.log(HX))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# % of correct answers found in</a:t>
            </a:r>
            <a:r>
              <a:rPr lang="en-US" altLang="zh-CN" sz="1050" i="1" spc="-101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batch</a:t>
            </a:r>
            <a:endParaRPr lang="en-US" altLang="zh-CN" sz="1050" dirty="0">
              <a:latin typeface="Consolas"/>
              <a:cs typeface="Consolas"/>
            </a:endParaRPr>
          </a:p>
          <a:p>
            <a:pPr marL="0" marR="3810" indent="0">
              <a:buNone/>
            </a:pPr>
            <a:r>
              <a:rPr lang="en-US" altLang="zh-CN" sz="1050" dirty="0" err="1">
                <a:latin typeface="Consolas"/>
                <a:cs typeface="Consolas"/>
              </a:rPr>
              <a:t>is_correct</a:t>
            </a:r>
            <a:r>
              <a:rPr lang="en-US" altLang="zh-CN" sz="1050" dirty="0">
                <a:latin typeface="Consolas"/>
                <a:cs typeface="Consolas"/>
              </a:rPr>
              <a:t> = </a:t>
            </a:r>
            <a:r>
              <a:rPr lang="en-US" altLang="zh-CN" sz="1050" spc="-4" dirty="0" err="1">
                <a:latin typeface="Consolas"/>
                <a:cs typeface="Consolas"/>
              </a:rPr>
              <a:t>tf.equal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latin typeface="Consolas"/>
                <a:cs typeface="Consolas"/>
              </a:rPr>
              <a:t>tf.argmax</a:t>
            </a:r>
            <a:r>
              <a:rPr lang="en-US" altLang="zh-CN" sz="1050" spc="-4" dirty="0">
                <a:latin typeface="Consolas"/>
                <a:cs typeface="Consolas"/>
              </a:rPr>
              <a:t>(HX,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lang="en-US" altLang="zh-CN" sz="1050" spc="-4" dirty="0">
                <a:latin typeface="Consolas"/>
                <a:cs typeface="Consolas"/>
              </a:rPr>
              <a:t>), </a:t>
            </a:r>
            <a:r>
              <a:rPr lang="en-US" altLang="zh-CN" sz="1050" spc="-4" dirty="0" err="1">
                <a:latin typeface="Consolas"/>
                <a:cs typeface="Consolas"/>
              </a:rPr>
              <a:t>tf.argmax</a:t>
            </a:r>
            <a:r>
              <a:rPr lang="en-US" altLang="zh-CN" sz="1050" spc="-4" dirty="0">
                <a:latin typeface="Consolas"/>
                <a:cs typeface="Consolas"/>
              </a:rPr>
              <a:t>(Y,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lang="en-US" altLang="zh-CN" sz="1050" spc="-4" dirty="0">
                <a:latin typeface="Consolas"/>
                <a:cs typeface="Consolas"/>
              </a:rPr>
              <a:t>))</a:t>
            </a:r>
          </a:p>
          <a:p>
            <a:pPr marL="0" marR="3810" indent="0">
              <a:buNone/>
            </a:pPr>
            <a:r>
              <a:rPr lang="en-US" altLang="zh-CN" sz="1050" dirty="0">
                <a:latin typeface="Consolas"/>
                <a:cs typeface="Consolas"/>
              </a:rPr>
              <a:t>accuracy =</a:t>
            </a:r>
            <a:r>
              <a:rPr lang="en-US" altLang="zh-CN" sz="1050" spc="-83" dirty="0"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tf.reduce_mean</a:t>
            </a:r>
            <a:r>
              <a:rPr lang="en-US" altLang="zh-CN" sz="1050" dirty="0">
                <a:latin typeface="Consolas"/>
                <a:cs typeface="Consolas"/>
              </a:rPr>
              <a:t>(</a:t>
            </a:r>
            <a:r>
              <a:rPr lang="en-US" altLang="zh-CN" sz="1050" dirty="0" err="1">
                <a:latin typeface="Consolas"/>
                <a:cs typeface="Consolas"/>
              </a:rPr>
              <a:t>tf.cast</a:t>
            </a:r>
            <a:r>
              <a:rPr lang="en-US" altLang="zh-CN" sz="1050" dirty="0">
                <a:latin typeface="Consolas"/>
                <a:cs typeface="Consolas"/>
              </a:rPr>
              <a:t>(is_correct,tf.float32))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0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4825" y="2245519"/>
            <a:ext cx="4657726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optimizer = </a:t>
            </a:r>
            <a:r>
              <a:rPr lang="en-US" altLang="zh-CN" sz="1050" spc="-4" dirty="0" err="1">
                <a:latin typeface="Consolas"/>
                <a:cs typeface="Consolas"/>
              </a:rPr>
              <a:t>tf.train.</a:t>
            </a:r>
            <a:r>
              <a:rPr lang="en-US" altLang="zh-CN" sz="1050" b="1" spc="-4" dirty="0" err="1">
                <a:solidFill>
                  <a:srgbClr val="D84436"/>
                </a:solidFill>
                <a:latin typeface="Consolas"/>
                <a:cs typeface="Consolas"/>
              </a:rPr>
              <a:t>GradientDescentOptimizer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0.003</a:t>
            </a:r>
            <a:r>
              <a:rPr lang="en-US" altLang="zh-CN" sz="1050" spc="-4" dirty="0">
                <a:latin typeface="Consolas"/>
                <a:cs typeface="Consolas"/>
              </a:rPr>
              <a:t>)  </a:t>
            </a:r>
            <a:r>
              <a:rPr lang="en-US" altLang="zh-CN" sz="1050" dirty="0" err="1">
                <a:solidFill>
                  <a:srgbClr val="660099"/>
                </a:solidFill>
                <a:latin typeface="Consolas"/>
                <a:cs typeface="Consolas"/>
              </a:rPr>
              <a:t>train_step</a:t>
            </a:r>
            <a:r>
              <a:rPr lang="en-US" altLang="zh-CN" sz="1050" dirty="0">
                <a:solidFill>
                  <a:srgbClr val="660099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latin typeface="Consolas"/>
                <a:cs typeface="Consolas"/>
              </a:rPr>
              <a:t>=</a:t>
            </a:r>
            <a:r>
              <a:rPr lang="en-US" altLang="zh-CN" sz="1050" spc="-83" dirty="0"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optimizer.minimize</a:t>
            </a:r>
            <a:r>
              <a:rPr lang="en-US" altLang="zh-CN" sz="1050" dirty="0">
                <a:latin typeface="Consolas"/>
                <a:cs typeface="Consolas"/>
              </a:rPr>
              <a:t>(</a:t>
            </a:r>
            <a:r>
              <a:rPr lang="en-US" altLang="zh-CN" sz="1050" dirty="0" err="1">
                <a:latin typeface="Consolas"/>
                <a:cs typeface="Consolas"/>
              </a:rPr>
              <a:t>cross_entropy</a:t>
            </a:r>
            <a:r>
              <a:rPr lang="en-US" altLang="zh-CN" sz="1050" dirty="0">
                <a:latin typeface="Consolas"/>
                <a:cs typeface="Consolas"/>
              </a:rPr>
              <a:t>)</a:t>
            </a:r>
          </a:p>
          <a:p>
            <a:pPr marL="0" marR="381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050" dirty="0">
              <a:solidFill>
                <a:srgbClr val="660099"/>
              </a:solidFill>
              <a:latin typeface="Consolas"/>
              <a:cs typeface="Consolas"/>
            </a:endParaRPr>
          </a:p>
          <a:p>
            <a:pPr marL="0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050" dirty="0">
                <a:solidFill>
                  <a:srgbClr val="660099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0080"/>
                </a:solidFill>
                <a:latin typeface="Consolas"/>
                <a:cs typeface="Consolas"/>
              </a:rPr>
              <a:t>=</a:t>
            </a:r>
            <a:r>
              <a:rPr lang="en-US" altLang="zh-CN" sz="1050" b="1" spc="-79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tf.Session</a:t>
            </a:r>
            <a:r>
              <a:rPr lang="en-US" altLang="zh-CN" sz="1050" dirty="0">
                <a:latin typeface="Consolas"/>
                <a:cs typeface="Consolas"/>
              </a:rPr>
              <a:t>()  </a:t>
            </a:r>
          </a:p>
          <a:p>
            <a:pPr marL="0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050" spc="-4" dirty="0" err="1">
                <a:latin typeface="Consolas"/>
                <a:cs typeface="Consolas"/>
              </a:rPr>
              <a:t>.run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latin typeface="Consolas"/>
                <a:cs typeface="Consolas"/>
              </a:rPr>
              <a:t>init</a:t>
            </a:r>
            <a:r>
              <a:rPr lang="en-US" altLang="zh-CN" sz="1050" spc="-4" dirty="0">
                <a:latin typeface="Consolas"/>
                <a:cs typeface="Consolas"/>
              </a:rPr>
              <a:t>)</a:t>
            </a:r>
          </a:p>
          <a:p>
            <a:pPr marL="0" marR="381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for </a:t>
            </a:r>
            <a:r>
              <a:rPr lang="en-US" altLang="zh-CN" sz="1050" dirty="0" err="1">
                <a:latin typeface="Consolas"/>
                <a:cs typeface="Consolas"/>
              </a:rPr>
              <a:t>i</a:t>
            </a:r>
            <a:r>
              <a:rPr lang="en-US" altLang="zh-CN" sz="1050" dirty="0">
                <a:latin typeface="Consolas"/>
                <a:cs typeface="Consolas"/>
              </a:rPr>
              <a:t> in</a:t>
            </a:r>
            <a:r>
              <a:rPr lang="en-US" altLang="zh-CN" sz="1050" spc="-86" dirty="0">
                <a:latin typeface="Consolas"/>
                <a:cs typeface="Consolas"/>
              </a:rPr>
              <a:t> </a:t>
            </a:r>
            <a:r>
              <a:rPr lang="en-US" altLang="zh-CN" sz="1050" dirty="0">
                <a:latin typeface="Consolas"/>
                <a:cs typeface="Consolas"/>
              </a:rPr>
              <a:t>range(10000):</a:t>
            </a:r>
          </a:p>
          <a:p>
            <a:pPr marL="180499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# load batch of images and correct answers  </a:t>
            </a:r>
          </a:p>
          <a:p>
            <a:pPr marL="180499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 err="1">
                <a:latin typeface="Consolas"/>
                <a:cs typeface="Consolas"/>
              </a:rPr>
              <a:t>batch_X</a:t>
            </a:r>
            <a:r>
              <a:rPr lang="en-US" altLang="zh-CN" sz="1050" dirty="0">
                <a:latin typeface="Consolas"/>
                <a:cs typeface="Consolas"/>
              </a:rPr>
              <a:t>, </a:t>
            </a:r>
            <a:r>
              <a:rPr lang="en-US" altLang="zh-CN" sz="1050" dirty="0" err="1">
                <a:latin typeface="Consolas"/>
                <a:cs typeface="Consolas"/>
              </a:rPr>
              <a:t>batch_Y</a:t>
            </a:r>
            <a:r>
              <a:rPr lang="en-US" altLang="zh-CN" sz="1050" dirty="0">
                <a:latin typeface="Consolas"/>
                <a:cs typeface="Consolas"/>
              </a:rPr>
              <a:t> = </a:t>
            </a:r>
            <a:r>
              <a:rPr lang="en-US" altLang="zh-CN" sz="1050" spc="-4" dirty="0" err="1">
                <a:latin typeface="Consolas"/>
                <a:cs typeface="Consolas"/>
              </a:rPr>
              <a:t>mnist.train.next_batch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lang="en-US" altLang="zh-CN" sz="1050" spc="-4" dirty="0">
                <a:latin typeface="Consolas"/>
                <a:cs typeface="Consolas"/>
              </a:rPr>
              <a:t>)  </a:t>
            </a:r>
          </a:p>
          <a:p>
            <a:pPr marL="180499" marR="381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train_data</a:t>
            </a:r>
            <a:r>
              <a:rPr lang="en-US" altLang="zh-CN" sz="1050" spc="-4" dirty="0">
                <a:latin typeface="Consolas"/>
                <a:cs typeface="Consolas"/>
              </a:rPr>
              <a:t>={X: </a:t>
            </a:r>
            <a:r>
              <a:rPr lang="en-US" altLang="zh-CN" sz="1050" dirty="0" err="1">
                <a:latin typeface="Consolas"/>
                <a:cs typeface="Consolas"/>
              </a:rPr>
              <a:t>batch_X</a:t>
            </a:r>
            <a:r>
              <a:rPr lang="en-US" altLang="zh-CN" sz="1050" dirty="0">
                <a:latin typeface="Consolas"/>
                <a:cs typeface="Consolas"/>
              </a:rPr>
              <a:t>, Y:</a:t>
            </a:r>
            <a:r>
              <a:rPr lang="en-US" altLang="zh-CN" sz="1050" spc="-34" dirty="0">
                <a:latin typeface="Consolas"/>
                <a:cs typeface="Consolas"/>
              </a:rPr>
              <a:t> </a:t>
            </a:r>
            <a:r>
              <a:rPr lang="en-US" altLang="zh-CN" sz="1050" dirty="0" err="1">
                <a:latin typeface="Consolas"/>
                <a:cs typeface="Consolas"/>
              </a:rPr>
              <a:t>batch_Y</a:t>
            </a:r>
            <a:r>
              <a:rPr lang="en-US" altLang="zh-CN" sz="105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   #</a:t>
            </a:r>
            <a:r>
              <a:rPr lang="en-US" altLang="zh-CN" sz="1050" i="1" spc="-79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train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spc="-4" dirty="0">
                <a:solidFill>
                  <a:srgbClr val="660099"/>
                </a:solidFill>
                <a:latin typeface="Consolas"/>
                <a:cs typeface="Consolas"/>
              </a:rPr>
              <a:t>   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050" spc="-4" dirty="0" err="1">
                <a:latin typeface="Consolas"/>
                <a:cs typeface="Consolas"/>
              </a:rPr>
              <a:t>.</a:t>
            </a:r>
            <a:r>
              <a:rPr lang="en-US" altLang="zh-CN" sz="1050" b="1" spc="-4" dirty="0" err="1">
                <a:solidFill>
                  <a:srgbClr val="D84436"/>
                </a:solidFill>
                <a:latin typeface="Consolas"/>
                <a:cs typeface="Consolas"/>
              </a:rPr>
              <a:t>run</a:t>
            </a:r>
            <a:r>
              <a:rPr lang="en-US" altLang="zh-CN" sz="1050" spc="-4" dirty="0">
                <a:latin typeface="Consolas"/>
                <a:cs typeface="Consolas"/>
              </a:rPr>
              <a:t>(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train_step</a:t>
            </a:r>
            <a:r>
              <a:rPr lang="en-US" altLang="zh-CN" sz="1050" spc="-4" dirty="0">
                <a:latin typeface="Consolas"/>
                <a:cs typeface="Consolas"/>
              </a:rPr>
              <a:t>,</a:t>
            </a:r>
            <a:r>
              <a:rPr lang="en-US" altLang="zh-CN" sz="1050" spc="49" dirty="0">
                <a:latin typeface="Consolas"/>
                <a:cs typeface="Consolas"/>
              </a:rPr>
              <a:t> </a:t>
            </a:r>
            <a:r>
              <a:rPr lang="en-US" altLang="zh-CN" sz="1050" spc="-4" dirty="0" err="1">
                <a:latin typeface="Consolas"/>
                <a:cs typeface="Consolas"/>
              </a:rPr>
              <a:t>feed_dict</a:t>
            </a:r>
            <a:r>
              <a:rPr lang="en-US" altLang="zh-CN" sz="1050" spc="-4" dirty="0">
                <a:latin typeface="Consolas"/>
                <a:cs typeface="Consolas"/>
              </a:rPr>
              <a:t>=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train_data</a:t>
            </a:r>
            <a:r>
              <a:rPr lang="en-US" altLang="zh-CN" sz="1050" spc="-4" dirty="0">
                <a:latin typeface="Consolas"/>
                <a:cs typeface="Consolas"/>
              </a:rPr>
              <a:t>)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   # success ? add code to print</a:t>
            </a:r>
            <a:r>
              <a:rPr lang="en-US" altLang="zh-CN" sz="1050" i="1" spc="-101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it</a:t>
            </a:r>
            <a:endParaRPr lang="en-US" altLang="zh-CN" sz="105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   </a:t>
            </a:r>
            <a:r>
              <a:rPr lang="en-US" altLang="zh-CN" sz="1050" dirty="0" err="1">
                <a:latin typeface="Consolas"/>
                <a:cs typeface="Consolas"/>
              </a:rPr>
              <a:t>a,c</a:t>
            </a:r>
            <a:r>
              <a:rPr lang="en-US" altLang="zh-CN" sz="1050" dirty="0">
                <a:latin typeface="Consolas"/>
                <a:cs typeface="Consolas"/>
              </a:rPr>
              <a:t> = 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050" spc="-4" dirty="0" err="1">
                <a:latin typeface="Consolas"/>
                <a:cs typeface="Consolas"/>
              </a:rPr>
              <a:t>.run</a:t>
            </a:r>
            <a:r>
              <a:rPr lang="en-US" altLang="zh-CN" sz="1050" spc="-4" dirty="0">
                <a:latin typeface="Consolas"/>
                <a:cs typeface="Consolas"/>
              </a:rPr>
              <a:t>([accuracy, </a:t>
            </a:r>
            <a:r>
              <a:rPr lang="en-US" altLang="zh-CN" sz="1050" dirty="0" err="1">
                <a:latin typeface="Consolas"/>
                <a:cs typeface="Consolas"/>
              </a:rPr>
              <a:t>cross_entropy</a:t>
            </a:r>
            <a:r>
              <a:rPr lang="en-US" altLang="zh-CN" sz="1050" dirty="0">
                <a:latin typeface="Consolas"/>
                <a:cs typeface="Consolas"/>
              </a:rPr>
              <a:t>],</a:t>
            </a:r>
            <a:r>
              <a:rPr lang="en-US" altLang="zh-CN" sz="1050" spc="26" dirty="0">
                <a:latin typeface="Consolas"/>
                <a:cs typeface="Consolas"/>
              </a:rPr>
              <a:t> </a:t>
            </a:r>
            <a:r>
              <a:rPr lang="en-US" altLang="zh-CN" sz="1050" spc="-4" dirty="0">
                <a:solidFill>
                  <a:srgbClr val="660099"/>
                </a:solidFill>
                <a:latin typeface="Consolas"/>
                <a:cs typeface="Consolas"/>
              </a:rPr>
              <a:t>feed</a:t>
            </a:r>
            <a:r>
              <a:rPr lang="en-US" altLang="zh-CN" sz="1050" spc="-4" dirty="0">
                <a:latin typeface="Consolas"/>
                <a:cs typeface="Consolas"/>
              </a:rPr>
              <a:t>=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train_data</a:t>
            </a:r>
            <a:r>
              <a:rPr lang="en-US" altLang="zh-CN" sz="1050" spc="-4" dirty="0">
                <a:latin typeface="Consolas"/>
                <a:cs typeface="Consolas"/>
              </a:rPr>
              <a:t>)</a:t>
            </a:r>
            <a:endParaRPr lang="en-US" altLang="zh-CN"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05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   # success on test data</a:t>
            </a:r>
            <a:r>
              <a:rPr lang="en-US" altLang="zh-CN" sz="1050" i="1" spc="-94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808080"/>
                </a:solidFill>
                <a:latin typeface="Consolas"/>
                <a:cs typeface="Consolas"/>
              </a:rPr>
              <a:t>?</a:t>
            </a:r>
            <a:endParaRPr lang="en-US" altLang="zh-CN" sz="1050" dirty="0">
              <a:latin typeface="Consolas"/>
              <a:cs typeface="Consolas"/>
            </a:endParaRPr>
          </a:p>
          <a:p>
            <a:pPr marL="0" marR="5572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spc="-4" dirty="0">
                <a:solidFill>
                  <a:srgbClr val="660099"/>
                </a:solidFill>
                <a:latin typeface="Consolas"/>
                <a:cs typeface="Consolas"/>
              </a:rPr>
              <a:t>   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test_data</a:t>
            </a:r>
            <a:r>
              <a:rPr lang="en-US" altLang="zh-CN" sz="1050" spc="-4" dirty="0">
                <a:latin typeface="Consolas"/>
                <a:cs typeface="Consolas"/>
              </a:rPr>
              <a:t>={</a:t>
            </a:r>
            <a:r>
              <a:rPr lang="en-US" altLang="zh-CN" sz="1050" spc="-4" dirty="0" err="1">
                <a:latin typeface="Consolas"/>
                <a:cs typeface="Consolas"/>
              </a:rPr>
              <a:t>X:mnist.test.images</a:t>
            </a:r>
            <a:r>
              <a:rPr lang="en-US" altLang="zh-CN" sz="1050" spc="-4" dirty="0">
                <a:latin typeface="Consolas"/>
                <a:cs typeface="Consolas"/>
              </a:rPr>
              <a:t>, </a:t>
            </a:r>
            <a:r>
              <a:rPr lang="en-US" altLang="zh-CN" sz="1050" dirty="0">
                <a:latin typeface="Consolas"/>
                <a:cs typeface="Consolas"/>
              </a:rPr>
              <a:t>Y:mnist.test.labels}  </a:t>
            </a:r>
          </a:p>
          <a:p>
            <a:pPr marL="0" marR="5572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050" dirty="0">
                <a:latin typeface="Consolas"/>
                <a:cs typeface="Consolas"/>
              </a:rPr>
              <a:t>   </a:t>
            </a:r>
            <a:r>
              <a:rPr lang="en-US" altLang="zh-CN" sz="1050" dirty="0" err="1">
                <a:latin typeface="Consolas"/>
                <a:cs typeface="Consolas"/>
              </a:rPr>
              <a:t>a,c</a:t>
            </a:r>
            <a:r>
              <a:rPr lang="en-US" altLang="zh-CN" sz="1050" dirty="0">
                <a:latin typeface="Consolas"/>
                <a:cs typeface="Consolas"/>
              </a:rPr>
              <a:t> = 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sess</a:t>
            </a:r>
            <a:r>
              <a:rPr lang="en-US" altLang="zh-CN" sz="1050" spc="-4" dirty="0" err="1">
                <a:latin typeface="Consolas"/>
                <a:cs typeface="Consolas"/>
              </a:rPr>
              <a:t>.run</a:t>
            </a:r>
            <a:r>
              <a:rPr lang="en-US" altLang="zh-CN" sz="1050" spc="-4" dirty="0">
                <a:latin typeface="Consolas"/>
                <a:cs typeface="Consolas"/>
              </a:rPr>
              <a:t>([accuracy, </a:t>
            </a:r>
            <a:r>
              <a:rPr lang="en-US" altLang="zh-CN" sz="1050" dirty="0" err="1">
                <a:latin typeface="Consolas"/>
                <a:cs typeface="Consolas"/>
              </a:rPr>
              <a:t>cross_entropy</a:t>
            </a:r>
            <a:r>
              <a:rPr lang="en-US" altLang="zh-CN" sz="1050" dirty="0">
                <a:latin typeface="Consolas"/>
                <a:cs typeface="Consolas"/>
              </a:rPr>
              <a:t>],</a:t>
            </a:r>
            <a:r>
              <a:rPr lang="en-US" altLang="zh-CN" sz="1050" spc="23" dirty="0">
                <a:latin typeface="Consolas"/>
                <a:cs typeface="Consolas"/>
              </a:rPr>
              <a:t> </a:t>
            </a:r>
            <a:r>
              <a:rPr lang="en-US" altLang="zh-CN" sz="1050" spc="-4" dirty="0">
                <a:solidFill>
                  <a:srgbClr val="660099"/>
                </a:solidFill>
                <a:latin typeface="Consolas"/>
                <a:cs typeface="Consolas"/>
              </a:rPr>
              <a:t>feed</a:t>
            </a:r>
            <a:r>
              <a:rPr lang="en-US" altLang="zh-CN" sz="1050" spc="-4" dirty="0">
                <a:latin typeface="Consolas"/>
                <a:cs typeface="Consolas"/>
              </a:rPr>
              <a:t>=</a:t>
            </a:r>
            <a:r>
              <a:rPr lang="en-US" altLang="zh-CN" sz="1050" spc="-4" dirty="0" err="1">
                <a:solidFill>
                  <a:srgbClr val="660099"/>
                </a:solidFill>
                <a:latin typeface="Consolas"/>
                <a:cs typeface="Consolas"/>
              </a:rPr>
              <a:t>test_data</a:t>
            </a:r>
            <a:r>
              <a:rPr lang="en-US" altLang="zh-CN" sz="1050" spc="-4" dirty="0">
                <a:latin typeface="Consolas"/>
                <a:cs typeface="Consolas"/>
              </a:rPr>
              <a:t>)</a:t>
            </a:r>
            <a:endParaRPr lang="en-US" altLang="zh-CN" sz="1050" dirty="0">
              <a:latin typeface="Consolas"/>
              <a:cs typeface="Consolas"/>
            </a:endParaRPr>
          </a:p>
          <a:p>
            <a:pPr marL="180499" marR="381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050" dirty="0">
              <a:latin typeface="Consolas"/>
              <a:cs typeface="Consolas"/>
            </a:endParaRPr>
          </a:p>
          <a:p>
            <a:pPr marL="0" marR="3810" indent="0">
              <a:lnSpc>
                <a:spcPct val="100000"/>
              </a:lnSpc>
              <a:buNone/>
            </a:pPr>
            <a:endParaRPr lang="en-US" altLang="zh-CN" sz="1050" dirty="0">
              <a:latin typeface="Consolas"/>
              <a:cs typeface="Consola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210050" y="2125266"/>
            <a:ext cx="0" cy="3337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20"/>
          <p:cNvSpPr txBox="1"/>
          <p:nvPr/>
        </p:nvSpPr>
        <p:spPr>
          <a:xfrm>
            <a:off x="8037672" y="4022295"/>
            <a:ext cx="32670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i="1" spc="79" dirty="0">
                <a:solidFill>
                  <a:srgbClr val="D84436"/>
                </a:solidFill>
                <a:latin typeface="Times New Roman"/>
                <a:cs typeface="Times New Roman"/>
              </a:rPr>
              <a:t>Run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24"/>
          <p:cNvSpPr/>
          <p:nvPr/>
        </p:nvSpPr>
        <p:spPr>
          <a:xfrm>
            <a:off x="7774512" y="4127505"/>
            <a:ext cx="203359" cy="12383"/>
          </a:xfrm>
          <a:custGeom>
            <a:avLst/>
            <a:gdLst/>
            <a:ahLst/>
            <a:cxnLst/>
            <a:rect l="l" t="t" r="r" b="b"/>
            <a:pathLst>
              <a:path w="271145" h="16510">
                <a:moveTo>
                  <a:pt x="0" y="15902"/>
                </a:moveTo>
                <a:lnTo>
                  <a:pt x="51148" y="8177"/>
                </a:lnTo>
                <a:lnTo>
                  <a:pt x="103695" y="2618"/>
                </a:lnTo>
                <a:lnTo>
                  <a:pt x="157721" y="0"/>
                </a:lnTo>
                <a:lnTo>
                  <a:pt x="213304" y="1094"/>
                </a:lnTo>
                <a:lnTo>
                  <a:pt x="270524" y="6677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25"/>
          <p:cNvSpPr/>
          <p:nvPr/>
        </p:nvSpPr>
        <p:spPr>
          <a:xfrm>
            <a:off x="7736282" y="4192869"/>
            <a:ext cx="264795" cy="161449"/>
          </a:xfrm>
          <a:custGeom>
            <a:avLst/>
            <a:gdLst/>
            <a:ahLst/>
            <a:cxnLst/>
            <a:rect l="l" t="t" r="r" b="b"/>
            <a:pathLst>
              <a:path w="353059" h="215264">
                <a:moveTo>
                  <a:pt x="0" y="214974"/>
                </a:moveTo>
                <a:lnTo>
                  <a:pt x="36456" y="187239"/>
                </a:lnTo>
                <a:lnTo>
                  <a:pt x="74568" y="159545"/>
                </a:lnTo>
                <a:lnTo>
                  <a:pt x="114600" y="131996"/>
                </a:lnTo>
                <a:lnTo>
                  <a:pt x="156821" y="104693"/>
                </a:lnTo>
                <a:lnTo>
                  <a:pt x="201497" y="77739"/>
                </a:lnTo>
                <a:lnTo>
                  <a:pt x="248895" y="51238"/>
                </a:lnTo>
                <a:lnTo>
                  <a:pt x="299281" y="25290"/>
                </a:lnTo>
                <a:lnTo>
                  <a:pt x="35292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9"/>
          <p:cNvSpPr txBox="1"/>
          <p:nvPr/>
        </p:nvSpPr>
        <p:spPr>
          <a:xfrm>
            <a:off x="7281625" y="1889947"/>
            <a:ext cx="101965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i="1" spc="53" dirty="0">
                <a:solidFill>
                  <a:srgbClr val="D84436"/>
                </a:solidFill>
                <a:latin typeface="Times New Roman"/>
                <a:cs typeface="Times New Roman"/>
              </a:rPr>
              <a:t>training</a:t>
            </a:r>
            <a:r>
              <a:rPr sz="1350" i="1" spc="323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1350" i="1" spc="49" dirty="0">
                <a:solidFill>
                  <a:srgbClr val="D84436"/>
                </a:solidFill>
                <a:latin typeface="Times New Roman"/>
                <a:cs typeface="Times New Roman"/>
              </a:rPr>
              <a:t>step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23"/>
          <p:cNvSpPr/>
          <p:nvPr/>
        </p:nvSpPr>
        <p:spPr>
          <a:xfrm flipH="1">
            <a:off x="7861936" y="2122357"/>
            <a:ext cx="34289" cy="120254"/>
          </a:xfrm>
          <a:custGeom>
            <a:avLst/>
            <a:gdLst/>
            <a:ahLst/>
            <a:cxnLst/>
            <a:rect l="l" t="t" r="r" b="b"/>
            <a:pathLst>
              <a:path w="959484" h="323215">
                <a:moveTo>
                  <a:pt x="0" y="322994"/>
                </a:moveTo>
                <a:lnTo>
                  <a:pt x="47568" y="301697"/>
                </a:lnTo>
                <a:lnTo>
                  <a:pt x="95270" y="280678"/>
                </a:lnTo>
                <a:lnTo>
                  <a:pt x="143089" y="259983"/>
                </a:lnTo>
                <a:lnTo>
                  <a:pt x="191010" y="239654"/>
                </a:lnTo>
                <a:lnTo>
                  <a:pt x="239017" y="219736"/>
                </a:lnTo>
                <a:lnTo>
                  <a:pt x="287095" y="200272"/>
                </a:lnTo>
                <a:lnTo>
                  <a:pt x="335229" y="181306"/>
                </a:lnTo>
                <a:lnTo>
                  <a:pt x="383404" y="162882"/>
                </a:lnTo>
                <a:lnTo>
                  <a:pt x="431603" y="145043"/>
                </a:lnTo>
                <a:lnTo>
                  <a:pt x="479811" y="127834"/>
                </a:lnTo>
                <a:lnTo>
                  <a:pt x="528013" y="111298"/>
                </a:lnTo>
                <a:lnTo>
                  <a:pt x="576195" y="95479"/>
                </a:lnTo>
                <a:lnTo>
                  <a:pt x="624339" y="80421"/>
                </a:lnTo>
                <a:lnTo>
                  <a:pt x="672431" y="66168"/>
                </a:lnTo>
                <a:lnTo>
                  <a:pt x="720455" y="52763"/>
                </a:lnTo>
                <a:lnTo>
                  <a:pt x="768396" y="40251"/>
                </a:lnTo>
                <a:lnTo>
                  <a:pt x="816239" y="28674"/>
                </a:lnTo>
                <a:lnTo>
                  <a:pt x="863968" y="18078"/>
                </a:lnTo>
                <a:lnTo>
                  <a:pt x="911568" y="8505"/>
                </a:lnTo>
                <a:lnTo>
                  <a:pt x="959023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5"/>
          <p:cNvSpPr txBox="1"/>
          <p:nvPr/>
        </p:nvSpPr>
        <p:spPr>
          <a:xfrm>
            <a:off x="2904759" y="2140951"/>
            <a:ext cx="995839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i="1" spc="56" dirty="0">
                <a:solidFill>
                  <a:srgbClr val="D84436"/>
                </a:solidFill>
                <a:latin typeface="Times New Roman"/>
                <a:cs typeface="Times New Roman"/>
              </a:rPr>
              <a:t>initialisation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4" name="object 16"/>
          <p:cNvSpPr/>
          <p:nvPr/>
        </p:nvSpPr>
        <p:spPr>
          <a:xfrm>
            <a:off x="2329450" y="2242611"/>
            <a:ext cx="575309" cy="209959"/>
          </a:xfrm>
          <a:custGeom>
            <a:avLst/>
            <a:gdLst/>
            <a:ahLst/>
            <a:cxnLst/>
            <a:rect l="l" t="t" r="r" b="b"/>
            <a:pathLst>
              <a:path w="657225" h="474344">
                <a:moveTo>
                  <a:pt x="0" y="473776"/>
                </a:moveTo>
                <a:lnTo>
                  <a:pt x="38148" y="439460"/>
                </a:lnTo>
                <a:lnTo>
                  <a:pt x="76641" y="405436"/>
                </a:lnTo>
                <a:lnTo>
                  <a:pt x="115488" y="371777"/>
                </a:lnTo>
                <a:lnTo>
                  <a:pt x="154699" y="338554"/>
                </a:lnTo>
                <a:lnTo>
                  <a:pt x="194282" y="305839"/>
                </a:lnTo>
                <a:lnTo>
                  <a:pt x="234247" y="273703"/>
                </a:lnTo>
                <a:lnTo>
                  <a:pt x="274603" y="242219"/>
                </a:lnTo>
                <a:lnTo>
                  <a:pt x="315360" y="211458"/>
                </a:lnTo>
                <a:lnTo>
                  <a:pt x="356526" y="181492"/>
                </a:lnTo>
                <a:lnTo>
                  <a:pt x="398111" y="152392"/>
                </a:lnTo>
                <a:lnTo>
                  <a:pt x="440125" y="124230"/>
                </a:lnTo>
                <a:lnTo>
                  <a:pt x="482575" y="97077"/>
                </a:lnTo>
                <a:lnTo>
                  <a:pt x="525473" y="71006"/>
                </a:lnTo>
                <a:lnTo>
                  <a:pt x="568826" y="46089"/>
                </a:lnTo>
                <a:lnTo>
                  <a:pt x="612645" y="22396"/>
                </a:lnTo>
                <a:lnTo>
                  <a:pt x="656938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7"/>
          <p:cNvSpPr txBox="1"/>
          <p:nvPr/>
        </p:nvSpPr>
        <p:spPr>
          <a:xfrm>
            <a:off x="2980548" y="3302081"/>
            <a:ext cx="44767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i="1" spc="11" dirty="0">
                <a:solidFill>
                  <a:srgbClr val="D84436"/>
                </a:solidFill>
                <a:latin typeface="Times New Roman"/>
                <a:cs typeface="Times New Roman"/>
              </a:rPr>
              <a:t>model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21"/>
          <p:cNvSpPr/>
          <p:nvPr/>
        </p:nvSpPr>
        <p:spPr>
          <a:xfrm>
            <a:off x="2215211" y="3428871"/>
            <a:ext cx="736758" cy="262890"/>
          </a:xfrm>
          <a:custGeom>
            <a:avLst/>
            <a:gdLst/>
            <a:ahLst/>
            <a:cxnLst/>
            <a:rect l="l" t="t" r="r" b="b"/>
            <a:pathLst>
              <a:path w="982345" h="350519">
                <a:moveTo>
                  <a:pt x="0" y="350066"/>
                </a:moveTo>
                <a:lnTo>
                  <a:pt x="41908" y="328659"/>
                </a:lnTo>
                <a:lnTo>
                  <a:pt x="84200" y="307490"/>
                </a:lnTo>
                <a:lnTo>
                  <a:pt x="126893" y="286596"/>
                </a:lnTo>
                <a:lnTo>
                  <a:pt x="170003" y="266015"/>
                </a:lnTo>
                <a:lnTo>
                  <a:pt x="213545" y="245784"/>
                </a:lnTo>
                <a:lnTo>
                  <a:pt x="257536" y="225940"/>
                </a:lnTo>
                <a:lnTo>
                  <a:pt x="301991" y="206520"/>
                </a:lnTo>
                <a:lnTo>
                  <a:pt x="346928" y="187561"/>
                </a:lnTo>
                <a:lnTo>
                  <a:pt x="392361" y="169102"/>
                </a:lnTo>
                <a:lnTo>
                  <a:pt x="438306" y="151177"/>
                </a:lnTo>
                <a:lnTo>
                  <a:pt x="484781" y="133826"/>
                </a:lnTo>
                <a:lnTo>
                  <a:pt x="531801" y="117085"/>
                </a:lnTo>
                <a:lnTo>
                  <a:pt x="579381" y="100991"/>
                </a:lnTo>
                <a:lnTo>
                  <a:pt x="627539" y="85581"/>
                </a:lnTo>
                <a:lnTo>
                  <a:pt x="676290" y="70893"/>
                </a:lnTo>
                <a:lnTo>
                  <a:pt x="725650" y="56964"/>
                </a:lnTo>
                <a:lnTo>
                  <a:pt x="775635" y="43830"/>
                </a:lnTo>
                <a:lnTo>
                  <a:pt x="826261" y="31530"/>
                </a:lnTo>
                <a:lnTo>
                  <a:pt x="877544" y="20100"/>
                </a:lnTo>
                <a:lnTo>
                  <a:pt x="929501" y="9577"/>
                </a:lnTo>
                <a:lnTo>
                  <a:pt x="982148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8"/>
          <p:cNvSpPr txBox="1"/>
          <p:nvPr/>
        </p:nvSpPr>
        <p:spPr>
          <a:xfrm>
            <a:off x="3204385" y="4618131"/>
            <a:ext cx="122967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i="1" spc="45" dirty="0">
                <a:solidFill>
                  <a:srgbClr val="D84436"/>
                </a:solidFill>
                <a:latin typeface="Times New Roman"/>
                <a:cs typeface="Times New Roman"/>
              </a:rPr>
              <a:t>success</a:t>
            </a:r>
            <a:r>
              <a:rPr sz="1350" i="1" spc="307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sz="1350" i="1" spc="68" dirty="0">
                <a:solidFill>
                  <a:srgbClr val="D84436"/>
                </a:solidFill>
                <a:latin typeface="Times New Roman"/>
                <a:cs typeface="Times New Roman"/>
              </a:rPr>
              <a:t>metrics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4019485" y="4850541"/>
            <a:ext cx="71327" cy="435834"/>
          </a:xfrm>
          <a:custGeom>
            <a:avLst/>
            <a:gdLst/>
            <a:ahLst/>
            <a:cxnLst/>
            <a:rect l="l" t="t" r="r" b="b"/>
            <a:pathLst>
              <a:path w="872489" h="974089">
                <a:moveTo>
                  <a:pt x="0" y="0"/>
                </a:moveTo>
                <a:lnTo>
                  <a:pt x="62887" y="153"/>
                </a:lnTo>
                <a:lnTo>
                  <a:pt x="123430" y="1705"/>
                </a:lnTo>
                <a:lnTo>
                  <a:pt x="181627" y="4642"/>
                </a:lnTo>
                <a:lnTo>
                  <a:pt x="237479" y="8952"/>
                </a:lnTo>
                <a:lnTo>
                  <a:pt x="290983" y="14622"/>
                </a:lnTo>
                <a:lnTo>
                  <a:pt x="342139" y="21641"/>
                </a:lnTo>
                <a:lnTo>
                  <a:pt x="390947" y="29996"/>
                </a:lnTo>
                <a:lnTo>
                  <a:pt x="437404" y="39674"/>
                </a:lnTo>
                <a:lnTo>
                  <a:pt x="481512" y="50662"/>
                </a:lnTo>
                <a:lnTo>
                  <a:pt x="523267" y="62950"/>
                </a:lnTo>
                <a:lnTo>
                  <a:pt x="562670" y="76523"/>
                </a:lnTo>
                <a:lnTo>
                  <a:pt x="599720" y="91370"/>
                </a:lnTo>
                <a:lnTo>
                  <a:pt x="634416" y="107479"/>
                </a:lnTo>
                <a:lnTo>
                  <a:pt x="696742" y="143429"/>
                </a:lnTo>
                <a:lnTo>
                  <a:pt x="749641" y="184276"/>
                </a:lnTo>
                <a:lnTo>
                  <a:pt x="793106" y="229919"/>
                </a:lnTo>
                <a:lnTo>
                  <a:pt x="827129" y="280260"/>
                </a:lnTo>
                <a:lnTo>
                  <a:pt x="851704" y="335198"/>
                </a:lnTo>
                <a:lnTo>
                  <a:pt x="866824" y="394635"/>
                </a:lnTo>
                <a:lnTo>
                  <a:pt x="872481" y="458471"/>
                </a:lnTo>
                <a:lnTo>
                  <a:pt x="871760" y="492007"/>
                </a:lnTo>
                <a:lnTo>
                  <a:pt x="863210" y="562256"/>
                </a:lnTo>
                <a:lnTo>
                  <a:pt x="845181" y="636655"/>
                </a:lnTo>
                <a:lnTo>
                  <a:pt x="832609" y="675380"/>
                </a:lnTo>
                <a:lnTo>
                  <a:pt x="817665" y="715106"/>
                </a:lnTo>
                <a:lnTo>
                  <a:pt x="800347" y="755819"/>
                </a:lnTo>
                <a:lnTo>
                  <a:pt x="780654" y="797508"/>
                </a:lnTo>
                <a:lnTo>
                  <a:pt x="758587" y="840161"/>
                </a:lnTo>
                <a:lnTo>
                  <a:pt x="734143" y="883764"/>
                </a:lnTo>
                <a:lnTo>
                  <a:pt x="707322" y="928305"/>
                </a:lnTo>
                <a:lnTo>
                  <a:pt x="678123" y="973773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the code really does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791" y="2226469"/>
            <a:ext cx="4586559" cy="32635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Creates a computation graph</a:t>
            </a:r>
          </a:p>
          <a:p>
            <a:r>
              <a:rPr lang="en-US" altLang="zh-CN" dirty="0"/>
              <a:t>Run for 1000 iterations:</a:t>
            </a:r>
          </a:p>
          <a:p>
            <a:pPr lvl="1"/>
            <a:r>
              <a:rPr lang="en-US" altLang="zh-CN" dirty="0"/>
              <a:t>Feed each mini-batch to X and Y</a:t>
            </a:r>
          </a:p>
          <a:p>
            <a:pPr lvl="2"/>
            <a:r>
              <a:rPr lang="en-US" altLang="zh-CN" dirty="0"/>
              <a:t>Calculate loss function (</a:t>
            </a:r>
            <a:r>
              <a:rPr lang="en-US" altLang="zh-CN" dirty="0" err="1"/>
              <a:t>cross_entropy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Calculate the gradients with auto-derivatives</a:t>
            </a:r>
          </a:p>
          <a:p>
            <a:pPr lvl="2"/>
            <a:r>
              <a:rPr lang="en-US" altLang="zh-CN" dirty="0"/>
              <a:t>Update W and b</a:t>
            </a:r>
          </a:p>
          <a:p>
            <a:pPr marL="685800" lvl="2" indent="0">
              <a:buNone/>
            </a:pPr>
            <a:r>
              <a:rPr lang="en-US" altLang="zh-CN" dirty="0" err="1">
                <a:solidFill>
                  <a:schemeClr val="accent2"/>
                </a:solidFill>
              </a:rPr>
              <a:t>optimizer.minimize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cross_entropy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lvl="1"/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628650" y="2226469"/>
            <a:ext cx="3066810" cy="2594176"/>
            <a:chOff x="628650" y="2226469"/>
            <a:chExt cx="3066810" cy="2594176"/>
          </a:xfrm>
        </p:grpSpPr>
        <p:sp>
          <p:nvSpPr>
            <p:cNvPr id="4" name="Rectangle 3"/>
            <p:cNvSpPr/>
            <p:nvPr/>
          </p:nvSpPr>
          <p:spPr>
            <a:xfrm>
              <a:off x="628650" y="2246861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X</a:t>
              </a:r>
              <a:endParaRPr lang="zh-CN" altLang="en-US" sz="135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788986" y="22328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W</a:t>
              </a:r>
              <a:endParaRPr lang="zh-CN" altLang="en-US" sz="135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07961" y="2679700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*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4" idx="2"/>
              <a:endCxn id="6" idx="1"/>
            </p:cNvCxnSpPr>
            <p:nvPr/>
          </p:nvCxnSpPr>
          <p:spPr>
            <a:xfrm>
              <a:off x="823913" y="2513561"/>
              <a:ext cx="425896" cy="20519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5" idx="4"/>
              <a:endCxn id="6" idx="7"/>
            </p:cNvCxnSpPr>
            <p:nvPr/>
          </p:nvCxnSpPr>
          <p:spPr>
            <a:xfrm flipH="1">
              <a:off x="1451864" y="2499519"/>
              <a:ext cx="484760" cy="21923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615808" y="2872219"/>
              <a:ext cx="295275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b</a:t>
              </a:r>
              <a:endParaRPr lang="zh-CN" altLang="en-US" sz="135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207961" y="3244453"/>
              <a:ext cx="285750" cy="2667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+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350836" y="2946400"/>
              <a:ext cx="0" cy="29805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451864" y="3099862"/>
              <a:ext cx="207186" cy="18364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841059" y="3690855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softmax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cxnSpLocks/>
              <a:stCxn id="16" idx="4"/>
              <a:endCxn id="23" idx="0"/>
            </p:cNvCxnSpPr>
            <p:nvPr/>
          </p:nvCxnSpPr>
          <p:spPr>
            <a:xfrm>
              <a:off x="1350836" y="3511153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41059" y="4188058"/>
              <a:ext cx="1019555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log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1350836" y="4008356"/>
              <a:ext cx="0" cy="17970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772107" y="2748556"/>
              <a:ext cx="642399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dot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8044" y="2226469"/>
              <a:ext cx="39052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Y</a:t>
              </a:r>
              <a:endParaRPr lang="zh-CN" altLang="en-US" sz="1350" dirty="0"/>
            </a:p>
          </p:txBody>
        </p:sp>
        <p:cxnSp>
          <p:nvCxnSpPr>
            <p:cNvPr id="33" name="Straight Arrow Connector 32"/>
            <p:cNvCxnSpPr>
              <a:cxnSpLocks/>
              <a:stCxn id="32" idx="2"/>
              <a:endCxn id="31" idx="0"/>
            </p:cNvCxnSpPr>
            <p:nvPr/>
          </p:nvCxnSpPr>
          <p:spPr>
            <a:xfrm>
              <a:off x="3093307" y="2493169"/>
              <a:ext cx="0" cy="2553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10707" y="3388931"/>
              <a:ext cx="965200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>
                  <a:solidFill>
                    <a:schemeClr val="tx1"/>
                  </a:solidFill>
                </a:rPr>
                <a:t>reduce_sum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cxnSpLocks/>
              <a:stCxn id="31" idx="4"/>
              <a:endCxn id="48" idx="0"/>
            </p:cNvCxnSpPr>
            <p:nvPr/>
          </p:nvCxnSpPr>
          <p:spPr>
            <a:xfrm>
              <a:off x="3093307" y="3066056"/>
              <a:ext cx="0" cy="3228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595119" y="3939456"/>
              <a:ext cx="996377" cy="317501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solidFill>
                    <a:schemeClr val="tx1"/>
                  </a:solidFill>
                </a:rPr>
                <a:t>minus</a:t>
              </a:r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/>
            <p:cNvCxnSpPr>
              <a:stCxn id="27" idx="6"/>
              <a:endCxn id="31" idx="2"/>
            </p:cNvCxnSpPr>
            <p:nvPr/>
          </p:nvCxnSpPr>
          <p:spPr>
            <a:xfrm flipV="1">
              <a:off x="1860614" y="2907306"/>
              <a:ext cx="911494" cy="1439502"/>
            </a:xfrm>
            <a:prstGeom prst="bentConnector3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48" idx="4"/>
              <a:endCxn id="53" idx="0"/>
            </p:cNvCxnSpPr>
            <p:nvPr/>
          </p:nvCxnSpPr>
          <p:spPr>
            <a:xfrm>
              <a:off x="3093307" y="3706432"/>
              <a:ext cx="1" cy="23302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53" idx="4"/>
              <a:endCxn id="77" idx="0"/>
            </p:cNvCxnSpPr>
            <p:nvPr/>
          </p:nvCxnSpPr>
          <p:spPr>
            <a:xfrm flipH="1">
              <a:off x="3093306" y="4256957"/>
              <a:ext cx="2" cy="26176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2491152" y="4518722"/>
              <a:ext cx="1204308" cy="301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err="1"/>
                <a:t>cross_entropy</a:t>
              </a:r>
              <a:endParaRPr lang="zh-CN" altLang="en-US" sz="135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efficiency, </a:t>
            </a:r>
            <a:r>
              <a:rPr lang="en-US" altLang="zh-CN" dirty="0"/>
              <a:t>100 images at a time</a:t>
            </a:r>
            <a:endParaRPr lang="zh-CN" altLang="en-US" dirty="0"/>
          </a:p>
        </p:txBody>
      </p:sp>
      <p:sp>
        <p:nvSpPr>
          <p:cNvPr id="4" name="object 5"/>
          <p:cNvSpPr/>
          <p:nvPr/>
        </p:nvSpPr>
        <p:spPr>
          <a:xfrm>
            <a:off x="2404121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6"/>
          <p:cNvSpPr/>
          <p:nvPr/>
        </p:nvSpPr>
        <p:spPr>
          <a:xfrm>
            <a:off x="2276190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7"/>
          <p:cNvSpPr/>
          <p:nvPr/>
        </p:nvSpPr>
        <p:spPr>
          <a:xfrm>
            <a:off x="2532054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8"/>
          <p:cNvSpPr/>
          <p:nvPr/>
        </p:nvSpPr>
        <p:spPr>
          <a:xfrm>
            <a:off x="2915847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9"/>
          <p:cNvSpPr/>
          <p:nvPr/>
        </p:nvSpPr>
        <p:spPr>
          <a:xfrm>
            <a:off x="1764461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10"/>
          <p:cNvSpPr/>
          <p:nvPr/>
        </p:nvSpPr>
        <p:spPr>
          <a:xfrm>
            <a:off x="1636528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1"/>
          <p:cNvSpPr/>
          <p:nvPr/>
        </p:nvSpPr>
        <p:spPr>
          <a:xfrm>
            <a:off x="1892392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2"/>
          <p:cNvSpPr/>
          <p:nvPr/>
        </p:nvSpPr>
        <p:spPr>
          <a:xfrm>
            <a:off x="2148257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/>
          <p:cNvSpPr/>
          <p:nvPr/>
        </p:nvSpPr>
        <p:spPr>
          <a:xfrm>
            <a:off x="2020325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4"/>
          <p:cNvSpPr/>
          <p:nvPr/>
        </p:nvSpPr>
        <p:spPr>
          <a:xfrm>
            <a:off x="2659985" y="45051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5"/>
          <p:cNvSpPr/>
          <p:nvPr/>
        </p:nvSpPr>
        <p:spPr>
          <a:xfrm>
            <a:off x="2276190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6"/>
          <p:cNvSpPr/>
          <p:nvPr/>
        </p:nvSpPr>
        <p:spPr>
          <a:xfrm>
            <a:off x="2404121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7"/>
          <p:cNvSpPr/>
          <p:nvPr/>
        </p:nvSpPr>
        <p:spPr>
          <a:xfrm>
            <a:off x="2532054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8"/>
          <p:cNvSpPr/>
          <p:nvPr/>
        </p:nvSpPr>
        <p:spPr>
          <a:xfrm>
            <a:off x="2659985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9"/>
          <p:cNvSpPr/>
          <p:nvPr/>
        </p:nvSpPr>
        <p:spPr>
          <a:xfrm>
            <a:off x="2915847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0"/>
          <p:cNvSpPr/>
          <p:nvPr/>
        </p:nvSpPr>
        <p:spPr>
          <a:xfrm>
            <a:off x="1636528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1"/>
          <p:cNvSpPr/>
          <p:nvPr/>
        </p:nvSpPr>
        <p:spPr>
          <a:xfrm>
            <a:off x="1764461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2"/>
          <p:cNvSpPr/>
          <p:nvPr/>
        </p:nvSpPr>
        <p:spPr>
          <a:xfrm>
            <a:off x="1892392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3"/>
          <p:cNvSpPr/>
          <p:nvPr/>
        </p:nvSpPr>
        <p:spPr>
          <a:xfrm>
            <a:off x="2020325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4"/>
          <p:cNvSpPr/>
          <p:nvPr/>
        </p:nvSpPr>
        <p:spPr>
          <a:xfrm>
            <a:off x="2148257" y="436139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5"/>
          <p:cNvSpPr/>
          <p:nvPr/>
        </p:nvSpPr>
        <p:spPr>
          <a:xfrm>
            <a:off x="2915847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6"/>
          <p:cNvSpPr/>
          <p:nvPr/>
        </p:nvSpPr>
        <p:spPr>
          <a:xfrm>
            <a:off x="2276189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7"/>
          <p:cNvSpPr/>
          <p:nvPr/>
        </p:nvSpPr>
        <p:spPr>
          <a:xfrm>
            <a:off x="2404121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8"/>
          <p:cNvSpPr/>
          <p:nvPr/>
        </p:nvSpPr>
        <p:spPr>
          <a:xfrm>
            <a:off x="2532054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9"/>
          <p:cNvSpPr/>
          <p:nvPr/>
        </p:nvSpPr>
        <p:spPr>
          <a:xfrm>
            <a:off x="1764459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0"/>
          <p:cNvSpPr/>
          <p:nvPr/>
        </p:nvSpPr>
        <p:spPr>
          <a:xfrm>
            <a:off x="1636528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1"/>
          <p:cNvSpPr/>
          <p:nvPr/>
        </p:nvSpPr>
        <p:spPr>
          <a:xfrm>
            <a:off x="2020325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2"/>
          <p:cNvSpPr/>
          <p:nvPr/>
        </p:nvSpPr>
        <p:spPr>
          <a:xfrm>
            <a:off x="2148256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3"/>
          <p:cNvSpPr/>
          <p:nvPr/>
        </p:nvSpPr>
        <p:spPr>
          <a:xfrm>
            <a:off x="1892392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4"/>
          <p:cNvSpPr/>
          <p:nvPr/>
        </p:nvSpPr>
        <p:spPr>
          <a:xfrm>
            <a:off x="2659985" y="46488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5"/>
          <p:cNvSpPr/>
          <p:nvPr/>
        </p:nvSpPr>
        <p:spPr>
          <a:xfrm>
            <a:off x="2915847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6"/>
          <p:cNvSpPr/>
          <p:nvPr/>
        </p:nvSpPr>
        <p:spPr>
          <a:xfrm>
            <a:off x="2532054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7"/>
          <p:cNvSpPr/>
          <p:nvPr/>
        </p:nvSpPr>
        <p:spPr>
          <a:xfrm>
            <a:off x="2276189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8"/>
          <p:cNvSpPr/>
          <p:nvPr/>
        </p:nvSpPr>
        <p:spPr>
          <a:xfrm>
            <a:off x="2404121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502" y="0"/>
                </a:lnTo>
                <a:lnTo>
                  <a:pt x="15450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9"/>
          <p:cNvSpPr/>
          <p:nvPr/>
        </p:nvSpPr>
        <p:spPr>
          <a:xfrm>
            <a:off x="1764459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0"/>
          <p:cNvSpPr/>
          <p:nvPr/>
        </p:nvSpPr>
        <p:spPr>
          <a:xfrm>
            <a:off x="1636528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1"/>
          <p:cNvSpPr/>
          <p:nvPr/>
        </p:nvSpPr>
        <p:spPr>
          <a:xfrm>
            <a:off x="1892392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2"/>
          <p:cNvSpPr/>
          <p:nvPr/>
        </p:nvSpPr>
        <p:spPr>
          <a:xfrm>
            <a:off x="2148256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3"/>
          <p:cNvSpPr/>
          <p:nvPr/>
        </p:nvSpPr>
        <p:spPr>
          <a:xfrm>
            <a:off x="2020325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4"/>
          <p:cNvSpPr/>
          <p:nvPr/>
        </p:nvSpPr>
        <p:spPr>
          <a:xfrm>
            <a:off x="2659985" y="47926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5"/>
          <p:cNvSpPr/>
          <p:nvPr/>
        </p:nvSpPr>
        <p:spPr>
          <a:xfrm>
            <a:off x="2915847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6"/>
          <p:cNvSpPr/>
          <p:nvPr/>
        </p:nvSpPr>
        <p:spPr>
          <a:xfrm>
            <a:off x="1636539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7"/>
          <p:cNvSpPr/>
          <p:nvPr/>
        </p:nvSpPr>
        <p:spPr>
          <a:xfrm>
            <a:off x="2659985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8"/>
          <p:cNvSpPr/>
          <p:nvPr/>
        </p:nvSpPr>
        <p:spPr>
          <a:xfrm>
            <a:off x="2404129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2" y="0"/>
                </a:lnTo>
                <a:lnTo>
                  <a:pt x="154492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9"/>
          <p:cNvSpPr/>
          <p:nvPr/>
        </p:nvSpPr>
        <p:spPr>
          <a:xfrm>
            <a:off x="2532054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0"/>
          <p:cNvSpPr/>
          <p:nvPr/>
        </p:nvSpPr>
        <p:spPr>
          <a:xfrm>
            <a:off x="1764470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1"/>
          <p:cNvSpPr/>
          <p:nvPr/>
        </p:nvSpPr>
        <p:spPr>
          <a:xfrm>
            <a:off x="2020334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2"/>
          <p:cNvSpPr/>
          <p:nvPr/>
        </p:nvSpPr>
        <p:spPr>
          <a:xfrm>
            <a:off x="2148267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3"/>
          <p:cNvSpPr/>
          <p:nvPr/>
        </p:nvSpPr>
        <p:spPr>
          <a:xfrm>
            <a:off x="1892403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4"/>
          <p:cNvSpPr/>
          <p:nvPr/>
        </p:nvSpPr>
        <p:spPr>
          <a:xfrm>
            <a:off x="2276198" y="493639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5"/>
          <p:cNvSpPr/>
          <p:nvPr/>
        </p:nvSpPr>
        <p:spPr>
          <a:xfrm>
            <a:off x="2659985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6"/>
          <p:cNvSpPr/>
          <p:nvPr/>
        </p:nvSpPr>
        <p:spPr>
          <a:xfrm>
            <a:off x="1636539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7"/>
          <p:cNvSpPr/>
          <p:nvPr/>
        </p:nvSpPr>
        <p:spPr>
          <a:xfrm>
            <a:off x="2404127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8"/>
          <p:cNvSpPr/>
          <p:nvPr/>
        </p:nvSpPr>
        <p:spPr>
          <a:xfrm>
            <a:off x="2276196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9"/>
          <p:cNvSpPr/>
          <p:nvPr/>
        </p:nvSpPr>
        <p:spPr>
          <a:xfrm>
            <a:off x="2532054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0"/>
          <p:cNvSpPr/>
          <p:nvPr/>
        </p:nvSpPr>
        <p:spPr>
          <a:xfrm>
            <a:off x="1892401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1"/>
          <p:cNvSpPr/>
          <p:nvPr/>
        </p:nvSpPr>
        <p:spPr>
          <a:xfrm>
            <a:off x="1764470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2"/>
          <p:cNvSpPr/>
          <p:nvPr/>
        </p:nvSpPr>
        <p:spPr>
          <a:xfrm>
            <a:off x="2148265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3"/>
          <p:cNvSpPr/>
          <p:nvPr/>
        </p:nvSpPr>
        <p:spPr>
          <a:xfrm>
            <a:off x="2020334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4"/>
          <p:cNvSpPr/>
          <p:nvPr/>
        </p:nvSpPr>
        <p:spPr>
          <a:xfrm>
            <a:off x="2915847" y="508015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5"/>
          <p:cNvSpPr/>
          <p:nvPr/>
        </p:nvSpPr>
        <p:spPr>
          <a:xfrm>
            <a:off x="2659985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6"/>
          <p:cNvSpPr/>
          <p:nvPr/>
        </p:nvSpPr>
        <p:spPr>
          <a:xfrm>
            <a:off x="1764470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7"/>
          <p:cNvSpPr/>
          <p:nvPr/>
        </p:nvSpPr>
        <p:spPr>
          <a:xfrm>
            <a:off x="2532054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8"/>
          <p:cNvSpPr/>
          <p:nvPr/>
        </p:nvSpPr>
        <p:spPr>
          <a:xfrm>
            <a:off x="2276196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9"/>
          <p:cNvSpPr/>
          <p:nvPr/>
        </p:nvSpPr>
        <p:spPr>
          <a:xfrm>
            <a:off x="2404127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4" y="0"/>
                </a:lnTo>
                <a:lnTo>
                  <a:pt x="154494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70"/>
          <p:cNvSpPr/>
          <p:nvPr/>
        </p:nvSpPr>
        <p:spPr>
          <a:xfrm>
            <a:off x="1892401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1"/>
          <p:cNvSpPr/>
          <p:nvPr/>
        </p:nvSpPr>
        <p:spPr>
          <a:xfrm>
            <a:off x="1636539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40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2"/>
          <p:cNvSpPr/>
          <p:nvPr/>
        </p:nvSpPr>
        <p:spPr>
          <a:xfrm>
            <a:off x="2020334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3"/>
          <p:cNvSpPr/>
          <p:nvPr/>
        </p:nvSpPr>
        <p:spPr>
          <a:xfrm>
            <a:off x="2148265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4"/>
          <p:cNvSpPr/>
          <p:nvPr/>
        </p:nvSpPr>
        <p:spPr>
          <a:xfrm>
            <a:off x="2915847" y="532478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0"/>
                </a:moveTo>
                <a:lnTo>
                  <a:pt x="154499" y="0"/>
                </a:lnTo>
                <a:lnTo>
                  <a:pt x="154499" y="154499"/>
                </a:lnTo>
                <a:lnTo>
                  <a:pt x="0" y="1544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5"/>
          <p:cNvSpPr/>
          <p:nvPr/>
        </p:nvSpPr>
        <p:spPr>
          <a:xfrm>
            <a:off x="1520644" y="4252546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40" h="1729739">
                <a:moveTo>
                  <a:pt x="154492" y="0"/>
                </a:moveTo>
                <a:lnTo>
                  <a:pt x="0" y="0"/>
                </a:lnTo>
                <a:lnTo>
                  <a:pt x="0" y="1729246"/>
                </a:lnTo>
                <a:lnTo>
                  <a:pt x="154492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6"/>
          <p:cNvSpPr/>
          <p:nvPr/>
        </p:nvSpPr>
        <p:spPr>
          <a:xfrm>
            <a:off x="3031741" y="4252546"/>
            <a:ext cx="116205" cy="1297304"/>
          </a:xfrm>
          <a:custGeom>
            <a:avLst/>
            <a:gdLst/>
            <a:ahLst/>
            <a:cxnLst/>
            <a:rect l="l" t="t" r="r" b="b"/>
            <a:pathLst>
              <a:path w="154939" h="1729739">
                <a:moveTo>
                  <a:pt x="0" y="0"/>
                </a:moveTo>
                <a:lnTo>
                  <a:pt x="154499" y="0"/>
                </a:lnTo>
                <a:lnTo>
                  <a:pt x="154499" y="1729246"/>
                </a:lnTo>
                <a:lnTo>
                  <a:pt x="0" y="1729246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7"/>
          <p:cNvSpPr txBox="1"/>
          <p:nvPr/>
        </p:nvSpPr>
        <p:spPr>
          <a:xfrm>
            <a:off x="3341268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2,0  </a:t>
            </a:r>
            <a:r>
              <a:rPr sz="1575" spc="-5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7,0  </a:t>
            </a:r>
            <a:r>
              <a:rPr sz="1575" spc="-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8,0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7" name="object 78"/>
          <p:cNvSpPr txBox="1"/>
          <p:nvPr/>
        </p:nvSpPr>
        <p:spPr>
          <a:xfrm>
            <a:off x="3634301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2,1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7,1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8,1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8" name="object 79"/>
          <p:cNvSpPr txBox="1"/>
          <p:nvPr/>
        </p:nvSpPr>
        <p:spPr>
          <a:xfrm>
            <a:off x="3927400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2,2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7,2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79" name="object 80"/>
          <p:cNvSpPr txBox="1"/>
          <p:nvPr/>
        </p:nvSpPr>
        <p:spPr>
          <a:xfrm>
            <a:off x="4220497" y="2410117"/>
            <a:ext cx="23907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0,3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1,3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2,3  </a:t>
            </a:r>
            <a:r>
              <a:rPr sz="1575" spc="17" baseline="21825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3,3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4,3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5,3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6,3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7,3 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8,3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0" name="object 81"/>
          <p:cNvSpPr txBox="1"/>
          <p:nvPr/>
        </p:nvSpPr>
        <p:spPr>
          <a:xfrm>
            <a:off x="4513662" y="2402497"/>
            <a:ext cx="44577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0,9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21825" dirty="0">
                <a:latin typeface="Arial"/>
                <a:cs typeface="Arial"/>
              </a:rPr>
              <a:t>…</a:t>
            </a:r>
            <a:r>
              <a:rPr sz="1575" spc="326" baseline="21825" dirty="0">
                <a:latin typeface="Arial"/>
                <a:cs typeface="Arial"/>
              </a:rPr>
              <a:t> </a:t>
            </a:r>
            <a:r>
              <a:rPr sz="1575" spc="11" baseline="21825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5,9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6,9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8,9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1" name="object 82"/>
          <p:cNvSpPr txBox="1"/>
          <p:nvPr/>
        </p:nvSpPr>
        <p:spPr>
          <a:xfrm>
            <a:off x="4000749" y="3766951"/>
            <a:ext cx="15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3"/>
          <p:cNvSpPr txBox="1"/>
          <p:nvPr/>
        </p:nvSpPr>
        <p:spPr>
          <a:xfrm>
            <a:off x="3341269" y="3974119"/>
            <a:ext cx="1118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spc="11" baseline="19841" dirty="0">
                <a:latin typeface="Consolas"/>
                <a:cs typeface="Consolas"/>
              </a:rPr>
              <a:t>w</a:t>
            </a:r>
            <a:r>
              <a:rPr sz="675" spc="8" dirty="0">
                <a:latin typeface="Consolas"/>
                <a:cs typeface="Consolas"/>
              </a:rPr>
              <a:t>783,0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783,1</a:t>
            </a:r>
            <a:r>
              <a:rPr sz="675" spc="-41" dirty="0">
                <a:latin typeface="Consolas"/>
                <a:cs typeface="Consolas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3" name="object 84"/>
          <p:cNvSpPr txBox="1"/>
          <p:nvPr/>
        </p:nvSpPr>
        <p:spPr>
          <a:xfrm>
            <a:off x="4513663" y="3974119"/>
            <a:ext cx="54340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09" baseline="19841" dirty="0">
                <a:latin typeface="Arial"/>
                <a:cs typeface="Arial"/>
              </a:rPr>
              <a:t> </a:t>
            </a:r>
            <a:r>
              <a:rPr sz="1575" spc="17" baseline="19841" dirty="0">
                <a:latin typeface="Consolas"/>
                <a:cs typeface="Consolas"/>
              </a:rPr>
              <a:t>w</a:t>
            </a:r>
            <a:r>
              <a:rPr sz="675" spc="11" dirty="0">
                <a:latin typeface="Consolas"/>
                <a:cs typeface="Consolas"/>
              </a:rPr>
              <a:t>783,9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3220478" y="2293503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154499" y="0"/>
                </a:moveTo>
                <a:lnTo>
                  <a:pt x="0" y="0"/>
                </a:lnTo>
                <a:lnTo>
                  <a:pt x="0" y="2520682"/>
                </a:lnTo>
                <a:lnTo>
                  <a:pt x="154499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6"/>
          <p:cNvSpPr/>
          <p:nvPr/>
        </p:nvSpPr>
        <p:spPr>
          <a:xfrm>
            <a:off x="4996456" y="2293503"/>
            <a:ext cx="116205" cy="1890713"/>
          </a:xfrm>
          <a:custGeom>
            <a:avLst/>
            <a:gdLst/>
            <a:ahLst/>
            <a:cxnLst/>
            <a:rect l="l" t="t" r="r" b="b"/>
            <a:pathLst>
              <a:path w="154939" h="2520950">
                <a:moveTo>
                  <a:pt x="0" y="0"/>
                </a:moveTo>
                <a:lnTo>
                  <a:pt x="154499" y="0"/>
                </a:lnTo>
                <a:lnTo>
                  <a:pt x="154499" y="2520682"/>
                </a:lnTo>
                <a:lnTo>
                  <a:pt x="0" y="252068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7"/>
          <p:cNvSpPr/>
          <p:nvPr/>
        </p:nvSpPr>
        <p:spPr>
          <a:xfrm>
            <a:off x="1695075" y="2466635"/>
            <a:ext cx="1612106" cy="1838801"/>
          </a:xfrm>
          <a:custGeom>
            <a:avLst/>
            <a:gdLst/>
            <a:ahLst/>
            <a:cxnLst/>
            <a:rect l="l" t="t" r="r" b="b"/>
            <a:pathLst>
              <a:path w="2149475" h="2451735">
                <a:moveTo>
                  <a:pt x="0" y="2451515"/>
                </a:moveTo>
                <a:lnTo>
                  <a:pt x="12452" y="2402095"/>
                </a:lnTo>
                <a:lnTo>
                  <a:pt x="25562" y="2352993"/>
                </a:lnTo>
                <a:lnTo>
                  <a:pt x="39325" y="2304213"/>
                </a:lnTo>
                <a:lnTo>
                  <a:pt x="53735" y="2255759"/>
                </a:lnTo>
                <a:lnTo>
                  <a:pt x="68788" y="2207636"/>
                </a:lnTo>
                <a:lnTo>
                  <a:pt x="84480" y="2159847"/>
                </a:lnTo>
                <a:lnTo>
                  <a:pt x="100804" y="2112396"/>
                </a:lnTo>
                <a:lnTo>
                  <a:pt x="117757" y="2065288"/>
                </a:lnTo>
                <a:lnTo>
                  <a:pt x="135334" y="2018527"/>
                </a:lnTo>
                <a:lnTo>
                  <a:pt x="153529" y="1972115"/>
                </a:lnTo>
                <a:lnTo>
                  <a:pt x="172339" y="1926059"/>
                </a:lnTo>
                <a:lnTo>
                  <a:pt x="191757" y="1880361"/>
                </a:lnTo>
                <a:lnTo>
                  <a:pt x="211780" y="1835025"/>
                </a:lnTo>
                <a:lnTo>
                  <a:pt x="232403" y="1790056"/>
                </a:lnTo>
                <a:lnTo>
                  <a:pt x="253620" y="1745458"/>
                </a:lnTo>
                <a:lnTo>
                  <a:pt x="275427" y="1701235"/>
                </a:lnTo>
                <a:lnTo>
                  <a:pt x="297819" y="1657391"/>
                </a:lnTo>
                <a:lnTo>
                  <a:pt x="320792" y="1613930"/>
                </a:lnTo>
                <a:lnTo>
                  <a:pt x="344340" y="1570855"/>
                </a:lnTo>
                <a:lnTo>
                  <a:pt x="368458" y="1528172"/>
                </a:lnTo>
                <a:lnTo>
                  <a:pt x="393143" y="1485883"/>
                </a:lnTo>
                <a:lnTo>
                  <a:pt x="418388" y="1443994"/>
                </a:lnTo>
                <a:lnTo>
                  <a:pt x="444190" y="1402508"/>
                </a:lnTo>
                <a:lnTo>
                  <a:pt x="470542" y="1361429"/>
                </a:lnTo>
                <a:lnTo>
                  <a:pt x="497442" y="1320761"/>
                </a:lnTo>
                <a:lnTo>
                  <a:pt x="524883" y="1280509"/>
                </a:lnTo>
                <a:lnTo>
                  <a:pt x="552861" y="1240676"/>
                </a:lnTo>
                <a:lnTo>
                  <a:pt x="581371" y="1201266"/>
                </a:lnTo>
                <a:lnTo>
                  <a:pt x="610408" y="1162284"/>
                </a:lnTo>
                <a:lnTo>
                  <a:pt x="639968" y="1123734"/>
                </a:lnTo>
                <a:lnTo>
                  <a:pt x="670045" y="1085619"/>
                </a:lnTo>
                <a:lnTo>
                  <a:pt x="700635" y="1047943"/>
                </a:lnTo>
                <a:lnTo>
                  <a:pt x="731733" y="1010711"/>
                </a:lnTo>
                <a:lnTo>
                  <a:pt x="763335" y="973927"/>
                </a:lnTo>
                <a:lnTo>
                  <a:pt x="795434" y="937595"/>
                </a:lnTo>
                <a:lnTo>
                  <a:pt x="828027" y="901718"/>
                </a:lnTo>
                <a:lnTo>
                  <a:pt x="861109" y="866301"/>
                </a:lnTo>
                <a:lnTo>
                  <a:pt x="894675" y="831348"/>
                </a:lnTo>
                <a:lnTo>
                  <a:pt x="928719" y="796864"/>
                </a:lnTo>
                <a:lnTo>
                  <a:pt x="963238" y="762851"/>
                </a:lnTo>
                <a:lnTo>
                  <a:pt x="998227" y="729314"/>
                </a:lnTo>
                <a:lnTo>
                  <a:pt x="1033680" y="696257"/>
                </a:lnTo>
                <a:lnTo>
                  <a:pt x="1069592" y="663684"/>
                </a:lnTo>
                <a:lnTo>
                  <a:pt x="1105960" y="631600"/>
                </a:lnTo>
                <a:lnTo>
                  <a:pt x="1142778" y="600008"/>
                </a:lnTo>
                <a:lnTo>
                  <a:pt x="1180041" y="568912"/>
                </a:lnTo>
                <a:lnTo>
                  <a:pt x="1217745" y="538317"/>
                </a:lnTo>
                <a:lnTo>
                  <a:pt x="1255884" y="508225"/>
                </a:lnTo>
                <a:lnTo>
                  <a:pt x="1294455" y="478643"/>
                </a:lnTo>
                <a:lnTo>
                  <a:pt x="1333451" y="449573"/>
                </a:lnTo>
                <a:lnTo>
                  <a:pt x="1372868" y="421019"/>
                </a:lnTo>
                <a:lnTo>
                  <a:pt x="1412702" y="392986"/>
                </a:lnTo>
                <a:lnTo>
                  <a:pt x="1452948" y="365478"/>
                </a:lnTo>
                <a:lnTo>
                  <a:pt x="1493600" y="338498"/>
                </a:lnTo>
                <a:lnTo>
                  <a:pt x="1534654" y="312051"/>
                </a:lnTo>
                <a:lnTo>
                  <a:pt x="1576106" y="286141"/>
                </a:lnTo>
                <a:lnTo>
                  <a:pt x="1617949" y="260771"/>
                </a:lnTo>
                <a:lnTo>
                  <a:pt x="1660181" y="235947"/>
                </a:lnTo>
                <a:lnTo>
                  <a:pt x="1702795" y="211671"/>
                </a:lnTo>
                <a:lnTo>
                  <a:pt x="1745786" y="187949"/>
                </a:lnTo>
                <a:lnTo>
                  <a:pt x="1789151" y="164784"/>
                </a:lnTo>
                <a:lnTo>
                  <a:pt x="1832884" y="142179"/>
                </a:lnTo>
                <a:lnTo>
                  <a:pt x="1876980" y="120140"/>
                </a:lnTo>
                <a:lnTo>
                  <a:pt x="1921435" y="98670"/>
                </a:lnTo>
                <a:lnTo>
                  <a:pt x="1966244" y="77773"/>
                </a:lnTo>
                <a:lnTo>
                  <a:pt x="2011402" y="57454"/>
                </a:lnTo>
                <a:lnTo>
                  <a:pt x="2056904" y="37716"/>
                </a:lnTo>
                <a:lnTo>
                  <a:pt x="2102745" y="18563"/>
                </a:lnTo>
                <a:lnTo>
                  <a:pt x="214892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8"/>
          <p:cNvSpPr/>
          <p:nvPr/>
        </p:nvSpPr>
        <p:spPr>
          <a:xfrm>
            <a:off x="2129118" y="31334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11" y="86671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9"/>
          <p:cNvSpPr txBox="1"/>
          <p:nvPr/>
        </p:nvSpPr>
        <p:spPr>
          <a:xfrm>
            <a:off x="2188251" y="313830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1828087" y="2625164"/>
            <a:ext cx="1483042" cy="1674971"/>
          </a:xfrm>
          <a:custGeom>
            <a:avLst/>
            <a:gdLst/>
            <a:ahLst/>
            <a:cxnLst/>
            <a:rect l="l" t="t" r="r" b="b"/>
            <a:pathLst>
              <a:path w="1977389" h="2233295">
                <a:moveTo>
                  <a:pt x="0" y="2232743"/>
                </a:moveTo>
                <a:lnTo>
                  <a:pt x="14878" y="2184500"/>
                </a:lnTo>
                <a:lnTo>
                  <a:pt x="30434" y="2136555"/>
                </a:lnTo>
                <a:lnTo>
                  <a:pt x="46661" y="2088913"/>
                </a:lnTo>
                <a:lnTo>
                  <a:pt x="63555" y="2041578"/>
                </a:lnTo>
                <a:lnTo>
                  <a:pt x="81109" y="1994557"/>
                </a:lnTo>
                <a:lnTo>
                  <a:pt x="99316" y="1947853"/>
                </a:lnTo>
                <a:lnTo>
                  <a:pt x="118172" y="1901473"/>
                </a:lnTo>
                <a:lnTo>
                  <a:pt x="137669" y="1855422"/>
                </a:lnTo>
                <a:lnTo>
                  <a:pt x="157802" y="1809704"/>
                </a:lnTo>
                <a:lnTo>
                  <a:pt x="178565" y="1764325"/>
                </a:lnTo>
                <a:lnTo>
                  <a:pt x="199952" y="1719290"/>
                </a:lnTo>
                <a:lnTo>
                  <a:pt x="221957" y="1674604"/>
                </a:lnTo>
                <a:lnTo>
                  <a:pt x="244573" y="1630273"/>
                </a:lnTo>
                <a:lnTo>
                  <a:pt x="267795" y="1586301"/>
                </a:lnTo>
                <a:lnTo>
                  <a:pt x="291617" y="1542694"/>
                </a:lnTo>
                <a:lnTo>
                  <a:pt x="316033" y="1499457"/>
                </a:lnTo>
                <a:lnTo>
                  <a:pt x="341037" y="1456595"/>
                </a:lnTo>
                <a:lnTo>
                  <a:pt x="366623" y="1414114"/>
                </a:lnTo>
                <a:lnTo>
                  <a:pt x="392784" y="1372017"/>
                </a:lnTo>
                <a:lnTo>
                  <a:pt x="419515" y="1330312"/>
                </a:lnTo>
                <a:lnTo>
                  <a:pt x="446810" y="1289002"/>
                </a:lnTo>
                <a:lnTo>
                  <a:pt x="474663" y="1248093"/>
                </a:lnTo>
                <a:lnTo>
                  <a:pt x="503067" y="1207591"/>
                </a:lnTo>
                <a:lnTo>
                  <a:pt x="532017" y="1167500"/>
                </a:lnTo>
                <a:lnTo>
                  <a:pt x="561507" y="1127825"/>
                </a:lnTo>
                <a:lnTo>
                  <a:pt x="591531" y="1088572"/>
                </a:lnTo>
                <a:lnTo>
                  <a:pt x="622082" y="1049746"/>
                </a:lnTo>
                <a:lnTo>
                  <a:pt x="653156" y="1011352"/>
                </a:lnTo>
                <a:lnTo>
                  <a:pt x="684744" y="973395"/>
                </a:lnTo>
                <a:lnTo>
                  <a:pt x="716843" y="935881"/>
                </a:lnTo>
                <a:lnTo>
                  <a:pt x="749445" y="898814"/>
                </a:lnTo>
                <a:lnTo>
                  <a:pt x="782546" y="862200"/>
                </a:lnTo>
                <a:lnTo>
                  <a:pt x="816137" y="826044"/>
                </a:lnTo>
                <a:lnTo>
                  <a:pt x="850215" y="790351"/>
                </a:lnTo>
                <a:lnTo>
                  <a:pt x="884772" y="755127"/>
                </a:lnTo>
                <a:lnTo>
                  <a:pt x="919803" y="720376"/>
                </a:lnTo>
                <a:lnTo>
                  <a:pt x="955302" y="686103"/>
                </a:lnTo>
                <a:lnTo>
                  <a:pt x="991262" y="652315"/>
                </a:lnTo>
                <a:lnTo>
                  <a:pt x="1027678" y="619015"/>
                </a:lnTo>
                <a:lnTo>
                  <a:pt x="1064543" y="586210"/>
                </a:lnTo>
                <a:lnTo>
                  <a:pt x="1101853" y="553903"/>
                </a:lnTo>
                <a:lnTo>
                  <a:pt x="1139599" y="522102"/>
                </a:lnTo>
                <a:lnTo>
                  <a:pt x="1177778" y="490810"/>
                </a:lnTo>
                <a:lnTo>
                  <a:pt x="1216382" y="460033"/>
                </a:lnTo>
                <a:lnTo>
                  <a:pt x="1255406" y="429776"/>
                </a:lnTo>
                <a:lnTo>
                  <a:pt x="1294843" y="400045"/>
                </a:lnTo>
                <a:lnTo>
                  <a:pt x="1334689" y="370844"/>
                </a:lnTo>
                <a:lnTo>
                  <a:pt x="1374935" y="342178"/>
                </a:lnTo>
                <a:lnTo>
                  <a:pt x="1415578" y="314054"/>
                </a:lnTo>
                <a:lnTo>
                  <a:pt x="1456609" y="286475"/>
                </a:lnTo>
                <a:lnTo>
                  <a:pt x="1498025" y="259447"/>
                </a:lnTo>
                <a:lnTo>
                  <a:pt x="1539818" y="232976"/>
                </a:lnTo>
                <a:lnTo>
                  <a:pt x="1581983" y="207066"/>
                </a:lnTo>
                <a:lnTo>
                  <a:pt x="1624513" y="181723"/>
                </a:lnTo>
                <a:lnTo>
                  <a:pt x="1667403" y="156952"/>
                </a:lnTo>
                <a:lnTo>
                  <a:pt x="1710646" y="132757"/>
                </a:lnTo>
                <a:lnTo>
                  <a:pt x="1754237" y="109145"/>
                </a:lnTo>
                <a:lnTo>
                  <a:pt x="1798170" y="86121"/>
                </a:lnTo>
                <a:lnTo>
                  <a:pt x="1842438" y="63689"/>
                </a:lnTo>
                <a:lnTo>
                  <a:pt x="1887036" y="41854"/>
                </a:lnTo>
                <a:lnTo>
                  <a:pt x="1931957" y="20623"/>
                </a:lnTo>
                <a:lnTo>
                  <a:pt x="19771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1"/>
          <p:cNvSpPr/>
          <p:nvPr/>
        </p:nvSpPr>
        <p:spPr>
          <a:xfrm>
            <a:off x="2243418" y="32477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7" y="10687"/>
                </a:lnTo>
                <a:lnTo>
                  <a:pt x="239677" y="41122"/>
                </a:lnTo>
                <a:lnTo>
                  <a:pt x="270109" y="86670"/>
                </a:lnTo>
                <a:lnTo>
                  <a:pt x="280799" y="140399"/>
                </a:lnTo>
                <a:lnTo>
                  <a:pt x="273641" y="184776"/>
                </a:lnTo>
                <a:lnTo>
                  <a:pt x="253710" y="223317"/>
                </a:lnTo>
                <a:lnTo>
                  <a:pt x="223317" y="253710"/>
                </a:lnTo>
                <a:lnTo>
                  <a:pt x="184776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2"/>
          <p:cNvSpPr/>
          <p:nvPr/>
        </p:nvSpPr>
        <p:spPr>
          <a:xfrm>
            <a:off x="1961119" y="2782839"/>
            <a:ext cx="1358741" cy="1517333"/>
          </a:xfrm>
          <a:custGeom>
            <a:avLst/>
            <a:gdLst/>
            <a:ahLst/>
            <a:cxnLst/>
            <a:rect l="l" t="t" r="r" b="b"/>
            <a:pathLst>
              <a:path w="1811654" h="2023110">
                <a:moveTo>
                  <a:pt x="0" y="2022508"/>
                </a:moveTo>
                <a:lnTo>
                  <a:pt x="17470" y="1976214"/>
                </a:lnTo>
                <a:lnTo>
                  <a:pt x="35613" y="1930174"/>
                </a:lnTo>
                <a:lnTo>
                  <a:pt x="54422" y="1884393"/>
                </a:lnTo>
                <a:lnTo>
                  <a:pt x="73888" y="1838878"/>
                </a:lnTo>
                <a:lnTo>
                  <a:pt x="94006" y="1793636"/>
                </a:lnTo>
                <a:lnTo>
                  <a:pt x="114768" y="1748673"/>
                </a:lnTo>
                <a:lnTo>
                  <a:pt x="136165" y="1703996"/>
                </a:lnTo>
                <a:lnTo>
                  <a:pt x="158192" y="1659610"/>
                </a:lnTo>
                <a:lnTo>
                  <a:pt x="180840" y="1615524"/>
                </a:lnTo>
                <a:lnTo>
                  <a:pt x="204102" y="1571743"/>
                </a:lnTo>
                <a:lnTo>
                  <a:pt x="227971" y="1528273"/>
                </a:lnTo>
                <a:lnTo>
                  <a:pt x="252440" y="1485121"/>
                </a:lnTo>
                <a:lnTo>
                  <a:pt x="277502" y="1442294"/>
                </a:lnTo>
                <a:lnTo>
                  <a:pt x="303148" y="1399799"/>
                </a:lnTo>
                <a:lnTo>
                  <a:pt x="329372" y="1357640"/>
                </a:lnTo>
                <a:lnTo>
                  <a:pt x="356166" y="1315826"/>
                </a:lnTo>
                <a:lnTo>
                  <a:pt x="383524" y="1274363"/>
                </a:lnTo>
                <a:lnTo>
                  <a:pt x="411437" y="1233257"/>
                </a:lnTo>
                <a:lnTo>
                  <a:pt x="439898" y="1192514"/>
                </a:lnTo>
                <a:lnTo>
                  <a:pt x="468901" y="1152141"/>
                </a:lnTo>
                <a:lnTo>
                  <a:pt x="498437" y="1112145"/>
                </a:lnTo>
                <a:lnTo>
                  <a:pt x="528500" y="1072532"/>
                </a:lnTo>
                <a:lnTo>
                  <a:pt x="559082" y="1033309"/>
                </a:lnTo>
                <a:lnTo>
                  <a:pt x="590175" y="994481"/>
                </a:lnTo>
                <a:lnTo>
                  <a:pt x="621773" y="956056"/>
                </a:lnTo>
                <a:lnTo>
                  <a:pt x="653869" y="918041"/>
                </a:lnTo>
                <a:lnTo>
                  <a:pt x="686454" y="880441"/>
                </a:lnTo>
                <a:lnTo>
                  <a:pt x="719521" y="843262"/>
                </a:lnTo>
                <a:lnTo>
                  <a:pt x="753064" y="806513"/>
                </a:lnTo>
                <a:lnTo>
                  <a:pt x="787075" y="770198"/>
                </a:lnTo>
                <a:lnTo>
                  <a:pt x="821546" y="734325"/>
                </a:lnTo>
                <a:lnTo>
                  <a:pt x="856471" y="698901"/>
                </a:lnTo>
                <a:lnTo>
                  <a:pt x="891841" y="663930"/>
                </a:lnTo>
                <a:lnTo>
                  <a:pt x="927650" y="629421"/>
                </a:lnTo>
                <a:lnTo>
                  <a:pt x="963891" y="595379"/>
                </a:lnTo>
                <a:lnTo>
                  <a:pt x="1000555" y="561811"/>
                </a:lnTo>
                <a:lnTo>
                  <a:pt x="1037636" y="528724"/>
                </a:lnTo>
                <a:lnTo>
                  <a:pt x="1075126" y="496123"/>
                </a:lnTo>
                <a:lnTo>
                  <a:pt x="1113018" y="464016"/>
                </a:lnTo>
                <a:lnTo>
                  <a:pt x="1151305" y="432410"/>
                </a:lnTo>
                <a:lnTo>
                  <a:pt x="1189979" y="401309"/>
                </a:lnTo>
                <a:lnTo>
                  <a:pt x="1229033" y="370722"/>
                </a:lnTo>
                <a:lnTo>
                  <a:pt x="1268460" y="340654"/>
                </a:lnTo>
                <a:lnTo>
                  <a:pt x="1308252" y="311112"/>
                </a:lnTo>
                <a:lnTo>
                  <a:pt x="1348403" y="282103"/>
                </a:lnTo>
                <a:lnTo>
                  <a:pt x="1388904" y="253632"/>
                </a:lnTo>
                <a:lnTo>
                  <a:pt x="1429748" y="225707"/>
                </a:lnTo>
                <a:lnTo>
                  <a:pt x="1470929" y="198334"/>
                </a:lnTo>
                <a:lnTo>
                  <a:pt x="1512439" y="171520"/>
                </a:lnTo>
                <a:lnTo>
                  <a:pt x="1554269" y="145270"/>
                </a:lnTo>
                <a:lnTo>
                  <a:pt x="1596415" y="119592"/>
                </a:lnTo>
                <a:lnTo>
                  <a:pt x="1638866" y="94491"/>
                </a:lnTo>
                <a:lnTo>
                  <a:pt x="1681618" y="69976"/>
                </a:lnTo>
                <a:lnTo>
                  <a:pt x="1724661" y="46051"/>
                </a:lnTo>
                <a:lnTo>
                  <a:pt x="1767990" y="22723"/>
                </a:lnTo>
                <a:lnTo>
                  <a:pt x="181159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3"/>
          <p:cNvSpPr/>
          <p:nvPr/>
        </p:nvSpPr>
        <p:spPr>
          <a:xfrm>
            <a:off x="2357718" y="3362064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7" y="96022"/>
                </a:lnTo>
                <a:lnTo>
                  <a:pt x="27089" y="57481"/>
                </a:lnTo>
                <a:lnTo>
                  <a:pt x="57481" y="27089"/>
                </a:lnTo>
                <a:lnTo>
                  <a:pt x="96022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6"/>
                </a:lnTo>
                <a:lnTo>
                  <a:pt x="253713" y="223317"/>
                </a:lnTo>
                <a:lnTo>
                  <a:pt x="223321" y="253710"/>
                </a:lnTo>
                <a:lnTo>
                  <a:pt x="184780" y="273641"/>
                </a:lnTo>
                <a:lnTo>
                  <a:pt x="140399" y="280799"/>
                </a:lnTo>
                <a:lnTo>
                  <a:pt x="96022" y="273641"/>
                </a:lnTo>
                <a:lnTo>
                  <a:pt x="57481" y="253710"/>
                </a:lnTo>
                <a:lnTo>
                  <a:pt x="27089" y="223317"/>
                </a:lnTo>
                <a:lnTo>
                  <a:pt x="7157" y="184776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4"/>
          <p:cNvSpPr txBox="1"/>
          <p:nvPr/>
        </p:nvSpPr>
        <p:spPr>
          <a:xfrm>
            <a:off x="2302551" y="3252600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2088599" y="2944499"/>
            <a:ext cx="1232535" cy="1355408"/>
          </a:xfrm>
          <a:custGeom>
            <a:avLst/>
            <a:gdLst/>
            <a:ahLst/>
            <a:cxnLst/>
            <a:rect l="l" t="t" r="r" b="b"/>
            <a:pathLst>
              <a:path w="1643379" h="1807210">
                <a:moveTo>
                  <a:pt x="0" y="1806961"/>
                </a:moveTo>
                <a:lnTo>
                  <a:pt x="21307" y="1762531"/>
                </a:lnTo>
                <a:lnTo>
                  <a:pt x="43275" y="1718276"/>
                </a:lnTo>
                <a:lnTo>
                  <a:pt x="65894" y="1674206"/>
                </a:lnTo>
                <a:lnTo>
                  <a:pt x="89154" y="1630329"/>
                </a:lnTo>
                <a:lnTo>
                  <a:pt x="113046" y="1586654"/>
                </a:lnTo>
                <a:lnTo>
                  <a:pt x="137560" y="1543190"/>
                </a:lnTo>
                <a:lnTo>
                  <a:pt x="162686" y="1499946"/>
                </a:lnTo>
                <a:lnTo>
                  <a:pt x="188414" y="1456930"/>
                </a:lnTo>
                <a:lnTo>
                  <a:pt x="214736" y="1414152"/>
                </a:lnTo>
                <a:lnTo>
                  <a:pt x="241641" y="1371621"/>
                </a:lnTo>
                <a:lnTo>
                  <a:pt x="269120" y="1329345"/>
                </a:lnTo>
                <a:lnTo>
                  <a:pt x="297163" y="1287334"/>
                </a:lnTo>
                <a:lnTo>
                  <a:pt x="325760" y="1245595"/>
                </a:lnTo>
                <a:lnTo>
                  <a:pt x="354902" y="1204139"/>
                </a:lnTo>
                <a:lnTo>
                  <a:pt x="384579" y="1162974"/>
                </a:lnTo>
                <a:lnTo>
                  <a:pt x="414781" y="1122108"/>
                </a:lnTo>
                <a:lnTo>
                  <a:pt x="445499" y="1081552"/>
                </a:lnTo>
                <a:lnTo>
                  <a:pt x="476723" y="1041313"/>
                </a:lnTo>
                <a:lnTo>
                  <a:pt x="508444" y="1001401"/>
                </a:lnTo>
                <a:lnTo>
                  <a:pt x="540652" y="961824"/>
                </a:lnTo>
                <a:lnTo>
                  <a:pt x="573336" y="922592"/>
                </a:lnTo>
                <a:lnTo>
                  <a:pt x="606489" y="883712"/>
                </a:lnTo>
                <a:lnTo>
                  <a:pt x="640099" y="845195"/>
                </a:lnTo>
                <a:lnTo>
                  <a:pt x="674157" y="807049"/>
                </a:lnTo>
                <a:lnTo>
                  <a:pt x="708654" y="769283"/>
                </a:lnTo>
                <a:lnTo>
                  <a:pt x="743580" y="731906"/>
                </a:lnTo>
                <a:lnTo>
                  <a:pt x="778925" y="694926"/>
                </a:lnTo>
                <a:lnTo>
                  <a:pt x="814679" y="658354"/>
                </a:lnTo>
                <a:lnTo>
                  <a:pt x="850834" y="622196"/>
                </a:lnTo>
                <a:lnTo>
                  <a:pt x="887379" y="586463"/>
                </a:lnTo>
                <a:lnTo>
                  <a:pt x="924304" y="551163"/>
                </a:lnTo>
                <a:lnTo>
                  <a:pt x="961600" y="516306"/>
                </a:lnTo>
                <a:lnTo>
                  <a:pt x="999258" y="481899"/>
                </a:lnTo>
                <a:lnTo>
                  <a:pt x="1037268" y="447953"/>
                </a:lnTo>
                <a:lnTo>
                  <a:pt x="1075619" y="414475"/>
                </a:lnTo>
                <a:lnTo>
                  <a:pt x="1114303" y="381475"/>
                </a:lnTo>
                <a:lnTo>
                  <a:pt x="1153309" y="348962"/>
                </a:lnTo>
                <a:lnTo>
                  <a:pt x="1192629" y="316945"/>
                </a:lnTo>
                <a:lnTo>
                  <a:pt x="1232252" y="285431"/>
                </a:lnTo>
                <a:lnTo>
                  <a:pt x="1272169" y="254431"/>
                </a:lnTo>
                <a:lnTo>
                  <a:pt x="1312370" y="223954"/>
                </a:lnTo>
                <a:lnTo>
                  <a:pt x="1352845" y="194007"/>
                </a:lnTo>
                <a:lnTo>
                  <a:pt x="1393585" y="164601"/>
                </a:lnTo>
                <a:lnTo>
                  <a:pt x="1434580" y="135743"/>
                </a:lnTo>
                <a:lnTo>
                  <a:pt x="1475821" y="107443"/>
                </a:lnTo>
                <a:lnTo>
                  <a:pt x="1517298" y="79710"/>
                </a:lnTo>
                <a:lnTo>
                  <a:pt x="1559001" y="52552"/>
                </a:lnTo>
                <a:lnTo>
                  <a:pt x="1600920" y="25979"/>
                </a:lnTo>
                <a:lnTo>
                  <a:pt x="164304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6"/>
          <p:cNvSpPr/>
          <p:nvPr/>
        </p:nvSpPr>
        <p:spPr>
          <a:xfrm>
            <a:off x="2472017" y="347636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2"/>
                </a:lnTo>
                <a:lnTo>
                  <a:pt x="27086" y="57481"/>
                </a:lnTo>
                <a:lnTo>
                  <a:pt x="57477" y="27089"/>
                </a:lnTo>
                <a:lnTo>
                  <a:pt x="96019" y="7157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1"/>
                </a:lnTo>
                <a:lnTo>
                  <a:pt x="280799" y="140399"/>
                </a:lnTo>
                <a:lnTo>
                  <a:pt x="273642" y="184774"/>
                </a:lnTo>
                <a:lnTo>
                  <a:pt x="253713" y="223312"/>
                </a:lnTo>
                <a:lnTo>
                  <a:pt x="223321" y="253701"/>
                </a:lnTo>
                <a:lnTo>
                  <a:pt x="184780" y="273630"/>
                </a:lnTo>
                <a:lnTo>
                  <a:pt x="140399" y="280786"/>
                </a:lnTo>
                <a:lnTo>
                  <a:pt x="96019" y="273630"/>
                </a:lnTo>
                <a:lnTo>
                  <a:pt x="57477" y="253701"/>
                </a:lnTo>
                <a:lnTo>
                  <a:pt x="27086" y="223312"/>
                </a:lnTo>
                <a:lnTo>
                  <a:pt x="7156" y="184774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7"/>
          <p:cNvSpPr txBox="1"/>
          <p:nvPr/>
        </p:nvSpPr>
        <p:spPr>
          <a:xfrm>
            <a:off x="2531151" y="3481200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2216080" y="3100286"/>
            <a:ext cx="1111568" cy="1199674"/>
          </a:xfrm>
          <a:custGeom>
            <a:avLst/>
            <a:gdLst/>
            <a:ahLst/>
            <a:cxnLst/>
            <a:rect l="l" t="t" r="r" b="b"/>
            <a:pathLst>
              <a:path w="1482089" h="1599564">
                <a:moveTo>
                  <a:pt x="0" y="1599246"/>
                </a:moveTo>
                <a:lnTo>
                  <a:pt x="25945" y="1558085"/>
                </a:lnTo>
                <a:lnTo>
                  <a:pt x="52466" y="1516948"/>
                </a:lnTo>
                <a:lnTo>
                  <a:pt x="79551" y="1475848"/>
                </a:lnTo>
                <a:lnTo>
                  <a:pt x="107187" y="1434796"/>
                </a:lnTo>
                <a:lnTo>
                  <a:pt x="135361" y="1393805"/>
                </a:lnTo>
                <a:lnTo>
                  <a:pt x="164061" y="1352886"/>
                </a:lnTo>
                <a:lnTo>
                  <a:pt x="193275" y="1312052"/>
                </a:lnTo>
                <a:lnTo>
                  <a:pt x="222990" y="1271315"/>
                </a:lnTo>
                <a:lnTo>
                  <a:pt x="253194" y="1230687"/>
                </a:lnTo>
                <a:lnTo>
                  <a:pt x="283874" y="1190180"/>
                </a:lnTo>
                <a:lnTo>
                  <a:pt x="315018" y="1149805"/>
                </a:lnTo>
                <a:lnTo>
                  <a:pt x="346613" y="1109575"/>
                </a:lnTo>
                <a:lnTo>
                  <a:pt x="378647" y="1069503"/>
                </a:lnTo>
                <a:lnTo>
                  <a:pt x="411107" y="1029599"/>
                </a:lnTo>
                <a:lnTo>
                  <a:pt x="443982" y="989876"/>
                </a:lnTo>
                <a:lnTo>
                  <a:pt x="477257" y="950346"/>
                </a:lnTo>
                <a:lnTo>
                  <a:pt x="510922" y="911022"/>
                </a:lnTo>
                <a:lnTo>
                  <a:pt x="544964" y="871914"/>
                </a:lnTo>
                <a:lnTo>
                  <a:pt x="579369" y="833036"/>
                </a:lnTo>
                <a:lnTo>
                  <a:pt x="614127" y="794398"/>
                </a:lnTo>
                <a:lnTo>
                  <a:pt x="649223" y="756014"/>
                </a:lnTo>
                <a:lnTo>
                  <a:pt x="684647" y="717896"/>
                </a:lnTo>
                <a:lnTo>
                  <a:pt x="720385" y="680054"/>
                </a:lnTo>
                <a:lnTo>
                  <a:pt x="756424" y="642502"/>
                </a:lnTo>
                <a:lnTo>
                  <a:pt x="792753" y="605252"/>
                </a:lnTo>
                <a:lnTo>
                  <a:pt x="829359" y="568314"/>
                </a:lnTo>
                <a:lnTo>
                  <a:pt x="866230" y="531703"/>
                </a:lnTo>
                <a:lnTo>
                  <a:pt x="903352" y="495428"/>
                </a:lnTo>
                <a:lnTo>
                  <a:pt x="940715" y="459504"/>
                </a:lnTo>
                <a:lnTo>
                  <a:pt x="978304" y="423940"/>
                </a:lnTo>
                <a:lnTo>
                  <a:pt x="1016108" y="388751"/>
                </a:lnTo>
                <a:lnTo>
                  <a:pt x="1054114" y="353947"/>
                </a:lnTo>
                <a:lnTo>
                  <a:pt x="1092311" y="319541"/>
                </a:lnTo>
                <a:lnTo>
                  <a:pt x="1130684" y="285544"/>
                </a:lnTo>
                <a:lnTo>
                  <a:pt x="1169223" y="251969"/>
                </a:lnTo>
                <a:lnTo>
                  <a:pt x="1207913" y="218829"/>
                </a:lnTo>
                <a:lnTo>
                  <a:pt x="1246744" y="186133"/>
                </a:lnTo>
                <a:lnTo>
                  <a:pt x="1285703" y="153896"/>
                </a:lnTo>
                <a:lnTo>
                  <a:pt x="1324776" y="122129"/>
                </a:lnTo>
                <a:lnTo>
                  <a:pt x="1363952" y="90844"/>
                </a:lnTo>
                <a:lnTo>
                  <a:pt x="1403218" y="60052"/>
                </a:lnTo>
                <a:lnTo>
                  <a:pt x="1442562" y="29767"/>
                </a:lnTo>
                <a:lnTo>
                  <a:pt x="14819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9"/>
          <p:cNvSpPr/>
          <p:nvPr/>
        </p:nvSpPr>
        <p:spPr>
          <a:xfrm>
            <a:off x="2586317" y="359066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412"/>
                </a:moveTo>
                <a:lnTo>
                  <a:pt x="7156" y="96030"/>
                </a:lnTo>
                <a:lnTo>
                  <a:pt x="27086" y="57485"/>
                </a:lnTo>
                <a:lnTo>
                  <a:pt x="57477" y="27090"/>
                </a:lnTo>
                <a:lnTo>
                  <a:pt x="96019" y="7158"/>
                </a:lnTo>
                <a:lnTo>
                  <a:pt x="140399" y="0"/>
                </a:lnTo>
                <a:lnTo>
                  <a:pt x="194124" y="10687"/>
                </a:lnTo>
                <a:lnTo>
                  <a:pt x="239674" y="41122"/>
                </a:lnTo>
                <a:lnTo>
                  <a:pt x="270108" y="86676"/>
                </a:lnTo>
                <a:lnTo>
                  <a:pt x="280799" y="140412"/>
                </a:lnTo>
                <a:lnTo>
                  <a:pt x="273642" y="184783"/>
                </a:lnTo>
                <a:lnTo>
                  <a:pt x="253713" y="223323"/>
                </a:lnTo>
                <a:lnTo>
                  <a:pt x="223321" y="253718"/>
                </a:lnTo>
                <a:lnTo>
                  <a:pt x="184780" y="273652"/>
                </a:lnTo>
                <a:lnTo>
                  <a:pt x="140399" y="280811"/>
                </a:lnTo>
                <a:lnTo>
                  <a:pt x="96019" y="273652"/>
                </a:lnTo>
                <a:lnTo>
                  <a:pt x="57477" y="253718"/>
                </a:lnTo>
                <a:lnTo>
                  <a:pt x="27086" y="223323"/>
                </a:lnTo>
                <a:lnTo>
                  <a:pt x="7156" y="184783"/>
                </a:lnTo>
                <a:lnTo>
                  <a:pt x="0" y="140412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100"/>
          <p:cNvSpPr txBox="1"/>
          <p:nvPr/>
        </p:nvSpPr>
        <p:spPr>
          <a:xfrm>
            <a:off x="2645451" y="3595499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2354642" y="3272960"/>
            <a:ext cx="975360" cy="1032510"/>
          </a:xfrm>
          <a:custGeom>
            <a:avLst/>
            <a:gdLst/>
            <a:ahLst/>
            <a:cxnLst/>
            <a:rect l="l" t="t" r="r" b="b"/>
            <a:pathLst>
              <a:path w="1300479" h="1376679">
                <a:moveTo>
                  <a:pt x="0" y="1376414"/>
                </a:moveTo>
                <a:lnTo>
                  <a:pt x="30512" y="1338962"/>
                </a:lnTo>
                <a:lnTo>
                  <a:pt x="61475" y="1301327"/>
                </a:lnTo>
                <a:lnTo>
                  <a:pt x="92871" y="1263527"/>
                </a:lnTo>
                <a:lnTo>
                  <a:pt x="124684" y="1225579"/>
                </a:lnTo>
                <a:lnTo>
                  <a:pt x="156899" y="1187500"/>
                </a:lnTo>
                <a:lnTo>
                  <a:pt x="189497" y="1149305"/>
                </a:lnTo>
                <a:lnTo>
                  <a:pt x="222462" y="1111013"/>
                </a:lnTo>
                <a:lnTo>
                  <a:pt x="255779" y="1072639"/>
                </a:lnTo>
                <a:lnTo>
                  <a:pt x="289429" y="1034201"/>
                </a:lnTo>
                <a:lnTo>
                  <a:pt x="323398" y="995716"/>
                </a:lnTo>
                <a:lnTo>
                  <a:pt x="357667" y="957200"/>
                </a:lnTo>
                <a:lnTo>
                  <a:pt x="392221" y="918669"/>
                </a:lnTo>
                <a:lnTo>
                  <a:pt x="427043" y="880142"/>
                </a:lnTo>
                <a:lnTo>
                  <a:pt x="462117" y="841634"/>
                </a:lnTo>
                <a:lnTo>
                  <a:pt x="497425" y="803162"/>
                </a:lnTo>
                <a:lnTo>
                  <a:pt x="532951" y="764744"/>
                </a:lnTo>
                <a:lnTo>
                  <a:pt x="568680" y="726396"/>
                </a:lnTo>
                <a:lnTo>
                  <a:pt x="604593" y="688135"/>
                </a:lnTo>
                <a:lnTo>
                  <a:pt x="640675" y="649977"/>
                </a:lnTo>
                <a:lnTo>
                  <a:pt x="676909" y="611939"/>
                </a:lnTo>
                <a:lnTo>
                  <a:pt x="713278" y="574039"/>
                </a:lnTo>
                <a:lnTo>
                  <a:pt x="749766" y="536293"/>
                </a:lnTo>
                <a:lnTo>
                  <a:pt x="786356" y="498717"/>
                </a:lnTo>
                <a:lnTo>
                  <a:pt x="823032" y="461329"/>
                </a:lnTo>
                <a:lnTo>
                  <a:pt x="859777" y="424146"/>
                </a:lnTo>
                <a:lnTo>
                  <a:pt x="896574" y="387183"/>
                </a:lnTo>
                <a:lnTo>
                  <a:pt x="933408" y="350459"/>
                </a:lnTo>
                <a:lnTo>
                  <a:pt x="970260" y="313989"/>
                </a:lnTo>
                <a:lnTo>
                  <a:pt x="1007116" y="277791"/>
                </a:lnTo>
                <a:lnTo>
                  <a:pt x="1043958" y="241882"/>
                </a:lnTo>
                <a:lnTo>
                  <a:pt x="1080769" y="206277"/>
                </a:lnTo>
                <a:lnTo>
                  <a:pt x="1117534" y="170995"/>
                </a:lnTo>
                <a:lnTo>
                  <a:pt x="1154235" y="136051"/>
                </a:lnTo>
                <a:lnTo>
                  <a:pt x="1190856" y="101463"/>
                </a:lnTo>
                <a:lnTo>
                  <a:pt x="1227380" y="67247"/>
                </a:lnTo>
                <a:lnTo>
                  <a:pt x="1263791" y="33420"/>
                </a:lnTo>
                <a:lnTo>
                  <a:pt x="1300072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2"/>
          <p:cNvSpPr/>
          <p:nvPr/>
        </p:nvSpPr>
        <p:spPr>
          <a:xfrm>
            <a:off x="2700617" y="3704953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5" h="281305">
                <a:moveTo>
                  <a:pt x="0" y="140399"/>
                </a:moveTo>
                <a:lnTo>
                  <a:pt x="7156" y="96028"/>
                </a:lnTo>
                <a:lnTo>
                  <a:pt x="27086" y="57488"/>
                </a:lnTo>
                <a:lnTo>
                  <a:pt x="57477" y="27093"/>
                </a:lnTo>
                <a:lnTo>
                  <a:pt x="96019" y="7159"/>
                </a:lnTo>
                <a:lnTo>
                  <a:pt x="140399" y="0"/>
                </a:lnTo>
                <a:lnTo>
                  <a:pt x="194124" y="10690"/>
                </a:lnTo>
                <a:lnTo>
                  <a:pt x="239674" y="41124"/>
                </a:lnTo>
                <a:lnTo>
                  <a:pt x="270108" y="86684"/>
                </a:lnTo>
                <a:lnTo>
                  <a:pt x="280799" y="140399"/>
                </a:lnTo>
                <a:lnTo>
                  <a:pt x="273642" y="184780"/>
                </a:lnTo>
                <a:lnTo>
                  <a:pt x="253713" y="223321"/>
                </a:lnTo>
                <a:lnTo>
                  <a:pt x="223321" y="253713"/>
                </a:lnTo>
                <a:lnTo>
                  <a:pt x="184780" y="273642"/>
                </a:lnTo>
                <a:lnTo>
                  <a:pt x="140399" y="280799"/>
                </a:lnTo>
                <a:lnTo>
                  <a:pt x="96019" y="273642"/>
                </a:lnTo>
                <a:lnTo>
                  <a:pt x="57477" y="253713"/>
                </a:lnTo>
                <a:lnTo>
                  <a:pt x="27086" y="223321"/>
                </a:lnTo>
                <a:lnTo>
                  <a:pt x="7156" y="18478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3"/>
          <p:cNvSpPr/>
          <p:nvPr/>
        </p:nvSpPr>
        <p:spPr>
          <a:xfrm>
            <a:off x="2609586" y="3556471"/>
            <a:ext cx="691039" cy="743426"/>
          </a:xfrm>
          <a:custGeom>
            <a:avLst/>
            <a:gdLst/>
            <a:ahLst/>
            <a:cxnLst/>
            <a:rect l="l" t="t" r="r" b="b"/>
            <a:pathLst>
              <a:path w="921385" h="991235">
                <a:moveTo>
                  <a:pt x="0" y="991000"/>
                </a:moveTo>
                <a:lnTo>
                  <a:pt x="26515" y="950996"/>
                </a:lnTo>
                <a:lnTo>
                  <a:pt x="53875" y="910994"/>
                </a:lnTo>
                <a:lnTo>
                  <a:pt x="82048" y="871023"/>
                </a:lnTo>
                <a:lnTo>
                  <a:pt x="111003" y="831114"/>
                </a:lnTo>
                <a:lnTo>
                  <a:pt x="140709" y="791297"/>
                </a:lnTo>
                <a:lnTo>
                  <a:pt x="171135" y="751603"/>
                </a:lnTo>
                <a:lnTo>
                  <a:pt x="202250" y="712061"/>
                </a:lnTo>
                <a:lnTo>
                  <a:pt x="234022" y="672703"/>
                </a:lnTo>
                <a:lnTo>
                  <a:pt x="266420" y="633558"/>
                </a:lnTo>
                <a:lnTo>
                  <a:pt x="299414" y="594657"/>
                </a:lnTo>
                <a:lnTo>
                  <a:pt x="332973" y="556030"/>
                </a:lnTo>
                <a:lnTo>
                  <a:pt x="367064" y="517707"/>
                </a:lnTo>
                <a:lnTo>
                  <a:pt x="401658" y="479719"/>
                </a:lnTo>
                <a:lnTo>
                  <a:pt x="436722" y="442096"/>
                </a:lnTo>
                <a:lnTo>
                  <a:pt x="472227" y="404868"/>
                </a:lnTo>
                <a:lnTo>
                  <a:pt x="508140" y="368066"/>
                </a:lnTo>
                <a:lnTo>
                  <a:pt x="544431" y="331720"/>
                </a:lnTo>
                <a:lnTo>
                  <a:pt x="581069" y="295860"/>
                </a:lnTo>
                <a:lnTo>
                  <a:pt x="618022" y="260516"/>
                </a:lnTo>
                <a:lnTo>
                  <a:pt x="655259" y="225720"/>
                </a:lnTo>
                <a:lnTo>
                  <a:pt x="692750" y="191500"/>
                </a:lnTo>
                <a:lnTo>
                  <a:pt x="730463" y="157888"/>
                </a:lnTo>
                <a:lnTo>
                  <a:pt x="768367" y="124914"/>
                </a:lnTo>
                <a:lnTo>
                  <a:pt x="806431" y="92607"/>
                </a:lnTo>
                <a:lnTo>
                  <a:pt x="844624" y="60999"/>
                </a:lnTo>
                <a:lnTo>
                  <a:pt x="882915" y="30120"/>
                </a:lnTo>
                <a:lnTo>
                  <a:pt x="921273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4"/>
          <p:cNvSpPr/>
          <p:nvPr/>
        </p:nvSpPr>
        <p:spPr>
          <a:xfrm>
            <a:off x="2814916" y="3819272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5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5"/>
          <p:cNvSpPr txBox="1"/>
          <p:nvPr/>
        </p:nvSpPr>
        <p:spPr>
          <a:xfrm>
            <a:off x="2759750" y="3709799"/>
            <a:ext cx="2066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123349">
              <a:lnSpc>
                <a:spcPts val="1080"/>
              </a:lnSpc>
            </a:pPr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2985485" y="3985772"/>
            <a:ext cx="272891" cy="320040"/>
          </a:xfrm>
          <a:custGeom>
            <a:avLst/>
            <a:gdLst/>
            <a:ahLst/>
            <a:cxnLst/>
            <a:rect l="l" t="t" r="r" b="b"/>
            <a:pathLst>
              <a:path w="363854" h="426720">
                <a:moveTo>
                  <a:pt x="0" y="426249"/>
                </a:moveTo>
                <a:lnTo>
                  <a:pt x="8430" y="373068"/>
                </a:lnTo>
                <a:lnTo>
                  <a:pt x="21374" y="322675"/>
                </a:lnTo>
                <a:lnTo>
                  <a:pt x="38671" y="275195"/>
                </a:lnTo>
                <a:lnTo>
                  <a:pt x="60158" y="230756"/>
                </a:lnTo>
                <a:lnTo>
                  <a:pt x="85671" y="189486"/>
                </a:lnTo>
                <a:lnTo>
                  <a:pt x="115049" y="151512"/>
                </a:lnTo>
                <a:lnTo>
                  <a:pt x="148129" y="116960"/>
                </a:lnTo>
                <a:lnTo>
                  <a:pt x="184749" y="85959"/>
                </a:lnTo>
                <a:lnTo>
                  <a:pt x="224746" y="58635"/>
                </a:lnTo>
                <a:lnTo>
                  <a:pt x="267957" y="35115"/>
                </a:lnTo>
                <a:lnTo>
                  <a:pt x="314221" y="15528"/>
                </a:lnTo>
                <a:lnTo>
                  <a:pt x="3633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7"/>
          <p:cNvSpPr/>
          <p:nvPr/>
        </p:nvSpPr>
        <p:spPr>
          <a:xfrm>
            <a:off x="2986366" y="3990722"/>
            <a:ext cx="210979" cy="210979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0" y="140399"/>
                </a:moveTo>
                <a:lnTo>
                  <a:pt x="7156" y="96019"/>
                </a:lnTo>
                <a:lnTo>
                  <a:pt x="27086" y="57477"/>
                </a:lnTo>
                <a:lnTo>
                  <a:pt x="57477" y="27086"/>
                </a:lnTo>
                <a:lnTo>
                  <a:pt x="96019" y="7156"/>
                </a:lnTo>
                <a:lnTo>
                  <a:pt x="140399" y="0"/>
                </a:lnTo>
                <a:lnTo>
                  <a:pt x="194124" y="10678"/>
                </a:lnTo>
                <a:lnTo>
                  <a:pt x="239674" y="41099"/>
                </a:lnTo>
                <a:lnTo>
                  <a:pt x="270108" y="86662"/>
                </a:lnTo>
                <a:lnTo>
                  <a:pt x="280799" y="140399"/>
                </a:lnTo>
                <a:lnTo>
                  <a:pt x="273642" y="184770"/>
                </a:lnTo>
                <a:lnTo>
                  <a:pt x="253713" y="223311"/>
                </a:lnTo>
                <a:lnTo>
                  <a:pt x="223321" y="253705"/>
                </a:lnTo>
                <a:lnTo>
                  <a:pt x="184780" y="273640"/>
                </a:lnTo>
                <a:lnTo>
                  <a:pt x="140399" y="280799"/>
                </a:lnTo>
                <a:lnTo>
                  <a:pt x="96019" y="273640"/>
                </a:lnTo>
                <a:lnTo>
                  <a:pt x="57477" y="253705"/>
                </a:lnTo>
                <a:lnTo>
                  <a:pt x="27086" y="223311"/>
                </a:lnTo>
                <a:lnTo>
                  <a:pt x="7156" y="184770"/>
                </a:lnTo>
                <a:lnTo>
                  <a:pt x="0" y="140399"/>
                </a:lnTo>
                <a:close/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8"/>
          <p:cNvSpPr txBox="1"/>
          <p:nvPr/>
        </p:nvSpPr>
        <p:spPr>
          <a:xfrm>
            <a:off x="3045500" y="3995548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3210296" y="4233158"/>
            <a:ext cx="86678" cy="83820"/>
          </a:xfrm>
          <a:custGeom>
            <a:avLst/>
            <a:gdLst/>
            <a:ahLst/>
            <a:cxnLst/>
            <a:rect l="l" t="t" r="r" b="b"/>
            <a:pathLst>
              <a:path w="115570" h="111760">
                <a:moveTo>
                  <a:pt x="0" y="0"/>
                </a:moveTo>
                <a:lnTo>
                  <a:pt x="36419" y="15873"/>
                </a:lnTo>
                <a:lnTo>
                  <a:pt x="68402" y="40628"/>
                </a:lnTo>
                <a:lnTo>
                  <a:pt x="94953" y="72980"/>
                </a:lnTo>
                <a:lnTo>
                  <a:pt x="115074" y="11164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10"/>
          <p:cNvSpPr/>
          <p:nvPr/>
        </p:nvSpPr>
        <p:spPr>
          <a:xfrm>
            <a:off x="3320809" y="4278327"/>
            <a:ext cx="4286" cy="84773"/>
          </a:xfrm>
          <a:custGeom>
            <a:avLst/>
            <a:gdLst/>
            <a:ahLst/>
            <a:cxnLst/>
            <a:rect l="l" t="t" r="r" b="b"/>
            <a:pathLst>
              <a:path w="5714" h="113029">
                <a:moveTo>
                  <a:pt x="3099" y="0"/>
                </a:moveTo>
                <a:lnTo>
                  <a:pt x="4890" y="24581"/>
                </a:lnTo>
                <a:lnTo>
                  <a:pt x="5328" y="51190"/>
                </a:lnTo>
                <a:lnTo>
                  <a:pt x="3876" y="80335"/>
                </a:lnTo>
                <a:lnTo>
                  <a:pt x="0" y="112524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1"/>
          <p:cNvSpPr/>
          <p:nvPr/>
        </p:nvSpPr>
        <p:spPr>
          <a:xfrm>
            <a:off x="3267427" y="4338495"/>
            <a:ext cx="56198" cy="27623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8958" y="5531"/>
                </a:lnTo>
                <a:lnTo>
                  <a:pt x="37834" y="12974"/>
                </a:lnTo>
                <a:lnTo>
                  <a:pt x="56386" y="23006"/>
                </a:lnTo>
                <a:lnTo>
                  <a:pt x="74374" y="36299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2"/>
          <p:cNvSpPr txBox="1"/>
          <p:nvPr/>
        </p:nvSpPr>
        <p:spPr>
          <a:xfrm>
            <a:off x="3341261" y="4368512"/>
            <a:ext cx="1118711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ts val="1238"/>
              </a:lnSpc>
            </a:pP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0,0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0,1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0,2 </a:t>
            </a:r>
            <a:r>
              <a:rPr sz="1575" b="1" spc="11" baseline="19841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675" b="1" spc="8" dirty="0">
                <a:solidFill>
                  <a:srgbClr val="D84436"/>
                </a:solidFill>
                <a:latin typeface="Consolas"/>
                <a:cs typeface="Consolas"/>
              </a:rPr>
              <a:t>0,3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3,2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3,3 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4,1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4,2</a:t>
            </a:r>
            <a:r>
              <a:rPr sz="675" spc="-19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4,3</a:t>
            </a:r>
            <a:endParaRPr sz="675">
              <a:latin typeface="Consolas"/>
              <a:cs typeface="Consolas"/>
            </a:endParaRPr>
          </a:p>
          <a:p>
            <a:pPr marL="668655">
              <a:lnSpc>
                <a:spcPts val="806"/>
              </a:lnSpc>
            </a:pPr>
            <a:r>
              <a:rPr sz="105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9525" algn="just">
              <a:spcBef>
                <a:spcPts val="371"/>
              </a:spcBef>
            </a:pP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99,0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99,1</a:t>
            </a:r>
            <a:r>
              <a:rPr sz="675" spc="-15" dirty="0">
                <a:latin typeface="Consolas"/>
                <a:cs typeface="Consolas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99,2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2" name="object 113"/>
          <p:cNvSpPr txBox="1"/>
          <p:nvPr/>
        </p:nvSpPr>
        <p:spPr>
          <a:xfrm>
            <a:off x="4513656" y="4310886"/>
            <a:ext cx="494824" cy="1143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-75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spc="-7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050" b="1" spc="-75" dirty="0">
                <a:solidFill>
                  <a:srgbClr val="D84436"/>
                </a:solidFill>
                <a:latin typeface="Consolas"/>
                <a:cs typeface="Consolas"/>
              </a:rPr>
              <a:t>L</a:t>
            </a:r>
            <a:r>
              <a:rPr sz="1013" b="1" spc="-113" baseline="-30864" dirty="0">
                <a:solidFill>
                  <a:srgbClr val="D84436"/>
                </a:solidFill>
                <a:latin typeface="Consolas"/>
                <a:cs typeface="Consolas"/>
              </a:rPr>
              <a:t>0,9</a:t>
            </a:r>
            <a:endParaRPr sz="1013" baseline="-30864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  <a:spcBef>
                <a:spcPts val="371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1,9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2,9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3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3,9</a:t>
            </a:r>
            <a:endParaRPr sz="675">
              <a:latin typeface="Consolas"/>
              <a:cs typeface="Consolas"/>
            </a:endParaRPr>
          </a:p>
          <a:p>
            <a:pPr marL="9525">
              <a:lnSpc>
                <a:spcPts val="1248"/>
              </a:lnSpc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26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4,9</a:t>
            </a:r>
            <a:endParaRPr sz="675">
              <a:latin typeface="Consolas"/>
              <a:cs typeface="Consolas"/>
            </a:endParaRPr>
          </a:p>
          <a:p>
            <a:pPr marL="9525">
              <a:spcBef>
                <a:spcPts val="1215"/>
              </a:spcBef>
            </a:pPr>
            <a:r>
              <a:rPr sz="1575" baseline="19841" dirty="0">
                <a:latin typeface="Arial"/>
                <a:cs typeface="Arial"/>
              </a:rPr>
              <a:t>…</a:t>
            </a:r>
            <a:r>
              <a:rPr sz="1575" spc="338" baseline="19841" dirty="0">
                <a:latin typeface="Arial"/>
                <a:cs typeface="Arial"/>
              </a:rPr>
              <a:t> </a:t>
            </a:r>
            <a:r>
              <a:rPr sz="1575" spc="11" baseline="19841" dirty="0">
                <a:latin typeface="Consolas"/>
                <a:cs typeface="Consolas"/>
              </a:rPr>
              <a:t>L</a:t>
            </a:r>
            <a:r>
              <a:rPr sz="675" spc="8" dirty="0">
                <a:latin typeface="Consolas"/>
                <a:cs typeface="Consolas"/>
              </a:rPr>
              <a:t>99,9</a:t>
            </a:r>
            <a:endParaRPr sz="675">
              <a:latin typeface="Consolas"/>
              <a:cs typeface="Consolas"/>
            </a:endParaRPr>
          </a:p>
        </p:txBody>
      </p:sp>
      <p:sp>
        <p:nvSpPr>
          <p:cNvPr id="113" name="object 114"/>
          <p:cNvSpPr txBox="1"/>
          <p:nvPr/>
        </p:nvSpPr>
        <p:spPr>
          <a:xfrm>
            <a:off x="5233137" y="4310886"/>
            <a:ext cx="9239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D84436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4" name="object 115"/>
          <p:cNvSpPr txBox="1"/>
          <p:nvPr/>
        </p:nvSpPr>
        <p:spPr>
          <a:xfrm>
            <a:off x="5599246" y="4310886"/>
            <a:ext cx="11296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0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1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2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3 </a:t>
            </a:r>
            <a:r>
              <a:rPr sz="1050" b="1" dirty="0">
                <a:solidFill>
                  <a:srgbClr val="D84436"/>
                </a:solidFill>
                <a:latin typeface="Arial"/>
                <a:cs typeface="Arial"/>
              </a:rPr>
              <a:t>…</a:t>
            </a:r>
            <a:r>
              <a:rPr sz="1050" b="1" spc="266" dirty="0">
                <a:solidFill>
                  <a:srgbClr val="D84436"/>
                </a:solidFill>
                <a:latin typeface="Arial"/>
                <a:cs typeface="Arial"/>
              </a:rPr>
              <a:t> </a:t>
            </a:r>
            <a:r>
              <a:rPr sz="1050" b="1" spc="4" dirty="0">
                <a:solidFill>
                  <a:srgbClr val="D84436"/>
                </a:solidFill>
                <a:latin typeface="Consolas"/>
                <a:cs typeface="Consolas"/>
              </a:rPr>
              <a:t>b</a:t>
            </a:r>
            <a:r>
              <a:rPr sz="1013" b="1" spc="5" baseline="-30864" dirty="0">
                <a:solidFill>
                  <a:srgbClr val="D84436"/>
                </a:solidFill>
                <a:latin typeface="Consolas"/>
                <a:cs typeface="Consolas"/>
              </a:rPr>
              <a:t>9</a:t>
            </a:r>
            <a:endParaRPr sz="1013" baseline="-30864">
              <a:latin typeface="Consolas"/>
              <a:cs typeface="Consolas"/>
            </a:endParaRPr>
          </a:p>
        </p:txBody>
      </p:sp>
      <p:sp>
        <p:nvSpPr>
          <p:cNvPr id="115" name="object 116"/>
          <p:cNvSpPr txBox="1"/>
          <p:nvPr/>
        </p:nvSpPr>
        <p:spPr>
          <a:xfrm>
            <a:off x="5198929" y="4793092"/>
            <a:ext cx="1324928" cy="41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718" marR="3810" indent="-397669">
              <a:lnSpc>
                <a:spcPct val="100699"/>
              </a:lnSpc>
              <a:tabLst>
                <a:tab pos="336709" algn="l"/>
              </a:tabLst>
            </a:pPr>
            <a:r>
              <a:rPr sz="1350" i="1" spc="-458" dirty="0">
                <a:solidFill>
                  <a:srgbClr val="CC0000"/>
                </a:solidFill>
                <a:latin typeface="Times New Roman"/>
                <a:cs typeface="Times New Roman"/>
              </a:rPr>
              <a:t>+	</a:t>
            </a:r>
            <a:r>
              <a:rPr sz="1350" i="1" spc="116" dirty="0">
                <a:solidFill>
                  <a:srgbClr val="CC0000"/>
                </a:solidFill>
                <a:latin typeface="Times New Roman"/>
                <a:cs typeface="Times New Roman"/>
              </a:rPr>
              <a:t>Same</a:t>
            </a:r>
            <a:r>
              <a:rPr sz="1350" i="1" spc="3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biases </a:t>
            </a:r>
            <a:r>
              <a:rPr sz="1350" i="1" spc="1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on  </a:t>
            </a:r>
            <a:r>
              <a:rPr sz="1350" i="1" spc="120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1350" i="1" spc="37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1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1256514" y="4316446"/>
            <a:ext cx="154612" cy="18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8"/>
          <p:cNvSpPr/>
          <p:nvPr/>
        </p:nvSpPr>
        <p:spPr>
          <a:xfrm>
            <a:off x="1256513" y="5286868"/>
            <a:ext cx="182381" cy="182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9"/>
          <p:cNvSpPr/>
          <p:nvPr/>
        </p:nvSpPr>
        <p:spPr>
          <a:xfrm>
            <a:off x="1256513" y="4478426"/>
            <a:ext cx="182381" cy="668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20"/>
          <p:cNvSpPr txBox="1"/>
          <p:nvPr/>
        </p:nvSpPr>
        <p:spPr>
          <a:xfrm>
            <a:off x="628650" y="3474974"/>
            <a:ext cx="1046798" cy="62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00699"/>
              </a:lnSpc>
            </a:pPr>
            <a:r>
              <a:rPr sz="1350" i="1" spc="-120" dirty="0">
                <a:solidFill>
                  <a:srgbClr val="CC0000"/>
                </a:solidFill>
                <a:latin typeface="Times New Roman"/>
                <a:cs typeface="Times New Roman"/>
              </a:rPr>
              <a:t>X </a:t>
            </a:r>
            <a:r>
              <a:rPr sz="1350" i="1" spc="-28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1350" i="1" spc="-2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127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sz="135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350" i="1" spc="-4" dirty="0">
                <a:solidFill>
                  <a:srgbClr val="CC0000"/>
                </a:solidFill>
                <a:latin typeface="Times New Roman"/>
                <a:cs typeface="Times New Roman"/>
              </a:rPr>
              <a:t>images,  </a:t>
            </a:r>
            <a:r>
              <a:rPr sz="1350" i="1" spc="-19" dirty="0">
                <a:solidFill>
                  <a:srgbClr val="CC0000"/>
                </a:solidFill>
                <a:latin typeface="Times New Roman"/>
                <a:cs typeface="Times New Roman"/>
              </a:rPr>
              <a:t>one </a:t>
            </a:r>
            <a:r>
              <a:rPr sz="1350" i="1" spc="41" dirty="0">
                <a:solidFill>
                  <a:srgbClr val="CC0000"/>
                </a:solidFill>
                <a:latin typeface="Times New Roman"/>
                <a:cs typeface="Times New Roman"/>
              </a:rPr>
              <a:t>per </a:t>
            </a:r>
            <a:r>
              <a:rPr sz="1350" i="1" spc="-8" dirty="0">
                <a:solidFill>
                  <a:srgbClr val="CC0000"/>
                </a:solidFill>
                <a:latin typeface="Times New Roman"/>
                <a:cs typeface="Times New Roman"/>
              </a:rPr>
              <a:t>line,  </a:t>
            </a:r>
            <a:r>
              <a:rPr sz="1350" i="1" spc="109" dirty="0">
                <a:solidFill>
                  <a:srgbClr val="CC0000"/>
                </a:solidFill>
                <a:latin typeface="Times New Roman"/>
                <a:cs typeface="Times New Roman"/>
              </a:rPr>
              <a:t>flattened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1062657" y="4156377"/>
            <a:ext cx="102870" cy="319088"/>
          </a:xfrm>
          <a:custGeom>
            <a:avLst/>
            <a:gdLst/>
            <a:ahLst/>
            <a:cxnLst/>
            <a:rect l="l" t="t" r="r" b="b"/>
            <a:pathLst>
              <a:path w="137159" h="425450">
                <a:moveTo>
                  <a:pt x="136624" y="424924"/>
                </a:moveTo>
                <a:lnTo>
                  <a:pt x="109709" y="383523"/>
                </a:lnTo>
                <a:lnTo>
                  <a:pt x="85529" y="339788"/>
                </a:lnTo>
                <a:lnTo>
                  <a:pt x="64170" y="294097"/>
                </a:lnTo>
                <a:lnTo>
                  <a:pt x="45717" y="246827"/>
                </a:lnTo>
                <a:lnTo>
                  <a:pt x="30253" y="198355"/>
                </a:lnTo>
                <a:lnTo>
                  <a:pt x="17865" y="149059"/>
                </a:lnTo>
                <a:lnTo>
                  <a:pt x="8637" y="99317"/>
                </a:lnTo>
                <a:lnTo>
                  <a:pt x="2653" y="4950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5"/>
          <p:cNvSpPr txBox="1"/>
          <p:nvPr/>
        </p:nvSpPr>
        <p:spPr>
          <a:xfrm>
            <a:off x="3832389" y="2226469"/>
            <a:ext cx="5757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116" dirty="0">
                <a:solidFill>
                  <a:srgbClr val="CC0000"/>
                </a:solidFill>
                <a:latin typeface="Times New Roman"/>
                <a:cs typeface="Times New Roman"/>
              </a:rPr>
              <a:t>10  </a:t>
            </a:r>
            <a:r>
              <a:rPr sz="900" i="1" spc="-4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spc="34" dirty="0">
                <a:solidFill>
                  <a:srgbClr val="CC0000"/>
                </a:solidFill>
                <a:latin typeface="Times New Roman"/>
                <a:cs typeface="Times New Roman"/>
              </a:rPr>
              <a:t>columns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6"/>
          <p:cNvSpPr/>
          <p:nvPr/>
        </p:nvSpPr>
        <p:spPr>
          <a:xfrm>
            <a:off x="4430938" y="2313685"/>
            <a:ext cx="478155" cy="71438"/>
          </a:xfrm>
          <a:custGeom>
            <a:avLst/>
            <a:gdLst/>
            <a:ahLst/>
            <a:cxnLst/>
            <a:rect l="l" t="t" r="r" b="b"/>
            <a:pathLst>
              <a:path w="637539" h="95250">
                <a:moveTo>
                  <a:pt x="637498" y="94707"/>
                </a:moveTo>
                <a:lnTo>
                  <a:pt x="583410" y="83708"/>
                </a:lnTo>
                <a:lnTo>
                  <a:pt x="530072" y="73379"/>
                </a:lnTo>
                <a:lnTo>
                  <a:pt x="477510" y="63705"/>
                </a:lnTo>
                <a:lnTo>
                  <a:pt x="425748" y="54673"/>
                </a:lnTo>
                <a:lnTo>
                  <a:pt x="374812" y="46269"/>
                </a:lnTo>
                <a:lnTo>
                  <a:pt x="324725" y="38479"/>
                </a:lnTo>
                <a:lnTo>
                  <a:pt x="275513" y="31290"/>
                </a:lnTo>
                <a:lnTo>
                  <a:pt x="227201" y="24688"/>
                </a:lnTo>
                <a:lnTo>
                  <a:pt x="179813" y="18659"/>
                </a:lnTo>
                <a:lnTo>
                  <a:pt x="133374" y="13189"/>
                </a:lnTo>
                <a:lnTo>
                  <a:pt x="87909" y="8265"/>
                </a:lnTo>
                <a:lnTo>
                  <a:pt x="43442" y="3873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7"/>
          <p:cNvSpPr/>
          <p:nvPr/>
        </p:nvSpPr>
        <p:spPr>
          <a:xfrm>
            <a:off x="3366615" y="2309754"/>
            <a:ext cx="447199" cy="69056"/>
          </a:xfrm>
          <a:custGeom>
            <a:avLst/>
            <a:gdLst/>
            <a:ahLst/>
            <a:cxnLst/>
            <a:rect l="l" t="t" r="r" b="b"/>
            <a:pathLst>
              <a:path w="596264" h="92075">
                <a:moveTo>
                  <a:pt x="595673" y="0"/>
                </a:moveTo>
                <a:lnTo>
                  <a:pt x="540731" y="3819"/>
                </a:lnTo>
                <a:lnTo>
                  <a:pt x="486659" y="8457"/>
                </a:lnTo>
                <a:lnTo>
                  <a:pt x="433486" y="13878"/>
                </a:lnTo>
                <a:lnTo>
                  <a:pt x="381239" y="20043"/>
                </a:lnTo>
                <a:lnTo>
                  <a:pt x="329948" y="26918"/>
                </a:lnTo>
                <a:lnTo>
                  <a:pt x="279640" y="34465"/>
                </a:lnTo>
                <a:lnTo>
                  <a:pt x="230342" y="42648"/>
                </a:lnTo>
                <a:lnTo>
                  <a:pt x="182083" y="51430"/>
                </a:lnTo>
                <a:lnTo>
                  <a:pt x="134892" y="60774"/>
                </a:lnTo>
                <a:lnTo>
                  <a:pt x="88795" y="70644"/>
                </a:lnTo>
                <a:lnTo>
                  <a:pt x="43822" y="81004"/>
                </a:lnTo>
                <a:lnTo>
                  <a:pt x="0" y="91817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8"/>
          <p:cNvSpPr txBox="1"/>
          <p:nvPr/>
        </p:nvSpPr>
        <p:spPr>
          <a:xfrm>
            <a:off x="4984336" y="2984661"/>
            <a:ext cx="115416" cy="4705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885"/>
              </a:lnSpc>
            </a:pP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sz="900" i="1" spc="2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CC0000"/>
                </a:solidFill>
                <a:latin typeface="Times New Roman"/>
                <a:cs typeface="Times New Roman"/>
              </a:rPr>
              <a:t>lines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5" name="object 129"/>
          <p:cNvSpPr/>
          <p:nvPr/>
        </p:nvSpPr>
        <p:spPr>
          <a:xfrm>
            <a:off x="4997092" y="3530526"/>
            <a:ext cx="50483" cy="478155"/>
          </a:xfrm>
          <a:custGeom>
            <a:avLst/>
            <a:gdLst/>
            <a:ahLst/>
            <a:cxnLst/>
            <a:rect l="l" t="t" r="r" b="b"/>
            <a:pathLst>
              <a:path w="67310" h="637539">
                <a:moveTo>
                  <a:pt x="0" y="637493"/>
                </a:moveTo>
                <a:lnTo>
                  <a:pt x="7762" y="583405"/>
                </a:lnTo>
                <a:lnTo>
                  <a:pt x="15052" y="530067"/>
                </a:lnTo>
                <a:lnTo>
                  <a:pt x="21880" y="477505"/>
                </a:lnTo>
                <a:lnTo>
                  <a:pt x="28255" y="425743"/>
                </a:lnTo>
                <a:lnTo>
                  <a:pt x="34187" y="374807"/>
                </a:lnTo>
                <a:lnTo>
                  <a:pt x="39685" y="324721"/>
                </a:lnTo>
                <a:lnTo>
                  <a:pt x="44759" y="275509"/>
                </a:lnTo>
                <a:lnTo>
                  <a:pt x="49420" y="227197"/>
                </a:lnTo>
                <a:lnTo>
                  <a:pt x="53676" y="179810"/>
                </a:lnTo>
                <a:lnTo>
                  <a:pt x="57537" y="133371"/>
                </a:lnTo>
                <a:lnTo>
                  <a:pt x="61013" y="87907"/>
                </a:lnTo>
                <a:lnTo>
                  <a:pt x="64114" y="43441"/>
                </a:lnTo>
                <a:lnTo>
                  <a:pt x="66849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30"/>
          <p:cNvSpPr/>
          <p:nvPr/>
        </p:nvSpPr>
        <p:spPr>
          <a:xfrm>
            <a:off x="5001369" y="2466200"/>
            <a:ext cx="49054" cy="447199"/>
          </a:xfrm>
          <a:custGeom>
            <a:avLst/>
            <a:gdLst/>
            <a:ahLst/>
            <a:cxnLst/>
            <a:rect l="l" t="t" r="r" b="b"/>
            <a:pathLst>
              <a:path w="65404" h="596265">
                <a:moveTo>
                  <a:pt x="64849" y="595666"/>
                </a:moveTo>
                <a:lnTo>
                  <a:pt x="62152" y="540722"/>
                </a:lnTo>
                <a:lnTo>
                  <a:pt x="58876" y="486651"/>
                </a:lnTo>
                <a:lnTo>
                  <a:pt x="55047" y="433479"/>
                </a:lnTo>
                <a:lnTo>
                  <a:pt x="50692" y="381234"/>
                </a:lnTo>
                <a:lnTo>
                  <a:pt x="45836" y="329944"/>
                </a:lnTo>
                <a:lnTo>
                  <a:pt x="40506" y="279638"/>
                </a:lnTo>
                <a:lnTo>
                  <a:pt x="34726" y="230342"/>
                </a:lnTo>
                <a:lnTo>
                  <a:pt x="28524" y="182085"/>
                </a:lnTo>
                <a:lnTo>
                  <a:pt x="21924" y="134894"/>
                </a:lnTo>
                <a:lnTo>
                  <a:pt x="14952" y="88798"/>
                </a:lnTo>
                <a:lnTo>
                  <a:pt x="7636" y="43824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42"/>
          <p:cNvSpPr/>
          <p:nvPr/>
        </p:nvSpPr>
        <p:spPr>
          <a:xfrm>
            <a:off x="1152357" y="4335646"/>
            <a:ext cx="62389" cy="1105376"/>
          </a:xfrm>
          <a:custGeom>
            <a:avLst/>
            <a:gdLst/>
            <a:ahLst/>
            <a:cxnLst/>
            <a:rect l="l" t="t" r="r" b="b"/>
            <a:pathLst>
              <a:path w="83184" h="1473835">
                <a:moveTo>
                  <a:pt x="83076" y="1473347"/>
                </a:moveTo>
                <a:lnTo>
                  <a:pt x="72764" y="1425472"/>
                </a:lnTo>
                <a:lnTo>
                  <a:pt x="63143" y="1377044"/>
                </a:lnTo>
                <a:lnTo>
                  <a:pt x="54211" y="1328102"/>
                </a:lnTo>
                <a:lnTo>
                  <a:pt x="45965" y="1278684"/>
                </a:lnTo>
                <a:lnTo>
                  <a:pt x="38404" y="1228828"/>
                </a:lnTo>
                <a:lnTo>
                  <a:pt x="31527" y="1178573"/>
                </a:lnTo>
                <a:lnTo>
                  <a:pt x="25333" y="1127955"/>
                </a:lnTo>
                <a:lnTo>
                  <a:pt x="19818" y="1077014"/>
                </a:lnTo>
                <a:lnTo>
                  <a:pt x="14982" y="1025787"/>
                </a:lnTo>
                <a:lnTo>
                  <a:pt x="10823" y="974312"/>
                </a:lnTo>
                <a:lnTo>
                  <a:pt x="7340" y="922629"/>
                </a:lnTo>
                <a:lnTo>
                  <a:pt x="4531" y="870774"/>
                </a:lnTo>
                <a:lnTo>
                  <a:pt x="2393" y="818786"/>
                </a:lnTo>
                <a:lnTo>
                  <a:pt x="927" y="766704"/>
                </a:lnTo>
                <a:lnTo>
                  <a:pt x="130" y="714564"/>
                </a:lnTo>
                <a:lnTo>
                  <a:pt x="0" y="662406"/>
                </a:lnTo>
                <a:lnTo>
                  <a:pt x="535" y="610267"/>
                </a:lnTo>
                <a:lnTo>
                  <a:pt x="1735" y="558186"/>
                </a:lnTo>
                <a:lnTo>
                  <a:pt x="3598" y="506201"/>
                </a:lnTo>
                <a:lnTo>
                  <a:pt x="6121" y="454349"/>
                </a:lnTo>
                <a:lnTo>
                  <a:pt x="9304" y="402670"/>
                </a:lnTo>
                <a:lnTo>
                  <a:pt x="13144" y="351200"/>
                </a:lnTo>
                <a:lnTo>
                  <a:pt x="17640" y="299979"/>
                </a:lnTo>
                <a:lnTo>
                  <a:pt x="22791" y="249044"/>
                </a:lnTo>
                <a:lnTo>
                  <a:pt x="28595" y="198434"/>
                </a:lnTo>
                <a:lnTo>
                  <a:pt x="35050" y="148186"/>
                </a:lnTo>
                <a:lnTo>
                  <a:pt x="42154" y="98339"/>
                </a:lnTo>
                <a:lnTo>
                  <a:pt x="49907" y="48931"/>
                </a:lnTo>
                <a:lnTo>
                  <a:pt x="58306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891844" y="4467472"/>
                <a:ext cx="69044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58" y="4813629"/>
                <a:ext cx="967637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3643906" y="2695692"/>
                <a:ext cx="883255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41" y="2451256"/>
                <a:ext cx="1226297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angle 276"/>
              <p:cNvSpPr/>
              <p:nvPr/>
            </p:nvSpPr>
            <p:spPr>
              <a:xfrm>
                <a:off x="5547713" y="3147366"/>
                <a:ext cx="275742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51" y="3053488"/>
                <a:ext cx="364388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5732090" y="4506209"/>
                <a:ext cx="606833" cy="923330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6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86" y="4865279"/>
                <a:ext cx="856132" cy="123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lide Number Placeholder 2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/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operators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lot of operators to be run</a:t>
            </a:r>
          </a:p>
          <a:p>
            <a:r>
              <a:rPr lang="en-US" altLang="zh-CN" dirty="0"/>
              <a:t>Multiple devices: CPU, GPU, FPGA, network…</a:t>
            </a:r>
          </a:p>
          <a:p>
            <a:endParaRPr lang="en-US" altLang="zh-CN" dirty="0"/>
          </a:p>
          <a:p>
            <a:r>
              <a:rPr lang="en-US" altLang="zh-CN" dirty="0"/>
              <a:t>Doing it right: dependency tracking</a:t>
            </a:r>
          </a:p>
          <a:p>
            <a:r>
              <a:rPr lang="en-US" altLang="zh-CN" dirty="0"/>
              <a:t>Efficiency: parallelism</a:t>
            </a:r>
          </a:p>
          <a:p>
            <a:r>
              <a:rPr lang="en-US" altLang="zh-CN" dirty="0"/>
              <a:t>Restrictions: GPU memory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dependency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cxnSpLocks/>
            <a:stCxn id="29" idx="2"/>
            <a:endCxn id="31" idx="0"/>
          </p:cNvCxnSpPr>
          <p:nvPr/>
        </p:nvCxnSpPr>
        <p:spPr>
          <a:xfrm flipH="1">
            <a:off x="5677393" y="3783123"/>
            <a:ext cx="558422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67"/>
          <p:cNvCxnSpPr>
            <a:cxnSpLocks/>
            <a:stCxn id="30" idx="2"/>
            <a:endCxn id="31" idx="0"/>
          </p:cNvCxnSpPr>
          <p:nvPr/>
        </p:nvCxnSpPr>
        <p:spPr>
          <a:xfrm>
            <a:off x="4746788" y="3748314"/>
            <a:ext cx="930606" cy="344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475390" y="3278451"/>
            <a:ext cx="760426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671"/>
          <p:cNvCxnSpPr>
            <a:stCxn id="28" idx="2"/>
            <a:endCxn id="30" idx="0"/>
          </p:cNvCxnSpPr>
          <p:nvPr/>
        </p:nvCxnSpPr>
        <p:spPr>
          <a:xfrm flipH="1">
            <a:off x="4746789" y="3278452"/>
            <a:ext cx="728602" cy="2645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1977837" cy="2765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cxnSp>
        <p:nvCxnSpPr>
          <p:cNvPr id="27" name="Shape 674"/>
          <p:cNvCxnSpPr/>
          <p:nvPr/>
        </p:nvCxnSpPr>
        <p:spPr>
          <a:xfrm>
            <a:off x="4818128" y="4729628"/>
            <a:ext cx="4987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670"/>
          <p:cNvSpPr/>
          <p:nvPr/>
        </p:nvSpPr>
        <p:spPr>
          <a:xfrm>
            <a:off x="5139241" y="3080226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5705769" y="3588561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0" name="Shape 668"/>
          <p:cNvSpPr/>
          <p:nvPr/>
        </p:nvSpPr>
        <p:spPr>
          <a:xfrm>
            <a:off x="4266097" y="3542962"/>
            <a:ext cx="961382" cy="20535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31" name="Shape 666"/>
          <p:cNvSpPr/>
          <p:nvPr/>
        </p:nvSpPr>
        <p:spPr>
          <a:xfrm>
            <a:off x="5118971" y="4093233"/>
            <a:ext cx="1116845" cy="19797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32" name="Shape 675"/>
          <p:cNvSpPr txBox="1"/>
          <p:nvPr/>
        </p:nvSpPr>
        <p:spPr>
          <a:xfrm>
            <a:off x="5359399" y="4526220"/>
            <a:ext cx="1481482" cy="27546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</a:t>
            </a:r>
          </a:p>
          <a:p>
            <a:pPr>
              <a:lnSpc>
                <a:spcPct val="115000"/>
              </a:lnSpc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" name="Shape 676"/>
          <p:cNvSpPr/>
          <p:nvPr/>
        </p:nvSpPr>
        <p:spPr>
          <a:xfrm>
            <a:off x="4793654" y="4911600"/>
            <a:ext cx="547649" cy="13994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" name="Shape 677"/>
          <p:cNvSpPr txBox="1"/>
          <p:nvPr/>
        </p:nvSpPr>
        <p:spPr>
          <a:xfrm>
            <a:off x="5359399" y="4828975"/>
            <a:ext cx="1314506" cy="5192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</a:p>
          <a:p>
            <a:pPr>
              <a:lnSpc>
                <a:spcPct val="115000"/>
              </a:lnSpc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C = A + 2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D = B * C</a:t>
            </a:r>
          </a:p>
          <a:p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pPr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nsolas" panose="020B0609020204030204" pitchFamily="49" charset="0"/>
              <a:ea typeface="Comic Sans MS"/>
              <a:cs typeface="Comic Sans MS"/>
              <a:sym typeface="Comic Sans MS"/>
            </a:endParaRPr>
          </a:p>
          <a:p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dependency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>
            <a:off x="5323700" y="3715881"/>
            <a:ext cx="737987" cy="462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 flipH="1">
            <a:off x="5323700" y="3243064"/>
            <a:ext cx="701725" cy="278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2298576" cy="23136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5689275" y="3044838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4793653" y="3521318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…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* 2</a:t>
            </a:r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20" name="Shape 665"/>
          <p:cNvSpPr/>
          <p:nvPr/>
        </p:nvSpPr>
        <p:spPr>
          <a:xfrm>
            <a:off x="5531640" y="4178100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* 1</a:t>
            </a:r>
          </a:p>
        </p:txBody>
      </p:sp>
      <p:cxnSp>
        <p:nvCxnSpPr>
          <p:cNvPr id="36" name="Shape 664"/>
          <p:cNvCxnSpPr/>
          <p:nvPr/>
        </p:nvCxnSpPr>
        <p:spPr>
          <a:xfrm flipH="1">
            <a:off x="6061619" y="3243063"/>
            <a:ext cx="68" cy="9350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dependency: delete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>
            <a:off x="5575494" y="4052957"/>
            <a:ext cx="2016" cy="4622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575494" y="3384740"/>
            <a:ext cx="0" cy="4736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788024" y="2618910"/>
            <a:ext cx="2209676" cy="2902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5239345" y="3186515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29" name="Shape 665"/>
          <p:cNvSpPr/>
          <p:nvPr/>
        </p:nvSpPr>
        <p:spPr>
          <a:xfrm>
            <a:off x="5045448" y="3858395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2200632" y="3155772"/>
            <a:ext cx="1345255" cy="765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 = 2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A + 1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…</a:t>
            </a:r>
          </a:p>
          <a:p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A.__del__()</a:t>
            </a:r>
            <a:endParaRPr sz="1500" dirty="0">
              <a:latin typeface="Consolas" panose="020B0609020204030204" pitchFamily="49" charset="0"/>
            </a:endParaRPr>
          </a:p>
        </p:txBody>
      </p:sp>
      <p:sp>
        <p:nvSpPr>
          <p:cNvPr id="20" name="Shape 665"/>
          <p:cNvSpPr/>
          <p:nvPr/>
        </p:nvSpPr>
        <p:spPr>
          <a:xfrm>
            <a:off x="4877801" y="4515177"/>
            <a:ext cx="1399418" cy="13795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A.__del__()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Implicit dependency: shared resource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21" name="Shape 664"/>
          <p:cNvCxnSpPr>
            <a:stCxn id="29" idx="2"/>
            <a:endCxn id="20" idx="0"/>
          </p:cNvCxnSpPr>
          <p:nvPr/>
        </p:nvCxnSpPr>
        <p:spPr>
          <a:xfrm flipH="1">
            <a:off x="5760133" y="3790933"/>
            <a:ext cx="1" cy="387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669"/>
          <p:cNvCxnSpPr>
            <a:stCxn id="28" idx="2"/>
            <a:endCxn id="29" idx="0"/>
          </p:cNvCxnSpPr>
          <p:nvPr/>
        </p:nvCxnSpPr>
        <p:spPr>
          <a:xfrm>
            <a:off x="5760133" y="3260838"/>
            <a:ext cx="1" cy="314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Shape 672"/>
          <p:cNvSpPr txBox="1"/>
          <p:nvPr/>
        </p:nvSpPr>
        <p:spPr>
          <a:xfrm>
            <a:off x="4858882" y="2618910"/>
            <a:ext cx="2251400" cy="25476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Order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Shape 673"/>
          <p:cNvSpPr txBox="1"/>
          <p:nvPr/>
        </p:nvSpPr>
        <p:spPr>
          <a:xfrm>
            <a:off x="2519074" y="2618911"/>
            <a:ext cx="976766" cy="2902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500" dirty="0"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</a:p>
        </p:txBody>
      </p:sp>
      <p:sp>
        <p:nvSpPr>
          <p:cNvPr id="28" name="Shape 670"/>
          <p:cNvSpPr/>
          <p:nvPr/>
        </p:nvSpPr>
        <p:spPr>
          <a:xfrm>
            <a:off x="4409982" y="3044838"/>
            <a:ext cx="2700300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rnd=RandomGenerator()</a:t>
            </a:r>
          </a:p>
        </p:txBody>
      </p:sp>
      <p:sp>
        <p:nvSpPr>
          <p:cNvPr id="29" name="Shape 665"/>
          <p:cNvSpPr/>
          <p:nvPr/>
        </p:nvSpPr>
        <p:spPr>
          <a:xfrm>
            <a:off x="4849408" y="3574934"/>
            <a:ext cx="1821451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B=rnd.unifrom()</a:t>
            </a:r>
          </a:p>
        </p:txBody>
      </p:sp>
      <p:sp>
        <p:nvSpPr>
          <p:cNvPr id="35" name="Shape 678"/>
          <p:cNvSpPr txBox="1"/>
          <p:nvPr/>
        </p:nvSpPr>
        <p:spPr>
          <a:xfrm>
            <a:off x="1485900" y="3155772"/>
            <a:ext cx="3007866" cy="18394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rnd = RandomGenerator()</a:t>
            </a:r>
          </a:p>
          <a:p>
            <a:pPr lvl="0"/>
            <a:r>
              <a:rPr lang="en" altLang="zh-CN" sz="1350" dirty="0">
                <a:solidFill>
                  <a:srgbClr val="CC0000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# The usages of same random number generator need to be serialized.  </a:t>
            </a:r>
          </a:p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B = rnd.uniform(10, -10) </a:t>
            </a:r>
          </a:p>
          <a:p>
            <a:pPr lvl="0"/>
            <a:r>
              <a:rPr lang="en" altLang="zh-CN" sz="1500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mic Sans MS"/>
                <a:sym typeface="Comic Sans MS"/>
              </a:rPr>
              <a:t>C = rnd.uniform(10, -10)</a:t>
            </a:r>
          </a:p>
        </p:txBody>
      </p:sp>
      <p:sp>
        <p:nvSpPr>
          <p:cNvPr id="20" name="Shape 665"/>
          <p:cNvSpPr/>
          <p:nvPr/>
        </p:nvSpPr>
        <p:spPr>
          <a:xfrm>
            <a:off x="4831275" y="4178100"/>
            <a:ext cx="1857714" cy="216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C=rnd.uniform()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Directed Acyclic Graph, in which:</a:t>
            </a:r>
          </a:p>
          <a:p>
            <a:pPr lvl="1"/>
            <a:r>
              <a:rPr lang="en-US" altLang="zh-CN" dirty="0"/>
              <a:t>Operation is a node</a:t>
            </a:r>
          </a:p>
          <a:p>
            <a:pPr lvl="1"/>
            <a:r>
              <a:rPr lang="en-US" altLang="zh-CN" dirty="0"/>
              <a:t>Dependency is an edge</a:t>
            </a:r>
          </a:p>
          <a:p>
            <a:r>
              <a:rPr lang="en-US" altLang="zh-CN" dirty="0"/>
              <a:t>Operation with no incoming edges can be executed</a:t>
            </a:r>
          </a:p>
          <a:p>
            <a:r>
              <a:rPr lang="en-US" altLang="zh-CN" dirty="0"/>
              <a:t>Satisfied dependency edge is removed</a:t>
            </a:r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064494" y="5801239"/>
            <a:ext cx="558422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3133888" y="5766429"/>
            <a:ext cx="930606" cy="344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3862491" y="5296567"/>
            <a:ext cx="760426" cy="310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3133889" y="5296568"/>
            <a:ext cx="728602" cy="2645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3526341" y="5098342"/>
            <a:ext cx="672299" cy="198225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4092869" y="5606677"/>
            <a:ext cx="1060092" cy="1945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2653197" y="5561077"/>
            <a:ext cx="961382" cy="20535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506071" y="6111348"/>
            <a:ext cx="1116845" cy="19797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15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4866712" y="2988110"/>
            <a:ext cx="1909571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2752714" y="2988110"/>
            <a:ext cx="2113998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669"/>
          <p:cNvCxnSpPr>
            <a:stCxn id="8" idx="2"/>
            <a:endCxn id="9" idx="0"/>
          </p:cNvCxnSpPr>
          <p:nvPr/>
        </p:nvCxnSpPr>
        <p:spPr>
          <a:xfrm>
            <a:off x="4866712" y="2988110"/>
            <a:ext cx="1909571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671"/>
          <p:cNvCxnSpPr>
            <a:stCxn id="8" idx="2"/>
            <a:endCxn id="10" idx="0"/>
          </p:cNvCxnSpPr>
          <p:nvPr/>
        </p:nvCxnSpPr>
        <p:spPr>
          <a:xfrm flipH="1">
            <a:off x="2752714" y="2988110"/>
            <a:ext cx="2113998" cy="330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7"/>
          <p:cNvSpPr txBox="1">
            <a:spLocks/>
          </p:cNvSpPr>
          <p:nvPr/>
        </p:nvSpPr>
        <p:spPr>
          <a:xfrm>
            <a:off x="628651" y="2635246"/>
            <a:ext cx="7537449" cy="2152744"/>
          </a:xfrm>
          <a:prstGeom prst="rect">
            <a:avLst/>
          </a:prstGeom>
        </p:spPr>
        <p:txBody>
          <a:bodyPr vert="horz" wrap="square" lIns="0" tIns="1108304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2899">
              <a:lnSpc>
                <a:spcPct val="100000"/>
              </a:lnSpc>
              <a:tabLst>
                <a:tab pos="974884" algn="l"/>
              </a:tabLst>
            </a:pPr>
            <a:r>
              <a:rPr lang="en-US" sz="2400" i="1" spc="-19" dirty="0" smtClean="0">
                <a:solidFill>
                  <a:srgbClr val="D84436"/>
                </a:solidFill>
                <a:latin typeface="Times New Roman"/>
                <a:cs typeface="Times New Roman"/>
              </a:rPr>
              <a:t>Cross</a:t>
            </a:r>
            <a:r>
              <a:rPr lang="zh-CN" altLang="en-US" sz="2400" i="1" spc="-19" dirty="0" smtClean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4" dirty="0" smtClean="0">
                <a:solidFill>
                  <a:srgbClr val="D84436"/>
                </a:solidFill>
                <a:latin typeface="Times New Roman"/>
                <a:cs typeface="Times New Roman"/>
              </a:rPr>
              <a:t>entropy</a:t>
            </a:r>
            <a:r>
              <a:rPr lang="en-US" sz="2400" i="1" spc="-4" dirty="0">
                <a:solidFill>
                  <a:srgbClr val="D84436"/>
                </a:solidFill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2873693" indent="0">
              <a:lnSpc>
                <a:spcPct val="100000"/>
              </a:lnSpc>
              <a:spcBef>
                <a:spcPts val="713"/>
              </a:spcBef>
              <a:buNone/>
            </a:pPr>
            <a:endParaRPr lang="en-US" sz="1350" i="1" spc="56" dirty="0">
              <a:solidFill>
                <a:srgbClr val="D84436"/>
              </a:solidFill>
              <a:latin typeface="Times New Roman"/>
              <a:cs typeface="Times New Roman"/>
            </a:endParaRPr>
          </a:p>
          <a:p>
            <a:pPr marL="2873693" indent="0">
              <a:lnSpc>
                <a:spcPct val="100000"/>
              </a:lnSpc>
              <a:spcBef>
                <a:spcPts val="713"/>
              </a:spcBef>
              <a:buNone/>
            </a:pPr>
            <a:r>
              <a:rPr lang="en-US" sz="1800" i="1" spc="56" dirty="0">
                <a:solidFill>
                  <a:srgbClr val="D84436"/>
                </a:solidFill>
                <a:latin typeface="Times New Roman"/>
                <a:cs typeface="Times New Roman"/>
              </a:rPr>
              <a:t>computed</a:t>
            </a:r>
            <a:r>
              <a:rPr lang="en-US" sz="1800" i="1" spc="356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34" dirty="0">
                <a:solidFill>
                  <a:srgbClr val="D84436"/>
                </a:solidFill>
                <a:latin typeface="Times New Roman"/>
                <a:cs typeface="Times New Roman"/>
              </a:rPr>
              <a:t>probabilities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12" name="object 14"/>
          <p:cNvSpPr txBox="1"/>
          <p:nvPr/>
        </p:nvSpPr>
        <p:spPr>
          <a:xfrm>
            <a:off x="3726225" y="2993250"/>
            <a:ext cx="44398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161" dirty="0">
                <a:solidFill>
                  <a:srgbClr val="D84436"/>
                </a:solidFill>
                <a:latin typeface="Times New Roman"/>
                <a:cs typeface="Times New Roman"/>
              </a:rPr>
              <a:t>actual </a:t>
            </a:r>
            <a:r>
              <a:rPr i="1" spc="26" dirty="0">
                <a:solidFill>
                  <a:srgbClr val="D84436"/>
                </a:solidFill>
                <a:latin typeface="Times New Roman"/>
                <a:cs typeface="Times New Roman"/>
              </a:rPr>
              <a:t>probabilities,  </a:t>
            </a:r>
            <a:r>
              <a:rPr i="1" spc="-56" dirty="0">
                <a:solidFill>
                  <a:srgbClr val="D84436"/>
                </a:solidFill>
                <a:latin typeface="Times New Roman"/>
                <a:cs typeface="Times New Roman"/>
              </a:rPr>
              <a:t>“one-hot”  </a:t>
            </a:r>
            <a:r>
              <a:rPr i="1" spc="-30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i="1" spc="19" dirty="0">
                <a:solidFill>
                  <a:srgbClr val="D84436"/>
                </a:solidFill>
                <a:latin typeface="Times New Roman"/>
                <a:cs typeface="Times New Roman"/>
              </a:rPr>
              <a:t>encoded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4191000" y="3234711"/>
            <a:ext cx="425844" cy="503837"/>
          </a:xfrm>
          <a:custGeom>
            <a:avLst/>
            <a:gdLst/>
            <a:ahLst/>
            <a:cxnLst/>
            <a:rect l="l" t="t" r="r" b="b"/>
            <a:pathLst>
              <a:path w="271145" h="455294">
                <a:moveTo>
                  <a:pt x="0" y="455249"/>
                </a:moveTo>
                <a:lnTo>
                  <a:pt x="14103" y="410052"/>
                </a:lnTo>
                <a:lnTo>
                  <a:pt x="30747" y="365001"/>
                </a:lnTo>
                <a:lnTo>
                  <a:pt x="49789" y="320301"/>
                </a:lnTo>
                <a:lnTo>
                  <a:pt x="71082" y="276157"/>
                </a:lnTo>
                <a:lnTo>
                  <a:pt x="94482" y="232774"/>
                </a:lnTo>
                <a:lnTo>
                  <a:pt x="119845" y="190360"/>
                </a:lnTo>
                <a:lnTo>
                  <a:pt x="147025" y="149119"/>
                </a:lnTo>
                <a:lnTo>
                  <a:pt x="175878" y="109257"/>
                </a:lnTo>
                <a:lnTo>
                  <a:pt x="206258" y="70979"/>
                </a:lnTo>
                <a:lnTo>
                  <a:pt x="238022" y="34491"/>
                </a:lnTo>
                <a:lnTo>
                  <a:pt x="27102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4305300" y="4036113"/>
            <a:ext cx="774700" cy="362942"/>
          </a:xfrm>
          <a:custGeom>
            <a:avLst/>
            <a:gdLst/>
            <a:ahLst/>
            <a:cxnLst/>
            <a:rect l="l" t="t" r="r" b="b"/>
            <a:pathLst>
              <a:path w="94614" h="423545">
                <a:moveTo>
                  <a:pt x="0" y="422999"/>
                </a:moveTo>
                <a:lnTo>
                  <a:pt x="23148" y="380665"/>
                </a:lnTo>
                <a:lnTo>
                  <a:pt x="43132" y="336294"/>
                </a:lnTo>
                <a:lnTo>
                  <a:pt x="59910" y="290260"/>
                </a:lnTo>
                <a:lnTo>
                  <a:pt x="73438" y="242935"/>
                </a:lnTo>
                <a:lnTo>
                  <a:pt x="83676" y="194693"/>
                </a:lnTo>
                <a:lnTo>
                  <a:pt x="90581" y="145905"/>
                </a:lnTo>
                <a:lnTo>
                  <a:pt x="94110" y="96945"/>
                </a:lnTo>
                <a:lnTo>
                  <a:pt x="94222" y="48185"/>
                </a:lnTo>
                <a:lnTo>
                  <a:pt x="90874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7" name="object 19"/>
          <p:cNvGraphicFramePr>
            <a:graphicFrameLocks noGrp="1"/>
          </p:cNvGraphicFramePr>
          <p:nvPr>
            <p:extLst/>
          </p:nvPr>
        </p:nvGraphicFramePr>
        <p:xfrm>
          <a:off x="3954762" y="4826929"/>
          <a:ext cx="3961896" cy="64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27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D84436"/>
                          </a:solidFill>
                          <a:latin typeface="Consolas"/>
                          <a:cs typeface="Consolas"/>
                        </a:rPr>
                        <a:t>0.9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0.1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754">
                <a:tc>
                  <a:txBody>
                    <a:bodyPr/>
                    <a:lstStyle/>
                    <a:p>
                      <a:pPr marR="41275" algn="ctr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06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20"/>
          <p:cNvSpPr/>
          <p:nvPr/>
        </p:nvSpPr>
        <p:spPr>
          <a:xfrm>
            <a:off x="6273800" y="4690874"/>
            <a:ext cx="371829" cy="782046"/>
          </a:xfrm>
          <a:custGeom>
            <a:avLst/>
            <a:gdLst/>
            <a:ahLst/>
            <a:cxnLst/>
            <a:rect l="l" t="t" r="r" b="b"/>
            <a:pathLst>
              <a:path w="610870" h="879475">
                <a:moveTo>
                  <a:pt x="152507" y="64090"/>
                </a:moveTo>
                <a:lnTo>
                  <a:pt x="131192" y="109989"/>
                </a:lnTo>
                <a:lnTo>
                  <a:pt x="109116" y="156283"/>
                </a:lnTo>
                <a:lnTo>
                  <a:pt x="87073" y="202979"/>
                </a:lnTo>
                <a:lnTo>
                  <a:pt x="65857" y="250087"/>
                </a:lnTo>
                <a:lnTo>
                  <a:pt x="46264" y="297615"/>
                </a:lnTo>
                <a:lnTo>
                  <a:pt x="29087" y="345572"/>
                </a:lnTo>
                <a:lnTo>
                  <a:pt x="15121" y="393967"/>
                </a:lnTo>
                <a:lnTo>
                  <a:pt x="5160" y="442808"/>
                </a:lnTo>
                <a:lnTo>
                  <a:pt x="0" y="492104"/>
                </a:lnTo>
                <a:lnTo>
                  <a:pt x="433" y="541864"/>
                </a:lnTo>
                <a:lnTo>
                  <a:pt x="4344" y="604380"/>
                </a:lnTo>
                <a:lnTo>
                  <a:pt x="9084" y="654012"/>
                </a:lnTo>
                <a:lnTo>
                  <a:pt x="18861" y="694408"/>
                </a:lnTo>
                <a:lnTo>
                  <a:pt x="37881" y="729216"/>
                </a:lnTo>
                <a:lnTo>
                  <a:pt x="70352" y="762085"/>
                </a:lnTo>
                <a:lnTo>
                  <a:pt x="120482" y="796664"/>
                </a:lnTo>
                <a:lnTo>
                  <a:pt x="172570" y="827751"/>
                </a:lnTo>
                <a:lnTo>
                  <a:pt x="217304" y="852008"/>
                </a:lnTo>
                <a:lnTo>
                  <a:pt x="257209" y="868979"/>
                </a:lnTo>
                <a:lnTo>
                  <a:pt x="294810" y="878204"/>
                </a:lnTo>
                <a:lnTo>
                  <a:pt x="332633" y="879228"/>
                </a:lnTo>
                <a:lnTo>
                  <a:pt x="373203" y="871592"/>
                </a:lnTo>
                <a:lnTo>
                  <a:pt x="419044" y="854840"/>
                </a:lnTo>
                <a:lnTo>
                  <a:pt x="472682" y="828514"/>
                </a:lnTo>
                <a:lnTo>
                  <a:pt x="504635" y="807566"/>
                </a:lnTo>
                <a:lnTo>
                  <a:pt x="555205" y="751563"/>
                </a:lnTo>
                <a:lnTo>
                  <a:pt x="574115" y="717510"/>
                </a:lnTo>
                <a:lnTo>
                  <a:pt x="588970" y="680092"/>
                </a:lnTo>
                <a:lnTo>
                  <a:pt x="599916" y="639811"/>
                </a:lnTo>
                <a:lnTo>
                  <a:pt x="607099" y="597167"/>
                </a:lnTo>
                <a:lnTo>
                  <a:pt x="610667" y="552664"/>
                </a:lnTo>
                <a:lnTo>
                  <a:pt x="610764" y="506802"/>
                </a:lnTo>
                <a:lnTo>
                  <a:pt x="607538" y="460083"/>
                </a:lnTo>
                <a:lnTo>
                  <a:pt x="601134" y="413009"/>
                </a:lnTo>
                <a:lnTo>
                  <a:pt x="591699" y="366082"/>
                </a:lnTo>
                <a:lnTo>
                  <a:pt x="579380" y="319803"/>
                </a:lnTo>
                <a:lnTo>
                  <a:pt x="564322" y="274674"/>
                </a:lnTo>
                <a:lnTo>
                  <a:pt x="546671" y="231196"/>
                </a:lnTo>
                <a:lnTo>
                  <a:pt x="526575" y="189872"/>
                </a:lnTo>
                <a:lnTo>
                  <a:pt x="504179" y="151202"/>
                </a:lnTo>
                <a:lnTo>
                  <a:pt x="479630" y="115689"/>
                </a:lnTo>
                <a:lnTo>
                  <a:pt x="453074" y="83835"/>
                </a:lnTo>
                <a:lnTo>
                  <a:pt x="424657" y="56140"/>
                </a:lnTo>
                <a:lnTo>
                  <a:pt x="383295" y="25100"/>
                </a:lnTo>
                <a:lnTo>
                  <a:pt x="346782" y="7295"/>
                </a:lnTo>
                <a:lnTo>
                  <a:pt x="313279" y="0"/>
                </a:lnTo>
                <a:lnTo>
                  <a:pt x="280947" y="488"/>
                </a:lnTo>
                <a:lnTo>
                  <a:pt x="247945" y="6035"/>
                </a:lnTo>
                <a:lnTo>
                  <a:pt x="212435" y="13914"/>
                </a:lnTo>
                <a:lnTo>
                  <a:pt x="172577" y="21400"/>
                </a:lnTo>
                <a:lnTo>
                  <a:pt x="126531" y="25768"/>
                </a:lnTo>
                <a:lnTo>
                  <a:pt x="72458" y="2429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9" name="object 21"/>
          <p:cNvGraphicFramePr>
            <a:graphicFrameLocks noGrp="1"/>
          </p:cNvGraphicFramePr>
          <p:nvPr>
            <p:extLst/>
          </p:nvPr>
        </p:nvGraphicFramePr>
        <p:xfrm>
          <a:off x="3740750" y="2360578"/>
          <a:ext cx="3961896" cy="638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185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11501">
                <a:tc>
                  <a:txBody>
                    <a:bodyPr/>
                    <a:lstStyle/>
                    <a:p>
                      <a:pPr marR="167005" algn="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125"/>
                        </a:lnSpc>
                      </a:pPr>
                      <a:r>
                        <a:rPr sz="1400" i="1" dirty="0">
                          <a:solidFill>
                            <a:srgbClr val="D84436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321"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dirty="0">
                          <a:solidFill>
                            <a:srgbClr val="D84436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>
                    <a:lnL w="9524">
                      <a:solidFill>
                        <a:srgbClr val="666666"/>
                      </a:solidFill>
                      <a:prstDash val="solid"/>
                    </a:lnL>
                    <a:lnR w="9524">
                      <a:solidFill>
                        <a:srgbClr val="666666"/>
                      </a:solidFill>
                      <a:prstDash val="solid"/>
                    </a:lnR>
                    <a:lnT w="9524">
                      <a:solidFill>
                        <a:srgbClr val="666666"/>
                      </a:solidFill>
                      <a:prstDash val="solid"/>
                    </a:lnT>
                    <a:lnB w="9524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4637" y="3470360"/>
                <a:ext cx="2248949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49" y="3484146"/>
                <a:ext cx="3020635" cy="11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566333" y="4379501"/>
            <a:ext cx="17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3374" marR="3810" algn="r">
              <a:spcBef>
                <a:spcPts val="956"/>
              </a:spcBef>
            </a:pPr>
            <a:r>
              <a:rPr lang="en-US" altLang="zh-CN" i="1" spc="49" dirty="0">
                <a:solidFill>
                  <a:srgbClr val="D84436"/>
                </a:solidFill>
                <a:latin typeface="Times New Roman"/>
                <a:cs typeface="Times New Roman"/>
              </a:rPr>
              <a:t>this  </a:t>
            </a:r>
            <a:r>
              <a:rPr lang="en-US" altLang="zh-CN" i="1" spc="-23" dirty="0">
                <a:solidFill>
                  <a:srgbClr val="D84436"/>
                </a:solidFill>
                <a:latin typeface="Times New Roman"/>
                <a:cs typeface="Times New Roman"/>
              </a:rPr>
              <a:t>is  </a:t>
            </a:r>
            <a:r>
              <a:rPr lang="en-US" altLang="zh-CN" i="1" spc="248" dirty="0">
                <a:solidFill>
                  <a:srgbClr val="D84436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spc="323" dirty="0">
                <a:solidFill>
                  <a:srgbClr val="D84436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spc="-326" dirty="0">
                <a:solidFill>
                  <a:srgbClr val="D84436"/>
                </a:solidFill>
                <a:latin typeface="Times New Roman"/>
                <a:cs typeface="Times New Roman"/>
              </a:rPr>
              <a:t>“6”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4" name="Shape 664"/>
          <p:cNvCxnSpPr>
            <a:cxnSpLocks/>
            <a:stCxn id="9" idx="2"/>
            <a:endCxn id="11" idx="0"/>
          </p:cNvCxnSpPr>
          <p:nvPr/>
        </p:nvCxnSpPr>
        <p:spPr>
          <a:xfrm flipH="1">
            <a:off x="4775635" y="4119955"/>
            <a:ext cx="2000648" cy="5288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" name="Shape 667"/>
          <p:cNvCxnSpPr>
            <a:cxnSpLocks/>
            <a:stCxn id="10" idx="2"/>
            <a:endCxn id="11" idx="0"/>
          </p:cNvCxnSpPr>
          <p:nvPr/>
        </p:nvCxnSpPr>
        <p:spPr>
          <a:xfrm>
            <a:off x="2752714" y="4164393"/>
            <a:ext cx="2022922" cy="4844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dependency with DAG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Shape 670"/>
          <p:cNvSpPr/>
          <p:nvPr/>
        </p:nvSpPr>
        <p:spPr>
          <a:xfrm>
            <a:off x="4163641" y="2171749"/>
            <a:ext cx="1406142" cy="816361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2</a:t>
            </a:r>
          </a:p>
        </p:txBody>
      </p:sp>
      <p:sp>
        <p:nvSpPr>
          <p:cNvPr id="9" name="Shape 665"/>
          <p:cNvSpPr/>
          <p:nvPr/>
        </p:nvSpPr>
        <p:spPr>
          <a:xfrm>
            <a:off x="5667670" y="3318680"/>
            <a:ext cx="2217227" cy="80127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+ 1</a:t>
            </a:r>
          </a:p>
        </p:txBody>
      </p:sp>
      <p:sp>
        <p:nvSpPr>
          <p:cNvPr id="10" name="Shape 668"/>
          <p:cNvSpPr/>
          <p:nvPr/>
        </p:nvSpPr>
        <p:spPr>
          <a:xfrm>
            <a:off x="1747329" y="3318679"/>
            <a:ext cx="2010770" cy="84571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A + 2</a:t>
            </a:r>
          </a:p>
        </p:txBody>
      </p:sp>
      <p:sp>
        <p:nvSpPr>
          <p:cNvPr id="11" name="Shape 666"/>
          <p:cNvSpPr/>
          <p:nvPr/>
        </p:nvSpPr>
        <p:spPr>
          <a:xfrm>
            <a:off x="3607671" y="4648808"/>
            <a:ext cx="2335929" cy="81531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B *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for efficiency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Different scheduling policy may yield different performance</a:t>
            </a:r>
          </a:p>
          <a:p>
            <a:r>
              <a:rPr lang="en-US" altLang="zh-CN" dirty="0"/>
              <a:t>Breath-first: </a:t>
            </a:r>
          </a:p>
          <a:p>
            <a:pPr lvl="1"/>
            <a:r>
              <a:rPr lang="en-US" altLang="zh-CN" dirty="0"/>
              <a:t>high parallelism</a:t>
            </a:r>
          </a:p>
          <a:p>
            <a:pPr lvl="1"/>
            <a:r>
              <a:rPr lang="en-US" altLang="zh-CN" dirty="0"/>
              <a:t>high memory pressure</a:t>
            </a:r>
          </a:p>
          <a:p>
            <a:r>
              <a:rPr lang="en-US" altLang="zh-CN" dirty="0"/>
              <a:t>Depth-first: </a:t>
            </a:r>
          </a:p>
          <a:p>
            <a:pPr lvl="1"/>
            <a:r>
              <a:rPr lang="en-US" altLang="zh-CN" dirty="0"/>
              <a:t>low parallelism</a:t>
            </a:r>
          </a:p>
          <a:p>
            <a:pPr lvl="1"/>
            <a:r>
              <a:rPr lang="en-US" altLang="zh-CN" dirty="0"/>
              <a:t>good temporal locality</a:t>
            </a:r>
          </a:p>
          <a:p>
            <a:pPr lvl="1"/>
            <a:r>
              <a:rPr lang="en-US" altLang="zh-CN" dirty="0"/>
              <a:t>small memory footprint</a:t>
            </a:r>
          </a:p>
          <a:p>
            <a:r>
              <a:rPr lang="en-US" altLang="zh-CN" dirty="0"/>
              <a:t>Critical path first:</a:t>
            </a:r>
          </a:p>
          <a:p>
            <a:pPr lvl="1"/>
            <a:r>
              <a:rPr lang="en-US" altLang="zh-CN" dirty="0"/>
              <a:t>Nodes on critical path always get highest priority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Scheduling with resource constraint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 memory is very limited: 12GB maximum</a:t>
            </a:r>
          </a:p>
          <a:p>
            <a:r>
              <a:rPr lang="en-US" altLang="zh-CN" dirty="0"/>
              <a:t>GPU need as much parallelism as possible</a:t>
            </a:r>
          </a:p>
          <a:p>
            <a:endParaRPr lang="en-US" altLang="zh-CN" dirty="0"/>
          </a:p>
          <a:p>
            <a:r>
              <a:rPr lang="en-US" altLang="zh-CN" dirty="0"/>
              <a:t>Need to balance parallelism and memory consumption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Scheduling operators</a:t>
            </a:r>
          </a:p>
          <a:p>
            <a:r>
              <a:rPr lang="en-US" altLang="zh-CN" dirty="0"/>
              <a:t>Distributed </a:t>
            </a:r>
            <a:r>
              <a:rPr lang="en-US" altLang="zh-CN" dirty="0" smtClean="0"/>
              <a:t>training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Tensorflow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Enables training on multiple machines</a:t>
            </a:r>
          </a:p>
          <a:p>
            <a:r>
              <a:rPr lang="en-US" altLang="zh-CN" dirty="0"/>
              <a:t>Implemented with Parameter Server</a:t>
            </a:r>
          </a:p>
          <a:p>
            <a:r>
              <a:rPr lang="en-US" altLang="zh-CN" dirty="0"/>
              <a:t>Allows both synchronous and asynchronous training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Tensorflow architecture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256584" cy="46828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Writing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placeholders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Neural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multiplication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Specify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optimizer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Keras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afternoon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Subset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CAPTCHA</a:t>
            </a:r>
            <a:endParaRPr kumimoji="1" lang="zh-CN" altLang="en-US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2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Keras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statement,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endParaRPr kumimoji="1" lang="zh-CN" altLang="en-US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Improve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process (pseudo code)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17638"/>
            <a:ext cx="6120680" cy="31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for iteration in range(1:100):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for batch in </a:t>
            </a:r>
            <a:r>
              <a:rPr lang="en-US" altLang="zh-CN" sz="1800" dirty="0" err="1">
                <a:latin typeface="Consolas" panose="020B0609020204030204" pitchFamily="49" charset="0"/>
              </a:rPr>
              <a:t>mini_batches</a:t>
            </a:r>
            <a:r>
              <a:rPr lang="en-US" altLang="zh-CN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x, y = </a:t>
            </a:r>
            <a:r>
              <a:rPr lang="en-US" altLang="zh-CN" sz="1800" dirty="0" err="1">
                <a:latin typeface="Consolas" panose="020B0609020204030204" pitchFamily="49" charset="0"/>
              </a:rPr>
              <a:t>batch.input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batch.label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hx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softmax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Wx</a:t>
            </a:r>
            <a:r>
              <a:rPr lang="en-US" altLang="zh-CN" sz="1800" dirty="0">
                <a:latin typeface="Consolas" panose="020B0609020204030204" pitchFamily="49" charset="0"/>
              </a:rPr>
              <a:t> + b)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loss = sum(y * log(</a:t>
            </a:r>
            <a:r>
              <a:rPr lang="en-US" altLang="zh-CN" sz="1800" dirty="0" err="1">
                <a:latin typeface="Consolas" panose="020B0609020204030204" pitchFamily="49" charset="0"/>
              </a:rPr>
              <a:t>hx</a:t>
            </a:r>
            <a:r>
              <a:rPr lang="en-US" altLang="zh-CN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gradw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grad</a:t>
            </a:r>
            <a:r>
              <a:rPr lang="en-US" altLang="zh-CN" sz="1800" dirty="0">
                <a:latin typeface="Consolas" panose="020B0609020204030204" pitchFamily="49" charset="0"/>
              </a:rPr>
              <a:t>(loss, W)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gradb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grad</a:t>
            </a:r>
            <a:r>
              <a:rPr lang="en-US" altLang="zh-CN" sz="1800" dirty="0">
                <a:latin typeface="Consolas" panose="020B0609020204030204" pitchFamily="49" charset="0"/>
              </a:rPr>
              <a:t>(loss, b)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W += </a:t>
            </a:r>
            <a:r>
              <a:rPr lang="en-US" altLang="zh-CN" sz="1800" dirty="0" err="1">
                <a:latin typeface="Consolas" panose="020B0609020204030204" pitchFamily="49" charset="0"/>
              </a:rPr>
              <a:t>gradw</a:t>
            </a:r>
            <a:r>
              <a:rPr lang="en-US" altLang="zh-CN" sz="1800" dirty="0">
                <a:latin typeface="Consolas" panose="020B0609020204030204" pitchFamily="49" charset="0"/>
              </a:rPr>
              <a:t> * alpha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b += </a:t>
            </a:r>
            <a:r>
              <a:rPr lang="en-US" altLang="zh-CN" sz="1800" dirty="0" err="1">
                <a:latin typeface="Consolas" panose="020B0609020204030204" pitchFamily="49" charset="0"/>
              </a:rPr>
              <a:t>gradb</a:t>
            </a:r>
            <a:r>
              <a:rPr lang="en-US" altLang="zh-CN" sz="1800" dirty="0">
                <a:latin typeface="Consolas" panose="020B0609020204030204" pitchFamily="49" charset="0"/>
              </a:rPr>
              <a:t> * alpha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object 7"/>
          <p:cNvSpPr/>
          <p:nvPr/>
        </p:nvSpPr>
        <p:spPr>
          <a:xfrm>
            <a:off x="2530676" y="5130432"/>
            <a:ext cx="406241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0" y="0"/>
                </a:moveTo>
                <a:lnTo>
                  <a:pt x="541348" y="0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/>
          <p:cNvSpPr/>
          <p:nvPr/>
        </p:nvSpPr>
        <p:spPr>
          <a:xfrm>
            <a:off x="2936687" y="511863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7"/>
                </a:lnTo>
                <a:close/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9"/>
          <p:cNvSpPr txBox="1"/>
          <p:nvPr/>
        </p:nvSpPr>
        <p:spPr>
          <a:xfrm>
            <a:off x="2585191" y="4817637"/>
            <a:ext cx="5903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3"/>
              </a:lnSpc>
            </a:pPr>
            <a:r>
              <a:rPr sz="1200" spc="11" dirty="0">
                <a:latin typeface="Arial"/>
                <a:cs typeface="Arial"/>
              </a:rPr>
              <a:t>28x28</a:t>
            </a:r>
            <a:endParaRPr sz="1200" dirty="0">
              <a:latin typeface="Arial"/>
              <a:cs typeface="Arial"/>
            </a:endParaRPr>
          </a:p>
          <a:p>
            <a:pPr marL="16669">
              <a:lnSpc>
                <a:spcPts val="1073"/>
              </a:lnSpc>
            </a:pPr>
            <a:r>
              <a:rPr sz="1200" spc="15" dirty="0">
                <a:latin typeface="Arial"/>
                <a:cs typeface="Arial"/>
              </a:rPr>
              <a:t>pixels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678069" y="6011072"/>
            <a:ext cx="81987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34" dirty="0">
                <a:latin typeface="Arial"/>
                <a:cs typeface="Arial"/>
              </a:rPr>
              <a:t>softmax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4308659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2"/>
          <p:cNvSpPr/>
          <p:nvPr/>
        </p:nvSpPr>
        <p:spPr>
          <a:xfrm>
            <a:off x="4558765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3"/>
          <p:cNvSpPr/>
          <p:nvPr/>
        </p:nvSpPr>
        <p:spPr>
          <a:xfrm>
            <a:off x="4808833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4"/>
          <p:cNvSpPr/>
          <p:nvPr/>
        </p:nvSpPr>
        <p:spPr>
          <a:xfrm>
            <a:off x="5058882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5"/>
          <p:cNvSpPr/>
          <p:nvPr/>
        </p:nvSpPr>
        <p:spPr>
          <a:xfrm>
            <a:off x="5558963" y="4997266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6"/>
          <p:cNvSpPr/>
          <p:nvPr/>
        </p:nvSpPr>
        <p:spPr>
          <a:xfrm>
            <a:off x="3058317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7"/>
          <p:cNvSpPr/>
          <p:nvPr/>
        </p:nvSpPr>
        <p:spPr>
          <a:xfrm>
            <a:off x="3308371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69" y="0"/>
                </a:lnTo>
                <a:lnTo>
                  <a:pt x="31586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8"/>
          <p:cNvSpPr/>
          <p:nvPr/>
        </p:nvSpPr>
        <p:spPr>
          <a:xfrm>
            <a:off x="3558454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30" h="316230">
                <a:moveTo>
                  <a:pt x="0" y="0"/>
                </a:moveTo>
                <a:lnTo>
                  <a:pt x="315849" y="0"/>
                </a:lnTo>
                <a:lnTo>
                  <a:pt x="315849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9"/>
          <p:cNvSpPr/>
          <p:nvPr/>
        </p:nvSpPr>
        <p:spPr>
          <a:xfrm>
            <a:off x="3808522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20"/>
          <p:cNvSpPr/>
          <p:nvPr/>
        </p:nvSpPr>
        <p:spPr>
          <a:xfrm>
            <a:off x="4058609" y="4997194"/>
            <a:ext cx="237173" cy="237173"/>
          </a:xfrm>
          <a:custGeom>
            <a:avLst/>
            <a:gdLst/>
            <a:ahLst/>
            <a:cxnLst/>
            <a:rect l="l" t="t" r="r" b="b"/>
            <a:pathLst>
              <a:path w="316229" h="316230">
                <a:moveTo>
                  <a:pt x="0" y="0"/>
                </a:moveTo>
                <a:lnTo>
                  <a:pt x="315874" y="0"/>
                </a:lnTo>
                <a:lnTo>
                  <a:pt x="315874" y="315869"/>
                </a:lnTo>
                <a:lnTo>
                  <a:pt x="0" y="31586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21"/>
          <p:cNvSpPr txBox="1"/>
          <p:nvPr/>
        </p:nvSpPr>
        <p:spPr>
          <a:xfrm>
            <a:off x="5374573" y="5056855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3176769" y="5234096"/>
            <a:ext cx="489109" cy="675323"/>
          </a:xfrm>
          <a:custGeom>
            <a:avLst/>
            <a:gdLst/>
            <a:ahLst/>
            <a:cxnLst/>
            <a:rect l="l" t="t" r="r" b="b"/>
            <a:pathLst>
              <a:path w="652144" h="900430">
                <a:moveTo>
                  <a:pt x="0" y="0"/>
                </a:moveTo>
                <a:lnTo>
                  <a:pt x="65188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3"/>
          <p:cNvSpPr/>
          <p:nvPr/>
        </p:nvSpPr>
        <p:spPr>
          <a:xfrm>
            <a:off x="3665648" y="5234096"/>
            <a:ext cx="11430" cy="675323"/>
          </a:xfrm>
          <a:custGeom>
            <a:avLst/>
            <a:gdLst/>
            <a:ahLst/>
            <a:cxnLst/>
            <a:rect l="l" t="t" r="r" b="b"/>
            <a:pathLst>
              <a:path w="15239" h="900430">
                <a:moveTo>
                  <a:pt x="14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4"/>
          <p:cNvSpPr/>
          <p:nvPr/>
        </p:nvSpPr>
        <p:spPr>
          <a:xfrm>
            <a:off x="3665742" y="5234096"/>
            <a:ext cx="261461" cy="675323"/>
          </a:xfrm>
          <a:custGeom>
            <a:avLst/>
            <a:gdLst/>
            <a:ahLst/>
            <a:cxnLst/>
            <a:rect l="l" t="t" r="r" b="b"/>
            <a:pathLst>
              <a:path w="348614" h="900430">
                <a:moveTo>
                  <a:pt x="3482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5"/>
          <p:cNvSpPr/>
          <p:nvPr/>
        </p:nvSpPr>
        <p:spPr>
          <a:xfrm>
            <a:off x="3665648" y="5234096"/>
            <a:ext cx="511493" cy="675323"/>
          </a:xfrm>
          <a:custGeom>
            <a:avLst/>
            <a:gdLst/>
            <a:ahLst/>
            <a:cxnLst/>
            <a:rect l="l" t="t" r="r" b="b"/>
            <a:pathLst>
              <a:path w="681989" h="900430">
                <a:moveTo>
                  <a:pt x="6818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6"/>
          <p:cNvSpPr/>
          <p:nvPr/>
        </p:nvSpPr>
        <p:spPr>
          <a:xfrm>
            <a:off x="3665611" y="5234096"/>
            <a:ext cx="1012031" cy="675323"/>
          </a:xfrm>
          <a:custGeom>
            <a:avLst/>
            <a:gdLst/>
            <a:ahLst/>
            <a:cxnLst/>
            <a:rect l="l" t="t" r="r" b="b"/>
            <a:pathLst>
              <a:path w="1349375" h="900430">
                <a:moveTo>
                  <a:pt x="13487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7"/>
          <p:cNvSpPr/>
          <p:nvPr/>
        </p:nvSpPr>
        <p:spPr>
          <a:xfrm>
            <a:off x="3665723" y="5234096"/>
            <a:ext cx="1261586" cy="675323"/>
          </a:xfrm>
          <a:custGeom>
            <a:avLst/>
            <a:gdLst/>
            <a:ahLst/>
            <a:cxnLst/>
            <a:rect l="l" t="t" r="r" b="b"/>
            <a:pathLst>
              <a:path w="1682114" h="900430">
                <a:moveTo>
                  <a:pt x="1682096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8"/>
          <p:cNvSpPr/>
          <p:nvPr/>
        </p:nvSpPr>
        <p:spPr>
          <a:xfrm>
            <a:off x="3665573" y="5234096"/>
            <a:ext cx="1512094" cy="675323"/>
          </a:xfrm>
          <a:custGeom>
            <a:avLst/>
            <a:gdLst/>
            <a:ahLst/>
            <a:cxnLst/>
            <a:rect l="l" t="t" r="r" b="b"/>
            <a:pathLst>
              <a:path w="2016125" h="900430">
                <a:moveTo>
                  <a:pt x="2015695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9"/>
          <p:cNvSpPr/>
          <p:nvPr/>
        </p:nvSpPr>
        <p:spPr>
          <a:xfrm>
            <a:off x="3426822" y="5234096"/>
            <a:ext cx="636270" cy="675323"/>
          </a:xfrm>
          <a:custGeom>
            <a:avLst/>
            <a:gdLst/>
            <a:ahLst/>
            <a:cxnLst/>
            <a:rect l="l" t="t" r="r" b="b"/>
            <a:pathLst>
              <a:path w="848360" h="900430">
                <a:moveTo>
                  <a:pt x="0" y="0"/>
                </a:moveTo>
                <a:lnTo>
                  <a:pt x="84780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30"/>
          <p:cNvSpPr/>
          <p:nvPr/>
        </p:nvSpPr>
        <p:spPr>
          <a:xfrm>
            <a:off x="3926966" y="5234096"/>
            <a:ext cx="135731" cy="675323"/>
          </a:xfrm>
          <a:custGeom>
            <a:avLst/>
            <a:gdLst/>
            <a:ahLst/>
            <a:cxnLst/>
            <a:rect l="l" t="t" r="r" b="b"/>
            <a:pathLst>
              <a:path w="180975" h="900430">
                <a:moveTo>
                  <a:pt x="0" y="0"/>
                </a:moveTo>
                <a:lnTo>
                  <a:pt x="1808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31"/>
          <p:cNvSpPr/>
          <p:nvPr/>
        </p:nvSpPr>
        <p:spPr>
          <a:xfrm>
            <a:off x="4062772" y="5234096"/>
            <a:ext cx="114300" cy="675323"/>
          </a:xfrm>
          <a:custGeom>
            <a:avLst/>
            <a:gdLst/>
            <a:ahLst/>
            <a:cxnLst/>
            <a:rect l="l" t="t" r="r" b="b"/>
            <a:pathLst>
              <a:path w="152400" h="900430">
                <a:moveTo>
                  <a:pt x="1523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2"/>
          <p:cNvSpPr/>
          <p:nvPr/>
        </p:nvSpPr>
        <p:spPr>
          <a:xfrm>
            <a:off x="4062622" y="5234096"/>
            <a:ext cx="364807" cy="675323"/>
          </a:xfrm>
          <a:custGeom>
            <a:avLst/>
            <a:gdLst/>
            <a:ahLst/>
            <a:cxnLst/>
            <a:rect l="l" t="t" r="r" b="b"/>
            <a:pathLst>
              <a:path w="486410" h="900430">
                <a:moveTo>
                  <a:pt x="485999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3"/>
          <p:cNvSpPr/>
          <p:nvPr/>
        </p:nvSpPr>
        <p:spPr>
          <a:xfrm>
            <a:off x="4062735" y="5234096"/>
            <a:ext cx="614839" cy="675323"/>
          </a:xfrm>
          <a:custGeom>
            <a:avLst/>
            <a:gdLst/>
            <a:ahLst/>
            <a:cxnLst/>
            <a:rect l="l" t="t" r="r" b="b"/>
            <a:pathLst>
              <a:path w="819785" h="900430">
                <a:moveTo>
                  <a:pt x="8192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4"/>
          <p:cNvSpPr/>
          <p:nvPr/>
        </p:nvSpPr>
        <p:spPr>
          <a:xfrm>
            <a:off x="4062622" y="5234096"/>
            <a:ext cx="864870" cy="675323"/>
          </a:xfrm>
          <a:custGeom>
            <a:avLst/>
            <a:gdLst/>
            <a:ahLst/>
            <a:cxnLst/>
            <a:rect l="l" t="t" r="r" b="b"/>
            <a:pathLst>
              <a:path w="1153160" h="900430">
                <a:moveTo>
                  <a:pt x="11528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5"/>
          <p:cNvSpPr/>
          <p:nvPr/>
        </p:nvSpPr>
        <p:spPr>
          <a:xfrm>
            <a:off x="4062698" y="5234096"/>
            <a:ext cx="1114901" cy="675323"/>
          </a:xfrm>
          <a:custGeom>
            <a:avLst/>
            <a:gdLst/>
            <a:ahLst/>
            <a:cxnLst/>
            <a:rect l="l" t="t" r="r" b="b"/>
            <a:pathLst>
              <a:path w="1486535" h="900430">
                <a:moveTo>
                  <a:pt x="1486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6"/>
          <p:cNvSpPr/>
          <p:nvPr/>
        </p:nvSpPr>
        <p:spPr>
          <a:xfrm>
            <a:off x="4062604" y="5234167"/>
            <a:ext cx="1614964" cy="675323"/>
          </a:xfrm>
          <a:custGeom>
            <a:avLst/>
            <a:gdLst/>
            <a:ahLst/>
            <a:cxnLst/>
            <a:rect l="l" t="t" r="r" b="b"/>
            <a:pathLst>
              <a:path w="2153285" h="900430">
                <a:moveTo>
                  <a:pt x="2153095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7"/>
          <p:cNvSpPr/>
          <p:nvPr/>
        </p:nvSpPr>
        <p:spPr>
          <a:xfrm>
            <a:off x="3176769" y="5234096"/>
            <a:ext cx="2156460" cy="675323"/>
          </a:xfrm>
          <a:custGeom>
            <a:avLst/>
            <a:gdLst/>
            <a:ahLst/>
            <a:cxnLst/>
            <a:rect l="l" t="t" r="r" b="b"/>
            <a:pathLst>
              <a:path w="2875279" h="900430">
                <a:moveTo>
                  <a:pt x="0" y="0"/>
                </a:moveTo>
                <a:lnTo>
                  <a:pt x="2874884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8"/>
          <p:cNvSpPr/>
          <p:nvPr/>
        </p:nvSpPr>
        <p:spPr>
          <a:xfrm>
            <a:off x="3926966" y="5234096"/>
            <a:ext cx="1405890" cy="675323"/>
          </a:xfrm>
          <a:custGeom>
            <a:avLst/>
            <a:gdLst/>
            <a:ahLst/>
            <a:cxnLst/>
            <a:rect l="l" t="t" r="r" b="b"/>
            <a:pathLst>
              <a:path w="1874520" h="900430">
                <a:moveTo>
                  <a:pt x="0" y="0"/>
                </a:moveTo>
                <a:lnTo>
                  <a:pt x="18743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9"/>
          <p:cNvSpPr/>
          <p:nvPr/>
        </p:nvSpPr>
        <p:spPr>
          <a:xfrm>
            <a:off x="4177072" y="5234096"/>
            <a:ext cx="1155859" cy="675323"/>
          </a:xfrm>
          <a:custGeom>
            <a:avLst/>
            <a:gdLst/>
            <a:ahLst/>
            <a:cxnLst/>
            <a:rect l="l" t="t" r="r" b="b"/>
            <a:pathLst>
              <a:path w="1541145" h="900430">
                <a:moveTo>
                  <a:pt x="0" y="0"/>
                </a:moveTo>
                <a:lnTo>
                  <a:pt x="1541096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40"/>
          <p:cNvSpPr/>
          <p:nvPr/>
        </p:nvSpPr>
        <p:spPr>
          <a:xfrm>
            <a:off x="4177072" y="5234096"/>
            <a:ext cx="282893" cy="675323"/>
          </a:xfrm>
          <a:custGeom>
            <a:avLst/>
            <a:gdLst/>
            <a:ahLst/>
            <a:cxnLst/>
            <a:rect l="l" t="t" r="r" b="b"/>
            <a:pathLst>
              <a:path w="377189" h="900430">
                <a:moveTo>
                  <a:pt x="0" y="0"/>
                </a:moveTo>
                <a:lnTo>
                  <a:pt x="37679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41"/>
          <p:cNvSpPr/>
          <p:nvPr/>
        </p:nvSpPr>
        <p:spPr>
          <a:xfrm>
            <a:off x="4459596" y="5234096"/>
            <a:ext cx="718185" cy="675323"/>
          </a:xfrm>
          <a:custGeom>
            <a:avLst/>
            <a:gdLst/>
            <a:ahLst/>
            <a:cxnLst/>
            <a:rect l="l" t="t" r="r" b="b"/>
            <a:pathLst>
              <a:path w="957579" h="900430">
                <a:moveTo>
                  <a:pt x="956998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2"/>
          <p:cNvSpPr/>
          <p:nvPr/>
        </p:nvSpPr>
        <p:spPr>
          <a:xfrm>
            <a:off x="4459728" y="5234167"/>
            <a:ext cx="1217771" cy="675323"/>
          </a:xfrm>
          <a:custGeom>
            <a:avLst/>
            <a:gdLst/>
            <a:ahLst/>
            <a:cxnLst/>
            <a:rect l="l" t="t" r="r" b="b"/>
            <a:pathLst>
              <a:path w="1623695" h="900430">
                <a:moveTo>
                  <a:pt x="1623596" y="0"/>
                </a:moveTo>
                <a:lnTo>
                  <a:pt x="0" y="900298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3"/>
          <p:cNvSpPr/>
          <p:nvPr/>
        </p:nvSpPr>
        <p:spPr>
          <a:xfrm>
            <a:off x="3676898" y="5234096"/>
            <a:ext cx="386238" cy="675323"/>
          </a:xfrm>
          <a:custGeom>
            <a:avLst/>
            <a:gdLst/>
            <a:ahLst/>
            <a:cxnLst/>
            <a:rect l="l" t="t" r="r" b="b"/>
            <a:pathLst>
              <a:path w="514985" h="900430">
                <a:moveTo>
                  <a:pt x="0" y="0"/>
                </a:moveTo>
                <a:lnTo>
                  <a:pt x="514498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4"/>
          <p:cNvSpPr/>
          <p:nvPr/>
        </p:nvSpPr>
        <p:spPr>
          <a:xfrm>
            <a:off x="3176769" y="5234096"/>
            <a:ext cx="885825" cy="675323"/>
          </a:xfrm>
          <a:custGeom>
            <a:avLst/>
            <a:gdLst/>
            <a:ahLst/>
            <a:cxnLst/>
            <a:rect l="l" t="t" r="r" b="b"/>
            <a:pathLst>
              <a:path w="1181100" h="900430">
                <a:moveTo>
                  <a:pt x="0" y="0"/>
                </a:moveTo>
                <a:lnTo>
                  <a:pt x="1181087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5"/>
          <p:cNvSpPr/>
          <p:nvPr/>
        </p:nvSpPr>
        <p:spPr>
          <a:xfrm>
            <a:off x="3426822" y="5234096"/>
            <a:ext cx="239078" cy="675323"/>
          </a:xfrm>
          <a:custGeom>
            <a:avLst/>
            <a:gdLst/>
            <a:ahLst/>
            <a:cxnLst/>
            <a:rect l="l" t="t" r="r" b="b"/>
            <a:pathLst>
              <a:path w="318769" h="900430">
                <a:moveTo>
                  <a:pt x="0" y="0"/>
                </a:moveTo>
                <a:lnTo>
                  <a:pt x="318609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6"/>
          <p:cNvSpPr/>
          <p:nvPr/>
        </p:nvSpPr>
        <p:spPr>
          <a:xfrm>
            <a:off x="3665667" y="5234100"/>
            <a:ext cx="2012156" cy="675323"/>
          </a:xfrm>
          <a:custGeom>
            <a:avLst/>
            <a:gdLst/>
            <a:ahLst/>
            <a:cxnLst/>
            <a:rect l="l" t="t" r="r" b="b"/>
            <a:pathLst>
              <a:path w="2682875" h="900430">
                <a:moveTo>
                  <a:pt x="0" y="900288"/>
                </a:moveTo>
                <a:lnTo>
                  <a:pt x="2682294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7"/>
          <p:cNvSpPr/>
          <p:nvPr/>
        </p:nvSpPr>
        <p:spPr>
          <a:xfrm>
            <a:off x="3665723" y="5234096"/>
            <a:ext cx="761524" cy="675323"/>
          </a:xfrm>
          <a:custGeom>
            <a:avLst/>
            <a:gdLst/>
            <a:ahLst/>
            <a:cxnLst/>
            <a:rect l="l" t="t" r="r" b="b"/>
            <a:pathLst>
              <a:path w="1015364" h="900430">
                <a:moveTo>
                  <a:pt x="1015197" y="0"/>
                </a:moveTo>
                <a:lnTo>
                  <a:pt x="0" y="900293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8"/>
          <p:cNvSpPr/>
          <p:nvPr/>
        </p:nvSpPr>
        <p:spPr>
          <a:xfrm>
            <a:off x="4459671" y="5234100"/>
            <a:ext cx="467678" cy="675323"/>
          </a:xfrm>
          <a:custGeom>
            <a:avLst/>
            <a:gdLst/>
            <a:ahLst/>
            <a:cxnLst/>
            <a:rect l="l" t="t" r="r" b="b"/>
            <a:pathLst>
              <a:path w="623570" h="900430">
                <a:moveTo>
                  <a:pt x="0" y="900288"/>
                </a:moveTo>
                <a:lnTo>
                  <a:pt x="623398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9"/>
          <p:cNvSpPr/>
          <p:nvPr/>
        </p:nvSpPr>
        <p:spPr>
          <a:xfrm>
            <a:off x="4459672" y="5234100"/>
            <a:ext cx="217646" cy="675323"/>
          </a:xfrm>
          <a:custGeom>
            <a:avLst/>
            <a:gdLst/>
            <a:ahLst/>
            <a:cxnLst/>
            <a:rect l="l" t="t" r="r" b="b"/>
            <a:pathLst>
              <a:path w="290195" h="900430">
                <a:moveTo>
                  <a:pt x="0" y="900288"/>
                </a:moveTo>
                <a:lnTo>
                  <a:pt x="2900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50"/>
          <p:cNvSpPr/>
          <p:nvPr/>
        </p:nvSpPr>
        <p:spPr>
          <a:xfrm>
            <a:off x="4427047" y="5234100"/>
            <a:ext cx="32861" cy="675323"/>
          </a:xfrm>
          <a:custGeom>
            <a:avLst/>
            <a:gdLst/>
            <a:ahLst/>
            <a:cxnLst/>
            <a:rect l="l" t="t" r="r" b="b"/>
            <a:pathLst>
              <a:path w="43814" h="900430">
                <a:moveTo>
                  <a:pt x="434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51"/>
          <p:cNvSpPr/>
          <p:nvPr/>
        </p:nvSpPr>
        <p:spPr>
          <a:xfrm>
            <a:off x="3676898" y="5234100"/>
            <a:ext cx="782955" cy="675323"/>
          </a:xfrm>
          <a:custGeom>
            <a:avLst/>
            <a:gdLst/>
            <a:ahLst/>
            <a:cxnLst/>
            <a:rect l="l" t="t" r="r" b="b"/>
            <a:pathLst>
              <a:path w="1043939" h="900430">
                <a:moveTo>
                  <a:pt x="10436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2"/>
          <p:cNvSpPr/>
          <p:nvPr/>
        </p:nvSpPr>
        <p:spPr>
          <a:xfrm>
            <a:off x="3426926" y="5234100"/>
            <a:ext cx="1032986" cy="675323"/>
          </a:xfrm>
          <a:custGeom>
            <a:avLst/>
            <a:gdLst/>
            <a:ahLst/>
            <a:cxnLst/>
            <a:rect l="l" t="t" r="r" b="b"/>
            <a:pathLst>
              <a:path w="1377314" h="900430">
                <a:moveTo>
                  <a:pt x="13769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3"/>
          <p:cNvSpPr/>
          <p:nvPr/>
        </p:nvSpPr>
        <p:spPr>
          <a:xfrm>
            <a:off x="3176726" y="5234100"/>
            <a:ext cx="1283017" cy="675323"/>
          </a:xfrm>
          <a:custGeom>
            <a:avLst/>
            <a:gdLst/>
            <a:ahLst/>
            <a:cxnLst/>
            <a:rect l="l" t="t" r="r" b="b"/>
            <a:pathLst>
              <a:path w="1710689" h="900430">
                <a:moveTo>
                  <a:pt x="171059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4"/>
          <p:cNvSpPr/>
          <p:nvPr/>
        </p:nvSpPr>
        <p:spPr>
          <a:xfrm>
            <a:off x="3926872" y="5234100"/>
            <a:ext cx="532924" cy="675323"/>
          </a:xfrm>
          <a:custGeom>
            <a:avLst/>
            <a:gdLst/>
            <a:ahLst/>
            <a:cxnLst/>
            <a:rect l="l" t="t" r="r" b="b"/>
            <a:pathLst>
              <a:path w="710564" h="900430">
                <a:moveTo>
                  <a:pt x="7103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5"/>
          <p:cNvSpPr/>
          <p:nvPr/>
        </p:nvSpPr>
        <p:spPr>
          <a:xfrm>
            <a:off x="3426879" y="5234100"/>
            <a:ext cx="1906429" cy="675323"/>
          </a:xfrm>
          <a:custGeom>
            <a:avLst/>
            <a:gdLst/>
            <a:ahLst/>
            <a:cxnLst/>
            <a:rect l="l" t="t" r="r" b="b"/>
            <a:pathLst>
              <a:path w="2541904" h="900430">
                <a:moveTo>
                  <a:pt x="2541304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6"/>
          <p:cNvSpPr/>
          <p:nvPr/>
        </p:nvSpPr>
        <p:spPr>
          <a:xfrm>
            <a:off x="3676860" y="5234100"/>
            <a:ext cx="1656398" cy="675323"/>
          </a:xfrm>
          <a:custGeom>
            <a:avLst/>
            <a:gdLst/>
            <a:ahLst/>
            <a:cxnLst/>
            <a:rect l="l" t="t" r="r" b="b"/>
            <a:pathLst>
              <a:path w="2208529" h="900430">
                <a:moveTo>
                  <a:pt x="2207995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7"/>
          <p:cNvSpPr/>
          <p:nvPr/>
        </p:nvSpPr>
        <p:spPr>
          <a:xfrm>
            <a:off x="4427234" y="5234100"/>
            <a:ext cx="905828" cy="675323"/>
          </a:xfrm>
          <a:custGeom>
            <a:avLst/>
            <a:gdLst/>
            <a:ahLst/>
            <a:cxnLst/>
            <a:rect l="l" t="t" r="r" b="b"/>
            <a:pathLst>
              <a:path w="1207770" h="900430">
                <a:moveTo>
                  <a:pt x="1207497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8"/>
          <p:cNvSpPr/>
          <p:nvPr/>
        </p:nvSpPr>
        <p:spPr>
          <a:xfrm>
            <a:off x="4677208" y="5234100"/>
            <a:ext cx="655796" cy="675323"/>
          </a:xfrm>
          <a:custGeom>
            <a:avLst/>
            <a:gdLst/>
            <a:ahLst/>
            <a:cxnLst/>
            <a:rect l="l" t="t" r="r" b="b"/>
            <a:pathLst>
              <a:path w="874395" h="900430">
                <a:moveTo>
                  <a:pt x="8741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9"/>
          <p:cNvSpPr/>
          <p:nvPr/>
        </p:nvSpPr>
        <p:spPr>
          <a:xfrm>
            <a:off x="4927182" y="5234100"/>
            <a:ext cx="405765" cy="675323"/>
          </a:xfrm>
          <a:custGeom>
            <a:avLst/>
            <a:gdLst/>
            <a:ahLst/>
            <a:cxnLst/>
            <a:rect l="l" t="t" r="r" b="b"/>
            <a:pathLst>
              <a:path w="541020" h="900430">
                <a:moveTo>
                  <a:pt x="540898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60"/>
          <p:cNvSpPr/>
          <p:nvPr/>
        </p:nvSpPr>
        <p:spPr>
          <a:xfrm>
            <a:off x="5177383" y="5234100"/>
            <a:ext cx="155734" cy="675323"/>
          </a:xfrm>
          <a:custGeom>
            <a:avLst/>
            <a:gdLst/>
            <a:ahLst/>
            <a:cxnLst/>
            <a:rect l="l" t="t" r="r" b="b"/>
            <a:pathLst>
              <a:path w="207645" h="900430">
                <a:moveTo>
                  <a:pt x="207299" y="900288"/>
                </a:moveTo>
                <a:lnTo>
                  <a:pt x="0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61"/>
          <p:cNvSpPr/>
          <p:nvPr/>
        </p:nvSpPr>
        <p:spPr>
          <a:xfrm>
            <a:off x="5332857" y="5234100"/>
            <a:ext cx="344805" cy="675323"/>
          </a:xfrm>
          <a:custGeom>
            <a:avLst/>
            <a:gdLst/>
            <a:ahLst/>
            <a:cxnLst/>
            <a:rect l="l" t="t" r="r" b="b"/>
            <a:pathLst>
              <a:path w="459739" h="900430">
                <a:moveTo>
                  <a:pt x="0" y="900288"/>
                </a:moveTo>
                <a:lnTo>
                  <a:pt x="459299" y="0"/>
                </a:lnTo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2"/>
          <p:cNvSpPr/>
          <p:nvPr/>
        </p:nvSpPr>
        <p:spPr>
          <a:xfrm>
            <a:off x="3904635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2005" y="4086"/>
                </a:lnTo>
                <a:lnTo>
                  <a:pt x="291340" y="16040"/>
                </a:lnTo>
                <a:lnTo>
                  <a:pt x="327604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4" y="303388"/>
                </a:lnTo>
                <a:lnTo>
                  <a:pt x="375128" y="342510"/>
                </a:lnTo>
                <a:lnTo>
                  <a:pt x="342494" y="375138"/>
                </a:lnTo>
                <a:lnTo>
                  <a:pt x="303368" y="400009"/>
                </a:lnTo>
                <a:lnTo>
                  <a:pt x="259015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3"/>
          <p:cNvSpPr/>
          <p:nvPr/>
        </p:nvSpPr>
        <p:spPr>
          <a:xfrm>
            <a:off x="5174814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2" y="16040"/>
                </a:lnTo>
                <a:lnTo>
                  <a:pt x="327615" y="35405"/>
                </a:lnTo>
                <a:lnTo>
                  <a:pt x="359699" y="61724"/>
                </a:lnTo>
                <a:lnTo>
                  <a:pt x="386018" y="93819"/>
                </a:lnTo>
                <a:lnTo>
                  <a:pt x="405383" y="130084"/>
                </a:lnTo>
                <a:lnTo>
                  <a:pt x="417337" y="169418"/>
                </a:lnTo>
                <a:lnTo>
                  <a:pt x="421424" y="210724"/>
                </a:lnTo>
                <a:lnTo>
                  <a:pt x="415858" y="259038"/>
                </a:lnTo>
                <a:lnTo>
                  <a:pt x="400005" y="303388"/>
                </a:lnTo>
                <a:lnTo>
                  <a:pt x="375130" y="342510"/>
                </a:lnTo>
                <a:lnTo>
                  <a:pt x="342499" y="375138"/>
                </a:lnTo>
                <a:lnTo>
                  <a:pt x="303377" y="400009"/>
                </a:lnTo>
                <a:lnTo>
                  <a:pt x="259030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4"/>
          <p:cNvSpPr/>
          <p:nvPr/>
        </p:nvSpPr>
        <p:spPr>
          <a:xfrm>
            <a:off x="4301646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4" y="162409"/>
                </a:lnTo>
                <a:lnTo>
                  <a:pt x="21414" y="118055"/>
                </a:lnTo>
                <a:lnTo>
                  <a:pt x="46285" y="78929"/>
                </a:lnTo>
                <a:lnTo>
                  <a:pt x="78914" y="46295"/>
                </a:lnTo>
                <a:lnTo>
                  <a:pt x="118035" y="21419"/>
                </a:lnTo>
                <a:lnTo>
                  <a:pt x="162385" y="5565"/>
                </a:lnTo>
                <a:lnTo>
                  <a:pt x="210699" y="0"/>
                </a:lnTo>
                <a:lnTo>
                  <a:pt x="251994" y="4086"/>
                </a:lnTo>
                <a:lnTo>
                  <a:pt x="291330" y="16040"/>
                </a:lnTo>
                <a:lnTo>
                  <a:pt x="327600" y="35405"/>
                </a:lnTo>
                <a:lnTo>
                  <a:pt x="359699" y="61724"/>
                </a:lnTo>
                <a:lnTo>
                  <a:pt x="386003" y="93819"/>
                </a:lnTo>
                <a:lnTo>
                  <a:pt x="405361" y="130084"/>
                </a:lnTo>
                <a:lnTo>
                  <a:pt x="417313" y="169418"/>
                </a:lnTo>
                <a:lnTo>
                  <a:pt x="421399" y="210724"/>
                </a:lnTo>
                <a:lnTo>
                  <a:pt x="415834" y="259038"/>
                </a:lnTo>
                <a:lnTo>
                  <a:pt x="399984" y="303388"/>
                </a:lnTo>
                <a:lnTo>
                  <a:pt x="375113" y="342510"/>
                </a:lnTo>
                <a:lnTo>
                  <a:pt x="342485" y="375138"/>
                </a:lnTo>
                <a:lnTo>
                  <a:pt x="303363" y="400009"/>
                </a:lnTo>
                <a:lnTo>
                  <a:pt x="259013" y="415859"/>
                </a:lnTo>
                <a:lnTo>
                  <a:pt x="210699" y="421424"/>
                </a:lnTo>
                <a:lnTo>
                  <a:pt x="162385" y="415859"/>
                </a:lnTo>
                <a:lnTo>
                  <a:pt x="118035" y="400009"/>
                </a:lnTo>
                <a:lnTo>
                  <a:pt x="78914" y="375138"/>
                </a:lnTo>
                <a:lnTo>
                  <a:pt x="46285" y="342510"/>
                </a:lnTo>
                <a:lnTo>
                  <a:pt x="21414" y="303388"/>
                </a:lnTo>
                <a:lnTo>
                  <a:pt x="5564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5"/>
          <p:cNvSpPr/>
          <p:nvPr/>
        </p:nvSpPr>
        <p:spPr>
          <a:xfrm>
            <a:off x="3665667" y="622538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6"/>
          <p:cNvSpPr/>
          <p:nvPr/>
        </p:nvSpPr>
        <p:spPr>
          <a:xfrm>
            <a:off x="4062678" y="62255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7"/>
          <p:cNvSpPr/>
          <p:nvPr/>
        </p:nvSpPr>
        <p:spPr>
          <a:xfrm>
            <a:off x="4459709" y="6225535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74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8"/>
          <p:cNvSpPr/>
          <p:nvPr/>
        </p:nvSpPr>
        <p:spPr>
          <a:xfrm>
            <a:off x="5332895" y="6225460"/>
            <a:ext cx="0" cy="237173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849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9"/>
          <p:cNvSpPr txBox="1"/>
          <p:nvPr/>
        </p:nvSpPr>
        <p:spPr>
          <a:xfrm>
            <a:off x="4839100" y="5994928"/>
            <a:ext cx="1143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70"/>
          <p:cNvSpPr txBox="1"/>
          <p:nvPr/>
        </p:nvSpPr>
        <p:spPr>
          <a:xfrm>
            <a:off x="3618036" y="650753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71"/>
          <p:cNvSpPr txBox="1"/>
          <p:nvPr/>
        </p:nvSpPr>
        <p:spPr>
          <a:xfrm>
            <a:off x="4015027" y="650777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2"/>
          <p:cNvSpPr txBox="1"/>
          <p:nvPr/>
        </p:nvSpPr>
        <p:spPr>
          <a:xfrm>
            <a:off x="4412019" y="6507777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5285226" y="6507534"/>
            <a:ext cx="952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1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72" name="object 74"/>
          <p:cNvSpPr/>
          <p:nvPr/>
        </p:nvSpPr>
        <p:spPr>
          <a:xfrm>
            <a:off x="3507623" y="5909316"/>
            <a:ext cx="316230" cy="31623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0" y="210724"/>
                </a:moveTo>
                <a:lnTo>
                  <a:pt x="5565" y="162409"/>
                </a:lnTo>
                <a:lnTo>
                  <a:pt x="21419" y="118055"/>
                </a:lnTo>
                <a:lnTo>
                  <a:pt x="46295" y="78929"/>
                </a:lnTo>
                <a:lnTo>
                  <a:pt x="78929" y="46295"/>
                </a:lnTo>
                <a:lnTo>
                  <a:pt x="118055" y="21419"/>
                </a:lnTo>
                <a:lnTo>
                  <a:pt x="162409" y="5565"/>
                </a:lnTo>
                <a:lnTo>
                  <a:pt x="210724" y="0"/>
                </a:lnTo>
                <a:lnTo>
                  <a:pt x="252019" y="4086"/>
                </a:lnTo>
                <a:lnTo>
                  <a:pt x="291355" y="16040"/>
                </a:lnTo>
                <a:lnTo>
                  <a:pt x="327625" y="35405"/>
                </a:lnTo>
                <a:lnTo>
                  <a:pt x="359724" y="61724"/>
                </a:lnTo>
                <a:lnTo>
                  <a:pt x="386028" y="93819"/>
                </a:lnTo>
                <a:lnTo>
                  <a:pt x="405386" y="130084"/>
                </a:lnTo>
                <a:lnTo>
                  <a:pt x="417338" y="169418"/>
                </a:lnTo>
                <a:lnTo>
                  <a:pt x="421424" y="210724"/>
                </a:lnTo>
                <a:lnTo>
                  <a:pt x="415859" y="259038"/>
                </a:lnTo>
                <a:lnTo>
                  <a:pt x="400009" y="303388"/>
                </a:lnTo>
                <a:lnTo>
                  <a:pt x="375138" y="342510"/>
                </a:lnTo>
                <a:lnTo>
                  <a:pt x="342510" y="375138"/>
                </a:lnTo>
                <a:lnTo>
                  <a:pt x="303388" y="400009"/>
                </a:lnTo>
                <a:lnTo>
                  <a:pt x="259038" y="415859"/>
                </a:lnTo>
                <a:lnTo>
                  <a:pt x="210724" y="421424"/>
                </a:lnTo>
                <a:lnTo>
                  <a:pt x="162409" y="415859"/>
                </a:lnTo>
                <a:lnTo>
                  <a:pt x="118055" y="400009"/>
                </a:lnTo>
                <a:lnTo>
                  <a:pt x="78929" y="375138"/>
                </a:lnTo>
                <a:lnTo>
                  <a:pt x="46295" y="342510"/>
                </a:lnTo>
                <a:lnTo>
                  <a:pt x="21419" y="303388"/>
                </a:lnTo>
                <a:lnTo>
                  <a:pt x="5565" y="259038"/>
                </a:lnTo>
                <a:lnTo>
                  <a:pt x="0" y="210724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96"/>
          <p:cNvSpPr txBox="1"/>
          <p:nvPr/>
        </p:nvSpPr>
        <p:spPr>
          <a:xfrm>
            <a:off x="3951539" y="4524133"/>
            <a:ext cx="13037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i="1" spc="-11" dirty="0">
                <a:solidFill>
                  <a:srgbClr val="CC0000"/>
                </a:solidFill>
                <a:latin typeface="Times New Roman"/>
                <a:cs typeface="Times New Roman"/>
              </a:rPr>
              <a:t>784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11" dirty="0">
                <a:solidFill>
                  <a:srgbClr val="CC0000"/>
                </a:solidFill>
                <a:latin typeface="Times New Roman"/>
                <a:cs typeface="Times New Roman"/>
              </a:rPr>
              <a:t>pixels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4" name="object 97"/>
          <p:cNvSpPr/>
          <p:nvPr/>
        </p:nvSpPr>
        <p:spPr>
          <a:xfrm>
            <a:off x="4843934" y="4789796"/>
            <a:ext cx="893921" cy="93345"/>
          </a:xfrm>
          <a:custGeom>
            <a:avLst/>
            <a:gdLst/>
            <a:ahLst/>
            <a:cxnLst/>
            <a:rect l="l" t="t" r="r" b="b"/>
            <a:pathLst>
              <a:path w="1191895" h="124460">
                <a:moveTo>
                  <a:pt x="1191822" y="123894"/>
                </a:moveTo>
                <a:lnTo>
                  <a:pt x="1136876" y="115991"/>
                </a:lnTo>
                <a:lnTo>
                  <a:pt x="1082335" y="108347"/>
                </a:lnTo>
                <a:lnTo>
                  <a:pt x="1028208" y="100960"/>
                </a:lnTo>
                <a:lnTo>
                  <a:pt x="974501" y="93826"/>
                </a:lnTo>
                <a:lnTo>
                  <a:pt x="921222" y="86942"/>
                </a:lnTo>
                <a:lnTo>
                  <a:pt x="868378" y="80307"/>
                </a:lnTo>
                <a:lnTo>
                  <a:pt x="815977" y="73916"/>
                </a:lnTo>
                <a:lnTo>
                  <a:pt x="764026" y="67768"/>
                </a:lnTo>
                <a:lnTo>
                  <a:pt x="712532" y="61859"/>
                </a:lnTo>
                <a:lnTo>
                  <a:pt x="661502" y="56186"/>
                </a:lnTo>
                <a:lnTo>
                  <a:pt x="610945" y="50747"/>
                </a:lnTo>
                <a:lnTo>
                  <a:pt x="560867" y="45539"/>
                </a:lnTo>
                <a:lnTo>
                  <a:pt x="511276" y="40558"/>
                </a:lnTo>
                <a:lnTo>
                  <a:pt x="462179" y="35803"/>
                </a:lnTo>
                <a:lnTo>
                  <a:pt x="413583" y="31270"/>
                </a:lnTo>
                <a:lnTo>
                  <a:pt x="365496" y="26956"/>
                </a:lnTo>
                <a:lnTo>
                  <a:pt x="317925" y="22859"/>
                </a:lnTo>
                <a:lnTo>
                  <a:pt x="270878" y="18975"/>
                </a:lnTo>
                <a:lnTo>
                  <a:pt x="224361" y="15302"/>
                </a:lnTo>
                <a:lnTo>
                  <a:pt x="178383" y="11837"/>
                </a:lnTo>
                <a:lnTo>
                  <a:pt x="132951" y="8577"/>
                </a:lnTo>
                <a:lnTo>
                  <a:pt x="88071" y="5519"/>
                </a:lnTo>
                <a:lnTo>
                  <a:pt x="43751" y="2661"/>
                </a:lnTo>
                <a:lnTo>
                  <a:pt x="0" y="0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98"/>
          <p:cNvSpPr/>
          <p:nvPr/>
        </p:nvSpPr>
        <p:spPr>
          <a:xfrm>
            <a:off x="3129359" y="4784669"/>
            <a:ext cx="835343" cy="90488"/>
          </a:xfrm>
          <a:custGeom>
            <a:avLst/>
            <a:gdLst/>
            <a:ahLst/>
            <a:cxnLst/>
            <a:rect l="l" t="t" r="r" b="b"/>
            <a:pathLst>
              <a:path w="1113789" h="120650">
                <a:moveTo>
                  <a:pt x="1113625" y="0"/>
                </a:moveTo>
                <a:lnTo>
                  <a:pt x="1057396" y="2587"/>
                </a:lnTo>
                <a:lnTo>
                  <a:pt x="1001646" y="5499"/>
                </a:lnTo>
                <a:lnTo>
                  <a:pt x="946382" y="8729"/>
                </a:lnTo>
                <a:lnTo>
                  <a:pt x="891612" y="12268"/>
                </a:lnTo>
                <a:lnTo>
                  <a:pt x="837346" y="16109"/>
                </a:lnTo>
                <a:lnTo>
                  <a:pt x="783592" y="20244"/>
                </a:lnTo>
                <a:lnTo>
                  <a:pt x="730358" y="24665"/>
                </a:lnTo>
                <a:lnTo>
                  <a:pt x="677652" y="29364"/>
                </a:lnTo>
                <a:lnTo>
                  <a:pt x="625484" y="34335"/>
                </a:lnTo>
                <a:lnTo>
                  <a:pt x="573860" y="39568"/>
                </a:lnTo>
                <a:lnTo>
                  <a:pt x="522791" y="45057"/>
                </a:lnTo>
                <a:lnTo>
                  <a:pt x="472284" y="50792"/>
                </a:lnTo>
                <a:lnTo>
                  <a:pt x="422348" y="56768"/>
                </a:lnTo>
                <a:lnTo>
                  <a:pt x="372991" y="62976"/>
                </a:lnTo>
                <a:lnTo>
                  <a:pt x="324222" y="69407"/>
                </a:lnTo>
                <a:lnTo>
                  <a:pt x="276049" y="76055"/>
                </a:lnTo>
                <a:lnTo>
                  <a:pt x="228480" y="82912"/>
                </a:lnTo>
                <a:lnTo>
                  <a:pt x="181524" y="89969"/>
                </a:lnTo>
                <a:lnTo>
                  <a:pt x="135190" y="97219"/>
                </a:lnTo>
                <a:lnTo>
                  <a:pt x="89485" y="104655"/>
                </a:lnTo>
                <a:lnTo>
                  <a:pt x="44419" y="112269"/>
                </a:lnTo>
                <a:lnTo>
                  <a:pt x="0" y="120052"/>
                </a:lnTo>
              </a:path>
            </a:pathLst>
          </a:custGeom>
          <a:ln w="9524">
            <a:solidFill>
              <a:srgbClr val="D8443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07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deep learning: 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matrix operations efficiently </a:t>
            </a:r>
          </a:p>
          <a:p>
            <a:r>
              <a:rPr lang="en-US" altLang="zh-CN" dirty="0"/>
              <a:t>Getting derivatives right</a:t>
            </a:r>
          </a:p>
          <a:p>
            <a:r>
              <a:rPr lang="en-US" altLang="zh-CN" dirty="0"/>
              <a:t>Scheduling operations</a:t>
            </a:r>
          </a:p>
          <a:p>
            <a:r>
              <a:rPr lang="en-US" altLang="zh-CN" dirty="0"/>
              <a:t>Distributed training</a:t>
            </a:r>
          </a:p>
          <a:p>
            <a:r>
              <a:rPr lang="en-US" altLang="zh-CN" dirty="0"/>
              <a:t>Debugging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2333" y="1772816"/>
                <a:ext cx="212558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2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3" y="1772816"/>
                <a:ext cx="2125582" cy="415498"/>
              </a:xfrm>
              <a:prstGeom prst="rect">
                <a:avLst/>
              </a:prstGeom>
              <a:blipFill rotWithShape="0">
                <a:blip r:embed="rId2"/>
                <a:stretch>
                  <a:fillRect t="-101471" b="-1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04048" y="2221789"/>
                <a:ext cx="338592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𝑔𝑟𝑎𝑑𝑤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1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1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zh-CN" altLang="en-US" sz="2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221789"/>
                <a:ext cx="3385927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matrix operations efficiently 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Getting derivatives right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Scheduling operators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Distributed training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Debugging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matrix operations efficiently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US" altLang="zh-CN" dirty="0"/>
              <a:t>Everyone can write matrix multiplication, but very few can do it efficiently</a:t>
            </a:r>
            <a:r>
              <a:rPr lang="en-US" altLang="zh-CN" dirty="0" smtClean="0"/>
              <a:t>…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8BF0-4258-4D0B-A9F3-965D4FFD5F6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31640" y="3521950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c[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 + j] </a:t>
            </a:r>
            <a:r>
              <a:rPr lang="en-US" sz="1600" dirty="0">
                <a:latin typeface="Courier New" pitchFamily="49" charset="0"/>
              </a:rPr>
              <a:t>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</a:t>
            </a:r>
            <a:r>
              <a:rPr lang="en-US" sz="1600" dirty="0" smtClean="0">
                <a:latin typeface="Courier New" pitchFamily="49" charset="0"/>
              </a:rPr>
              <a:t>k] * b[k*n + j];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10359</TotalTime>
  <Words>2205</Words>
  <Application>Microsoft Macintosh PowerPoint</Application>
  <PresentationFormat>全屏显示(4:3)</PresentationFormat>
  <Paragraphs>684</Paragraphs>
  <Slides>59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Calibri</vt:lpstr>
      <vt:lpstr>Cambria Math</vt:lpstr>
      <vt:lpstr>Comic Sans MS</vt:lpstr>
      <vt:lpstr>Consolas</vt:lpstr>
      <vt:lpstr>Courier New</vt:lpstr>
      <vt:lpstr>msgothic</vt:lpstr>
      <vt:lpstr>Times New Roman</vt:lpstr>
      <vt:lpstr>Wingdings</vt:lpstr>
      <vt:lpstr>Wingdings 2</vt:lpstr>
      <vt:lpstr>宋体</vt:lpstr>
      <vt:lpstr>微软雅黑 Light</vt:lpstr>
      <vt:lpstr>Arial</vt:lpstr>
      <vt:lpstr>Office 主题</vt:lpstr>
      <vt:lpstr>Tensorflow Programming</vt:lpstr>
      <vt:lpstr>Hello World:  handwritten digits classification</vt:lpstr>
      <vt:lpstr>Simple model: softmax classification</vt:lpstr>
      <vt:lpstr>For efficiency, 100 images at a time</vt:lpstr>
      <vt:lpstr>Loss function</vt:lpstr>
      <vt:lpstr>Training process (pseudo code)</vt:lpstr>
      <vt:lpstr>Coding deep learning: challenges</vt:lpstr>
      <vt:lpstr>Challenges</vt:lpstr>
      <vt:lpstr>Running matrix operations efficiently </vt:lpstr>
      <vt:lpstr>Example: Matrix Multiplication</vt:lpstr>
      <vt:lpstr>Blocked Matrix Multiplication</vt:lpstr>
      <vt:lpstr>Running matrix operations efficiently </vt:lpstr>
      <vt:lpstr>Programming with Matrix</vt:lpstr>
      <vt:lpstr>Numpy(cont’d)</vt:lpstr>
      <vt:lpstr>Numpy to Tensorflow*</vt:lpstr>
      <vt:lpstr>Do it in Tensor</vt:lpstr>
      <vt:lpstr>Is Numpy good enough for NN?</vt:lpstr>
      <vt:lpstr>Example code in Tensorflow</vt:lpstr>
      <vt:lpstr>Why we need eval and session?</vt:lpstr>
      <vt:lpstr>Phases of Tensorflow Programs</vt:lpstr>
      <vt:lpstr>Another simple example – No session</vt:lpstr>
      <vt:lpstr>Use session and run </vt:lpstr>
      <vt:lpstr>Close session</vt:lpstr>
      <vt:lpstr>“With” statement</vt:lpstr>
      <vt:lpstr>Back to the previous example</vt:lpstr>
      <vt:lpstr>Challenges</vt:lpstr>
      <vt:lpstr>Getting derivatives right</vt:lpstr>
      <vt:lpstr>Automatically calculate derivatives</vt:lpstr>
      <vt:lpstr>Placeholders and variables</vt:lpstr>
      <vt:lpstr>Placeholder Example</vt:lpstr>
      <vt:lpstr>Auto-derivative: principle</vt:lpstr>
      <vt:lpstr>Auto-derivative: tracking dependencies</vt:lpstr>
      <vt:lpstr>Auto-derivative: using dependencies </vt:lpstr>
      <vt:lpstr>Auto-derivative: more general example</vt:lpstr>
      <vt:lpstr>Auto-derivatives: usage</vt:lpstr>
      <vt:lpstr>Example auto derivative code</vt:lpstr>
      <vt:lpstr>Build the Tensorflow Graph</vt:lpstr>
      <vt:lpstr>Feeding data to symbol</vt:lpstr>
      <vt:lpstr>What the code really does</vt:lpstr>
      <vt:lpstr>Challenges</vt:lpstr>
      <vt:lpstr>Scheduling operators</vt:lpstr>
      <vt:lpstr>Read dependency</vt:lpstr>
      <vt:lpstr>Write dependency</vt:lpstr>
      <vt:lpstr>Implicit dependency: delete</vt:lpstr>
      <vt:lpstr>Implicit dependency: shared resource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Tracking dependency with DAG</vt:lpstr>
      <vt:lpstr>Scheduling for efficiency</vt:lpstr>
      <vt:lpstr>Scheduling with resource constraint</vt:lpstr>
      <vt:lpstr>Challenges</vt:lpstr>
      <vt:lpstr>Distributed Tensorflow</vt:lpstr>
      <vt:lpstr>Summary: Tensorflow architecture</vt:lpstr>
      <vt:lpstr>Are there better ways to write neural Network?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huxiaolin</dc:creator>
  <cp:lastModifiedBy>Microsoft Office 用户</cp:lastModifiedBy>
  <cp:revision>455</cp:revision>
  <dcterms:created xsi:type="dcterms:W3CDTF">2014-09-08T19:39:34Z</dcterms:created>
  <dcterms:modified xsi:type="dcterms:W3CDTF">2017-07-12T04:27:53Z</dcterms:modified>
</cp:coreProperties>
</file>