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ublic Sa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2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26.svg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sv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3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0.png"/><Relationship Id="rId19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18.svg"/><Relationship Id="rId14" Type="http://schemas.openxmlformats.org/officeDocument/2006/relationships/image" Target="../media/image12.png"/><Relationship Id="rId2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03letter.000webhostapp.com/21memo.php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sv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3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23" Type="http://schemas.openxmlformats.org/officeDocument/2006/relationships/image" Target="../media/image85.svg"/><Relationship Id="rId10" Type="http://schemas.openxmlformats.org/officeDocument/2006/relationships/image" Target="../media/image10.png"/><Relationship Id="rId19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18.svg"/><Relationship Id="rId14" Type="http://schemas.openxmlformats.org/officeDocument/2006/relationships/image" Target="../media/image12.png"/><Relationship Id="rId2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svg"/><Relationship Id="rId18" Type="http://schemas.openxmlformats.org/officeDocument/2006/relationships/image" Target="../media/image24.png"/><Relationship Id="rId26" Type="http://schemas.openxmlformats.org/officeDocument/2006/relationships/image" Target="../media/image30.png"/><Relationship Id="rId39" Type="http://schemas.openxmlformats.org/officeDocument/2006/relationships/image" Target="../media/image69.svg"/><Relationship Id="rId21" Type="http://schemas.openxmlformats.org/officeDocument/2006/relationships/image" Target="../media/image51.svg"/><Relationship Id="rId34" Type="http://schemas.openxmlformats.org/officeDocument/2006/relationships/image" Target="../media/image34.png"/><Relationship Id="rId7" Type="http://schemas.openxmlformats.org/officeDocument/2006/relationships/image" Target="../media/image89.svg"/><Relationship Id="rId2" Type="http://schemas.openxmlformats.org/officeDocument/2006/relationships/image" Target="../media/image26.png"/><Relationship Id="rId16" Type="http://schemas.openxmlformats.org/officeDocument/2006/relationships/image" Target="../media/image7.png"/><Relationship Id="rId20" Type="http://schemas.openxmlformats.org/officeDocument/2006/relationships/image" Target="../media/image27.png"/><Relationship Id="rId29" Type="http://schemas.openxmlformats.org/officeDocument/2006/relationships/image" Target="../media/image59.svg"/><Relationship Id="rId41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93.svg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image" Target="../media/image67.svg"/><Relationship Id="rId40" Type="http://schemas.openxmlformats.org/officeDocument/2006/relationships/image" Target="../media/image8.png"/><Relationship Id="rId5" Type="http://schemas.openxmlformats.org/officeDocument/2006/relationships/image" Target="../media/image87.svg"/><Relationship Id="rId15" Type="http://schemas.openxmlformats.org/officeDocument/2006/relationships/image" Target="../media/image12.svg"/><Relationship Id="rId23" Type="http://schemas.openxmlformats.org/officeDocument/2006/relationships/image" Target="../media/image53.svg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51.png"/><Relationship Id="rId19" Type="http://schemas.openxmlformats.org/officeDocument/2006/relationships/image" Target="../media/image46.svg"/><Relationship Id="rId31" Type="http://schemas.openxmlformats.org/officeDocument/2006/relationships/image" Target="../media/image61.svg"/><Relationship Id="rId4" Type="http://schemas.openxmlformats.org/officeDocument/2006/relationships/image" Target="../media/image48.png"/><Relationship Id="rId9" Type="http://schemas.openxmlformats.org/officeDocument/2006/relationships/image" Target="../media/image91.svg"/><Relationship Id="rId14" Type="http://schemas.openxmlformats.org/officeDocument/2006/relationships/image" Target="../media/image6.png"/><Relationship Id="rId22" Type="http://schemas.openxmlformats.org/officeDocument/2006/relationships/image" Target="../media/image28.png"/><Relationship Id="rId27" Type="http://schemas.openxmlformats.org/officeDocument/2006/relationships/image" Target="../media/image57.svg"/><Relationship Id="rId30" Type="http://schemas.openxmlformats.org/officeDocument/2006/relationships/image" Target="../media/image32.png"/><Relationship Id="rId35" Type="http://schemas.openxmlformats.org/officeDocument/2006/relationships/image" Target="../media/image65.svg"/><Relationship Id="rId8" Type="http://schemas.openxmlformats.org/officeDocument/2006/relationships/image" Target="../media/image50.png"/><Relationship Id="rId3" Type="http://schemas.openxmlformats.org/officeDocument/2006/relationships/image" Target="../media/image49.svg"/><Relationship Id="rId12" Type="http://schemas.openxmlformats.org/officeDocument/2006/relationships/image" Target="../media/image52.png"/><Relationship Id="rId17" Type="http://schemas.openxmlformats.org/officeDocument/2006/relationships/image" Target="../media/image14.svg"/><Relationship Id="rId25" Type="http://schemas.openxmlformats.org/officeDocument/2006/relationships/image" Target="../media/image55.svg"/><Relationship Id="rId33" Type="http://schemas.openxmlformats.org/officeDocument/2006/relationships/image" Target="../media/image63.sv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sv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3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0.png"/><Relationship Id="rId19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18.svg"/><Relationship Id="rId14" Type="http://schemas.openxmlformats.org/officeDocument/2006/relationships/image" Target="../media/image12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18" Type="http://schemas.openxmlformats.org/officeDocument/2006/relationships/image" Target="../media/image19.png"/><Relationship Id="rId3" Type="http://schemas.openxmlformats.org/officeDocument/2006/relationships/image" Target="../media/image35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svg"/><Relationship Id="rId3" Type="http://schemas.openxmlformats.org/officeDocument/2006/relationships/image" Target="../media/image40.svg"/><Relationship Id="rId7" Type="http://schemas.openxmlformats.org/officeDocument/2006/relationships/image" Target="../media/image32.svg"/><Relationship Id="rId12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svg"/><Relationship Id="rId5" Type="http://schemas.openxmlformats.org/officeDocument/2006/relationships/image" Target="../media/image42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44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svg"/><Relationship Id="rId3" Type="http://schemas.openxmlformats.org/officeDocument/2006/relationships/image" Target="../media/image40.svg"/><Relationship Id="rId7" Type="http://schemas.openxmlformats.org/officeDocument/2006/relationships/image" Target="../media/image32.svg"/><Relationship Id="rId12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svg"/><Relationship Id="rId5" Type="http://schemas.openxmlformats.org/officeDocument/2006/relationships/image" Target="../media/image42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44.sv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svg"/><Relationship Id="rId18" Type="http://schemas.openxmlformats.org/officeDocument/2006/relationships/image" Target="../media/image34.png"/><Relationship Id="rId26" Type="http://schemas.openxmlformats.org/officeDocument/2006/relationships/image" Target="../media/image37.png"/><Relationship Id="rId3" Type="http://schemas.openxmlformats.org/officeDocument/2006/relationships/image" Target="../media/image49.svg"/><Relationship Id="rId21" Type="http://schemas.openxmlformats.org/officeDocument/2006/relationships/image" Target="../media/image67.svg"/><Relationship Id="rId7" Type="http://schemas.openxmlformats.org/officeDocument/2006/relationships/image" Target="../media/image53.svg"/><Relationship Id="rId12" Type="http://schemas.openxmlformats.org/officeDocument/2006/relationships/image" Target="../media/image31.png"/><Relationship Id="rId17" Type="http://schemas.openxmlformats.org/officeDocument/2006/relationships/image" Target="../media/image63.svg"/><Relationship Id="rId25" Type="http://schemas.openxmlformats.org/officeDocument/2006/relationships/image" Target="../media/image16.svg"/><Relationship Id="rId33" Type="http://schemas.openxmlformats.org/officeDocument/2006/relationships/image" Target="../media/image77.svg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image" Target="../media/image7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57.svg"/><Relationship Id="rId24" Type="http://schemas.openxmlformats.org/officeDocument/2006/relationships/image" Target="../media/image8.png"/><Relationship Id="rId32" Type="http://schemas.openxmlformats.org/officeDocument/2006/relationships/image" Target="../media/image40.pn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23" Type="http://schemas.openxmlformats.org/officeDocument/2006/relationships/image" Target="../media/image69.svg"/><Relationship Id="rId28" Type="http://schemas.openxmlformats.org/officeDocument/2006/relationships/image" Target="../media/image38.png"/><Relationship Id="rId10" Type="http://schemas.openxmlformats.org/officeDocument/2006/relationships/image" Target="../media/image30.png"/><Relationship Id="rId19" Type="http://schemas.openxmlformats.org/officeDocument/2006/relationships/image" Target="../media/image65.svg"/><Relationship Id="rId31" Type="http://schemas.openxmlformats.org/officeDocument/2006/relationships/image" Target="../media/image75.svg"/><Relationship Id="rId4" Type="http://schemas.openxmlformats.org/officeDocument/2006/relationships/image" Target="../media/image27.png"/><Relationship Id="rId9" Type="http://schemas.openxmlformats.org/officeDocument/2006/relationships/image" Target="../media/image55.svg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71.svg"/><Relationship Id="rId30" Type="http://schemas.openxmlformats.org/officeDocument/2006/relationships/image" Target="../media/image39.png"/><Relationship Id="rId8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8.svg"/><Relationship Id="rId18" Type="http://schemas.openxmlformats.org/officeDocument/2006/relationships/image" Target="../media/image41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14.png"/><Relationship Id="rId17" Type="http://schemas.openxmlformats.org/officeDocument/2006/relationships/image" Target="../media/image14.svg"/><Relationship Id="rId2" Type="http://schemas.openxmlformats.org/officeDocument/2006/relationships/image" Target="../media/image9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3368" y="3626446"/>
            <a:ext cx="782400" cy="1057297"/>
          </a:xfrm>
          <a:custGeom>
            <a:avLst/>
            <a:gdLst/>
            <a:ahLst/>
            <a:cxnLst/>
            <a:rect l="l" t="t" r="r" b="b"/>
            <a:pathLst>
              <a:path w="782400" h="1057297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11249" y="2300667"/>
            <a:ext cx="1026639" cy="785846"/>
          </a:xfrm>
          <a:custGeom>
            <a:avLst/>
            <a:gdLst/>
            <a:ahLst/>
            <a:cxnLst/>
            <a:rect l="l" t="t" r="r" b="b"/>
            <a:pathLst>
              <a:path w="1026639" h="785846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3623" y="538933"/>
            <a:ext cx="961890" cy="1221800"/>
          </a:xfrm>
          <a:custGeom>
            <a:avLst/>
            <a:gdLst/>
            <a:ahLst/>
            <a:cxnLst/>
            <a:rect l="l" t="t" r="r" b="b"/>
            <a:pathLst>
              <a:path w="961890" h="122180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59442" y="5223676"/>
            <a:ext cx="930253" cy="980151"/>
          </a:xfrm>
          <a:custGeom>
            <a:avLst/>
            <a:gdLst/>
            <a:ahLst/>
            <a:cxnLst/>
            <a:rect l="l" t="t" r="r" b="b"/>
            <a:pathLst>
              <a:path w="930253" h="980151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02844" y="538933"/>
            <a:ext cx="779562" cy="779562"/>
          </a:xfrm>
          <a:custGeom>
            <a:avLst/>
            <a:gdLst/>
            <a:ahLst/>
            <a:cxnLst/>
            <a:rect l="l" t="t" r="r" b="b"/>
            <a:pathLst>
              <a:path w="779562" h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788145" y="1764975"/>
            <a:ext cx="779562" cy="779562"/>
          </a:xfrm>
          <a:custGeom>
            <a:avLst/>
            <a:gdLst/>
            <a:ahLst/>
            <a:cxnLst/>
            <a:rect l="l" t="t" r="r" b="b"/>
            <a:pathLst>
              <a:path w="779562" h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60564" y="2162636"/>
            <a:ext cx="11366873" cy="3635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FFFFF"/>
                </a:solidFill>
                <a:latin typeface="Retropix"/>
              </a:rPr>
              <a:t>Basic Web App Concepts</a:t>
            </a:r>
          </a:p>
        </p:txBody>
      </p:sp>
      <p:sp>
        <p:nvSpPr>
          <p:cNvPr id="9" name="Freeform 9"/>
          <p:cNvSpPr/>
          <p:nvPr/>
        </p:nvSpPr>
        <p:spPr>
          <a:xfrm>
            <a:off x="13004220" y="5206486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702878" y="6285419"/>
            <a:ext cx="4882245" cy="909904"/>
            <a:chOff x="0" y="0"/>
            <a:chExt cx="6509659" cy="1213205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6509659" cy="1213205"/>
              <a:chOff x="0" y="0"/>
              <a:chExt cx="2180608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203200" y="-326"/>
                <a:ext cx="1774208" cy="407051"/>
              </a:xfrm>
              <a:custGeom>
                <a:avLst/>
                <a:gdLst/>
                <a:ahLst/>
                <a:cxnLst/>
                <a:rect l="l" t="t" r="r" b="b"/>
                <a:pathLst>
                  <a:path w="1774208" h="407051">
                    <a:moveTo>
                      <a:pt x="1774208" y="326"/>
                    </a:moveTo>
                    <a:cubicBezTo>
                      <a:pt x="1701395" y="0"/>
                      <a:pt x="1633974" y="38659"/>
                      <a:pt x="1597473" y="101663"/>
                    </a:cubicBezTo>
                    <a:cubicBezTo>
                      <a:pt x="1560972" y="164667"/>
                      <a:pt x="1560972" y="242385"/>
                      <a:pt x="1597473" y="305389"/>
                    </a:cubicBezTo>
                    <a:cubicBezTo>
                      <a:pt x="1633974" y="368393"/>
                      <a:pt x="1701395" y="407052"/>
                      <a:pt x="1774208" y="406726"/>
                    </a:cubicBezTo>
                    <a:lnTo>
                      <a:pt x="0" y="406726"/>
                    </a:lnTo>
                    <a:cubicBezTo>
                      <a:pt x="72813" y="407052"/>
                      <a:pt x="140234" y="368393"/>
                      <a:pt x="176735" y="305389"/>
                    </a:cubicBezTo>
                    <a:cubicBezTo>
                      <a:pt x="213236" y="242385"/>
                      <a:pt x="213236" y="164667"/>
                      <a:pt x="176735" y="101663"/>
                    </a:cubicBezTo>
                    <a:cubicBezTo>
                      <a:pt x="140234" y="38659"/>
                      <a:pt x="72813" y="0"/>
                      <a:pt x="0" y="326"/>
                    </a:cubicBezTo>
                    <a:close/>
                  </a:path>
                </a:pathLst>
              </a:custGeom>
              <a:solidFill>
                <a:srgbClr val="CCCCCC"/>
              </a:solidFill>
              <a:ln w="28575">
                <a:solidFill>
                  <a:srgbClr val="000000"/>
                </a:solidFill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05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508337" y="368478"/>
              <a:ext cx="4396125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59"/>
                </a:lnSpc>
              </a:pPr>
              <a:r>
                <a:rPr lang="en-US" sz="2299">
                  <a:solidFill>
                    <a:srgbClr val="000000"/>
                  </a:solidFill>
                  <a:latin typeface="Public Sans"/>
                </a:rPr>
                <a:t>30503 김민서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605198" y="271737"/>
              <a:ext cx="689798" cy="669732"/>
            </a:xfrm>
            <a:custGeom>
              <a:avLst/>
              <a:gdLst/>
              <a:ahLst/>
              <a:cxnLst/>
              <a:rect l="l" t="t" r="r" b="b"/>
              <a:pathLst>
                <a:path w="689798" h="669732">
                  <a:moveTo>
                    <a:pt x="0" y="0"/>
                  </a:moveTo>
                  <a:lnTo>
                    <a:pt x="689798" y="0"/>
                  </a:lnTo>
                  <a:lnTo>
                    <a:pt x="689798" y="669731"/>
                  </a:lnTo>
                  <a:lnTo>
                    <a:pt x="0" y="66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0" y="8966964"/>
            <a:ext cx="18288000" cy="1401325"/>
            <a:chOff x="0" y="0"/>
            <a:chExt cx="24384000" cy="186843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4384000" cy="1868434"/>
              <a:chOff x="0" y="0"/>
              <a:chExt cx="4816593" cy="36907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816592" cy="369073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369073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69073"/>
                    </a:lnTo>
                    <a:lnTo>
                      <a:pt x="0" y="369073"/>
                    </a:lnTo>
                    <a:close/>
                  </a:path>
                </a:pathLst>
              </a:custGeom>
              <a:solidFill>
                <a:srgbClr val="CCCCCC"/>
              </a:solidFill>
              <a:ln w="95250">
                <a:solidFill>
                  <a:srgbClr val="CCCCCC"/>
                </a:solidFill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316552" y="40083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74997" y="55084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2" y="0"/>
                  </a:lnTo>
                  <a:lnTo>
                    <a:pt x="755812" y="772669"/>
                  </a:lnTo>
                  <a:lnTo>
                    <a:pt x="0" y="7726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897443" y="432399"/>
              <a:ext cx="1076085" cy="1009564"/>
            </a:xfrm>
            <a:custGeom>
              <a:avLst/>
              <a:gdLst/>
              <a:ahLst/>
              <a:cxnLst/>
              <a:rect l="l" t="t" r="r" b="b"/>
              <a:pathLst>
                <a:path w="1076085" h="1009564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3194335" y="480440"/>
              <a:ext cx="883585" cy="913481"/>
            </a:xfrm>
            <a:custGeom>
              <a:avLst/>
              <a:gdLst/>
              <a:ahLst/>
              <a:cxnLst/>
              <a:rect l="l" t="t" r="r" b="b"/>
              <a:pathLst>
                <a:path w="883585" h="913481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xmlns="" r:embed="rId2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5416372" y="491681"/>
              <a:ext cx="890999" cy="890999"/>
            </a:xfrm>
            <a:custGeom>
              <a:avLst/>
              <a:gdLst/>
              <a:ahLst/>
              <a:cxnLst/>
              <a:rect l="l" t="t" r="r" b="b"/>
              <a:pathLst>
                <a:path w="890999" h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xmlns="" r:embed="rId2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4298727" y="456420"/>
              <a:ext cx="896838" cy="961522"/>
            </a:xfrm>
            <a:custGeom>
              <a:avLst/>
              <a:gdLst/>
              <a:ahLst/>
              <a:cxnLst/>
              <a:rect l="l" t="t" r="r" b="b"/>
              <a:pathLst>
                <a:path w="896838" h="961522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xmlns="" r:embed="rId2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6502778" y="432399"/>
              <a:ext cx="1207087" cy="1009564"/>
            </a:xfrm>
            <a:custGeom>
              <a:avLst/>
              <a:gdLst/>
              <a:ahLst/>
              <a:cxnLst/>
              <a:rect l="l" t="t" r="r" b="b"/>
              <a:pathLst>
                <a:path w="1207087" h="1009564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xmlns="" r:embed="rId3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22163171" y="219842"/>
              <a:ext cx="1562297" cy="1362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06:45PM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16773447" y="2991016"/>
            <a:ext cx="808959" cy="782484"/>
          </a:xfrm>
          <a:custGeom>
            <a:avLst/>
            <a:gdLst/>
            <a:ahLst/>
            <a:cxnLst/>
            <a:rect l="l" t="t" r="r" b="b"/>
            <a:pathLst>
              <a:path w="808959" h="782484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2541" y="1932843"/>
            <a:ext cx="16542919" cy="6421314"/>
          </a:xfrm>
          <a:custGeom>
            <a:avLst/>
            <a:gdLst/>
            <a:ahLst/>
            <a:cxnLst/>
            <a:rect l="l" t="t" r="r" b="b"/>
            <a:pathLst>
              <a:path w="16542919" h="6421314">
                <a:moveTo>
                  <a:pt x="0" y="0"/>
                </a:moveTo>
                <a:lnTo>
                  <a:pt x="16542918" y="0"/>
                </a:lnTo>
                <a:lnTo>
                  <a:pt x="16542918" y="6421314"/>
                </a:lnTo>
                <a:lnTo>
                  <a:pt x="0" y="642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63" t="-7939" r="-12668" b="-22935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55726" y="142941"/>
            <a:ext cx="13176548" cy="10001119"/>
          </a:xfrm>
          <a:custGeom>
            <a:avLst/>
            <a:gdLst/>
            <a:ahLst/>
            <a:cxnLst/>
            <a:rect l="l" t="t" r="r" b="b"/>
            <a:pathLst>
              <a:path w="13176548" h="10001119">
                <a:moveTo>
                  <a:pt x="0" y="0"/>
                </a:moveTo>
                <a:lnTo>
                  <a:pt x="13176548" y="0"/>
                </a:lnTo>
                <a:lnTo>
                  <a:pt x="13176548" y="10001118"/>
                </a:lnTo>
                <a:lnTo>
                  <a:pt x="0" y="10001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08410" y="3294667"/>
            <a:ext cx="704718" cy="952322"/>
          </a:xfrm>
          <a:custGeom>
            <a:avLst/>
            <a:gdLst/>
            <a:ahLst/>
            <a:cxnLst/>
            <a:rect l="l" t="t" r="r" b="b"/>
            <a:pathLst>
              <a:path w="704718" h="952322">
                <a:moveTo>
                  <a:pt x="0" y="0"/>
                </a:moveTo>
                <a:lnTo>
                  <a:pt x="704718" y="0"/>
                </a:lnTo>
                <a:lnTo>
                  <a:pt x="704718" y="952321"/>
                </a:lnTo>
                <a:lnTo>
                  <a:pt x="0" y="95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98415" y="2100520"/>
            <a:ext cx="924708" cy="707822"/>
          </a:xfrm>
          <a:custGeom>
            <a:avLst/>
            <a:gdLst/>
            <a:ahLst/>
            <a:cxnLst/>
            <a:rect l="l" t="t" r="r" b="b"/>
            <a:pathLst>
              <a:path w="924708" h="707822">
                <a:moveTo>
                  <a:pt x="0" y="0"/>
                </a:moveTo>
                <a:lnTo>
                  <a:pt x="924708" y="0"/>
                </a:lnTo>
                <a:lnTo>
                  <a:pt x="924708" y="707821"/>
                </a:lnTo>
                <a:lnTo>
                  <a:pt x="0" y="7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95477" y="513702"/>
            <a:ext cx="866388" cy="1100492"/>
          </a:xfrm>
          <a:custGeom>
            <a:avLst/>
            <a:gdLst/>
            <a:ahLst/>
            <a:cxnLst/>
            <a:rect l="l" t="t" r="r" b="b"/>
            <a:pathLst>
              <a:path w="866388" h="1100492">
                <a:moveTo>
                  <a:pt x="0" y="0"/>
                </a:moveTo>
                <a:lnTo>
                  <a:pt x="866388" y="0"/>
                </a:lnTo>
                <a:lnTo>
                  <a:pt x="866388" y="1100492"/>
                </a:lnTo>
                <a:lnTo>
                  <a:pt x="0" y="1100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FFFFFF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639677" y="3062199"/>
            <a:ext cx="14012284" cy="2369579"/>
          </a:xfrm>
          <a:custGeom>
            <a:avLst/>
            <a:gdLst/>
            <a:ahLst/>
            <a:cxnLst/>
            <a:rect l="l" t="t" r="r" b="b"/>
            <a:pathLst>
              <a:path w="14012284" h="2369579">
                <a:moveTo>
                  <a:pt x="0" y="0"/>
                </a:moveTo>
                <a:lnTo>
                  <a:pt x="14012285" y="0"/>
                </a:lnTo>
                <a:lnTo>
                  <a:pt x="14012285" y="2369579"/>
                </a:lnTo>
                <a:lnTo>
                  <a:pt x="0" y="236957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b="-5432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-411100" y="719395"/>
            <a:ext cx="693908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FFFFFF"/>
                </a:solidFill>
                <a:ea typeface="Retropix"/>
              </a:rPr>
              <a:t>웹의 동작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39677" y="6013566"/>
            <a:ext cx="8830717" cy="7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0"/>
              </a:lnSpc>
              <a:spcBef>
                <a:spcPct val="0"/>
              </a:spcBef>
            </a:pPr>
            <a:r>
              <a:rPr lang="en-US" sz="4578">
                <a:solidFill>
                  <a:srgbClr val="FFFFFF"/>
                </a:solidFill>
                <a:latin typeface="Public Sans"/>
              </a:rPr>
              <a:t>-&gt; 프론트 엔드와 백 엔드의 역할 필요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8306" y="2226543"/>
            <a:ext cx="15151389" cy="5833914"/>
          </a:xfrm>
          <a:custGeom>
            <a:avLst/>
            <a:gdLst/>
            <a:ahLst/>
            <a:cxnLst/>
            <a:rect l="l" t="t" r="r" b="b"/>
            <a:pathLst>
              <a:path w="15151389" h="5833914">
                <a:moveTo>
                  <a:pt x="0" y="0"/>
                </a:moveTo>
                <a:lnTo>
                  <a:pt x="15151388" y="0"/>
                </a:lnTo>
                <a:lnTo>
                  <a:pt x="15151388" y="5833914"/>
                </a:lnTo>
                <a:lnTo>
                  <a:pt x="0" y="5833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3680" y="364456"/>
            <a:ext cx="9720640" cy="9558087"/>
          </a:xfrm>
          <a:custGeom>
            <a:avLst/>
            <a:gdLst/>
            <a:ahLst/>
            <a:cxnLst/>
            <a:rect l="l" t="t" r="r" b="b"/>
            <a:pathLst>
              <a:path w="9720640" h="9558087">
                <a:moveTo>
                  <a:pt x="0" y="0"/>
                </a:moveTo>
                <a:lnTo>
                  <a:pt x="9720640" y="0"/>
                </a:lnTo>
                <a:lnTo>
                  <a:pt x="9720640" y="9558088"/>
                </a:lnTo>
                <a:lnTo>
                  <a:pt x="0" y="9558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819369" y="7464290"/>
            <a:ext cx="2817286" cy="2196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 u="sng">
                <a:solidFill>
                  <a:srgbClr val="FFFFFF"/>
                </a:solidFill>
                <a:latin typeface="Public Sans"/>
                <a:hlinkClick r:id="rId3" tooltip="https://203letter.000webhostapp.com/21memo.php"/>
              </a:rPr>
              <a:t>https://203letter.000webhostapp.com/21memo.php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9794" y="895350"/>
            <a:ext cx="3612654" cy="116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0"/>
              </a:lnSpc>
              <a:spcBef>
                <a:spcPct val="0"/>
              </a:spcBef>
            </a:pPr>
            <a:r>
              <a:rPr lang="en-US" sz="6778">
                <a:solidFill>
                  <a:srgbClr val="FFFFFF"/>
                </a:solidFill>
                <a:ea typeface="Public Sans"/>
              </a:rPr>
              <a:t>웹앱이란?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9794" y="2078089"/>
            <a:ext cx="16409506" cy="2434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endParaRPr/>
          </a:p>
          <a:p>
            <a:pPr>
              <a:lnSpc>
                <a:spcPts val="6500"/>
              </a:lnSpc>
              <a:spcBef>
                <a:spcPct val="0"/>
              </a:spcBef>
            </a:pPr>
            <a:r>
              <a:rPr lang="en-US" sz="4643">
                <a:solidFill>
                  <a:srgbClr val="FFFFFF"/>
                </a:solidFill>
                <a:ea typeface="Public Sans"/>
              </a:rPr>
              <a:t>모바일 기기뿐만 아니라 기존 PC 환경까지 포함하여 인터넷을 통해 접속이 이루어지는 응용 프로그램을 말합니다.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1803" y="5048250"/>
            <a:ext cx="4070645" cy="257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9688" lvl="1" indent="-529844" algn="ctr">
              <a:lnSpc>
                <a:spcPts val="6871"/>
              </a:lnSpc>
              <a:buFont typeface="Arial"/>
              <a:buChar char="•"/>
            </a:pPr>
            <a:r>
              <a:rPr lang="en-US" sz="4908">
                <a:solidFill>
                  <a:srgbClr val="FFFFFF"/>
                </a:solidFill>
                <a:ea typeface="Public Sans"/>
              </a:rPr>
              <a:t>호스티드 앱</a:t>
            </a:r>
          </a:p>
          <a:p>
            <a:pPr marL="1059688" lvl="1" indent="-529844" algn="ctr">
              <a:lnSpc>
                <a:spcPts val="6871"/>
              </a:lnSpc>
              <a:buFont typeface="Arial"/>
              <a:buChar char="•"/>
            </a:pPr>
            <a:r>
              <a:rPr lang="en-US" sz="4908">
                <a:solidFill>
                  <a:srgbClr val="FFFFFF"/>
                </a:solidFill>
                <a:ea typeface="Public Sans"/>
              </a:rPr>
              <a:t>패키지드 앱</a:t>
            </a:r>
          </a:p>
          <a:p>
            <a:pPr marL="1059688" lvl="1" indent="-529844" algn="ctr">
              <a:lnSpc>
                <a:spcPts val="6871"/>
              </a:lnSpc>
              <a:buFont typeface="Arial"/>
              <a:buChar char="•"/>
            </a:pPr>
            <a:r>
              <a:rPr lang="en-US" sz="4908">
                <a:solidFill>
                  <a:srgbClr val="FFFFFF"/>
                </a:solidFill>
                <a:ea typeface="Public Sans"/>
              </a:rPr>
              <a:t>네이티브 앱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FFFFFF"/>
                  </a:solidFill>
                  <a:latin typeface="Retropix Bold"/>
                </a:rPr>
                <a:t>Back to Agenda Page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08410" y="3294667"/>
            <a:ext cx="704718" cy="952322"/>
          </a:xfrm>
          <a:custGeom>
            <a:avLst/>
            <a:gdLst/>
            <a:ahLst/>
            <a:cxnLst/>
            <a:rect l="l" t="t" r="r" b="b"/>
            <a:pathLst>
              <a:path w="704718" h="952322">
                <a:moveTo>
                  <a:pt x="0" y="0"/>
                </a:moveTo>
                <a:lnTo>
                  <a:pt x="704718" y="0"/>
                </a:lnTo>
                <a:lnTo>
                  <a:pt x="704718" y="952321"/>
                </a:lnTo>
                <a:lnTo>
                  <a:pt x="0" y="95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98415" y="2100520"/>
            <a:ext cx="924708" cy="707822"/>
          </a:xfrm>
          <a:custGeom>
            <a:avLst/>
            <a:gdLst/>
            <a:ahLst/>
            <a:cxnLst/>
            <a:rect l="l" t="t" r="r" b="b"/>
            <a:pathLst>
              <a:path w="924708" h="707822">
                <a:moveTo>
                  <a:pt x="0" y="0"/>
                </a:moveTo>
                <a:lnTo>
                  <a:pt x="924708" y="0"/>
                </a:lnTo>
                <a:lnTo>
                  <a:pt x="924708" y="707821"/>
                </a:lnTo>
                <a:lnTo>
                  <a:pt x="0" y="7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95477" y="513702"/>
            <a:ext cx="866388" cy="1100492"/>
          </a:xfrm>
          <a:custGeom>
            <a:avLst/>
            <a:gdLst/>
            <a:ahLst/>
            <a:cxnLst/>
            <a:rect l="l" t="t" r="r" b="b"/>
            <a:pathLst>
              <a:path w="866388" h="1100492">
                <a:moveTo>
                  <a:pt x="0" y="0"/>
                </a:moveTo>
                <a:lnTo>
                  <a:pt x="866388" y="0"/>
                </a:lnTo>
                <a:lnTo>
                  <a:pt x="866388" y="1100492"/>
                </a:lnTo>
                <a:lnTo>
                  <a:pt x="0" y="1100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FFFFFF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611060" y="2519425"/>
            <a:ext cx="1306813" cy="3906233"/>
          </a:xfrm>
          <a:custGeom>
            <a:avLst/>
            <a:gdLst/>
            <a:ahLst/>
            <a:cxnLst/>
            <a:rect l="l" t="t" r="r" b="b"/>
            <a:pathLst>
              <a:path w="1306813" h="3906233">
                <a:moveTo>
                  <a:pt x="0" y="0"/>
                </a:moveTo>
                <a:lnTo>
                  <a:pt x="1306812" y="0"/>
                </a:lnTo>
                <a:lnTo>
                  <a:pt x="1306812" y="3906234"/>
                </a:lnTo>
                <a:lnTo>
                  <a:pt x="0" y="390623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64466" y="1735035"/>
            <a:ext cx="3366492" cy="116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0"/>
              </a:lnSpc>
              <a:spcBef>
                <a:spcPct val="0"/>
              </a:spcBef>
            </a:pPr>
            <a:r>
              <a:rPr lang="en-US" sz="6778">
                <a:solidFill>
                  <a:srgbClr val="FFFFFF"/>
                </a:solidFill>
                <a:ea typeface="Public Sans"/>
              </a:rPr>
              <a:t>모바일 웹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64466" y="3301929"/>
            <a:ext cx="12573893" cy="7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0"/>
              </a:lnSpc>
              <a:spcBef>
                <a:spcPct val="0"/>
              </a:spcBef>
            </a:pPr>
            <a:r>
              <a:rPr lang="en-US" sz="4578">
                <a:solidFill>
                  <a:srgbClr val="FFFFFF"/>
                </a:solidFill>
                <a:ea typeface="Public Sans"/>
              </a:rPr>
              <a:t>웹 어플리케이션을 모바일 스크린 크기로 줄여놓은 것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00260" y="5395797"/>
            <a:ext cx="4158555" cy="116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0"/>
              </a:lnSpc>
              <a:spcBef>
                <a:spcPct val="0"/>
              </a:spcBef>
            </a:pPr>
            <a:r>
              <a:rPr lang="en-US" sz="6778">
                <a:solidFill>
                  <a:srgbClr val="FFFFFF"/>
                </a:solidFill>
                <a:ea typeface="Public Sans"/>
              </a:rPr>
              <a:t>모바일 웹앱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-655988" y="6966690"/>
            <a:ext cx="12573893" cy="7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0"/>
              </a:lnSpc>
              <a:spcBef>
                <a:spcPct val="0"/>
              </a:spcBef>
            </a:pPr>
            <a:r>
              <a:rPr lang="en-US" sz="4578">
                <a:solidFill>
                  <a:srgbClr val="FFFFFF"/>
                </a:solidFill>
                <a:latin typeface="Public Sans"/>
              </a:rPr>
              <a:t>-&gt;하이브리드 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51798" y="6727729"/>
            <a:ext cx="7151220" cy="2327397"/>
          </a:xfrm>
          <a:custGeom>
            <a:avLst/>
            <a:gdLst/>
            <a:ahLst/>
            <a:cxnLst/>
            <a:rect l="l" t="t" r="r" b="b"/>
            <a:pathLst>
              <a:path w="7151220" h="2327397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7168" y="1724416"/>
            <a:ext cx="4364264" cy="8728529"/>
          </a:xfrm>
          <a:custGeom>
            <a:avLst/>
            <a:gdLst/>
            <a:ahLst/>
            <a:cxnLst/>
            <a:rect l="l" t="t" r="r" b="b"/>
            <a:pathLst>
              <a:path w="4364264" h="8728529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33126" y="0"/>
            <a:ext cx="3684917" cy="3684917"/>
          </a:xfrm>
          <a:custGeom>
            <a:avLst/>
            <a:gdLst/>
            <a:ahLst/>
            <a:cxnLst/>
            <a:rect l="l" t="t" r="r" b="b"/>
            <a:pathLst>
              <a:path w="3684917" h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3812" y="-5528151"/>
            <a:ext cx="4364264" cy="8728529"/>
          </a:xfrm>
          <a:custGeom>
            <a:avLst/>
            <a:gdLst/>
            <a:ahLst/>
            <a:cxnLst/>
            <a:rect l="l" t="t" r="r" b="b"/>
            <a:pathLst>
              <a:path w="4364264" h="8728529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43210" y="2152891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705944" y="2391347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958123" y="2643525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27848" y="2909472"/>
            <a:ext cx="581810" cy="581810"/>
          </a:xfrm>
          <a:custGeom>
            <a:avLst/>
            <a:gdLst/>
            <a:ahLst/>
            <a:cxnLst/>
            <a:rect l="l" t="t" r="r" b="b"/>
            <a:pathLst>
              <a:path w="581810" h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848391" y="7478728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569053" y="2909472"/>
            <a:ext cx="613646" cy="613646"/>
          </a:xfrm>
          <a:custGeom>
            <a:avLst/>
            <a:gdLst/>
            <a:ahLst/>
            <a:cxnLst/>
            <a:rect l="l" t="t" r="r" b="b"/>
            <a:pathLst>
              <a:path w="613646" h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572626" y="1323946"/>
            <a:ext cx="1658982" cy="4147456"/>
            <a:chOff x="0" y="0"/>
            <a:chExt cx="2211976" cy="55299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xmlns="" r:embed="rId2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xmlns="" r:embed="rId2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xmlns="" r:embed="rId2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xmlns="" r:embed="rId3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xmlns="" r:embed="rId3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xmlns="" r:embed="rId3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xmlns="" r:embed="rId3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xmlns="" r:embed="rId3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xmlns="" r:embed="rId4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" name="Freeform 25"/>
          <p:cNvSpPr/>
          <p:nvPr/>
        </p:nvSpPr>
        <p:spPr>
          <a:xfrm>
            <a:off x="4045617" y="8444541"/>
            <a:ext cx="3684917" cy="3684917"/>
          </a:xfrm>
          <a:custGeom>
            <a:avLst/>
            <a:gdLst/>
            <a:ahLst/>
            <a:cxnLst/>
            <a:rect l="l" t="t" r="r" b="b"/>
            <a:pathLst>
              <a:path w="3684917" h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4676293" y="4957817"/>
            <a:ext cx="8935414" cy="1675618"/>
            <a:chOff x="0" y="0"/>
            <a:chExt cx="11913886" cy="2234157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9525"/>
              <a:ext cx="11913886" cy="1427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999"/>
                </a:lnSpc>
              </a:pPr>
              <a:r>
                <a:rPr lang="en-US" sz="6999" u="none">
                  <a:solidFill>
                    <a:srgbClr val="000000"/>
                  </a:solidFill>
                  <a:latin typeface="Retropix"/>
                </a:rPr>
                <a:t>Thank you!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548357"/>
              <a:ext cx="11913886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ea typeface="Public Sans"/>
                </a:rPr>
                <a:t>감삼당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08410" y="3294667"/>
            <a:ext cx="704718" cy="952322"/>
          </a:xfrm>
          <a:custGeom>
            <a:avLst/>
            <a:gdLst/>
            <a:ahLst/>
            <a:cxnLst/>
            <a:rect l="l" t="t" r="r" b="b"/>
            <a:pathLst>
              <a:path w="704718" h="952322">
                <a:moveTo>
                  <a:pt x="0" y="0"/>
                </a:moveTo>
                <a:lnTo>
                  <a:pt x="704718" y="0"/>
                </a:lnTo>
                <a:lnTo>
                  <a:pt x="704718" y="952321"/>
                </a:lnTo>
                <a:lnTo>
                  <a:pt x="0" y="952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98415" y="2100520"/>
            <a:ext cx="924708" cy="707822"/>
          </a:xfrm>
          <a:custGeom>
            <a:avLst/>
            <a:gdLst/>
            <a:ahLst/>
            <a:cxnLst/>
            <a:rect l="l" t="t" r="r" b="b"/>
            <a:pathLst>
              <a:path w="924708" h="707822">
                <a:moveTo>
                  <a:pt x="0" y="0"/>
                </a:moveTo>
                <a:lnTo>
                  <a:pt x="924708" y="0"/>
                </a:lnTo>
                <a:lnTo>
                  <a:pt x="924708" y="707821"/>
                </a:lnTo>
                <a:lnTo>
                  <a:pt x="0" y="70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95477" y="513702"/>
            <a:ext cx="866388" cy="1100492"/>
          </a:xfrm>
          <a:custGeom>
            <a:avLst/>
            <a:gdLst/>
            <a:ahLst/>
            <a:cxnLst/>
            <a:rect l="l" t="t" r="r" b="b"/>
            <a:pathLst>
              <a:path w="866388" h="1100492">
                <a:moveTo>
                  <a:pt x="0" y="0"/>
                </a:moveTo>
                <a:lnTo>
                  <a:pt x="866388" y="0"/>
                </a:lnTo>
                <a:lnTo>
                  <a:pt x="866388" y="1100492"/>
                </a:lnTo>
                <a:lnTo>
                  <a:pt x="0" y="1100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FFFFFF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825642" y="3861944"/>
            <a:ext cx="10084777" cy="4403002"/>
          </a:xfrm>
          <a:custGeom>
            <a:avLst/>
            <a:gdLst/>
            <a:ahLst/>
            <a:cxnLst/>
            <a:rect l="l" t="t" r="r" b="b"/>
            <a:pathLst>
              <a:path w="10084777" h="4403002">
                <a:moveTo>
                  <a:pt x="0" y="0"/>
                </a:moveTo>
                <a:lnTo>
                  <a:pt x="10084777" y="0"/>
                </a:lnTo>
                <a:lnTo>
                  <a:pt x="10084777" y="4403002"/>
                </a:lnTo>
                <a:lnTo>
                  <a:pt x="0" y="4403002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t="-46143" b="-24780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51550" y="719395"/>
            <a:ext cx="12872793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FFFFFF"/>
                </a:solidFill>
                <a:ea typeface="Retropix"/>
              </a:rPr>
              <a:t>프로토콜(Protocol)이란?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5642" y="2368706"/>
            <a:ext cx="14012763" cy="705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ea typeface="Public Sans"/>
              </a:rPr>
              <a:t>컴퓨터나 통신 장비 사이에서 메시지를 주고 받는 양식과 규칙 체계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85215" y="1187704"/>
            <a:ext cx="974085" cy="745618"/>
          </a:xfrm>
          <a:custGeom>
            <a:avLst/>
            <a:gdLst/>
            <a:ahLst/>
            <a:cxnLst/>
            <a:rect l="l" t="t" r="r" b="b"/>
            <a:pathLst>
              <a:path w="974085" h="745618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FFFFFF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639677" y="2563308"/>
            <a:ext cx="10794075" cy="6018407"/>
          </a:xfrm>
          <a:custGeom>
            <a:avLst/>
            <a:gdLst/>
            <a:ahLst/>
            <a:cxnLst/>
            <a:rect l="l" t="t" r="r" b="b"/>
            <a:pathLst>
              <a:path w="10794075" h="6018407">
                <a:moveTo>
                  <a:pt x="0" y="0"/>
                </a:moveTo>
                <a:lnTo>
                  <a:pt x="10794075" y="0"/>
                </a:lnTo>
                <a:lnTo>
                  <a:pt x="10794075" y="6018407"/>
                </a:lnTo>
                <a:lnTo>
                  <a:pt x="0" y="601840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1019175"/>
            <a:ext cx="11362023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ea typeface="Retropix"/>
              </a:rPr>
              <a:t>패킷(packet) 전송 방식이란?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83823" y="4991100"/>
            <a:ext cx="920353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ea typeface="Public Sans"/>
              </a:rPr>
              <a:t>단락 텍스트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90723" y="3868946"/>
            <a:ext cx="10930825" cy="223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4"/>
              </a:lnSpc>
            </a:pPr>
            <a:r>
              <a:rPr lang="en-US" sz="4253">
                <a:solidFill>
                  <a:srgbClr val="FFFFFF"/>
                </a:solidFill>
                <a:ea typeface="Public Sans"/>
              </a:rPr>
              <a:t>큰 용량의 정보를 </a:t>
            </a:r>
          </a:p>
          <a:p>
            <a:pPr>
              <a:lnSpc>
                <a:spcPts val="5954"/>
              </a:lnSpc>
            </a:pPr>
            <a:r>
              <a:rPr lang="en-US" sz="4253">
                <a:solidFill>
                  <a:srgbClr val="FFFFFF"/>
                </a:solidFill>
                <a:ea typeface="Public Sans"/>
              </a:rPr>
              <a:t>작은 단위의 패킷으로 </a:t>
            </a:r>
          </a:p>
          <a:p>
            <a:pPr>
              <a:lnSpc>
                <a:spcPts val="5954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ea typeface="Public Sans"/>
              </a:rPr>
              <a:t>나누어 전송하는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953117"/>
            <a:ext cx="7315200" cy="2380765"/>
          </a:xfrm>
          <a:custGeom>
            <a:avLst/>
            <a:gdLst/>
            <a:ahLst/>
            <a:cxnLst/>
            <a:rect l="l" t="t" r="r" b="b"/>
            <a:pathLst>
              <a:path w="7315200" h="2380765">
                <a:moveTo>
                  <a:pt x="0" y="0"/>
                </a:moveTo>
                <a:lnTo>
                  <a:pt x="7315200" y="0"/>
                </a:lnTo>
                <a:lnTo>
                  <a:pt x="7315200" y="2380766"/>
                </a:lnTo>
                <a:lnTo>
                  <a:pt x="0" y="238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236681"/>
            <a:ext cx="7315200" cy="705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ea typeface="Public Sans"/>
              </a:rPr>
              <a:t>프로토콜의 종류</a:t>
            </a:r>
          </a:p>
        </p:txBody>
      </p:sp>
      <p:sp>
        <p:nvSpPr>
          <p:cNvPr id="4" name="AutoShape 4"/>
          <p:cNvSpPr/>
          <p:nvPr/>
        </p:nvSpPr>
        <p:spPr>
          <a:xfrm>
            <a:off x="8343900" y="5923118"/>
            <a:ext cx="1959958" cy="16996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" name="AutoShape 5"/>
          <p:cNvSpPr/>
          <p:nvPr/>
        </p:nvSpPr>
        <p:spPr>
          <a:xfrm flipV="1">
            <a:off x="8356381" y="2524939"/>
            <a:ext cx="1959958" cy="166978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6" name="Group 6"/>
          <p:cNvGrpSpPr/>
          <p:nvPr/>
        </p:nvGrpSpPr>
        <p:grpSpPr>
          <a:xfrm>
            <a:off x="10687013" y="867017"/>
            <a:ext cx="6872941" cy="2847559"/>
            <a:chOff x="0" y="0"/>
            <a:chExt cx="1810157" cy="7499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0157" cy="749974"/>
            </a:xfrm>
            <a:custGeom>
              <a:avLst/>
              <a:gdLst/>
              <a:ahLst/>
              <a:cxnLst/>
              <a:rect l="l" t="t" r="r" b="b"/>
              <a:pathLst>
                <a:path w="1810157" h="749974">
                  <a:moveTo>
                    <a:pt x="57448" y="0"/>
                  </a:moveTo>
                  <a:lnTo>
                    <a:pt x="1752709" y="0"/>
                  </a:lnTo>
                  <a:cubicBezTo>
                    <a:pt x="1784437" y="0"/>
                    <a:pt x="1810157" y="25720"/>
                    <a:pt x="1810157" y="57448"/>
                  </a:cubicBezTo>
                  <a:lnTo>
                    <a:pt x="1810157" y="692526"/>
                  </a:lnTo>
                  <a:cubicBezTo>
                    <a:pt x="1810157" y="707762"/>
                    <a:pt x="1804105" y="722375"/>
                    <a:pt x="1793331" y="733148"/>
                  </a:cubicBezTo>
                  <a:cubicBezTo>
                    <a:pt x="1782557" y="743922"/>
                    <a:pt x="1767945" y="749974"/>
                    <a:pt x="1752709" y="749974"/>
                  </a:cubicBezTo>
                  <a:lnTo>
                    <a:pt x="57448" y="749974"/>
                  </a:lnTo>
                  <a:cubicBezTo>
                    <a:pt x="42212" y="749974"/>
                    <a:pt x="27600" y="743922"/>
                    <a:pt x="16826" y="733148"/>
                  </a:cubicBezTo>
                  <a:cubicBezTo>
                    <a:pt x="6053" y="722375"/>
                    <a:pt x="0" y="707762"/>
                    <a:pt x="0" y="692526"/>
                  </a:cubicBezTo>
                  <a:lnTo>
                    <a:pt x="0" y="57448"/>
                  </a:lnTo>
                  <a:cubicBezTo>
                    <a:pt x="0" y="42212"/>
                    <a:pt x="6053" y="27600"/>
                    <a:pt x="16826" y="16826"/>
                  </a:cubicBezTo>
                  <a:cubicBezTo>
                    <a:pt x="27600" y="6053"/>
                    <a:pt x="42212" y="0"/>
                    <a:pt x="57448" y="0"/>
                  </a:cubicBezTo>
                  <a:close/>
                </a:path>
              </a:pathLst>
            </a:custGeom>
            <a:solidFill>
              <a:srgbClr val="FEFF9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104460" y="1568801"/>
            <a:ext cx="6038047" cy="1358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ublic Sans"/>
              </a:rPr>
              <a:t>TCP (Transmission Control Protocol)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687013" y="6213336"/>
            <a:ext cx="6872941" cy="2847559"/>
            <a:chOff x="0" y="0"/>
            <a:chExt cx="1810157" cy="7499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10157" cy="749974"/>
            </a:xfrm>
            <a:custGeom>
              <a:avLst/>
              <a:gdLst/>
              <a:ahLst/>
              <a:cxnLst/>
              <a:rect l="l" t="t" r="r" b="b"/>
              <a:pathLst>
                <a:path w="1810157" h="749974">
                  <a:moveTo>
                    <a:pt x="57448" y="0"/>
                  </a:moveTo>
                  <a:lnTo>
                    <a:pt x="1752709" y="0"/>
                  </a:lnTo>
                  <a:cubicBezTo>
                    <a:pt x="1784437" y="0"/>
                    <a:pt x="1810157" y="25720"/>
                    <a:pt x="1810157" y="57448"/>
                  </a:cubicBezTo>
                  <a:lnTo>
                    <a:pt x="1810157" y="692526"/>
                  </a:lnTo>
                  <a:cubicBezTo>
                    <a:pt x="1810157" y="707762"/>
                    <a:pt x="1804105" y="722375"/>
                    <a:pt x="1793331" y="733148"/>
                  </a:cubicBezTo>
                  <a:cubicBezTo>
                    <a:pt x="1782557" y="743922"/>
                    <a:pt x="1767945" y="749974"/>
                    <a:pt x="1752709" y="749974"/>
                  </a:cubicBezTo>
                  <a:lnTo>
                    <a:pt x="57448" y="749974"/>
                  </a:lnTo>
                  <a:cubicBezTo>
                    <a:pt x="42212" y="749974"/>
                    <a:pt x="27600" y="743922"/>
                    <a:pt x="16826" y="733148"/>
                  </a:cubicBezTo>
                  <a:cubicBezTo>
                    <a:pt x="6053" y="722375"/>
                    <a:pt x="0" y="707762"/>
                    <a:pt x="0" y="692526"/>
                  </a:cubicBezTo>
                  <a:lnTo>
                    <a:pt x="0" y="57448"/>
                  </a:lnTo>
                  <a:cubicBezTo>
                    <a:pt x="0" y="42212"/>
                    <a:pt x="6053" y="27600"/>
                    <a:pt x="16826" y="16826"/>
                  </a:cubicBezTo>
                  <a:cubicBezTo>
                    <a:pt x="27600" y="6053"/>
                    <a:pt x="42212" y="0"/>
                    <a:pt x="57448" y="0"/>
                  </a:cubicBezTo>
                  <a:close/>
                </a:path>
              </a:pathLst>
            </a:custGeom>
            <a:solidFill>
              <a:srgbClr val="FEFF9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221253" y="7258020"/>
            <a:ext cx="6038047" cy="67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ublic Sans"/>
              </a:rPr>
              <a:t>IP (Internet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6598" y="0"/>
            <a:ext cx="19961197" cy="795781"/>
            <a:chOff x="0" y="0"/>
            <a:chExt cx="5257270" cy="2095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57270" cy="209588"/>
            </a:xfrm>
            <a:custGeom>
              <a:avLst/>
              <a:gdLst/>
              <a:ahLst/>
              <a:cxnLst/>
              <a:rect l="l" t="t" r="r" b="b"/>
              <a:pathLst>
                <a:path w="5257270" h="209588">
                  <a:moveTo>
                    <a:pt x="0" y="0"/>
                  </a:moveTo>
                  <a:lnTo>
                    <a:pt x="5257270" y="0"/>
                  </a:lnTo>
                  <a:lnTo>
                    <a:pt x="5257270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067A7B"/>
            </a:solidFill>
            <a:ln w="95250">
              <a:solidFill>
                <a:srgbClr val="067A7B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27604" y="3899783"/>
            <a:ext cx="5754674" cy="2877337"/>
          </a:xfrm>
          <a:custGeom>
            <a:avLst/>
            <a:gdLst/>
            <a:ahLst/>
            <a:cxnLst/>
            <a:rect l="l" t="t" r="r" b="b"/>
            <a:pathLst>
              <a:path w="5754674" h="2877337">
                <a:moveTo>
                  <a:pt x="0" y="0"/>
                </a:moveTo>
                <a:lnTo>
                  <a:pt x="5754675" y="0"/>
                </a:lnTo>
                <a:lnTo>
                  <a:pt x="5754675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082279" y="1546191"/>
            <a:ext cx="7829850" cy="7829850"/>
            <a:chOff x="0" y="0"/>
            <a:chExt cx="10439800" cy="10439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39800" cy="10439800"/>
            </a:xfrm>
            <a:custGeom>
              <a:avLst/>
              <a:gdLst/>
              <a:ahLst/>
              <a:cxnLst/>
              <a:rect l="l" t="t" r="r" b="b"/>
              <a:pathLst>
                <a:path w="10439800" h="10439800">
                  <a:moveTo>
                    <a:pt x="0" y="0"/>
                  </a:moveTo>
                  <a:lnTo>
                    <a:pt x="10439800" y="0"/>
                  </a:lnTo>
                  <a:lnTo>
                    <a:pt x="10439800" y="10439800"/>
                  </a:lnTo>
                  <a:lnTo>
                    <a:pt x="0" y="1043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9517448" y="327765"/>
              <a:ext cx="507348" cy="490744"/>
            </a:xfrm>
            <a:custGeom>
              <a:avLst/>
              <a:gdLst/>
              <a:ahLst/>
              <a:cxnLst/>
              <a:rect l="l" t="t" r="r" b="b"/>
              <a:pathLst>
                <a:path w="507348" h="490744">
                  <a:moveTo>
                    <a:pt x="0" y="0"/>
                  </a:moveTo>
                  <a:lnTo>
                    <a:pt x="507348" y="0"/>
                  </a:lnTo>
                  <a:lnTo>
                    <a:pt x="507348" y="490744"/>
                  </a:lnTo>
                  <a:lnTo>
                    <a:pt x="0" y="490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2756895" y="4272363"/>
            <a:ext cx="5754674" cy="2877337"/>
          </a:xfrm>
          <a:custGeom>
            <a:avLst/>
            <a:gdLst/>
            <a:ahLst/>
            <a:cxnLst/>
            <a:rect l="l" t="t" r="r" b="b"/>
            <a:pathLst>
              <a:path w="5754674" h="2877337">
                <a:moveTo>
                  <a:pt x="0" y="0"/>
                </a:moveTo>
                <a:lnTo>
                  <a:pt x="5754674" y="0"/>
                </a:lnTo>
                <a:lnTo>
                  <a:pt x="5754674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27934" y="3129153"/>
            <a:ext cx="2981664" cy="824024"/>
          </a:xfrm>
          <a:custGeom>
            <a:avLst/>
            <a:gdLst/>
            <a:ahLst/>
            <a:cxnLst/>
            <a:rect l="l" t="t" r="r" b="b"/>
            <a:pathLst>
              <a:path w="2981664" h="824024">
                <a:moveTo>
                  <a:pt x="0" y="0"/>
                </a:moveTo>
                <a:lnTo>
                  <a:pt x="2981664" y="0"/>
                </a:lnTo>
                <a:lnTo>
                  <a:pt x="2981664" y="824023"/>
                </a:lnTo>
                <a:lnTo>
                  <a:pt x="0" y="8240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575081" y="3898982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8533974"/>
            <a:ext cx="724326" cy="724326"/>
          </a:xfrm>
          <a:custGeom>
            <a:avLst/>
            <a:gdLst/>
            <a:ahLst/>
            <a:cxnLst/>
            <a:rect l="l" t="t" r="r" b="b"/>
            <a:pathLst>
              <a:path w="724326" h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72076" y="8533974"/>
            <a:ext cx="746029" cy="724326"/>
          </a:xfrm>
          <a:custGeom>
            <a:avLst/>
            <a:gdLst/>
            <a:ahLst/>
            <a:cxnLst/>
            <a:rect l="l" t="t" r="r" b="b"/>
            <a:pathLst>
              <a:path w="746029" h="724326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396192" y="5451591"/>
            <a:ext cx="439988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TCP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34111" y="1613626"/>
            <a:ext cx="6076817" cy="59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21"/>
              </a:lnSpc>
            </a:pPr>
            <a:r>
              <a:rPr lang="en-US" sz="3434">
                <a:solidFill>
                  <a:srgbClr val="FFFFFF"/>
                </a:solidFill>
                <a:latin typeface="Retropix"/>
              </a:rPr>
              <a:t>TCP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98309" y="4177113"/>
            <a:ext cx="5929625" cy="3217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10"/>
              </a:lnSpc>
            </a:pPr>
            <a:r>
              <a:rPr lang="en-US" sz="4578">
                <a:solidFill>
                  <a:srgbClr val="000000"/>
                </a:solidFill>
                <a:ea typeface="Public Sans"/>
              </a:rPr>
              <a:t>송신자와 수신자 사이에 </a:t>
            </a:r>
          </a:p>
          <a:p>
            <a:pPr algn="just">
              <a:lnSpc>
                <a:spcPts val="6410"/>
              </a:lnSpc>
            </a:pPr>
            <a:r>
              <a:rPr lang="en-US" sz="4578">
                <a:solidFill>
                  <a:srgbClr val="000000"/>
                </a:solidFill>
                <a:latin typeface="Public Sans"/>
              </a:rPr>
              <a:t>‘전송’ 단계에서 </a:t>
            </a:r>
          </a:p>
          <a:p>
            <a:pPr algn="just">
              <a:lnSpc>
                <a:spcPts val="6410"/>
              </a:lnSpc>
            </a:pPr>
            <a:r>
              <a:rPr lang="en-US" sz="4578">
                <a:solidFill>
                  <a:srgbClr val="000000"/>
                </a:solidFill>
                <a:ea typeface="Public Sans"/>
              </a:rPr>
              <a:t>패킷의 주소와 내용을 </a:t>
            </a:r>
          </a:p>
          <a:p>
            <a:pPr algn="just">
              <a:lnSpc>
                <a:spcPts val="6410"/>
              </a:lnSpc>
              <a:spcBef>
                <a:spcPct val="0"/>
              </a:spcBef>
            </a:pPr>
            <a:r>
              <a:rPr lang="en-US" sz="4578">
                <a:solidFill>
                  <a:srgbClr val="000000"/>
                </a:solidFill>
                <a:ea typeface="Public Sans"/>
              </a:rPr>
              <a:t>담당하는 프로토콜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6598" y="0"/>
            <a:ext cx="19961197" cy="795781"/>
            <a:chOff x="0" y="0"/>
            <a:chExt cx="5257270" cy="2095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57270" cy="209588"/>
            </a:xfrm>
            <a:custGeom>
              <a:avLst/>
              <a:gdLst/>
              <a:ahLst/>
              <a:cxnLst/>
              <a:rect l="l" t="t" r="r" b="b"/>
              <a:pathLst>
                <a:path w="5257270" h="209588">
                  <a:moveTo>
                    <a:pt x="0" y="0"/>
                  </a:moveTo>
                  <a:lnTo>
                    <a:pt x="5257270" y="0"/>
                  </a:lnTo>
                  <a:lnTo>
                    <a:pt x="5257270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067A7B"/>
            </a:solidFill>
            <a:ln w="95250">
              <a:solidFill>
                <a:srgbClr val="067A7B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27604" y="3899783"/>
            <a:ext cx="5754674" cy="2877337"/>
          </a:xfrm>
          <a:custGeom>
            <a:avLst/>
            <a:gdLst/>
            <a:ahLst/>
            <a:cxnLst/>
            <a:rect l="l" t="t" r="r" b="b"/>
            <a:pathLst>
              <a:path w="5754674" h="2877337">
                <a:moveTo>
                  <a:pt x="0" y="0"/>
                </a:moveTo>
                <a:lnTo>
                  <a:pt x="5754675" y="0"/>
                </a:lnTo>
                <a:lnTo>
                  <a:pt x="5754675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082279" y="1546191"/>
            <a:ext cx="7829850" cy="7829850"/>
            <a:chOff x="0" y="0"/>
            <a:chExt cx="10439800" cy="10439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39800" cy="10439800"/>
            </a:xfrm>
            <a:custGeom>
              <a:avLst/>
              <a:gdLst/>
              <a:ahLst/>
              <a:cxnLst/>
              <a:rect l="l" t="t" r="r" b="b"/>
              <a:pathLst>
                <a:path w="10439800" h="10439800">
                  <a:moveTo>
                    <a:pt x="0" y="0"/>
                  </a:moveTo>
                  <a:lnTo>
                    <a:pt x="10439800" y="0"/>
                  </a:lnTo>
                  <a:lnTo>
                    <a:pt x="10439800" y="10439800"/>
                  </a:lnTo>
                  <a:lnTo>
                    <a:pt x="0" y="1043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9517448" y="327765"/>
              <a:ext cx="507348" cy="490744"/>
            </a:xfrm>
            <a:custGeom>
              <a:avLst/>
              <a:gdLst/>
              <a:ahLst/>
              <a:cxnLst/>
              <a:rect l="l" t="t" r="r" b="b"/>
              <a:pathLst>
                <a:path w="507348" h="490744">
                  <a:moveTo>
                    <a:pt x="0" y="0"/>
                  </a:moveTo>
                  <a:lnTo>
                    <a:pt x="507348" y="0"/>
                  </a:lnTo>
                  <a:lnTo>
                    <a:pt x="507348" y="490744"/>
                  </a:lnTo>
                  <a:lnTo>
                    <a:pt x="0" y="490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2756895" y="4272363"/>
            <a:ext cx="5754674" cy="2877337"/>
          </a:xfrm>
          <a:custGeom>
            <a:avLst/>
            <a:gdLst/>
            <a:ahLst/>
            <a:cxnLst/>
            <a:rect l="l" t="t" r="r" b="b"/>
            <a:pathLst>
              <a:path w="5754674" h="2877337">
                <a:moveTo>
                  <a:pt x="0" y="0"/>
                </a:moveTo>
                <a:lnTo>
                  <a:pt x="5754674" y="0"/>
                </a:lnTo>
                <a:lnTo>
                  <a:pt x="5754674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27934" y="3129153"/>
            <a:ext cx="2981664" cy="824024"/>
          </a:xfrm>
          <a:custGeom>
            <a:avLst/>
            <a:gdLst/>
            <a:ahLst/>
            <a:cxnLst/>
            <a:rect l="l" t="t" r="r" b="b"/>
            <a:pathLst>
              <a:path w="2981664" h="824024">
                <a:moveTo>
                  <a:pt x="0" y="0"/>
                </a:moveTo>
                <a:lnTo>
                  <a:pt x="2981664" y="0"/>
                </a:lnTo>
                <a:lnTo>
                  <a:pt x="2981664" y="824023"/>
                </a:lnTo>
                <a:lnTo>
                  <a:pt x="0" y="8240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575081" y="3898982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8533974"/>
            <a:ext cx="724326" cy="724326"/>
          </a:xfrm>
          <a:custGeom>
            <a:avLst/>
            <a:gdLst/>
            <a:ahLst/>
            <a:cxnLst/>
            <a:rect l="l" t="t" r="r" b="b"/>
            <a:pathLst>
              <a:path w="724326" h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72076" y="8533974"/>
            <a:ext cx="746029" cy="724326"/>
          </a:xfrm>
          <a:custGeom>
            <a:avLst/>
            <a:gdLst/>
            <a:ahLst/>
            <a:cxnLst/>
            <a:rect l="l" t="t" r="r" b="b"/>
            <a:pathLst>
              <a:path w="746029" h="724326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396192" y="5451591"/>
            <a:ext cx="439988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IP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34111" y="1613626"/>
            <a:ext cx="6076817" cy="59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21"/>
              </a:lnSpc>
            </a:pPr>
            <a:r>
              <a:rPr lang="en-US" sz="3434">
                <a:solidFill>
                  <a:srgbClr val="FFFFFF"/>
                </a:solidFill>
                <a:latin typeface="Retropix"/>
              </a:rPr>
              <a:t>IP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05297" y="4186638"/>
            <a:ext cx="6383814" cy="3247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ea typeface="Public Sans"/>
              </a:rPr>
              <a:t>패킷을 목적지까지 보내는 규칙을 </a:t>
            </a:r>
          </a:p>
          <a:p>
            <a:pPr algn="just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ea typeface="Public Sans"/>
              </a:rPr>
              <a:t>정의한 프로토콜</a:t>
            </a:r>
          </a:p>
          <a:p>
            <a:pPr algn="just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ea typeface="Public Sans"/>
              </a:rPr>
              <a:t>절대주소 라고도 불리고 있으며 숫자와 점으로 구성됨. </a:t>
            </a:r>
          </a:p>
          <a:p>
            <a:pPr algn="just">
              <a:lnSpc>
                <a:spcPts val="5155"/>
              </a:lnSpc>
              <a:spcBef>
                <a:spcPct val="0"/>
              </a:spcBef>
            </a:pPr>
            <a:r>
              <a:rPr lang="en-US" sz="3682">
                <a:solidFill>
                  <a:srgbClr val="000000"/>
                </a:solidFill>
                <a:latin typeface="Public Sans"/>
              </a:rPr>
              <a:t>(Ex. 203.251.112.130)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067A7B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800077" y="846663"/>
            <a:ext cx="613646" cy="613646"/>
          </a:xfrm>
          <a:custGeom>
            <a:avLst/>
            <a:gdLst/>
            <a:ahLst/>
            <a:cxnLst/>
            <a:rect l="l" t="t" r="r" b="b"/>
            <a:pathLst>
              <a:path w="613646" h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50557" y="2652112"/>
            <a:ext cx="13786887" cy="5861421"/>
          </a:xfrm>
          <a:custGeom>
            <a:avLst/>
            <a:gdLst/>
            <a:ahLst/>
            <a:cxnLst/>
            <a:rect l="l" t="t" r="r" b="b"/>
            <a:pathLst>
              <a:path w="13786887" h="5861421">
                <a:moveTo>
                  <a:pt x="0" y="0"/>
                </a:moveTo>
                <a:lnTo>
                  <a:pt x="13786886" y="0"/>
                </a:lnTo>
                <a:lnTo>
                  <a:pt x="13786886" y="5861421"/>
                </a:lnTo>
                <a:lnTo>
                  <a:pt x="0" y="58614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81" t="-19983" r="-6922" b="-962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37138"/>
            <a:ext cx="7502872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TCP /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272804"/>
            <a:ext cx="16406712" cy="7636415"/>
            <a:chOff x="0" y="0"/>
            <a:chExt cx="4321109" cy="2011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21109" cy="2011237"/>
            </a:xfrm>
            <a:custGeom>
              <a:avLst/>
              <a:gdLst/>
              <a:ahLst/>
              <a:cxnLst/>
              <a:rect l="l" t="t" r="r" b="b"/>
              <a:pathLst>
                <a:path w="4321109" h="2011237">
                  <a:moveTo>
                    <a:pt x="0" y="0"/>
                  </a:moveTo>
                  <a:lnTo>
                    <a:pt x="4321109" y="0"/>
                  </a:lnTo>
                  <a:lnTo>
                    <a:pt x="4321109" y="2011237"/>
                  </a:lnTo>
                  <a:lnTo>
                    <a:pt x="0" y="2011237"/>
                  </a:lnTo>
                  <a:close/>
                </a:path>
              </a:pathLst>
            </a:custGeom>
            <a:solidFill>
              <a:srgbClr val="FEFF99"/>
            </a:solidFill>
            <a:ln w="95250">
              <a:solidFill>
                <a:srgbClr val="CCCCCC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1375" y="0"/>
            <a:ext cx="20890750" cy="795781"/>
            <a:chOff x="0" y="0"/>
            <a:chExt cx="5502091" cy="2095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02091" cy="209588"/>
            </a:xfrm>
            <a:custGeom>
              <a:avLst/>
              <a:gdLst/>
              <a:ahLst/>
              <a:cxnLst/>
              <a:rect l="l" t="t" r="r" b="b"/>
              <a:pathLst>
                <a:path w="5502091" h="209588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>
              <a:solidFill>
                <a:srgbClr val="1818B7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301375" y="9491219"/>
            <a:ext cx="20890750" cy="795781"/>
            <a:chOff x="0" y="0"/>
            <a:chExt cx="5502091" cy="2095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02091" cy="209588"/>
            </a:xfrm>
            <a:custGeom>
              <a:avLst/>
              <a:gdLst/>
              <a:ahLst/>
              <a:cxnLst/>
              <a:rect l="l" t="t" r="r" b="b"/>
              <a:pathLst>
                <a:path w="5502091" h="209588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>
              <a:solidFill>
                <a:srgbClr val="1818B7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429809" y="5143500"/>
            <a:ext cx="1658982" cy="4147456"/>
            <a:chOff x="0" y="0"/>
            <a:chExt cx="2211976" cy="552994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xmlns="" r:embed="rId2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Freeform 24"/>
          <p:cNvSpPr/>
          <p:nvPr/>
        </p:nvSpPr>
        <p:spPr>
          <a:xfrm rot="3207690">
            <a:off x="2155967" y="8405161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2556372" y="7494084"/>
            <a:ext cx="635693" cy="654740"/>
          </a:xfrm>
          <a:custGeom>
            <a:avLst/>
            <a:gdLst/>
            <a:ahLst/>
            <a:cxnLst/>
            <a:rect l="l" t="t" r="r" b="b"/>
            <a:pathLst>
              <a:path w="635693" h="654740">
                <a:moveTo>
                  <a:pt x="0" y="0"/>
                </a:moveTo>
                <a:lnTo>
                  <a:pt x="635692" y="0"/>
                </a:lnTo>
                <a:lnTo>
                  <a:pt x="635692" y="654739"/>
                </a:lnTo>
                <a:lnTo>
                  <a:pt x="0" y="65473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4607703" y="1554256"/>
            <a:ext cx="2527153" cy="473267"/>
          </a:xfrm>
          <a:custGeom>
            <a:avLst/>
            <a:gdLst/>
            <a:ahLst/>
            <a:cxnLst/>
            <a:rect l="l" t="t" r="r" b="b"/>
            <a:pathLst>
              <a:path w="2527153" h="473267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13475" y="1608752"/>
            <a:ext cx="1142897" cy="1163253"/>
          </a:xfrm>
          <a:custGeom>
            <a:avLst/>
            <a:gdLst/>
            <a:ahLst/>
            <a:cxnLst/>
            <a:rect l="l" t="t" r="r" b="b"/>
            <a:pathLst>
              <a:path w="1142897" h="1163253">
                <a:moveTo>
                  <a:pt x="0" y="0"/>
                </a:moveTo>
                <a:lnTo>
                  <a:pt x="1142897" y="0"/>
                </a:lnTo>
                <a:lnTo>
                  <a:pt x="1142897" y="1163253"/>
                </a:lnTo>
                <a:lnTo>
                  <a:pt x="0" y="116325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922451" y="1658028"/>
            <a:ext cx="6282527" cy="105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1"/>
              </a:lnSpc>
            </a:pPr>
            <a:r>
              <a:rPr lang="en-US" sz="6861">
                <a:solidFill>
                  <a:srgbClr val="000000"/>
                </a:solidFill>
                <a:ea typeface="Retropix"/>
              </a:rPr>
              <a:t>웹(Web)이란?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22961" y="3041841"/>
            <a:ext cx="10367544" cy="7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0"/>
              </a:lnSpc>
              <a:spcBef>
                <a:spcPct val="0"/>
              </a:spcBef>
            </a:pPr>
            <a:r>
              <a:rPr lang="en-US" sz="4578">
                <a:solidFill>
                  <a:srgbClr val="000000"/>
                </a:solidFill>
                <a:ea typeface="Public Sans"/>
              </a:rPr>
              <a:t>웹(WWW) : World Wide Web 의 줄임말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22961" y="4173312"/>
            <a:ext cx="14348318" cy="280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9045" lvl="1" indent="-429522">
              <a:lnSpc>
                <a:spcPts val="5570"/>
              </a:lnSpc>
              <a:buFont typeface="Arial"/>
              <a:buChar char="•"/>
            </a:pPr>
            <a:r>
              <a:rPr lang="en-US" sz="3978">
                <a:solidFill>
                  <a:srgbClr val="1818B7"/>
                </a:solidFill>
                <a:ea typeface="Public Sans"/>
              </a:rPr>
              <a:t>인터넷에 연결된 컴퓨터를 통해 사람들이 정보를 공유할 수 있는 전 세계적인 정보 공간</a:t>
            </a:r>
          </a:p>
          <a:p>
            <a:pPr marL="859045" lvl="1" indent="-429522">
              <a:lnSpc>
                <a:spcPts val="5570"/>
              </a:lnSpc>
              <a:buFont typeface="Arial"/>
              <a:buChar char="•"/>
            </a:pPr>
            <a:r>
              <a:rPr lang="en-US" sz="3978">
                <a:solidFill>
                  <a:srgbClr val="1818B7"/>
                </a:solidFill>
                <a:ea typeface="Public Sans"/>
              </a:rPr>
              <a:t>메일, 정보검색, 교육, 인트라넷 등으로 활용됨</a:t>
            </a:r>
          </a:p>
          <a:p>
            <a:pPr marL="859045" lvl="1" indent="-429522">
              <a:lnSpc>
                <a:spcPts val="5570"/>
              </a:lnSpc>
              <a:buFont typeface="Arial"/>
              <a:buChar char="•"/>
            </a:pPr>
            <a:r>
              <a:rPr lang="en-US" sz="3978">
                <a:solidFill>
                  <a:srgbClr val="1818B7"/>
                </a:solidFill>
                <a:ea typeface="Public Sans"/>
              </a:rPr>
              <a:t>프로토콜: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931" y="449684"/>
            <a:ext cx="632663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ea typeface="Retropix"/>
              </a:rPr>
              <a:t>웹 접속 과정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>
              <a:solidFill>
                <a:srgbClr val="CCCCCC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FFFFFF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5297664" y="1110133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41940" y="4224159"/>
            <a:ext cx="5840862" cy="4635605"/>
          </a:xfrm>
          <a:custGeom>
            <a:avLst/>
            <a:gdLst/>
            <a:ahLst/>
            <a:cxnLst/>
            <a:rect l="l" t="t" r="r" b="b"/>
            <a:pathLst>
              <a:path w="5840862" h="4635605">
                <a:moveTo>
                  <a:pt x="0" y="0"/>
                </a:moveTo>
                <a:lnTo>
                  <a:pt x="5840862" y="0"/>
                </a:lnTo>
                <a:lnTo>
                  <a:pt x="5840862" y="4635605"/>
                </a:lnTo>
                <a:lnTo>
                  <a:pt x="0" y="463560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39677" y="2196907"/>
            <a:ext cx="7611070" cy="7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0"/>
              </a:lnSpc>
              <a:spcBef>
                <a:spcPct val="0"/>
              </a:spcBef>
            </a:pPr>
            <a:r>
              <a:rPr lang="en-US" sz="4578">
                <a:solidFill>
                  <a:srgbClr val="FFFFFF"/>
                </a:solidFill>
                <a:latin typeface="Public Sans"/>
              </a:rPr>
              <a:t>DNS : Domain Name System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1940" y="3242654"/>
            <a:ext cx="13073658" cy="78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0"/>
              </a:lnSpc>
              <a:spcBef>
                <a:spcPct val="0"/>
              </a:spcBef>
            </a:pPr>
            <a:r>
              <a:rPr lang="en-US" sz="4578">
                <a:solidFill>
                  <a:srgbClr val="FFFFFF"/>
                </a:solidFill>
                <a:latin typeface="Public Sans"/>
              </a:rPr>
              <a:t>-&gt;사용자가 알기 쉬운 도메인을 ip주소로 변환하는 역할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사용자 지정</PresentationFormat>
  <Paragraphs>55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Retropix Bold</vt:lpstr>
      <vt:lpstr>Calibri</vt:lpstr>
      <vt:lpstr>Public Sans</vt:lpstr>
      <vt:lpstr>Retropix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 Grey Blue Trendy Retro Digitalism Creative Presentation</dc:title>
  <dc:creator>아녜스</dc:creator>
  <cp:lastModifiedBy>kor</cp:lastModifiedBy>
  <cp:revision>2</cp:revision>
  <dcterms:created xsi:type="dcterms:W3CDTF">2006-08-16T00:00:00Z</dcterms:created>
  <dcterms:modified xsi:type="dcterms:W3CDTF">2023-06-14T04:50:28Z</dcterms:modified>
  <dc:identifier>DAFlw42Rryg</dc:identifier>
</cp:coreProperties>
</file>