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obst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204DCA-E40A-4342-BA72-A208243CE2C9}">
  <a:tblStyle styleId="{67204DCA-E40A-4342-BA72-A208243C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Lobster-regular.fnt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de17122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de17122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e17122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de17122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de17122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de17122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de17122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de17122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de17122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de17122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e17122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e17122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de171223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de171223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de171223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de171223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de171223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de171223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e1712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e1712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de17122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de17122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de17122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de17122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e1712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e1712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e17122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e17122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de17122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de17122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e17122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e17122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00500"/>
            <a:ext cx="8520600" cy="84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Lecture 8 </a:t>
            </a:r>
            <a:endParaRPr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63500" y="3050925"/>
            <a:ext cx="536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Operations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Identities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Morgan’s Law for Set Operations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2"/>
          <p:cNvGraphicFramePr/>
          <p:nvPr/>
        </p:nvGraphicFramePr>
        <p:xfrm>
          <a:off x="1297850" y="32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{67204DCA-E40A-4342-BA72-A208243CE2C9}</a:tableStyleId>
              </a:tblPr>
              <a:tblGrid>
                <a:gridCol w="3274150"/>
                <a:gridCol w="3274150"/>
              </a:tblGrid>
              <a:tr h="7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</a:t>
                      </a: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Identity 	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				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(B ∪ C) = (A ∪ B) ∪ C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∩ C) = (A ∩ B) ∩ C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(B ∩ C) = (A ∪ B) ∩ (A ∪ C)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∪ C) = (A ∩ B) ∪ (A ∩ C)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B)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A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∪ B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∪ B)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A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∩ B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 Morgan’s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(A ∩ B)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(A ∪ B)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Absorption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Ā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U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Ā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10 Prove that (A ∩ B)</a:t>
            </a:r>
            <a:r>
              <a:rPr baseline="30000" lang="en"/>
              <a:t>c</a:t>
            </a:r>
            <a:r>
              <a:rPr lang="en"/>
              <a:t> = A</a:t>
            </a:r>
            <a:r>
              <a:rPr baseline="30000" lang="en"/>
              <a:t>c</a:t>
            </a:r>
            <a:r>
              <a:rPr lang="en"/>
              <a:t> ∪ B</a:t>
            </a:r>
            <a:r>
              <a:rPr baseline="30000" lang="en"/>
              <a:t>c</a:t>
            </a:r>
            <a:endParaRPr baseline="300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Do it by yourself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Proof of DeMorgan’s theorem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EXAMPLE 11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Use set builder notation and logical equivalences to establish the first De Morgan law (A ∩ B)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∪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Solution: We can prove this identity with the following steps.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(A ∩ B)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{x ∣ x ∉ A ∩ B} by definition of complement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(A ∩ B))} by definition of does not belong symbol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A ∧ x ∈ B)} by definition of intersection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A) ∨ ¬(x ∈ B)} by the first De Morgan law for logical equivalences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∉ A ∨ x ∉ B} by definition of does not belong symbol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∈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∨ x ∈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} by definition of complement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∈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∪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} by definition of union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∪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by meaning of set builder notation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Union and Intersection of several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" y="1296500"/>
            <a:ext cx="3639125" cy="27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00" y="1296502"/>
            <a:ext cx="3212900" cy="28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675325" y="2110050"/>
            <a:ext cx="7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B                                     A                         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410025" y="3233075"/>
            <a:ext cx="6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                                                       C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813700" y="1296475"/>
            <a:ext cx="3424200" cy="272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4602450" y="1296475"/>
            <a:ext cx="3424200" cy="272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2981825" y="1333038"/>
            <a:ext cx="47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                                                                  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1034200" y="4163550"/>
            <a:ext cx="29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A U B U C is shaded.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937800" y="4163550"/>
            <a:ext cx="29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A ∩ B ∩ C is shaded.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23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 13: Use a membership table to show that A ∩ (B ∪ C) = (A ∩ B) ∪ (A ∩ C).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834925" y="8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{67204DCA-E40A-4342-BA72-A208243CE2C9}</a:tableStyleId>
              </a:tblPr>
              <a:tblGrid>
                <a:gridCol w="955400"/>
                <a:gridCol w="955400"/>
                <a:gridCol w="955400"/>
                <a:gridCol w="955400"/>
                <a:gridCol w="1146425"/>
                <a:gridCol w="764375"/>
                <a:gridCol w="955400"/>
                <a:gridCol w="955400"/>
              </a:tblGrid>
              <a:tr h="6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U 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∪ 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 ∩ B)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C).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B) ∪ (A ∩ 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86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14 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Let A, B, and C be sets.   Let A, B, and C be sets.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Show that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∪ (B ∩ C))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∩ 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We have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∪ (B ∩ C))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∩ (B ∩ C)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the first De Morgan law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∩ (B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the second De Morgan law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∩ 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the commutative law for intersections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∩ 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the commutative law for unions.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Union and intersection of a collection of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Definition 6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union of a collection of sets is the set that contains those elements that are members of at least one set in the collection.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 notation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∪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∪ ⋯ ∪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⋃</a:t>
            </a:r>
            <a:r>
              <a:rPr baseline="30000" lang="en" sz="25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500"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denote the union of the sets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… ,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Definition 7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intersection of a collection of sets is the set that contains those elements that are members of all the sets in the collection.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 notation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∩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∩ ⋯ ∩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∩</a:t>
            </a:r>
            <a:r>
              <a:rPr baseline="30000" lang="en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800">
                <a:latin typeface="Times New Roman"/>
                <a:ea typeface="Times New Roman"/>
                <a:cs typeface="Times New Roman"/>
                <a:sym typeface="Times New Roman"/>
              </a:rPr>
              <a:t>i=1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311700" y="1900500"/>
            <a:ext cx="8520600" cy="84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The end</a:t>
            </a:r>
            <a:endParaRPr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74625" y="367400"/>
            <a:ext cx="41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Set Operations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81825" y="1071750"/>
            <a:ext cx="777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1: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A and B be sets. The union of the sets A and B, denoted by A ∪ B, is the set that contains those elements that are either in A or in B, or in both. An element x belongs to the union of the sets A and B if and only if x belongs to A or x belongs to B.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tells us that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∪ B = {x ∣ x ∈ A ∨ x ∈ B}.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union of the sets {1, 3, 5} and {1, 2, 3} is the set {1, 2, 3, 5}; that is,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3, 5}∪{1, 2, 3} = {1, 2, 3, 5}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intersection of the sets {1, 3, 5} and {1, 2, 3} is the set {1, 3}; that is,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3, 5}∩{1, 2, 3}={1, 3}.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Venn Diagram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5" y="1449325"/>
            <a:ext cx="3655075" cy="2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00" y="1522829"/>
            <a:ext cx="3358600" cy="24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650" y="1349275"/>
            <a:ext cx="3762000" cy="276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572000" y="1349275"/>
            <a:ext cx="3762000" cy="276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58075" y="4261750"/>
            <a:ext cx="2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∪ B is shaded.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41275" y="4261750"/>
            <a:ext cx="27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∩ B is shaded.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453475" y="144932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729800" y="144932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1592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93897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34127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022350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075875" y="1469150"/>
            <a:ext cx="7256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Definition 3: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Two sets are called disjoint if their intersection is the empty set.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EXAMPLE 5: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Let A = {1, 3, 5, 7, 9} and B = {2, 4, 6, 8, 10}. Because A ∩ B = ∅, A and B are disjoint.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89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Disjoint 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Principle of inclusion–exclusion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We are often interested in finding the cardinality of a union of two finite sets A and B. Note that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|A| + |B| </a:t>
            </a: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counts each element that is in A but not in B or in B but not in A exactly once, and Be careful not to overcount! each element that is in both A and B exactly twice. Thus, if the number of elements that are in both A and B is subtracted from |A| + |B|, elements in A ∩ B will be counted only once.</a:t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 Hence,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|A ∪ B| = |A| + |B| − |A ∩ B|. </a:t>
            </a:r>
            <a:endParaRPr b="1"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The generalization of this result to unions of an arbitrary number of sets is called the principle of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inclusion–exclusion.</a:t>
            </a: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 The principle of inclusion–exclusion is an important technique used in enumeration. We will discuss this principle and other counting techniques in detail in Chapters 6 and 8. </a:t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Difference of two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 4: </a:t>
            </a:r>
            <a:r>
              <a:rPr lang="en"/>
              <a:t>Let A and B be sets. The difference of A and B, denoted by A − B, is the set containing those elements that are in A but not in B. The difference of A and B is also called the complement of B with respect to 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Remark: The difference of sets A and B is sometimes denoted by </a:t>
            </a:r>
            <a:r>
              <a:rPr b="1" lang="en"/>
              <a:t>A∖B</a:t>
            </a:r>
            <a:r>
              <a:rPr lang="en"/>
              <a:t>. An element x belongs to the difference of A and B if and only if x ∈ A and x ∉ B. This tells us that </a:t>
            </a:r>
            <a:r>
              <a:rPr b="1" lang="en"/>
              <a:t>A − B = {x ∣ x ∈ A ∧ x ∉ B}.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6:</a:t>
            </a:r>
            <a:r>
              <a:rPr lang="en"/>
              <a:t> The difference of {1, 3, 5} and {1, 2, 3} is the set {5};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is, {1, 3, 5} − {1, 2, 3} = {5}. This is different from the difference of {1, 2, 3} and {1, 3, 5}, which is the set {2}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Complement of a 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Definition 5: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Let U be the universal set. The complement of the set A, denoted by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is the complement of A with respect to U.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Therefore, the complement of the set A is U − A.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Remark: The definition of the complement of A depends on a particular universal set U. This definition makes sense for any superset U of A. If we want to identify the universal set U, we would write “the complement of A with respect to the set U.” An element belongs to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if and only if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x ∉ A.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tells us that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= {x ∈ U ∣ x ∉ A}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160275" y="2395400"/>
            <a:ext cx="70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Venn Diagram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31" y="1426181"/>
            <a:ext cx="4025475" cy="25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749475" y="1426175"/>
            <a:ext cx="3630000" cy="272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752150" y="1426175"/>
            <a:ext cx="3630000" cy="272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651400" y="1927513"/>
            <a:ext cx="1831500" cy="1539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734100" y="2615825"/>
            <a:ext cx="2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436700" y="2466175"/>
            <a:ext cx="8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672150" y="1511100"/>
            <a:ext cx="57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</a:t>
            </a:r>
            <a:r>
              <a:rPr lang="en" sz="1800">
                <a:solidFill>
                  <a:schemeClr val="dk2"/>
                </a:solidFill>
              </a:rPr>
              <a:t>                                                        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75975" y="4217675"/>
            <a:ext cx="377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 diagram for the difference of A and B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752150" y="4217675"/>
            <a:ext cx="384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 diagram for the complement of the set A.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2.2.2 Set Identities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1297850" y="8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{67204DCA-E40A-4342-BA72-A208243CE2C9}</a:tableStyleId>
              </a:tblPr>
              <a:tblGrid>
                <a:gridCol w="3274150"/>
                <a:gridCol w="3274150"/>
              </a:tblGrid>
              <a:tr h="7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Identity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U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∅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Identity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U = U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∅ = 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Domination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A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A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Idempotent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Complementation law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B = B ∪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B = B ∩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Commutative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