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551b85f26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551b85f26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551b85f26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551b85f26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551b85f26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551b85f26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551b85f26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6551b85f26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551b85f26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6551b85f26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6551b85f26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6551b85f26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551b85f26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6551b85f26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6551b85f26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6551b85f26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551b85f26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6551b85f26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6551b85f26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6551b85f2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551b85f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551b85f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6551b85f26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6551b85f26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551b85f26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6551b85f26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6551b85f26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6551b85f26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551b85f2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551b85f2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6551b85f2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6551b85f2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551b85f2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6551b85f2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551b85f2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551b85f2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6551b85f2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6551b85f2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551b85f26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551b85f26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551b85f26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6551b85f26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Comic Sans MS"/>
                <a:ea typeface="Comic Sans MS"/>
                <a:cs typeface="Comic Sans MS"/>
                <a:sym typeface="Comic Sans MS"/>
              </a:rPr>
              <a:t>Lecture 9</a:t>
            </a:r>
            <a:endParaRPr>
              <a:latin typeface="Comic Sans MS"/>
              <a:ea typeface="Comic Sans MS"/>
              <a:cs typeface="Comic Sans MS"/>
              <a:sym typeface="Comic Sans M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Function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Examples</a:t>
            </a:r>
            <a:endParaRPr b="1">
              <a:latin typeface="Comic Sans MS"/>
              <a:ea typeface="Comic Sans MS"/>
              <a:cs typeface="Comic Sans MS"/>
              <a:sym typeface="Comic Sans MS"/>
            </a:endParaRPr>
          </a:p>
        </p:txBody>
      </p:sp>
      <p:sp>
        <p:nvSpPr>
          <p:cNvPr id="128" name="Google Shape;128;p22"/>
          <p:cNvSpPr txBox="1"/>
          <p:nvPr>
            <p:ph idx="1" type="body"/>
          </p:nvPr>
        </p:nvSpPr>
        <p:spPr>
          <a:xfrm>
            <a:off x="311700" y="1152475"/>
            <a:ext cx="8520600" cy="3799500"/>
          </a:xfrm>
          <a:prstGeom prst="rect">
            <a:avLst/>
          </a:prstGeom>
        </p:spPr>
        <p:txBody>
          <a:bodyPr anchorCtr="0" anchor="t" bIns="91425" lIns="91425" spcFirstLastPara="1" rIns="91425" wrap="square" tIns="91425">
            <a:normAutofit lnSpcReduction="20000"/>
          </a:bodyPr>
          <a:lstStyle/>
          <a:p>
            <a:pPr indent="0" lvl="0" marL="0" rtl="0" algn="just">
              <a:spcBef>
                <a:spcPts val="1200"/>
              </a:spcBef>
              <a:spcAft>
                <a:spcPts val="0"/>
              </a:spcAft>
              <a:buNone/>
            </a:pPr>
            <a:r>
              <a:rPr b="1" lang="en" sz="1900">
                <a:solidFill>
                  <a:schemeClr val="dk1"/>
                </a:solidFill>
              </a:rPr>
              <a:t>EXAMPLE:</a:t>
            </a:r>
            <a:r>
              <a:rPr lang="en" sz="1900">
                <a:solidFill>
                  <a:schemeClr val="dk1"/>
                </a:solidFill>
              </a:rPr>
              <a:t> Determine whether the function </a:t>
            </a:r>
            <a:r>
              <a:rPr b="1" i="1" lang="en" sz="1900">
                <a:solidFill>
                  <a:schemeClr val="dk1"/>
                </a:solidFill>
              </a:rPr>
              <a:t>f(x) = x</a:t>
            </a:r>
            <a:r>
              <a:rPr b="1" baseline="30000" i="1" lang="en" sz="1900">
                <a:solidFill>
                  <a:schemeClr val="dk1"/>
                </a:solidFill>
              </a:rPr>
              <a:t>2</a:t>
            </a:r>
            <a:r>
              <a:rPr lang="en" sz="1900">
                <a:solidFill>
                  <a:schemeClr val="dk1"/>
                </a:solidFill>
              </a:rPr>
              <a:t> from the set of integers to the set of integers is one-to-one. </a:t>
            </a:r>
            <a:endParaRPr sz="1900">
              <a:solidFill>
                <a:schemeClr val="dk1"/>
              </a:solidFill>
            </a:endParaRPr>
          </a:p>
          <a:p>
            <a:pPr indent="0" lvl="0" marL="0" rtl="0" algn="just">
              <a:spcBef>
                <a:spcPts val="1200"/>
              </a:spcBef>
              <a:spcAft>
                <a:spcPts val="0"/>
              </a:spcAft>
              <a:buNone/>
            </a:pPr>
            <a:r>
              <a:rPr b="1" lang="en" sz="1900">
                <a:solidFill>
                  <a:schemeClr val="dk1"/>
                </a:solidFill>
              </a:rPr>
              <a:t>SOLUTION:</a:t>
            </a:r>
            <a:r>
              <a:rPr lang="en" sz="1900">
                <a:solidFill>
                  <a:schemeClr val="dk1"/>
                </a:solidFill>
              </a:rPr>
              <a:t> The function </a:t>
            </a:r>
            <a:r>
              <a:rPr i="1" lang="en" sz="1900">
                <a:solidFill>
                  <a:schemeClr val="dk1"/>
                </a:solidFill>
              </a:rPr>
              <a:t>f(x) = x</a:t>
            </a:r>
            <a:r>
              <a:rPr baseline="30000" i="1" lang="en" sz="1900">
                <a:solidFill>
                  <a:schemeClr val="dk1"/>
                </a:solidFill>
              </a:rPr>
              <a:t>2</a:t>
            </a:r>
            <a:r>
              <a:rPr lang="en" sz="1900">
                <a:solidFill>
                  <a:schemeClr val="dk1"/>
                </a:solidFill>
              </a:rPr>
              <a:t> is not one-to-one because, for instance, f(1) = f(−1) = 1, but 1 ≠ −1.</a:t>
            </a:r>
            <a:endParaRPr sz="1900">
              <a:solidFill>
                <a:schemeClr val="dk1"/>
              </a:solidFill>
            </a:endParaRPr>
          </a:p>
          <a:p>
            <a:pPr indent="0" lvl="0" marL="0" rtl="0" algn="just">
              <a:spcBef>
                <a:spcPts val="1200"/>
              </a:spcBef>
              <a:spcAft>
                <a:spcPts val="0"/>
              </a:spcAft>
              <a:buNone/>
            </a:pPr>
            <a:r>
              <a:rPr b="1" lang="en" sz="1900">
                <a:solidFill>
                  <a:schemeClr val="dk1"/>
                </a:solidFill>
              </a:rPr>
              <a:t>EXAMPLE:</a:t>
            </a:r>
            <a:r>
              <a:rPr lang="en" sz="1900">
                <a:solidFill>
                  <a:schemeClr val="dk1"/>
                </a:solidFill>
              </a:rPr>
              <a:t> Determine whether the function </a:t>
            </a:r>
            <a:r>
              <a:rPr b="1" i="1" lang="en" sz="1900">
                <a:solidFill>
                  <a:schemeClr val="dk1"/>
                </a:solidFill>
              </a:rPr>
              <a:t>f(x) = x + 1</a:t>
            </a:r>
            <a:r>
              <a:rPr lang="en" sz="1900">
                <a:solidFill>
                  <a:schemeClr val="dk1"/>
                </a:solidFill>
              </a:rPr>
              <a:t> from the set of real numbers to itself is one-to-one. </a:t>
            </a:r>
            <a:endParaRPr sz="1900">
              <a:solidFill>
                <a:schemeClr val="dk1"/>
              </a:solidFill>
            </a:endParaRPr>
          </a:p>
          <a:p>
            <a:pPr indent="0" lvl="0" marL="0" rtl="0" algn="just">
              <a:spcBef>
                <a:spcPts val="0"/>
              </a:spcBef>
              <a:spcAft>
                <a:spcPts val="0"/>
              </a:spcAft>
              <a:buNone/>
            </a:pPr>
            <a:r>
              <a:rPr b="1" lang="en" sz="1900">
                <a:solidFill>
                  <a:schemeClr val="dk1"/>
                </a:solidFill>
              </a:rPr>
              <a:t>SOLUTION:</a:t>
            </a:r>
            <a:r>
              <a:rPr lang="en" sz="1900">
                <a:solidFill>
                  <a:schemeClr val="dk1"/>
                </a:solidFill>
              </a:rPr>
              <a:t> Suppose that </a:t>
            </a:r>
            <a:r>
              <a:rPr b="1" i="1" lang="en" sz="1900">
                <a:solidFill>
                  <a:schemeClr val="dk1"/>
                </a:solidFill>
              </a:rPr>
              <a:t>x</a:t>
            </a:r>
            <a:r>
              <a:rPr lang="en" sz="1900">
                <a:solidFill>
                  <a:schemeClr val="dk1"/>
                </a:solidFill>
              </a:rPr>
              <a:t> and </a:t>
            </a:r>
            <a:r>
              <a:rPr b="1" i="1" lang="en" sz="1900">
                <a:solidFill>
                  <a:schemeClr val="dk1"/>
                </a:solidFill>
              </a:rPr>
              <a:t>y</a:t>
            </a:r>
            <a:r>
              <a:rPr lang="en" sz="1900">
                <a:solidFill>
                  <a:schemeClr val="dk1"/>
                </a:solidFill>
              </a:rPr>
              <a:t> are real numbers with </a:t>
            </a:r>
            <a:r>
              <a:rPr b="1" i="1" lang="en" sz="1900">
                <a:solidFill>
                  <a:schemeClr val="dk1"/>
                </a:solidFill>
              </a:rPr>
              <a:t>f(x) = f(y)</a:t>
            </a:r>
            <a:r>
              <a:rPr lang="en" sz="1900">
                <a:solidFill>
                  <a:schemeClr val="dk1"/>
                </a:solidFill>
              </a:rPr>
              <a:t>, so,</a:t>
            </a:r>
            <a:endParaRPr sz="1900">
              <a:solidFill>
                <a:schemeClr val="dk1"/>
              </a:solidFill>
            </a:endParaRPr>
          </a:p>
          <a:p>
            <a:pPr indent="0" lvl="0" marL="0" rtl="0" algn="ctr">
              <a:spcBef>
                <a:spcPts val="0"/>
              </a:spcBef>
              <a:spcAft>
                <a:spcPts val="0"/>
              </a:spcAft>
              <a:buNone/>
            </a:pPr>
            <a:r>
              <a:rPr lang="en" sz="1900">
                <a:solidFill>
                  <a:schemeClr val="dk1"/>
                </a:solidFill>
              </a:rPr>
              <a:t>f(x) = f(y)</a:t>
            </a:r>
            <a:endParaRPr sz="1900">
              <a:solidFill>
                <a:schemeClr val="dk1"/>
              </a:solidFill>
            </a:endParaRPr>
          </a:p>
          <a:p>
            <a:pPr indent="457200" lvl="0" marL="2743200" rtl="0" algn="l">
              <a:spcBef>
                <a:spcPts val="0"/>
              </a:spcBef>
              <a:spcAft>
                <a:spcPts val="0"/>
              </a:spcAft>
              <a:buNone/>
            </a:pPr>
            <a:r>
              <a:rPr lang="en" sz="1900">
                <a:solidFill>
                  <a:schemeClr val="dk1"/>
                </a:solidFill>
              </a:rPr>
              <a:t>→ x + 1 = y + 1</a:t>
            </a:r>
            <a:endParaRPr sz="1900">
              <a:solidFill>
                <a:schemeClr val="dk1"/>
              </a:solidFill>
            </a:endParaRPr>
          </a:p>
          <a:p>
            <a:pPr indent="457200" lvl="0" marL="3200400" rtl="0" algn="l">
              <a:spcBef>
                <a:spcPts val="0"/>
              </a:spcBef>
              <a:spcAft>
                <a:spcPts val="0"/>
              </a:spcAft>
              <a:buNone/>
            </a:pPr>
            <a:r>
              <a:rPr lang="en" sz="1900">
                <a:solidFill>
                  <a:schemeClr val="dk1"/>
                </a:solidFill>
              </a:rPr>
              <a:t>→ x = y. </a:t>
            </a:r>
            <a:endParaRPr sz="1900">
              <a:solidFill>
                <a:schemeClr val="dk1"/>
              </a:solidFill>
            </a:endParaRPr>
          </a:p>
          <a:p>
            <a:pPr indent="0" lvl="0" marL="0" rtl="0" algn="l">
              <a:spcBef>
                <a:spcPts val="0"/>
              </a:spcBef>
              <a:spcAft>
                <a:spcPts val="0"/>
              </a:spcAft>
              <a:buNone/>
            </a:pPr>
            <a:r>
              <a:rPr lang="en" sz="1900">
                <a:solidFill>
                  <a:schemeClr val="dk1"/>
                </a:solidFill>
              </a:rPr>
              <a:t>Hence, </a:t>
            </a:r>
            <a:r>
              <a:rPr b="1" i="1" lang="en" sz="1900">
                <a:solidFill>
                  <a:schemeClr val="dk1"/>
                </a:solidFill>
              </a:rPr>
              <a:t>f(x) = x + 1</a:t>
            </a:r>
            <a:r>
              <a:rPr lang="en" sz="1900">
                <a:solidFill>
                  <a:schemeClr val="dk1"/>
                </a:solidFill>
              </a:rPr>
              <a:t> is a one-to-one function from R to R.</a:t>
            </a:r>
            <a:endParaRPr sz="20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Definition</a:t>
            </a:r>
            <a:endParaRPr b="1">
              <a:latin typeface="Comic Sans MS"/>
              <a:ea typeface="Comic Sans MS"/>
              <a:cs typeface="Comic Sans MS"/>
              <a:sym typeface="Comic Sans MS"/>
            </a:endParaRPr>
          </a:p>
        </p:txBody>
      </p:sp>
      <p:sp>
        <p:nvSpPr>
          <p:cNvPr id="134" name="Google Shape;134;p23"/>
          <p:cNvSpPr txBox="1"/>
          <p:nvPr>
            <p:ph idx="1" type="body"/>
          </p:nvPr>
        </p:nvSpPr>
        <p:spPr>
          <a:xfrm>
            <a:off x="311700" y="1152475"/>
            <a:ext cx="8520600" cy="37995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 sz="1900">
                <a:solidFill>
                  <a:schemeClr val="dk1"/>
                </a:solidFill>
              </a:rPr>
              <a:t>A function </a:t>
            </a:r>
            <a:r>
              <a:rPr b="1" i="1" lang="en" sz="1900">
                <a:solidFill>
                  <a:schemeClr val="dk1"/>
                </a:solidFill>
              </a:rPr>
              <a:t>f</a:t>
            </a:r>
            <a:r>
              <a:rPr lang="en" sz="1900">
                <a:solidFill>
                  <a:schemeClr val="dk1"/>
                </a:solidFill>
              </a:rPr>
              <a:t> whose domain and codomain are subsets of the set of real numbers is called </a:t>
            </a:r>
            <a:r>
              <a:rPr b="1" i="1" lang="en" sz="1900">
                <a:solidFill>
                  <a:schemeClr val="dk1"/>
                </a:solidFill>
              </a:rPr>
              <a:t>increasing</a:t>
            </a:r>
            <a:r>
              <a:rPr lang="en" sz="1900">
                <a:solidFill>
                  <a:schemeClr val="dk1"/>
                </a:solidFill>
              </a:rPr>
              <a:t> if </a:t>
            </a:r>
            <a:r>
              <a:rPr b="1" i="1" lang="en" sz="1900">
                <a:solidFill>
                  <a:schemeClr val="dk1"/>
                </a:solidFill>
              </a:rPr>
              <a:t>f(x) ≤ f(y)</a:t>
            </a:r>
            <a:r>
              <a:rPr lang="en" sz="1900">
                <a:solidFill>
                  <a:schemeClr val="dk1"/>
                </a:solidFill>
              </a:rPr>
              <a:t>, and </a:t>
            </a:r>
            <a:r>
              <a:rPr b="1" i="1" lang="en" sz="1900">
                <a:solidFill>
                  <a:schemeClr val="dk1"/>
                </a:solidFill>
              </a:rPr>
              <a:t>strictly increasing</a:t>
            </a:r>
            <a:r>
              <a:rPr lang="en" sz="1900">
                <a:solidFill>
                  <a:schemeClr val="dk1"/>
                </a:solidFill>
              </a:rPr>
              <a:t> if           </a:t>
            </a:r>
            <a:r>
              <a:rPr b="1" i="1" lang="en" sz="1900">
                <a:solidFill>
                  <a:schemeClr val="dk1"/>
                </a:solidFill>
              </a:rPr>
              <a:t>f(x) &lt; f(y)</a:t>
            </a:r>
            <a:r>
              <a:rPr lang="en" sz="1900">
                <a:solidFill>
                  <a:schemeClr val="dk1"/>
                </a:solidFill>
              </a:rPr>
              <a:t>, whenever </a:t>
            </a:r>
            <a:r>
              <a:rPr b="1" i="1" lang="en" sz="1900">
                <a:solidFill>
                  <a:schemeClr val="dk1"/>
                </a:solidFill>
              </a:rPr>
              <a:t>x &lt; y</a:t>
            </a:r>
            <a:r>
              <a:rPr lang="en" sz="1900">
                <a:solidFill>
                  <a:schemeClr val="dk1"/>
                </a:solidFill>
              </a:rPr>
              <a:t> and </a:t>
            </a:r>
            <a:r>
              <a:rPr b="1" i="1" lang="en" sz="1900">
                <a:solidFill>
                  <a:schemeClr val="dk1"/>
                </a:solidFill>
              </a:rPr>
              <a:t>x</a:t>
            </a:r>
            <a:r>
              <a:rPr lang="en" sz="1900">
                <a:solidFill>
                  <a:schemeClr val="dk1"/>
                </a:solidFill>
              </a:rPr>
              <a:t> and </a:t>
            </a:r>
            <a:r>
              <a:rPr b="1" i="1" lang="en" sz="1900">
                <a:solidFill>
                  <a:schemeClr val="dk1"/>
                </a:solidFill>
              </a:rPr>
              <a:t>y</a:t>
            </a:r>
            <a:r>
              <a:rPr lang="en" sz="1900">
                <a:solidFill>
                  <a:schemeClr val="dk1"/>
                </a:solidFill>
              </a:rPr>
              <a:t> are in the domain of </a:t>
            </a:r>
            <a:r>
              <a:rPr b="1" i="1" lang="en" sz="1900">
                <a:solidFill>
                  <a:schemeClr val="dk1"/>
                </a:solidFill>
              </a:rPr>
              <a:t>f</a:t>
            </a:r>
            <a:r>
              <a:rPr lang="en" sz="1900">
                <a:solidFill>
                  <a:schemeClr val="dk1"/>
                </a:solidFill>
              </a:rPr>
              <a:t>. Similarly, </a:t>
            </a:r>
            <a:r>
              <a:rPr b="1" i="1" lang="en" sz="1900">
                <a:solidFill>
                  <a:schemeClr val="dk1"/>
                </a:solidFill>
              </a:rPr>
              <a:t>f</a:t>
            </a:r>
            <a:r>
              <a:rPr lang="en" sz="1900">
                <a:solidFill>
                  <a:schemeClr val="dk1"/>
                </a:solidFill>
              </a:rPr>
              <a:t> is called </a:t>
            </a:r>
            <a:r>
              <a:rPr b="1" i="1" lang="en" sz="1900">
                <a:solidFill>
                  <a:schemeClr val="dk1"/>
                </a:solidFill>
              </a:rPr>
              <a:t>decreasing</a:t>
            </a:r>
            <a:r>
              <a:rPr lang="en" sz="1900">
                <a:solidFill>
                  <a:schemeClr val="dk1"/>
                </a:solidFill>
              </a:rPr>
              <a:t> if </a:t>
            </a:r>
            <a:r>
              <a:rPr b="1" i="1" lang="en" sz="1900">
                <a:solidFill>
                  <a:schemeClr val="dk1"/>
                </a:solidFill>
              </a:rPr>
              <a:t>f(x) ≥ f(y)</a:t>
            </a:r>
            <a:r>
              <a:rPr lang="en" sz="1900">
                <a:solidFill>
                  <a:schemeClr val="dk1"/>
                </a:solidFill>
              </a:rPr>
              <a:t>, and </a:t>
            </a:r>
            <a:r>
              <a:rPr b="1" i="1" lang="en" sz="1900">
                <a:solidFill>
                  <a:schemeClr val="dk1"/>
                </a:solidFill>
              </a:rPr>
              <a:t>strictly decreasing</a:t>
            </a:r>
            <a:r>
              <a:rPr lang="en" sz="1900">
                <a:solidFill>
                  <a:schemeClr val="dk1"/>
                </a:solidFill>
              </a:rPr>
              <a:t> if </a:t>
            </a:r>
            <a:r>
              <a:rPr b="1" i="1" lang="en" sz="1900">
                <a:solidFill>
                  <a:schemeClr val="dk1"/>
                </a:solidFill>
              </a:rPr>
              <a:t>f(x) &gt; f(y)</a:t>
            </a:r>
            <a:r>
              <a:rPr lang="en" sz="1900">
                <a:solidFill>
                  <a:schemeClr val="dk1"/>
                </a:solidFill>
              </a:rPr>
              <a:t>, whenever </a:t>
            </a:r>
            <a:r>
              <a:rPr b="1" i="1" lang="en" sz="1900">
                <a:solidFill>
                  <a:schemeClr val="dk1"/>
                </a:solidFill>
              </a:rPr>
              <a:t>x &lt; y</a:t>
            </a:r>
            <a:r>
              <a:rPr lang="en" sz="1900">
                <a:solidFill>
                  <a:schemeClr val="dk1"/>
                </a:solidFill>
              </a:rPr>
              <a:t> and </a:t>
            </a:r>
            <a:r>
              <a:rPr b="1" i="1" lang="en" sz="1900">
                <a:solidFill>
                  <a:schemeClr val="dk1"/>
                </a:solidFill>
              </a:rPr>
              <a:t>x</a:t>
            </a:r>
            <a:r>
              <a:rPr lang="en" sz="1900">
                <a:solidFill>
                  <a:schemeClr val="dk1"/>
                </a:solidFill>
              </a:rPr>
              <a:t> and </a:t>
            </a:r>
            <a:r>
              <a:rPr b="1" i="1" lang="en" sz="1900">
                <a:solidFill>
                  <a:schemeClr val="dk1"/>
                </a:solidFill>
              </a:rPr>
              <a:t>y</a:t>
            </a:r>
            <a:r>
              <a:rPr lang="en" sz="1900">
                <a:solidFill>
                  <a:schemeClr val="dk1"/>
                </a:solidFill>
              </a:rPr>
              <a:t> are in the domain of </a:t>
            </a:r>
            <a:r>
              <a:rPr b="1" i="1" lang="en" sz="1900">
                <a:solidFill>
                  <a:schemeClr val="dk1"/>
                </a:solidFill>
              </a:rPr>
              <a:t>f</a:t>
            </a:r>
            <a:r>
              <a:rPr lang="en" sz="1900">
                <a:solidFill>
                  <a:schemeClr val="dk1"/>
                </a:solidFill>
              </a:rPr>
              <a:t>. (The word strictly in this definition indicates a strict inequality.)</a:t>
            </a:r>
            <a:endParaRPr sz="2000">
              <a:solidFill>
                <a:schemeClr val="dk1"/>
              </a:solidFill>
            </a:endParaRPr>
          </a:p>
          <a:p>
            <a:pPr indent="0" lvl="0" marL="0" rtl="0" algn="l">
              <a:spcBef>
                <a:spcPts val="1200"/>
              </a:spcBef>
              <a:spcAft>
                <a:spcPts val="1200"/>
              </a:spcAft>
              <a:buNone/>
            </a:pPr>
            <a:r>
              <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Examples</a:t>
            </a:r>
            <a:endParaRPr b="1">
              <a:latin typeface="Comic Sans MS"/>
              <a:ea typeface="Comic Sans MS"/>
              <a:cs typeface="Comic Sans MS"/>
              <a:sym typeface="Comic Sans MS"/>
            </a:endParaRPr>
          </a:p>
        </p:txBody>
      </p:sp>
      <p:sp>
        <p:nvSpPr>
          <p:cNvPr id="140" name="Google Shape;140;p24"/>
          <p:cNvSpPr txBox="1"/>
          <p:nvPr>
            <p:ph idx="1" type="body"/>
          </p:nvPr>
        </p:nvSpPr>
        <p:spPr>
          <a:xfrm>
            <a:off x="311700" y="1152475"/>
            <a:ext cx="8520600" cy="3799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900">
                <a:solidFill>
                  <a:schemeClr val="dk1"/>
                </a:solidFill>
              </a:rPr>
              <a:t>EXAMPLE:</a:t>
            </a:r>
            <a:r>
              <a:rPr lang="en" sz="1900">
                <a:solidFill>
                  <a:schemeClr val="dk1"/>
                </a:solidFill>
              </a:rPr>
              <a:t> The function </a:t>
            </a:r>
            <a:r>
              <a:rPr b="1" i="1" lang="en" sz="1900">
                <a:solidFill>
                  <a:schemeClr val="dk1"/>
                </a:solidFill>
              </a:rPr>
              <a:t>f(x) = x</a:t>
            </a:r>
            <a:r>
              <a:rPr b="1" baseline="30000" i="1" lang="en" sz="1900">
                <a:solidFill>
                  <a:schemeClr val="dk1"/>
                </a:solidFill>
              </a:rPr>
              <a:t>2</a:t>
            </a:r>
            <a:r>
              <a:rPr b="1" lang="en" sz="1900">
                <a:solidFill>
                  <a:schemeClr val="dk1"/>
                </a:solidFill>
              </a:rPr>
              <a:t> </a:t>
            </a:r>
            <a:r>
              <a:rPr lang="en" sz="1900">
                <a:solidFill>
                  <a:schemeClr val="dk1"/>
                </a:solidFill>
              </a:rPr>
              <a:t>from </a:t>
            </a:r>
            <a:r>
              <a:rPr b="1" i="1" lang="en" sz="1900">
                <a:solidFill>
                  <a:schemeClr val="dk1"/>
                </a:solidFill>
              </a:rPr>
              <a:t>R</a:t>
            </a:r>
            <a:r>
              <a:rPr b="1" baseline="30000" i="1" lang="en" sz="2300">
                <a:solidFill>
                  <a:schemeClr val="dk1"/>
                </a:solidFill>
              </a:rPr>
              <a:t>+</a:t>
            </a:r>
            <a:r>
              <a:rPr lang="en" sz="1900">
                <a:solidFill>
                  <a:schemeClr val="dk1"/>
                </a:solidFill>
              </a:rPr>
              <a:t> to </a:t>
            </a:r>
            <a:r>
              <a:rPr b="1" i="1" lang="en" sz="1900">
                <a:solidFill>
                  <a:schemeClr val="dk1"/>
                </a:solidFill>
              </a:rPr>
              <a:t>R</a:t>
            </a:r>
            <a:r>
              <a:rPr b="1" baseline="30000" i="1" lang="en" sz="2300">
                <a:solidFill>
                  <a:schemeClr val="dk1"/>
                </a:solidFill>
              </a:rPr>
              <a:t>+</a:t>
            </a:r>
            <a:r>
              <a:rPr lang="en" sz="1900">
                <a:solidFill>
                  <a:schemeClr val="dk1"/>
                </a:solidFill>
              </a:rPr>
              <a:t> i</a:t>
            </a:r>
            <a:r>
              <a:rPr lang="en" sz="1900">
                <a:solidFill>
                  <a:schemeClr val="dk1"/>
                </a:solidFill>
              </a:rPr>
              <a:t>s strictly increasing. To see this, suppose that </a:t>
            </a:r>
            <a:r>
              <a:rPr b="1" i="1" lang="en" sz="1900">
                <a:solidFill>
                  <a:schemeClr val="dk1"/>
                </a:solidFill>
              </a:rPr>
              <a:t>x</a:t>
            </a:r>
            <a:r>
              <a:rPr lang="en" sz="1900">
                <a:solidFill>
                  <a:schemeClr val="dk1"/>
                </a:solidFill>
              </a:rPr>
              <a:t> and </a:t>
            </a:r>
            <a:r>
              <a:rPr b="1" i="1" lang="en" sz="1900">
                <a:solidFill>
                  <a:schemeClr val="dk1"/>
                </a:solidFill>
              </a:rPr>
              <a:t>y</a:t>
            </a:r>
            <a:r>
              <a:rPr lang="en" sz="1900">
                <a:solidFill>
                  <a:schemeClr val="dk1"/>
                </a:solidFill>
              </a:rPr>
              <a:t> are positive real numbers with</a:t>
            </a:r>
            <a:r>
              <a:rPr b="1" i="1" lang="en" sz="1900">
                <a:solidFill>
                  <a:schemeClr val="dk1"/>
                </a:solidFill>
              </a:rPr>
              <a:t> x &lt; y</a:t>
            </a:r>
            <a:r>
              <a:rPr lang="en" sz="1900">
                <a:solidFill>
                  <a:schemeClr val="dk1"/>
                </a:solidFill>
              </a:rPr>
              <a:t>. Multiplying both sides of this inequality by </a:t>
            </a:r>
            <a:r>
              <a:rPr b="1" i="1" lang="en" sz="1900">
                <a:solidFill>
                  <a:schemeClr val="dk1"/>
                </a:solidFill>
              </a:rPr>
              <a:t>x</a:t>
            </a:r>
            <a:r>
              <a:rPr lang="en" sz="1900">
                <a:solidFill>
                  <a:schemeClr val="dk1"/>
                </a:solidFill>
              </a:rPr>
              <a:t> gives </a:t>
            </a:r>
            <a:r>
              <a:rPr b="1" i="1" lang="en" sz="1900">
                <a:solidFill>
                  <a:schemeClr val="dk1"/>
                </a:solidFill>
              </a:rPr>
              <a:t>x</a:t>
            </a:r>
            <a:r>
              <a:rPr b="1" baseline="30000" i="1" lang="en" sz="1900">
                <a:solidFill>
                  <a:schemeClr val="dk1"/>
                </a:solidFill>
              </a:rPr>
              <a:t>2</a:t>
            </a:r>
            <a:r>
              <a:rPr b="1" i="1" lang="en" sz="1900">
                <a:solidFill>
                  <a:schemeClr val="dk1"/>
                </a:solidFill>
              </a:rPr>
              <a:t> &lt; xy</a:t>
            </a:r>
            <a:r>
              <a:rPr lang="en" sz="1900">
                <a:solidFill>
                  <a:schemeClr val="dk1"/>
                </a:solidFill>
              </a:rPr>
              <a:t>. Similarly, multiplying both sides by </a:t>
            </a:r>
            <a:r>
              <a:rPr b="1" i="1" lang="en" sz="1900">
                <a:solidFill>
                  <a:schemeClr val="dk1"/>
                </a:solidFill>
              </a:rPr>
              <a:t>y</a:t>
            </a:r>
            <a:r>
              <a:rPr lang="en" sz="1900">
                <a:solidFill>
                  <a:schemeClr val="dk1"/>
                </a:solidFill>
              </a:rPr>
              <a:t> gives </a:t>
            </a:r>
            <a:r>
              <a:rPr b="1" i="1" lang="en" sz="1900">
                <a:solidFill>
                  <a:schemeClr val="dk1"/>
                </a:solidFill>
              </a:rPr>
              <a:t>xy &lt; y</a:t>
            </a:r>
            <a:r>
              <a:rPr b="1" baseline="30000" i="1" lang="en" sz="1900">
                <a:solidFill>
                  <a:schemeClr val="dk1"/>
                </a:solidFill>
              </a:rPr>
              <a:t>2</a:t>
            </a:r>
            <a:r>
              <a:rPr lang="en" sz="1900">
                <a:solidFill>
                  <a:schemeClr val="dk1"/>
                </a:solidFill>
              </a:rPr>
              <a:t>. Hence, </a:t>
            </a:r>
            <a:r>
              <a:rPr b="1" i="1" lang="en" sz="1900">
                <a:solidFill>
                  <a:schemeClr val="dk1"/>
                </a:solidFill>
              </a:rPr>
              <a:t>f(x) = x</a:t>
            </a:r>
            <a:r>
              <a:rPr b="1" baseline="30000" i="1" lang="en" sz="1900">
                <a:solidFill>
                  <a:schemeClr val="dk1"/>
                </a:solidFill>
              </a:rPr>
              <a:t>2</a:t>
            </a:r>
            <a:r>
              <a:rPr b="1" i="1" lang="en" sz="1900">
                <a:solidFill>
                  <a:schemeClr val="dk1"/>
                </a:solidFill>
              </a:rPr>
              <a:t> &lt; xy &lt; y</a:t>
            </a:r>
            <a:r>
              <a:rPr b="1" baseline="30000" i="1" lang="en" sz="1900">
                <a:solidFill>
                  <a:schemeClr val="dk1"/>
                </a:solidFill>
              </a:rPr>
              <a:t>2</a:t>
            </a:r>
            <a:r>
              <a:rPr b="1" i="1" lang="en" sz="1900">
                <a:solidFill>
                  <a:schemeClr val="dk1"/>
                </a:solidFill>
              </a:rPr>
              <a:t> = f(y)</a:t>
            </a:r>
            <a:r>
              <a:rPr lang="en" sz="1900">
                <a:solidFill>
                  <a:schemeClr val="dk1"/>
                </a:solidFill>
              </a:rPr>
              <a:t>. However, the function </a:t>
            </a:r>
            <a:r>
              <a:rPr b="1" i="1" lang="en" sz="1900">
                <a:solidFill>
                  <a:schemeClr val="dk1"/>
                </a:solidFill>
              </a:rPr>
              <a:t>f(x) = x</a:t>
            </a:r>
            <a:r>
              <a:rPr b="1" baseline="30000" i="1" lang="en" sz="1900">
                <a:solidFill>
                  <a:schemeClr val="dk1"/>
                </a:solidFill>
              </a:rPr>
              <a:t>2</a:t>
            </a:r>
            <a:r>
              <a:rPr lang="en" sz="1900">
                <a:solidFill>
                  <a:schemeClr val="dk1"/>
                </a:solidFill>
              </a:rPr>
              <a:t> from </a:t>
            </a:r>
            <a:r>
              <a:rPr b="1" i="1" lang="en" sz="1900">
                <a:solidFill>
                  <a:schemeClr val="dk1"/>
                </a:solidFill>
              </a:rPr>
              <a:t>R</a:t>
            </a:r>
            <a:r>
              <a:rPr lang="en" sz="1900">
                <a:solidFill>
                  <a:schemeClr val="dk1"/>
                </a:solidFill>
              </a:rPr>
              <a:t> to the set of </a:t>
            </a:r>
            <a:r>
              <a:rPr b="1" i="1" lang="en" sz="1900">
                <a:solidFill>
                  <a:schemeClr val="dk1"/>
                </a:solidFill>
              </a:rPr>
              <a:t>nonnegative real numbers</a:t>
            </a:r>
            <a:r>
              <a:rPr lang="en" sz="1900">
                <a:solidFill>
                  <a:schemeClr val="dk1"/>
                </a:solidFill>
              </a:rPr>
              <a:t> is not strictly increasing because </a:t>
            </a:r>
            <a:r>
              <a:rPr b="1" i="1" lang="en" sz="1900">
                <a:solidFill>
                  <a:schemeClr val="dk1"/>
                </a:solidFill>
              </a:rPr>
              <a:t>−1 &lt; 0</a:t>
            </a:r>
            <a:r>
              <a:rPr lang="en" sz="1900">
                <a:solidFill>
                  <a:schemeClr val="dk1"/>
                </a:solidFill>
              </a:rPr>
              <a:t>, but </a:t>
            </a:r>
            <a:r>
              <a:rPr b="1" i="1" lang="en" sz="1900">
                <a:solidFill>
                  <a:schemeClr val="dk1"/>
                </a:solidFill>
              </a:rPr>
              <a:t>f(−1) = (−1)</a:t>
            </a:r>
            <a:r>
              <a:rPr b="1" baseline="30000" i="1" lang="en" sz="1900">
                <a:solidFill>
                  <a:schemeClr val="dk1"/>
                </a:solidFill>
              </a:rPr>
              <a:t>2</a:t>
            </a:r>
            <a:r>
              <a:rPr b="1" i="1" lang="en" sz="1900">
                <a:solidFill>
                  <a:schemeClr val="dk1"/>
                </a:solidFill>
              </a:rPr>
              <a:t> = 1</a:t>
            </a:r>
            <a:r>
              <a:rPr lang="en" sz="1900">
                <a:solidFill>
                  <a:schemeClr val="dk1"/>
                </a:solidFill>
              </a:rPr>
              <a:t> is not less than       </a:t>
            </a:r>
            <a:r>
              <a:rPr b="1" i="1" lang="en" sz="1900">
                <a:solidFill>
                  <a:schemeClr val="dk1"/>
                </a:solidFill>
              </a:rPr>
              <a:t>f(0) = 0</a:t>
            </a:r>
            <a:r>
              <a:rPr b="1" baseline="30000" i="1" lang="en" sz="1900">
                <a:solidFill>
                  <a:schemeClr val="dk1"/>
                </a:solidFill>
              </a:rPr>
              <a:t>2</a:t>
            </a:r>
            <a:r>
              <a:rPr b="1" i="1" lang="en" sz="1900">
                <a:solidFill>
                  <a:schemeClr val="dk1"/>
                </a:solidFill>
              </a:rPr>
              <a:t> = 0</a:t>
            </a:r>
            <a:r>
              <a:rPr lang="en" sz="1900">
                <a:solidFill>
                  <a:schemeClr val="dk1"/>
                </a:solidFill>
              </a:rPr>
              <a:t>.</a:t>
            </a:r>
            <a:endParaRPr sz="21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Onto Functions</a:t>
            </a:r>
            <a:endParaRPr b="1">
              <a:latin typeface="Comic Sans MS"/>
              <a:ea typeface="Comic Sans MS"/>
              <a:cs typeface="Comic Sans MS"/>
              <a:sym typeface="Comic Sans MS"/>
            </a:endParaRPr>
          </a:p>
        </p:txBody>
      </p:sp>
      <p:sp>
        <p:nvSpPr>
          <p:cNvPr id="146" name="Google Shape;146;p25"/>
          <p:cNvSpPr txBox="1"/>
          <p:nvPr>
            <p:ph idx="1" type="body"/>
          </p:nvPr>
        </p:nvSpPr>
        <p:spPr>
          <a:xfrm>
            <a:off x="311700" y="1152475"/>
            <a:ext cx="8520600" cy="3799500"/>
          </a:xfrm>
          <a:prstGeom prst="rect">
            <a:avLst/>
          </a:prstGeom>
        </p:spPr>
        <p:txBody>
          <a:bodyPr anchorCtr="0" anchor="t" bIns="91425" lIns="91425" spcFirstLastPara="1" rIns="91425" wrap="square" tIns="91425">
            <a:normAutofit/>
          </a:bodyPr>
          <a:lstStyle/>
          <a:p>
            <a:pPr indent="0" lvl="0" marL="0" rtl="0" algn="just">
              <a:spcBef>
                <a:spcPts val="1200"/>
              </a:spcBef>
              <a:spcAft>
                <a:spcPts val="1200"/>
              </a:spcAft>
              <a:buNone/>
            </a:pPr>
            <a:r>
              <a:rPr lang="en" sz="1900">
                <a:solidFill>
                  <a:schemeClr val="dk1"/>
                </a:solidFill>
              </a:rPr>
              <a:t>A function</a:t>
            </a:r>
            <a:r>
              <a:rPr b="1" i="1" lang="en" sz="1900">
                <a:solidFill>
                  <a:schemeClr val="dk1"/>
                </a:solidFill>
              </a:rPr>
              <a:t> f</a:t>
            </a:r>
            <a:r>
              <a:rPr lang="en" sz="1900">
                <a:solidFill>
                  <a:schemeClr val="dk1"/>
                </a:solidFill>
              </a:rPr>
              <a:t> from </a:t>
            </a:r>
            <a:r>
              <a:rPr b="1" i="1" lang="en" sz="1900">
                <a:solidFill>
                  <a:schemeClr val="dk1"/>
                </a:solidFill>
              </a:rPr>
              <a:t>A</a:t>
            </a:r>
            <a:r>
              <a:rPr lang="en" sz="1900">
                <a:solidFill>
                  <a:schemeClr val="dk1"/>
                </a:solidFill>
              </a:rPr>
              <a:t> to</a:t>
            </a:r>
            <a:r>
              <a:rPr b="1" i="1" lang="en" sz="1900">
                <a:solidFill>
                  <a:schemeClr val="dk1"/>
                </a:solidFill>
              </a:rPr>
              <a:t> B</a:t>
            </a:r>
            <a:r>
              <a:rPr lang="en" sz="1900">
                <a:solidFill>
                  <a:schemeClr val="dk1"/>
                </a:solidFill>
              </a:rPr>
              <a:t> is called </a:t>
            </a:r>
            <a:r>
              <a:rPr b="1" i="1" lang="en" sz="1900">
                <a:solidFill>
                  <a:schemeClr val="dk1"/>
                </a:solidFill>
              </a:rPr>
              <a:t>onto</a:t>
            </a:r>
            <a:r>
              <a:rPr lang="en" sz="1900">
                <a:solidFill>
                  <a:schemeClr val="dk1"/>
                </a:solidFill>
              </a:rPr>
              <a:t>, or a </a:t>
            </a:r>
            <a:r>
              <a:rPr b="1" i="1" lang="en" sz="1900">
                <a:solidFill>
                  <a:schemeClr val="dk1"/>
                </a:solidFill>
              </a:rPr>
              <a:t>surjection</a:t>
            </a:r>
            <a:r>
              <a:rPr lang="en" sz="1900">
                <a:solidFill>
                  <a:schemeClr val="dk1"/>
                </a:solidFill>
              </a:rPr>
              <a:t>, if and only if for every element </a:t>
            </a:r>
            <a:r>
              <a:rPr b="1" i="1" lang="en" sz="1900">
                <a:solidFill>
                  <a:schemeClr val="dk1"/>
                </a:solidFill>
              </a:rPr>
              <a:t>b ∈ B</a:t>
            </a:r>
            <a:r>
              <a:rPr lang="en" sz="1900">
                <a:solidFill>
                  <a:schemeClr val="dk1"/>
                </a:solidFill>
              </a:rPr>
              <a:t> there is an element </a:t>
            </a:r>
            <a:r>
              <a:rPr b="1" i="1" lang="en" sz="1900">
                <a:solidFill>
                  <a:schemeClr val="dk1"/>
                </a:solidFill>
              </a:rPr>
              <a:t>a ∈ A</a:t>
            </a:r>
            <a:r>
              <a:rPr lang="en" sz="1900">
                <a:solidFill>
                  <a:schemeClr val="dk1"/>
                </a:solidFill>
              </a:rPr>
              <a:t> with </a:t>
            </a:r>
            <a:r>
              <a:rPr b="1" i="1" lang="en" sz="1900">
                <a:solidFill>
                  <a:schemeClr val="dk1"/>
                </a:solidFill>
              </a:rPr>
              <a:t>f(a) = b</a:t>
            </a:r>
            <a:r>
              <a:rPr lang="en" sz="1900">
                <a:solidFill>
                  <a:schemeClr val="dk1"/>
                </a:solidFill>
              </a:rPr>
              <a:t>. A function </a:t>
            </a:r>
            <a:r>
              <a:rPr b="1" i="1" lang="en" sz="1900">
                <a:solidFill>
                  <a:schemeClr val="dk1"/>
                </a:solidFill>
              </a:rPr>
              <a:t>f</a:t>
            </a:r>
            <a:r>
              <a:rPr lang="en" sz="1900">
                <a:solidFill>
                  <a:schemeClr val="dk1"/>
                </a:solidFill>
              </a:rPr>
              <a:t> is called surjective if it is onto.</a:t>
            </a:r>
            <a:endParaRPr sz="2000">
              <a:solidFill>
                <a:schemeClr val="dk1"/>
              </a:solidFill>
            </a:endParaRPr>
          </a:p>
        </p:txBody>
      </p:sp>
      <p:pic>
        <p:nvPicPr>
          <p:cNvPr id="147" name="Google Shape;147;p25"/>
          <p:cNvPicPr preferRelativeResize="0"/>
          <p:nvPr/>
        </p:nvPicPr>
        <p:blipFill>
          <a:blip r:embed="rId3">
            <a:alphaModFix/>
          </a:blip>
          <a:stretch>
            <a:fillRect/>
          </a:stretch>
        </p:blipFill>
        <p:spPr>
          <a:xfrm>
            <a:off x="3331950" y="2521575"/>
            <a:ext cx="2480100" cy="1795925"/>
          </a:xfrm>
          <a:prstGeom prst="rect">
            <a:avLst/>
          </a:prstGeom>
          <a:noFill/>
          <a:ln>
            <a:noFill/>
          </a:ln>
        </p:spPr>
      </p:pic>
      <p:sp>
        <p:nvSpPr>
          <p:cNvPr id="148" name="Google Shape;148;p25"/>
          <p:cNvSpPr txBox="1"/>
          <p:nvPr/>
        </p:nvSpPr>
        <p:spPr>
          <a:xfrm>
            <a:off x="2640300" y="4467700"/>
            <a:ext cx="3863400" cy="42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rPr>
              <a:t>Fig: An onto Function</a:t>
            </a:r>
            <a:endParaRPr b="1" sz="16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Examples</a:t>
            </a:r>
            <a:endParaRPr b="1">
              <a:latin typeface="Comic Sans MS"/>
              <a:ea typeface="Comic Sans MS"/>
              <a:cs typeface="Comic Sans MS"/>
              <a:sym typeface="Comic Sans MS"/>
            </a:endParaRPr>
          </a:p>
        </p:txBody>
      </p:sp>
      <p:sp>
        <p:nvSpPr>
          <p:cNvPr id="154" name="Google Shape;154;p26"/>
          <p:cNvSpPr txBox="1"/>
          <p:nvPr>
            <p:ph idx="1" type="body"/>
          </p:nvPr>
        </p:nvSpPr>
        <p:spPr>
          <a:xfrm>
            <a:off x="311700" y="1152475"/>
            <a:ext cx="8520600" cy="37995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b="1" lang="en" sz="1900">
                <a:solidFill>
                  <a:schemeClr val="dk1"/>
                </a:solidFill>
              </a:rPr>
              <a:t>EXAMPLE:</a:t>
            </a:r>
            <a:r>
              <a:rPr lang="en" sz="1900">
                <a:solidFill>
                  <a:schemeClr val="dk1"/>
                </a:solidFill>
              </a:rPr>
              <a:t> </a:t>
            </a:r>
            <a:r>
              <a:rPr lang="en" sz="1900">
                <a:solidFill>
                  <a:schemeClr val="dk1"/>
                </a:solidFill>
              </a:rPr>
              <a:t>Is the function </a:t>
            </a:r>
            <a:r>
              <a:rPr b="1" i="1" lang="en" sz="1900">
                <a:solidFill>
                  <a:schemeClr val="dk1"/>
                </a:solidFill>
              </a:rPr>
              <a:t>f(x) = x+1</a:t>
            </a:r>
            <a:r>
              <a:rPr lang="en" sz="1900">
                <a:solidFill>
                  <a:schemeClr val="dk1"/>
                </a:solidFill>
              </a:rPr>
              <a:t> from the set of integers to the set of integers onto?</a:t>
            </a:r>
            <a:endParaRPr sz="1900">
              <a:solidFill>
                <a:schemeClr val="dk1"/>
              </a:solidFill>
            </a:endParaRPr>
          </a:p>
          <a:p>
            <a:pPr indent="0" lvl="0" marL="0" rtl="0" algn="just">
              <a:spcBef>
                <a:spcPts val="1200"/>
              </a:spcBef>
              <a:spcAft>
                <a:spcPts val="0"/>
              </a:spcAft>
              <a:buNone/>
            </a:pPr>
            <a:r>
              <a:rPr b="1" lang="en" sz="1900">
                <a:solidFill>
                  <a:schemeClr val="dk1"/>
                </a:solidFill>
              </a:rPr>
              <a:t>SOLUTION:</a:t>
            </a:r>
            <a:r>
              <a:rPr lang="en" sz="1900">
                <a:solidFill>
                  <a:schemeClr val="dk1"/>
                </a:solidFill>
              </a:rPr>
              <a:t> This function is onto, because for every integer </a:t>
            </a:r>
            <a:r>
              <a:rPr i="1" lang="en" sz="1900">
                <a:solidFill>
                  <a:schemeClr val="dk1"/>
                </a:solidFill>
              </a:rPr>
              <a:t>y</a:t>
            </a:r>
            <a:r>
              <a:rPr lang="en" sz="1900">
                <a:solidFill>
                  <a:schemeClr val="dk1"/>
                </a:solidFill>
              </a:rPr>
              <a:t> there is an integer </a:t>
            </a:r>
            <a:r>
              <a:rPr i="1" lang="en" sz="1900">
                <a:solidFill>
                  <a:schemeClr val="dk1"/>
                </a:solidFill>
              </a:rPr>
              <a:t>x</a:t>
            </a:r>
            <a:r>
              <a:rPr lang="en" sz="1900">
                <a:solidFill>
                  <a:schemeClr val="dk1"/>
                </a:solidFill>
              </a:rPr>
              <a:t> such that </a:t>
            </a:r>
            <a:r>
              <a:rPr i="1" lang="en" sz="1900">
                <a:solidFill>
                  <a:schemeClr val="dk1"/>
                </a:solidFill>
              </a:rPr>
              <a:t>f(x) = y</a:t>
            </a:r>
            <a:r>
              <a:rPr lang="en" sz="1900">
                <a:solidFill>
                  <a:schemeClr val="dk1"/>
                </a:solidFill>
              </a:rPr>
              <a:t>. To see this, note that </a:t>
            </a:r>
            <a:r>
              <a:rPr i="1" lang="en" sz="1900">
                <a:solidFill>
                  <a:schemeClr val="dk1"/>
                </a:solidFill>
              </a:rPr>
              <a:t>f(x) = y</a:t>
            </a:r>
            <a:r>
              <a:rPr lang="en" sz="1900">
                <a:solidFill>
                  <a:schemeClr val="dk1"/>
                </a:solidFill>
              </a:rPr>
              <a:t> if and only if </a:t>
            </a:r>
            <a:r>
              <a:rPr i="1" lang="en" sz="1900">
                <a:solidFill>
                  <a:schemeClr val="dk1"/>
                </a:solidFill>
              </a:rPr>
              <a:t>x+1 = y</a:t>
            </a:r>
            <a:r>
              <a:rPr lang="en" sz="1900">
                <a:solidFill>
                  <a:schemeClr val="dk1"/>
                </a:solidFill>
              </a:rPr>
              <a:t>, which holds if and only if </a:t>
            </a:r>
            <a:r>
              <a:rPr i="1" lang="en" sz="1900">
                <a:solidFill>
                  <a:schemeClr val="dk1"/>
                </a:solidFill>
              </a:rPr>
              <a:t>x = y−1</a:t>
            </a:r>
            <a:r>
              <a:rPr lang="en" sz="1900">
                <a:solidFill>
                  <a:schemeClr val="dk1"/>
                </a:solidFill>
              </a:rPr>
              <a:t>. (Note that </a:t>
            </a:r>
            <a:r>
              <a:rPr i="1" lang="en" sz="1900">
                <a:solidFill>
                  <a:schemeClr val="dk1"/>
                </a:solidFill>
              </a:rPr>
              <a:t>y−1</a:t>
            </a:r>
            <a:r>
              <a:rPr lang="en" sz="1900">
                <a:solidFill>
                  <a:schemeClr val="dk1"/>
                </a:solidFill>
              </a:rPr>
              <a:t> is also an integer, and so, is in the domain of </a:t>
            </a:r>
            <a:r>
              <a:rPr i="1" lang="en" sz="1900">
                <a:solidFill>
                  <a:schemeClr val="dk1"/>
                </a:solidFill>
              </a:rPr>
              <a:t>f</a:t>
            </a:r>
            <a:r>
              <a:rPr lang="en" sz="1900">
                <a:solidFill>
                  <a:schemeClr val="dk1"/>
                </a:solidFill>
              </a:rPr>
              <a:t> )</a:t>
            </a:r>
            <a:endParaRPr sz="1900">
              <a:solidFill>
                <a:schemeClr val="dk1"/>
              </a:solidFill>
            </a:endParaRPr>
          </a:p>
          <a:p>
            <a:pPr indent="0" lvl="0" marL="0" rtl="0" algn="just">
              <a:spcBef>
                <a:spcPts val="1200"/>
              </a:spcBef>
              <a:spcAft>
                <a:spcPts val="0"/>
              </a:spcAft>
              <a:buNone/>
            </a:pPr>
            <a:r>
              <a:rPr b="1" lang="en" sz="1900">
                <a:solidFill>
                  <a:schemeClr val="dk1"/>
                </a:solidFill>
              </a:rPr>
              <a:t>EXAMPLE:</a:t>
            </a:r>
            <a:r>
              <a:rPr lang="en" sz="1900">
                <a:solidFill>
                  <a:schemeClr val="dk1"/>
                </a:solidFill>
              </a:rPr>
              <a:t> </a:t>
            </a:r>
            <a:r>
              <a:rPr lang="en" sz="1900">
                <a:solidFill>
                  <a:schemeClr val="dk1"/>
                </a:solidFill>
              </a:rPr>
              <a:t>Is the function </a:t>
            </a:r>
            <a:r>
              <a:rPr b="1" i="1" lang="en" sz="1900">
                <a:solidFill>
                  <a:schemeClr val="dk1"/>
                </a:solidFill>
              </a:rPr>
              <a:t>f(x) = x</a:t>
            </a:r>
            <a:r>
              <a:rPr b="1" baseline="30000" i="1" lang="en" sz="1900">
                <a:solidFill>
                  <a:schemeClr val="dk1"/>
                </a:solidFill>
              </a:rPr>
              <a:t>2</a:t>
            </a:r>
            <a:r>
              <a:rPr b="1" i="1" lang="en" sz="1900">
                <a:solidFill>
                  <a:schemeClr val="dk1"/>
                </a:solidFill>
              </a:rPr>
              <a:t> </a:t>
            </a:r>
            <a:r>
              <a:rPr lang="en" sz="1900">
                <a:solidFill>
                  <a:schemeClr val="dk1"/>
                </a:solidFill>
              </a:rPr>
              <a:t>from the set of integers to the set of integers onto?</a:t>
            </a:r>
            <a:r>
              <a:rPr lang="en" sz="1900">
                <a:solidFill>
                  <a:schemeClr val="dk1"/>
                </a:solidFill>
              </a:rPr>
              <a:t> </a:t>
            </a:r>
            <a:endParaRPr sz="1900">
              <a:solidFill>
                <a:schemeClr val="dk1"/>
              </a:solidFill>
            </a:endParaRPr>
          </a:p>
          <a:p>
            <a:pPr indent="0" lvl="0" marL="0" rtl="0" algn="just">
              <a:spcBef>
                <a:spcPts val="0"/>
              </a:spcBef>
              <a:spcAft>
                <a:spcPts val="0"/>
              </a:spcAft>
              <a:buNone/>
            </a:pPr>
            <a:r>
              <a:rPr b="1" lang="en" sz="1900">
                <a:solidFill>
                  <a:schemeClr val="dk1"/>
                </a:solidFill>
              </a:rPr>
              <a:t>SOLUTION:</a:t>
            </a:r>
            <a:r>
              <a:rPr lang="en" sz="1900">
                <a:solidFill>
                  <a:schemeClr val="dk1"/>
                </a:solidFill>
              </a:rPr>
              <a:t> </a:t>
            </a:r>
            <a:r>
              <a:rPr lang="en" sz="1900">
                <a:solidFill>
                  <a:schemeClr val="dk1"/>
                </a:solidFill>
              </a:rPr>
              <a:t>The function </a:t>
            </a:r>
            <a:r>
              <a:rPr i="1" lang="en" sz="1900">
                <a:solidFill>
                  <a:schemeClr val="dk1"/>
                </a:solidFill>
              </a:rPr>
              <a:t>f </a:t>
            </a:r>
            <a:r>
              <a:rPr lang="en" sz="1900">
                <a:solidFill>
                  <a:schemeClr val="dk1"/>
                </a:solidFill>
              </a:rPr>
              <a:t>is not onto because there is no integer x with       </a:t>
            </a:r>
            <a:r>
              <a:rPr i="1" lang="en" sz="1900">
                <a:solidFill>
                  <a:schemeClr val="dk1"/>
                </a:solidFill>
              </a:rPr>
              <a:t>x</a:t>
            </a:r>
            <a:r>
              <a:rPr baseline="30000" i="1" lang="en" sz="1900">
                <a:solidFill>
                  <a:schemeClr val="dk1"/>
                </a:solidFill>
              </a:rPr>
              <a:t>2</a:t>
            </a:r>
            <a:r>
              <a:rPr i="1" lang="en" sz="1900">
                <a:solidFill>
                  <a:schemeClr val="dk1"/>
                </a:solidFill>
              </a:rPr>
              <a:t> = −1</a:t>
            </a:r>
            <a:r>
              <a:rPr lang="en" sz="1900">
                <a:solidFill>
                  <a:schemeClr val="dk1"/>
                </a:solidFill>
              </a:rPr>
              <a:t>, for instance.</a:t>
            </a:r>
            <a:endParaRPr sz="20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One-to-one Correspondence</a:t>
            </a:r>
            <a:endParaRPr b="1">
              <a:latin typeface="Comic Sans MS"/>
              <a:ea typeface="Comic Sans MS"/>
              <a:cs typeface="Comic Sans MS"/>
              <a:sym typeface="Comic Sans MS"/>
            </a:endParaRPr>
          </a:p>
        </p:txBody>
      </p:sp>
      <p:sp>
        <p:nvSpPr>
          <p:cNvPr id="160" name="Google Shape;160;p27"/>
          <p:cNvSpPr txBox="1"/>
          <p:nvPr>
            <p:ph idx="1" type="body"/>
          </p:nvPr>
        </p:nvSpPr>
        <p:spPr>
          <a:xfrm>
            <a:off x="311700" y="1152475"/>
            <a:ext cx="8520600" cy="3799500"/>
          </a:xfrm>
          <a:prstGeom prst="rect">
            <a:avLst/>
          </a:prstGeom>
        </p:spPr>
        <p:txBody>
          <a:bodyPr anchorCtr="0" anchor="t" bIns="91425" lIns="91425" spcFirstLastPara="1" rIns="91425" wrap="square" tIns="91425">
            <a:normAutofit lnSpcReduction="20000"/>
          </a:bodyPr>
          <a:lstStyle/>
          <a:p>
            <a:pPr indent="0" lvl="0" marL="0" rtl="0" algn="just">
              <a:spcBef>
                <a:spcPts val="1200"/>
              </a:spcBef>
              <a:spcAft>
                <a:spcPts val="0"/>
              </a:spcAft>
              <a:buNone/>
            </a:pPr>
            <a:r>
              <a:rPr lang="en" sz="1900">
                <a:solidFill>
                  <a:schemeClr val="dk1"/>
                </a:solidFill>
              </a:rPr>
              <a:t>The function </a:t>
            </a:r>
            <a:r>
              <a:rPr b="1" i="1" lang="en" sz="1900">
                <a:solidFill>
                  <a:schemeClr val="dk1"/>
                </a:solidFill>
              </a:rPr>
              <a:t>f</a:t>
            </a:r>
            <a:r>
              <a:rPr lang="en" sz="1900">
                <a:solidFill>
                  <a:schemeClr val="dk1"/>
                </a:solidFill>
              </a:rPr>
              <a:t> is a </a:t>
            </a:r>
            <a:r>
              <a:rPr b="1" i="1" lang="en" sz="1900">
                <a:solidFill>
                  <a:schemeClr val="dk1"/>
                </a:solidFill>
              </a:rPr>
              <a:t>one-to-one correspondence</a:t>
            </a:r>
            <a:r>
              <a:rPr lang="en" sz="1900">
                <a:solidFill>
                  <a:schemeClr val="dk1"/>
                </a:solidFill>
              </a:rPr>
              <a:t>, or a </a:t>
            </a:r>
            <a:r>
              <a:rPr b="1" i="1" lang="en" sz="1900">
                <a:solidFill>
                  <a:schemeClr val="dk1"/>
                </a:solidFill>
              </a:rPr>
              <a:t>bijection</a:t>
            </a:r>
            <a:r>
              <a:rPr lang="en" sz="1900">
                <a:solidFill>
                  <a:schemeClr val="dk1"/>
                </a:solidFill>
              </a:rPr>
              <a:t>, if it is both </a:t>
            </a:r>
            <a:r>
              <a:rPr b="1" i="1" lang="en" sz="1900">
                <a:solidFill>
                  <a:schemeClr val="dk1"/>
                </a:solidFill>
              </a:rPr>
              <a:t>one-to-one</a:t>
            </a:r>
            <a:r>
              <a:rPr lang="en" sz="1900">
                <a:solidFill>
                  <a:schemeClr val="dk1"/>
                </a:solidFill>
              </a:rPr>
              <a:t> and </a:t>
            </a:r>
            <a:r>
              <a:rPr b="1" i="1" lang="en" sz="1900">
                <a:solidFill>
                  <a:schemeClr val="dk1"/>
                </a:solidFill>
              </a:rPr>
              <a:t>onto</a:t>
            </a:r>
            <a:r>
              <a:rPr lang="en" sz="1900">
                <a:solidFill>
                  <a:schemeClr val="dk1"/>
                </a:solidFill>
              </a:rPr>
              <a:t>. We also say that such a function is bijective.</a:t>
            </a:r>
            <a:endParaRPr sz="1900">
              <a:solidFill>
                <a:schemeClr val="dk1"/>
              </a:solidFill>
            </a:endParaRPr>
          </a:p>
          <a:p>
            <a:pPr indent="0" lvl="0" marL="0" rtl="0" algn="just">
              <a:spcBef>
                <a:spcPts val="1200"/>
              </a:spcBef>
              <a:spcAft>
                <a:spcPts val="0"/>
              </a:spcAft>
              <a:buNone/>
            </a:pPr>
            <a:r>
              <a:t/>
            </a:r>
            <a:endParaRPr sz="1900">
              <a:solidFill>
                <a:schemeClr val="dk1"/>
              </a:solidFill>
            </a:endParaRPr>
          </a:p>
          <a:p>
            <a:pPr indent="0" lvl="0" marL="0" rtl="0" algn="just">
              <a:spcBef>
                <a:spcPts val="1200"/>
              </a:spcBef>
              <a:spcAft>
                <a:spcPts val="0"/>
              </a:spcAft>
              <a:buNone/>
            </a:pPr>
            <a:r>
              <a:rPr b="1" lang="en" sz="1900">
                <a:solidFill>
                  <a:schemeClr val="dk1"/>
                </a:solidFill>
              </a:rPr>
              <a:t>EXAMPLE:</a:t>
            </a:r>
            <a:r>
              <a:rPr lang="en" sz="1900">
                <a:solidFill>
                  <a:schemeClr val="dk1"/>
                </a:solidFill>
              </a:rPr>
              <a:t> Let </a:t>
            </a:r>
            <a:r>
              <a:rPr b="1" i="1" lang="en" sz="1900">
                <a:solidFill>
                  <a:schemeClr val="dk1"/>
                </a:solidFill>
              </a:rPr>
              <a:t>f</a:t>
            </a:r>
            <a:r>
              <a:rPr lang="en" sz="1900">
                <a:solidFill>
                  <a:schemeClr val="dk1"/>
                </a:solidFill>
              </a:rPr>
              <a:t> be the function from </a:t>
            </a:r>
            <a:r>
              <a:rPr b="1" lang="en" sz="1900">
                <a:solidFill>
                  <a:schemeClr val="dk1"/>
                </a:solidFill>
              </a:rPr>
              <a:t>{a, b, c, d} </a:t>
            </a:r>
            <a:r>
              <a:rPr lang="en" sz="1900">
                <a:solidFill>
                  <a:schemeClr val="dk1"/>
                </a:solidFill>
              </a:rPr>
              <a:t>to</a:t>
            </a:r>
            <a:r>
              <a:rPr b="1" lang="en" sz="1900">
                <a:solidFill>
                  <a:schemeClr val="dk1"/>
                </a:solidFill>
              </a:rPr>
              <a:t> {1, 2, 3, 4}</a:t>
            </a:r>
            <a:r>
              <a:rPr lang="en" sz="1900">
                <a:solidFill>
                  <a:schemeClr val="dk1"/>
                </a:solidFill>
              </a:rPr>
              <a:t> with </a:t>
            </a:r>
            <a:r>
              <a:rPr b="1" i="1" lang="en" sz="1900">
                <a:solidFill>
                  <a:schemeClr val="dk1"/>
                </a:solidFill>
              </a:rPr>
              <a:t>f(a) = 4, f(b) = 2, f(c) = 1,</a:t>
            </a:r>
            <a:r>
              <a:rPr lang="en" sz="1900">
                <a:solidFill>
                  <a:schemeClr val="dk1"/>
                </a:solidFill>
              </a:rPr>
              <a:t> and </a:t>
            </a:r>
            <a:r>
              <a:rPr b="1" i="1" lang="en" sz="1900">
                <a:solidFill>
                  <a:schemeClr val="dk1"/>
                </a:solidFill>
              </a:rPr>
              <a:t>f(d) = 3</a:t>
            </a:r>
            <a:r>
              <a:rPr lang="en" sz="1900">
                <a:solidFill>
                  <a:schemeClr val="dk1"/>
                </a:solidFill>
              </a:rPr>
              <a:t>. Is </a:t>
            </a:r>
            <a:r>
              <a:rPr b="1" i="1" lang="en" sz="1900">
                <a:solidFill>
                  <a:schemeClr val="dk1"/>
                </a:solidFill>
              </a:rPr>
              <a:t>f</a:t>
            </a:r>
            <a:r>
              <a:rPr lang="en" sz="1900">
                <a:solidFill>
                  <a:schemeClr val="dk1"/>
                </a:solidFill>
              </a:rPr>
              <a:t> a bijection? </a:t>
            </a:r>
            <a:endParaRPr sz="1900">
              <a:solidFill>
                <a:schemeClr val="dk1"/>
              </a:solidFill>
            </a:endParaRPr>
          </a:p>
          <a:p>
            <a:pPr indent="0" lvl="0" marL="0" rtl="0" algn="just">
              <a:spcBef>
                <a:spcPts val="0"/>
              </a:spcBef>
              <a:spcAft>
                <a:spcPts val="0"/>
              </a:spcAft>
              <a:buNone/>
            </a:pPr>
            <a:r>
              <a:t/>
            </a:r>
            <a:endParaRPr sz="1900">
              <a:solidFill>
                <a:schemeClr val="dk1"/>
              </a:solidFill>
            </a:endParaRPr>
          </a:p>
          <a:p>
            <a:pPr indent="0" lvl="0" marL="0" rtl="0" algn="just">
              <a:spcBef>
                <a:spcPts val="0"/>
              </a:spcBef>
              <a:spcAft>
                <a:spcPts val="0"/>
              </a:spcAft>
              <a:buNone/>
            </a:pPr>
            <a:r>
              <a:rPr b="1" lang="en" sz="1900">
                <a:solidFill>
                  <a:schemeClr val="dk1"/>
                </a:solidFill>
              </a:rPr>
              <a:t>SOLUTION: </a:t>
            </a:r>
            <a:r>
              <a:rPr lang="en" sz="1900">
                <a:solidFill>
                  <a:schemeClr val="dk1"/>
                </a:solidFill>
              </a:rPr>
              <a:t>The function</a:t>
            </a:r>
            <a:r>
              <a:rPr b="1" i="1" lang="en" sz="1900">
                <a:solidFill>
                  <a:schemeClr val="dk1"/>
                </a:solidFill>
              </a:rPr>
              <a:t> f</a:t>
            </a:r>
            <a:r>
              <a:rPr lang="en" sz="1900">
                <a:solidFill>
                  <a:schemeClr val="dk1"/>
                </a:solidFill>
              </a:rPr>
              <a:t> is one-to-one and onto. It is one-to-one because no two values in the domain are assigned the same function value. It is onto because all four elements of the codomain are images of elements in the domain. Hence, </a:t>
            </a:r>
            <a:r>
              <a:rPr b="1" i="1" lang="en" sz="1900">
                <a:solidFill>
                  <a:schemeClr val="dk1"/>
                </a:solidFill>
              </a:rPr>
              <a:t>f</a:t>
            </a:r>
            <a:r>
              <a:rPr lang="en" sz="1900">
                <a:solidFill>
                  <a:schemeClr val="dk1"/>
                </a:solidFill>
              </a:rPr>
              <a:t> is a bijection.</a:t>
            </a:r>
            <a:endParaRPr sz="1900">
              <a:solidFill>
                <a:schemeClr val="dk1"/>
              </a:solidFill>
            </a:endParaRPr>
          </a:p>
          <a:p>
            <a:pPr indent="0" lvl="0" marL="0" rtl="0" algn="just">
              <a:spcBef>
                <a:spcPts val="0"/>
              </a:spcBef>
              <a:spcAft>
                <a:spcPts val="0"/>
              </a:spcAft>
              <a:buNone/>
            </a:pPr>
            <a:r>
              <a:t/>
            </a:r>
            <a:endParaRPr sz="19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Examples</a:t>
            </a:r>
            <a:endParaRPr b="1">
              <a:latin typeface="Comic Sans MS"/>
              <a:ea typeface="Comic Sans MS"/>
              <a:cs typeface="Comic Sans MS"/>
              <a:sym typeface="Comic Sans MS"/>
            </a:endParaRPr>
          </a:p>
        </p:txBody>
      </p:sp>
      <p:pic>
        <p:nvPicPr>
          <p:cNvPr id="166" name="Google Shape;166;p28"/>
          <p:cNvPicPr preferRelativeResize="0"/>
          <p:nvPr/>
        </p:nvPicPr>
        <p:blipFill>
          <a:blip r:embed="rId3">
            <a:alphaModFix/>
          </a:blip>
          <a:stretch>
            <a:fillRect/>
          </a:stretch>
        </p:blipFill>
        <p:spPr>
          <a:xfrm>
            <a:off x="129175" y="1549975"/>
            <a:ext cx="8891551" cy="2343125"/>
          </a:xfrm>
          <a:prstGeom prst="rect">
            <a:avLst/>
          </a:prstGeom>
          <a:noFill/>
          <a:ln>
            <a:noFill/>
          </a:ln>
        </p:spPr>
      </p:pic>
      <p:sp>
        <p:nvSpPr>
          <p:cNvPr id="167" name="Google Shape;167;p28"/>
          <p:cNvSpPr txBox="1"/>
          <p:nvPr/>
        </p:nvSpPr>
        <p:spPr>
          <a:xfrm>
            <a:off x="1897900" y="4425350"/>
            <a:ext cx="5354100" cy="42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rPr>
              <a:t>Fig: </a:t>
            </a:r>
            <a:r>
              <a:rPr b="1" lang="en" sz="1600">
                <a:solidFill>
                  <a:schemeClr val="dk1"/>
                </a:solidFill>
              </a:rPr>
              <a:t>Examples of different types of correspondences.</a:t>
            </a:r>
            <a:endParaRPr b="1" sz="16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Techniques</a:t>
            </a:r>
            <a:endParaRPr b="1">
              <a:latin typeface="Comic Sans MS"/>
              <a:ea typeface="Comic Sans MS"/>
              <a:cs typeface="Comic Sans MS"/>
              <a:sym typeface="Comic Sans MS"/>
            </a:endParaRPr>
          </a:p>
        </p:txBody>
      </p:sp>
      <p:sp>
        <p:nvSpPr>
          <p:cNvPr id="173" name="Google Shape;173;p29"/>
          <p:cNvSpPr txBox="1"/>
          <p:nvPr>
            <p:ph idx="1" type="body"/>
          </p:nvPr>
        </p:nvSpPr>
        <p:spPr>
          <a:xfrm>
            <a:off x="483700" y="1098150"/>
            <a:ext cx="8520600" cy="3799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900">
                <a:solidFill>
                  <a:schemeClr val="dk1"/>
                </a:solidFill>
              </a:rPr>
              <a:t>Suppose that </a:t>
            </a:r>
            <a:r>
              <a:rPr b="1" i="1" lang="en" sz="1900">
                <a:solidFill>
                  <a:schemeClr val="dk1"/>
                </a:solidFill>
              </a:rPr>
              <a:t>f : A → B</a:t>
            </a:r>
            <a:r>
              <a:rPr lang="en" sz="1900">
                <a:solidFill>
                  <a:schemeClr val="dk1"/>
                </a:solidFill>
              </a:rPr>
              <a:t>. </a:t>
            </a:r>
            <a:endParaRPr sz="1900">
              <a:solidFill>
                <a:schemeClr val="dk1"/>
              </a:solidFill>
            </a:endParaRPr>
          </a:p>
          <a:p>
            <a:pPr indent="-349250" lvl="0" marL="457200" rtl="0" algn="just">
              <a:spcBef>
                <a:spcPts val="1200"/>
              </a:spcBef>
              <a:spcAft>
                <a:spcPts val="0"/>
              </a:spcAft>
              <a:buClr>
                <a:schemeClr val="dk1"/>
              </a:buClr>
              <a:buSzPts val="1900"/>
              <a:buChar char="●"/>
            </a:pPr>
            <a:r>
              <a:rPr b="1" i="1" lang="en" sz="1900">
                <a:solidFill>
                  <a:schemeClr val="dk1"/>
                </a:solidFill>
              </a:rPr>
              <a:t>To show that f is injective:</a:t>
            </a:r>
            <a:r>
              <a:rPr lang="en" sz="1900">
                <a:solidFill>
                  <a:schemeClr val="dk1"/>
                </a:solidFill>
              </a:rPr>
              <a:t> Show that if </a:t>
            </a:r>
            <a:r>
              <a:rPr i="1" lang="en" sz="1900">
                <a:solidFill>
                  <a:schemeClr val="dk1"/>
                </a:solidFill>
              </a:rPr>
              <a:t>f(x) = f(y)</a:t>
            </a:r>
            <a:r>
              <a:rPr lang="en" sz="1900">
                <a:solidFill>
                  <a:schemeClr val="dk1"/>
                </a:solidFill>
              </a:rPr>
              <a:t> for arbitrary </a:t>
            </a:r>
            <a:r>
              <a:rPr i="1" lang="en" sz="1900">
                <a:solidFill>
                  <a:schemeClr val="dk1"/>
                </a:solidFill>
              </a:rPr>
              <a:t>x, y ∈ A</a:t>
            </a:r>
            <a:r>
              <a:rPr lang="en" sz="1900">
                <a:solidFill>
                  <a:schemeClr val="dk1"/>
                </a:solidFill>
              </a:rPr>
              <a:t>, then </a:t>
            </a:r>
            <a:r>
              <a:rPr i="1" lang="en" sz="1900">
                <a:solidFill>
                  <a:schemeClr val="dk1"/>
                </a:solidFill>
              </a:rPr>
              <a:t>x = y</a:t>
            </a:r>
            <a:r>
              <a:rPr lang="en" sz="1900">
                <a:solidFill>
                  <a:schemeClr val="dk1"/>
                </a:solidFill>
              </a:rPr>
              <a:t>. </a:t>
            </a:r>
            <a:endParaRPr sz="1900">
              <a:solidFill>
                <a:schemeClr val="dk1"/>
              </a:solidFill>
            </a:endParaRPr>
          </a:p>
          <a:p>
            <a:pPr indent="-349250" lvl="0" marL="457200" rtl="0" algn="just">
              <a:spcBef>
                <a:spcPts val="0"/>
              </a:spcBef>
              <a:spcAft>
                <a:spcPts val="0"/>
              </a:spcAft>
              <a:buClr>
                <a:schemeClr val="dk1"/>
              </a:buClr>
              <a:buSzPts val="1900"/>
              <a:buChar char="●"/>
            </a:pPr>
            <a:r>
              <a:rPr b="1" i="1" lang="en" sz="1900">
                <a:solidFill>
                  <a:schemeClr val="dk1"/>
                </a:solidFill>
              </a:rPr>
              <a:t>To show that f is not injective:</a:t>
            </a:r>
            <a:r>
              <a:rPr lang="en" sz="1900">
                <a:solidFill>
                  <a:schemeClr val="dk1"/>
                </a:solidFill>
              </a:rPr>
              <a:t> Find particular elements </a:t>
            </a:r>
            <a:r>
              <a:rPr i="1" lang="en" sz="1900">
                <a:solidFill>
                  <a:schemeClr val="dk1"/>
                </a:solidFill>
              </a:rPr>
              <a:t>x, y ∈ A</a:t>
            </a:r>
            <a:r>
              <a:rPr lang="en" sz="1900">
                <a:solidFill>
                  <a:schemeClr val="dk1"/>
                </a:solidFill>
              </a:rPr>
              <a:t> such that </a:t>
            </a:r>
            <a:r>
              <a:rPr i="1" lang="en" sz="1900">
                <a:solidFill>
                  <a:schemeClr val="dk1"/>
                </a:solidFill>
              </a:rPr>
              <a:t>x ≠ y</a:t>
            </a:r>
            <a:r>
              <a:rPr lang="en" sz="1900">
                <a:solidFill>
                  <a:schemeClr val="dk1"/>
                </a:solidFill>
              </a:rPr>
              <a:t> and </a:t>
            </a:r>
            <a:r>
              <a:rPr i="1" lang="en" sz="1900">
                <a:solidFill>
                  <a:schemeClr val="dk1"/>
                </a:solidFill>
              </a:rPr>
              <a:t>f(x) = f(y)</a:t>
            </a:r>
            <a:r>
              <a:rPr lang="en" sz="1900">
                <a:solidFill>
                  <a:schemeClr val="dk1"/>
                </a:solidFill>
              </a:rPr>
              <a:t>. </a:t>
            </a:r>
            <a:endParaRPr sz="1900">
              <a:solidFill>
                <a:schemeClr val="dk1"/>
              </a:solidFill>
            </a:endParaRPr>
          </a:p>
          <a:p>
            <a:pPr indent="-349250" lvl="0" marL="457200" rtl="0" algn="just">
              <a:spcBef>
                <a:spcPts val="0"/>
              </a:spcBef>
              <a:spcAft>
                <a:spcPts val="0"/>
              </a:spcAft>
              <a:buClr>
                <a:schemeClr val="dk1"/>
              </a:buClr>
              <a:buSzPts val="1900"/>
              <a:buChar char="●"/>
            </a:pPr>
            <a:r>
              <a:rPr b="1" i="1" lang="en" sz="1900">
                <a:solidFill>
                  <a:schemeClr val="dk1"/>
                </a:solidFill>
              </a:rPr>
              <a:t>To show that f is surjective:</a:t>
            </a:r>
            <a:r>
              <a:rPr lang="en" sz="1900">
                <a:solidFill>
                  <a:schemeClr val="dk1"/>
                </a:solidFill>
              </a:rPr>
              <a:t> Consider an arbitrary element </a:t>
            </a:r>
            <a:r>
              <a:rPr i="1" lang="en" sz="1900">
                <a:solidFill>
                  <a:schemeClr val="dk1"/>
                </a:solidFill>
              </a:rPr>
              <a:t>y ∈ B</a:t>
            </a:r>
            <a:r>
              <a:rPr lang="en" sz="1900">
                <a:solidFill>
                  <a:schemeClr val="dk1"/>
                </a:solidFill>
              </a:rPr>
              <a:t> and find an element </a:t>
            </a:r>
            <a:r>
              <a:rPr i="1" lang="en" sz="1900">
                <a:solidFill>
                  <a:schemeClr val="dk1"/>
                </a:solidFill>
              </a:rPr>
              <a:t>x ∈ A</a:t>
            </a:r>
            <a:r>
              <a:rPr lang="en" sz="1900">
                <a:solidFill>
                  <a:schemeClr val="dk1"/>
                </a:solidFill>
              </a:rPr>
              <a:t> such that </a:t>
            </a:r>
            <a:r>
              <a:rPr i="1" lang="en" sz="1900">
                <a:solidFill>
                  <a:schemeClr val="dk1"/>
                </a:solidFill>
              </a:rPr>
              <a:t>f(x) = y</a:t>
            </a:r>
            <a:r>
              <a:rPr lang="en" sz="1900">
                <a:solidFill>
                  <a:schemeClr val="dk1"/>
                </a:solidFill>
              </a:rPr>
              <a:t>. </a:t>
            </a:r>
            <a:endParaRPr sz="1900">
              <a:solidFill>
                <a:schemeClr val="dk1"/>
              </a:solidFill>
            </a:endParaRPr>
          </a:p>
          <a:p>
            <a:pPr indent="-349250" lvl="0" marL="457200" rtl="0" algn="just">
              <a:spcBef>
                <a:spcPts val="0"/>
              </a:spcBef>
              <a:spcAft>
                <a:spcPts val="0"/>
              </a:spcAft>
              <a:buClr>
                <a:schemeClr val="dk1"/>
              </a:buClr>
              <a:buSzPts val="1900"/>
              <a:buChar char="●"/>
            </a:pPr>
            <a:r>
              <a:rPr b="1" i="1" lang="en" sz="1900">
                <a:solidFill>
                  <a:schemeClr val="dk1"/>
                </a:solidFill>
              </a:rPr>
              <a:t>To show that f is not surjective:</a:t>
            </a:r>
            <a:r>
              <a:rPr lang="en" sz="1900">
                <a:solidFill>
                  <a:schemeClr val="dk1"/>
                </a:solidFill>
              </a:rPr>
              <a:t> Find a particular </a:t>
            </a:r>
            <a:r>
              <a:rPr i="1" lang="en" sz="1900">
                <a:solidFill>
                  <a:schemeClr val="dk1"/>
                </a:solidFill>
              </a:rPr>
              <a:t>y ∈ B</a:t>
            </a:r>
            <a:r>
              <a:rPr lang="en" sz="1900">
                <a:solidFill>
                  <a:schemeClr val="dk1"/>
                </a:solidFill>
              </a:rPr>
              <a:t> such that</a:t>
            </a:r>
            <a:r>
              <a:rPr i="1" lang="en" sz="1900">
                <a:solidFill>
                  <a:schemeClr val="dk1"/>
                </a:solidFill>
              </a:rPr>
              <a:t> f(x) ≠ y</a:t>
            </a:r>
            <a:r>
              <a:rPr lang="en" sz="1900">
                <a:solidFill>
                  <a:schemeClr val="dk1"/>
                </a:solidFill>
              </a:rPr>
              <a:t> for all </a:t>
            </a:r>
            <a:r>
              <a:rPr i="1" lang="en" sz="1900">
                <a:solidFill>
                  <a:schemeClr val="dk1"/>
                </a:solidFill>
              </a:rPr>
              <a:t>x ∈ A</a:t>
            </a:r>
            <a:r>
              <a:rPr lang="en" sz="1900">
                <a:solidFill>
                  <a:schemeClr val="dk1"/>
                </a:solidFill>
              </a:rPr>
              <a:t>.</a:t>
            </a:r>
            <a:endParaRPr sz="21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Cardinality of Sets</a:t>
            </a:r>
            <a:endParaRPr b="1">
              <a:latin typeface="Comic Sans MS"/>
              <a:ea typeface="Comic Sans MS"/>
              <a:cs typeface="Comic Sans MS"/>
              <a:sym typeface="Comic Sans MS"/>
            </a:endParaRPr>
          </a:p>
        </p:txBody>
      </p:sp>
      <p:sp>
        <p:nvSpPr>
          <p:cNvPr id="179" name="Google Shape;179;p30"/>
          <p:cNvSpPr txBox="1"/>
          <p:nvPr>
            <p:ph idx="1" type="body"/>
          </p:nvPr>
        </p:nvSpPr>
        <p:spPr>
          <a:xfrm>
            <a:off x="311700" y="1152475"/>
            <a:ext cx="8520600" cy="3799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900">
                <a:solidFill>
                  <a:schemeClr val="dk1"/>
                </a:solidFill>
              </a:rPr>
              <a:t>The sets </a:t>
            </a:r>
            <a:r>
              <a:rPr b="1" i="1" lang="en" sz="1900">
                <a:solidFill>
                  <a:schemeClr val="dk1"/>
                </a:solidFill>
              </a:rPr>
              <a:t>A</a:t>
            </a:r>
            <a:r>
              <a:rPr lang="en" sz="1900">
                <a:solidFill>
                  <a:schemeClr val="dk1"/>
                </a:solidFill>
              </a:rPr>
              <a:t> and </a:t>
            </a:r>
            <a:r>
              <a:rPr b="1" i="1" lang="en" sz="1900">
                <a:solidFill>
                  <a:schemeClr val="dk1"/>
                </a:solidFill>
              </a:rPr>
              <a:t>B</a:t>
            </a:r>
            <a:r>
              <a:rPr lang="en" sz="1900">
                <a:solidFill>
                  <a:schemeClr val="dk1"/>
                </a:solidFill>
              </a:rPr>
              <a:t> have the </a:t>
            </a:r>
            <a:r>
              <a:rPr b="1" i="1" lang="en" sz="1900">
                <a:solidFill>
                  <a:schemeClr val="dk1"/>
                </a:solidFill>
              </a:rPr>
              <a:t>same cardinality</a:t>
            </a:r>
            <a:r>
              <a:rPr lang="en" sz="1900">
                <a:solidFill>
                  <a:schemeClr val="dk1"/>
                </a:solidFill>
              </a:rPr>
              <a:t> if and only if there is a </a:t>
            </a:r>
            <a:r>
              <a:rPr b="1" i="1" lang="en" sz="1900">
                <a:solidFill>
                  <a:schemeClr val="dk1"/>
                </a:solidFill>
              </a:rPr>
              <a:t>one-to-one correspondence</a:t>
            </a:r>
            <a:r>
              <a:rPr lang="en" sz="1900">
                <a:solidFill>
                  <a:schemeClr val="dk1"/>
                </a:solidFill>
              </a:rPr>
              <a:t> from </a:t>
            </a:r>
            <a:r>
              <a:rPr b="1" i="1" lang="en" sz="1900">
                <a:solidFill>
                  <a:schemeClr val="dk1"/>
                </a:solidFill>
              </a:rPr>
              <a:t>A</a:t>
            </a:r>
            <a:r>
              <a:rPr lang="en" sz="1900">
                <a:solidFill>
                  <a:schemeClr val="dk1"/>
                </a:solidFill>
              </a:rPr>
              <a:t> to </a:t>
            </a:r>
            <a:r>
              <a:rPr b="1" i="1" lang="en" sz="1900">
                <a:solidFill>
                  <a:schemeClr val="dk1"/>
                </a:solidFill>
              </a:rPr>
              <a:t>B</a:t>
            </a:r>
            <a:r>
              <a:rPr lang="en" sz="1900">
                <a:solidFill>
                  <a:schemeClr val="dk1"/>
                </a:solidFill>
              </a:rPr>
              <a:t>. When </a:t>
            </a:r>
            <a:r>
              <a:rPr b="1" i="1" lang="en" sz="1900">
                <a:solidFill>
                  <a:schemeClr val="dk1"/>
                </a:solidFill>
              </a:rPr>
              <a:t>A</a:t>
            </a:r>
            <a:r>
              <a:rPr lang="en" sz="1900">
                <a:solidFill>
                  <a:schemeClr val="dk1"/>
                </a:solidFill>
              </a:rPr>
              <a:t> and </a:t>
            </a:r>
            <a:r>
              <a:rPr b="1" i="1" lang="en" sz="1900">
                <a:solidFill>
                  <a:schemeClr val="dk1"/>
                </a:solidFill>
              </a:rPr>
              <a:t>B</a:t>
            </a:r>
            <a:r>
              <a:rPr lang="en" sz="1900">
                <a:solidFill>
                  <a:schemeClr val="dk1"/>
                </a:solidFill>
              </a:rPr>
              <a:t> have the same cardinality, we write </a:t>
            </a:r>
            <a:r>
              <a:rPr b="1" i="1" lang="en" sz="1900">
                <a:solidFill>
                  <a:schemeClr val="dk1"/>
                </a:solidFill>
              </a:rPr>
              <a:t>|A| = |B|</a:t>
            </a:r>
            <a:r>
              <a:rPr lang="en" sz="1900">
                <a:solidFill>
                  <a:schemeClr val="dk1"/>
                </a:solidFill>
              </a:rPr>
              <a:t>.</a:t>
            </a:r>
            <a:endParaRPr sz="1900">
              <a:solidFill>
                <a:schemeClr val="dk1"/>
              </a:solidFill>
            </a:endParaRPr>
          </a:p>
          <a:p>
            <a:pPr indent="0" lvl="0" marL="0" rtl="0" algn="just">
              <a:spcBef>
                <a:spcPts val="0"/>
              </a:spcBef>
              <a:spcAft>
                <a:spcPts val="0"/>
              </a:spcAft>
              <a:buNone/>
            </a:pPr>
            <a:r>
              <a:t/>
            </a:r>
            <a:endParaRPr sz="1900">
              <a:solidFill>
                <a:schemeClr val="dk1"/>
              </a:solidFill>
            </a:endParaRPr>
          </a:p>
          <a:p>
            <a:pPr indent="0" lvl="0" marL="0" rtl="0" algn="just">
              <a:spcBef>
                <a:spcPts val="1200"/>
              </a:spcBef>
              <a:spcAft>
                <a:spcPts val="1200"/>
              </a:spcAft>
              <a:buClr>
                <a:schemeClr val="dk1"/>
              </a:buClr>
              <a:buSzPts val="1800"/>
              <a:buFont typeface="Arial"/>
              <a:buNone/>
            </a:pPr>
            <a:r>
              <a:rPr b="1" lang="en" sz="1900">
                <a:solidFill>
                  <a:schemeClr val="dk1"/>
                </a:solidFill>
              </a:rPr>
              <a:t>In another words</a:t>
            </a:r>
            <a:r>
              <a:rPr lang="en" sz="1900">
                <a:solidFill>
                  <a:schemeClr val="dk1"/>
                </a:solidFill>
              </a:rPr>
              <a:t>, if there is a one-to-one function from </a:t>
            </a:r>
            <a:r>
              <a:rPr b="1" i="1" lang="en" sz="1900">
                <a:solidFill>
                  <a:schemeClr val="dk1"/>
                </a:solidFill>
              </a:rPr>
              <a:t>A</a:t>
            </a:r>
            <a:r>
              <a:rPr lang="en" sz="1900">
                <a:solidFill>
                  <a:schemeClr val="dk1"/>
                </a:solidFill>
              </a:rPr>
              <a:t> to </a:t>
            </a:r>
            <a:r>
              <a:rPr b="1" i="1" lang="en" sz="1900">
                <a:solidFill>
                  <a:schemeClr val="dk1"/>
                </a:solidFill>
              </a:rPr>
              <a:t>B</a:t>
            </a:r>
            <a:r>
              <a:rPr lang="en" sz="1900">
                <a:solidFill>
                  <a:schemeClr val="dk1"/>
                </a:solidFill>
              </a:rPr>
              <a:t>, the cardinality of </a:t>
            </a:r>
            <a:r>
              <a:rPr b="1" i="1" lang="en" sz="1900">
                <a:solidFill>
                  <a:schemeClr val="dk1"/>
                </a:solidFill>
              </a:rPr>
              <a:t>A</a:t>
            </a:r>
            <a:r>
              <a:rPr lang="en" sz="1900">
                <a:solidFill>
                  <a:schemeClr val="dk1"/>
                </a:solidFill>
              </a:rPr>
              <a:t> is</a:t>
            </a:r>
            <a:r>
              <a:rPr b="1" i="1" lang="en" sz="1900">
                <a:solidFill>
                  <a:schemeClr val="dk1"/>
                </a:solidFill>
              </a:rPr>
              <a:t> less than or the same</a:t>
            </a:r>
            <a:r>
              <a:rPr lang="en" sz="1900">
                <a:solidFill>
                  <a:schemeClr val="dk1"/>
                </a:solidFill>
              </a:rPr>
              <a:t> as the cardinality of </a:t>
            </a:r>
            <a:r>
              <a:rPr b="1" i="1" lang="en" sz="1900">
                <a:solidFill>
                  <a:schemeClr val="dk1"/>
                </a:solidFill>
              </a:rPr>
              <a:t>B</a:t>
            </a:r>
            <a:r>
              <a:rPr lang="en" sz="1900">
                <a:solidFill>
                  <a:schemeClr val="dk1"/>
                </a:solidFill>
              </a:rPr>
              <a:t> and we write </a:t>
            </a:r>
            <a:r>
              <a:rPr b="1" i="1" lang="en" sz="1900">
                <a:solidFill>
                  <a:schemeClr val="dk1"/>
                </a:solidFill>
              </a:rPr>
              <a:t>|A| ≤ |B|</a:t>
            </a:r>
            <a:r>
              <a:rPr lang="en" sz="1900">
                <a:solidFill>
                  <a:schemeClr val="dk1"/>
                </a:solidFill>
              </a:rPr>
              <a:t>. Moreover, when </a:t>
            </a:r>
            <a:r>
              <a:rPr b="1" i="1" lang="en" sz="1900">
                <a:solidFill>
                  <a:schemeClr val="dk1"/>
                </a:solidFill>
              </a:rPr>
              <a:t>|A| ≤ |B|</a:t>
            </a:r>
            <a:r>
              <a:rPr lang="en" sz="1900">
                <a:solidFill>
                  <a:schemeClr val="dk1"/>
                </a:solidFill>
              </a:rPr>
              <a:t> and </a:t>
            </a:r>
            <a:r>
              <a:rPr b="1" i="1" lang="en" sz="1900">
                <a:solidFill>
                  <a:schemeClr val="dk1"/>
                </a:solidFill>
              </a:rPr>
              <a:t>A </a:t>
            </a:r>
            <a:r>
              <a:rPr lang="en" sz="1900">
                <a:solidFill>
                  <a:schemeClr val="dk1"/>
                </a:solidFill>
              </a:rPr>
              <a:t>and </a:t>
            </a:r>
            <a:r>
              <a:rPr b="1" i="1" lang="en" sz="1900">
                <a:solidFill>
                  <a:schemeClr val="dk1"/>
                </a:solidFill>
              </a:rPr>
              <a:t>B</a:t>
            </a:r>
            <a:r>
              <a:rPr lang="en" sz="1900">
                <a:solidFill>
                  <a:schemeClr val="dk1"/>
                </a:solidFill>
              </a:rPr>
              <a:t> have </a:t>
            </a:r>
            <a:r>
              <a:rPr b="1" i="1" lang="en" sz="1900">
                <a:solidFill>
                  <a:schemeClr val="dk1"/>
                </a:solidFill>
              </a:rPr>
              <a:t>different</a:t>
            </a:r>
            <a:r>
              <a:rPr lang="en" sz="1900">
                <a:solidFill>
                  <a:schemeClr val="dk1"/>
                </a:solidFill>
              </a:rPr>
              <a:t> cardinality, we say that the cardinality of </a:t>
            </a:r>
            <a:r>
              <a:rPr b="1" i="1" lang="en" sz="1900">
                <a:solidFill>
                  <a:schemeClr val="dk1"/>
                </a:solidFill>
              </a:rPr>
              <a:t>A</a:t>
            </a:r>
            <a:r>
              <a:rPr lang="en" sz="1900">
                <a:solidFill>
                  <a:schemeClr val="dk1"/>
                </a:solidFill>
              </a:rPr>
              <a:t> is </a:t>
            </a:r>
            <a:r>
              <a:rPr b="1" i="1" lang="en" sz="1900">
                <a:solidFill>
                  <a:schemeClr val="dk1"/>
                </a:solidFill>
              </a:rPr>
              <a:t>less than</a:t>
            </a:r>
            <a:r>
              <a:rPr lang="en" sz="1900">
                <a:solidFill>
                  <a:schemeClr val="dk1"/>
                </a:solidFill>
              </a:rPr>
              <a:t> the cardinality of </a:t>
            </a:r>
            <a:r>
              <a:rPr b="1" i="1" lang="en" sz="1900">
                <a:solidFill>
                  <a:schemeClr val="dk1"/>
                </a:solidFill>
              </a:rPr>
              <a:t>B</a:t>
            </a:r>
            <a:r>
              <a:rPr lang="en" sz="1900">
                <a:solidFill>
                  <a:schemeClr val="dk1"/>
                </a:solidFill>
              </a:rPr>
              <a:t> and we write </a:t>
            </a:r>
            <a:r>
              <a:rPr b="1" i="1" lang="en" sz="1900">
                <a:solidFill>
                  <a:schemeClr val="dk1"/>
                </a:solidFill>
              </a:rPr>
              <a:t>|A| &lt; |B|</a:t>
            </a:r>
            <a:r>
              <a:rPr lang="en" sz="1900">
                <a:solidFill>
                  <a:schemeClr val="dk1"/>
                </a:solidFill>
              </a:rPr>
              <a:t>.</a:t>
            </a:r>
            <a:endParaRPr sz="19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Countable and Uncountable Sets</a:t>
            </a:r>
            <a:endParaRPr b="1">
              <a:latin typeface="Comic Sans MS"/>
              <a:ea typeface="Comic Sans MS"/>
              <a:cs typeface="Comic Sans MS"/>
              <a:sym typeface="Comic Sans MS"/>
            </a:endParaRPr>
          </a:p>
        </p:txBody>
      </p:sp>
      <p:sp>
        <p:nvSpPr>
          <p:cNvPr id="185" name="Google Shape;185;p31"/>
          <p:cNvSpPr txBox="1"/>
          <p:nvPr>
            <p:ph idx="1" type="body"/>
          </p:nvPr>
        </p:nvSpPr>
        <p:spPr>
          <a:xfrm>
            <a:off x="311700" y="1152475"/>
            <a:ext cx="8520600" cy="3799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900">
                <a:solidFill>
                  <a:schemeClr val="dk1"/>
                </a:solidFill>
              </a:rPr>
              <a:t>A set that is either </a:t>
            </a:r>
            <a:r>
              <a:rPr b="1" i="1" lang="en" sz="1900">
                <a:solidFill>
                  <a:schemeClr val="dk1"/>
                </a:solidFill>
              </a:rPr>
              <a:t>finite</a:t>
            </a:r>
            <a:r>
              <a:rPr lang="en" sz="1900">
                <a:solidFill>
                  <a:schemeClr val="dk1"/>
                </a:solidFill>
              </a:rPr>
              <a:t> or has the </a:t>
            </a:r>
            <a:r>
              <a:rPr b="1" i="1" lang="en" sz="1900">
                <a:solidFill>
                  <a:schemeClr val="dk1"/>
                </a:solidFill>
              </a:rPr>
              <a:t>same cardinality</a:t>
            </a:r>
            <a:r>
              <a:rPr lang="en" sz="1900">
                <a:solidFill>
                  <a:schemeClr val="dk1"/>
                </a:solidFill>
              </a:rPr>
              <a:t> as </a:t>
            </a:r>
            <a:r>
              <a:rPr b="1" i="1" lang="en" sz="1900">
                <a:solidFill>
                  <a:schemeClr val="dk1"/>
                </a:solidFill>
              </a:rPr>
              <a:t>the set of positive integers</a:t>
            </a:r>
            <a:r>
              <a:rPr lang="en" sz="1900">
                <a:solidFill>
                  <a:schemeClr val="dk1"/>
                </a:solidFill>
              </a:rPr>
              <a:t> is called </a:t>
            </a:r>
            <a:r>
              <a:rPr b="1" i="1" lang="en" sz="1900">
                <a:solidFill>
                  <a:schemeClr val="dk1"/>
                </a:solidFill>
              </a:rPr>
              <a:t>countable</a:t>
            </a:r>
            <a:r>
              <a:rPr lang="en" sz="1900">
                <a:solidFill>
                  <a:schemeClr val="dk1"/>
                </a:solidFill>
              </a:rPr>
              <a:t>. A set that is </a:t>
            </a:r>
            <a:r>
              <a:rPr b="1" i="1" lang="en" sz="1900">
                <a:solidFill>
                  <a:schemeClr val="dk1"/>
                </a:solidFill>
              </a:rPr>
              <a:t>not countable</a:t>
            </a:r>
            <a:r>
              <a:rPr lang="en" sz="1900">
                <a:solidFill>
                  <a:schemeClr val="dk1"/>
                </a:solidFill>
              </a:rPr>
              <a:t> is called </a:t>
            </a:r>
            <a:r>
              <a:rPr b="1" i="1" lang="en" sz="1900">
                <a:solidFill>
                  <a:schemeClr val="dk1"/>
                </a:solidFill>
              </a:rPr>
              <a:t>uncountable</a:t>
            </a:r>
            <a:r>
              <a:rPr lang="en" sz="1900">
                <a:solidFill>
                  <a:schemeClr val="dk1"/>
                </a:solidFill>
              </a:rPr>
              <a:t>. </a:t>
            </a:r>
            <a:endParaRPr sz="1900">
              <a:solidFill>
                <a:schemeClr val="dk1"/>
              </a:solidFill>
            </a:endParaRPr>
          </a:p>
          <a:p>
            <a:pPr indent="0" lvl="0" marL="0" rtl="0" algn="just">
              <a:spcBef>
                <a:spcPts val="0"/>
              </a:spcBef>
              <a:spcAft>
                <a:spcPts val="0"/>
              </a:spcAft>
              <a:buNone/>
            </a:pPr>
            <a:r>
              <a:t/>
            </a:r>
            <a:endParaRPr sz="1900">
              <a:solidFill>
                <a:schemeClr val="dk1"/>
              </a:solidFill>
            </a:endParaRPr>
          </a:p>
          <a:p>
            <a:pPr indent="0" lvl="0" marL="0" rtl="0" algn="just">
              <a:spcBef>
                <a:spcPts val="0"/>
              </a:spcBef>
              <a:spcAft>
                <a:spcPts val="0"/>
              </a:spcAft>
              <a:buNone/>
            </a:pPr>
            <a:r>
              <a:rPr lang="en" sz="1900">
                <a:solidFill>
                  <a:schemeClr val="dk1"/>
                </a:solidFill>
              </a:rPr>
              <a:t>When an </a:t>
            </a:r>
            <a:r>
              <a:rPr b="1" i="1" lang="en" sz="1900">
                <a:solidFill>
                  <a:schemeClr val="dk1"/>
                </a:solidFill>
              </a:rPr>
              <a:t>infinite</a:t>
            </a:r>
            <a:r>
              <a:rPr lang="en" sz="1900">
                <a:solidFill>
                  <a:schemeClr val="dk1"/>
                </a:solidFill>
              </a:rPr>
              <a:t> set </a:t>
            </a:r>
            <a:r>
              <a:rPr b="1" i="1" lang="en" sz="1900">
                <a:solidFill>
                  <a:schemeClr val="dk1"/>
                </a:solidFill>
              </a:rPr>
              <a:t>S</a:t>
            </a:r>
            <a:r>
              <a:rPr lang="en" sz="1900">
                <a:solidFill>
                  <a:schemeClr val="dk1"/>
                </a:solidFill>
              </a:rPr>
              <a:t> is </a:t>
            </a:r>
            <a:r>
              <a:rPr b="1" i="1" lang="en" sz="1900">
                <a:solidFill>
                  <a:schemeClr val="dk1"/>
                </a:solidFill>
              </a:rPr>
              <a:t>countable</a:t>
            </a:r>
            <a:r>
              <a:rPr lang="en" sz="1900">
                <a:solidFill>
                  <a:schemeClr val="dk1"/>
                </a:solidFill>
              </a:rPr>
              <a:t>, we denote the cardinality of </a:t>
            </a:r>
            <a:r>
              <a:rPr b="1" i="1" lang="en" sz="1900">
                <a:solidFill>
                  <a:schemeClr val="dk1"/>
                </a:solidFill>
              </a:rPr>
              <a:t>S</a:t>
            </a:r>
            <a:r>
              <a:rPr lang="en" sz="1900">
                <a:solidFill>
                  <a:schemeClr val="dk1"/>
                </a:solidFill>
              </a:rPr>
              <a:t> by </a:t>
            </a:r>
            <a:r>
              <a:rPr b="1" i="1" lang="en" sz="1900">
                <a:solidFill>
                  <a:schemeClr val="dk1"/>
                </a:solidFill>
              </a:rPr>
              <a:t>ℵ</a:t>
            </a:r>
            <a:r>
              <a:rPr b="1" baseline="-25000" i="1" lang="en" sz="1900">
                <a:solidFill>
                  <a:schemeClr val="dk1"/>
                </a:solidFill>
              </a:rPr>
              <a:t>0</a:t>
            </a:r>
            <a:r>
              <a:rPr lang="en" sz="1900">
                <a:solidFill>
                  <a:schemeClr val="dk1"/>
                </a:solidFill>
              </a:rPr>
              <a:t> (where </a:t>
            </a:r>
            <a:r>
              <a:rPr b="1" i="1" lang="en" sz="1900">
                <a:solidFill>
                  <a:schemeClr val="dk1"/>
                </a:solidFill>
              </a:rPr>
              <a:t>ℵ</a:t>
            </a:r>
            <a:r>
              <a:rPr lang="en" sz="1900">
                <a:solidFill>
                  <a:schemeClr val="dk1"/>
                </a:solidFill>
              </a:rPr>
              <a:t> is aleph, the first letter of the Hebrew alphabet). We write </a:t>
            </a:r>
            <a:r>
              <a:rPr b="1" i="1" lang="en" sz="1900">
                <a:solidFill>
                  <a:schemeClr val="dk1"/>
                </a:solidFill>
              </a:rPr>
              <a:t>|S| = ℵ</a:t>
            </a:r>
            <a:r>
              <a:rPr b="1" baseline="-25000" i="1" lang="en" sz="1900">
                <a:solidFill>
                  <a:schemeClr val="dk1"/>
                </a:solidFill>
              </a:rPr>
              <a:t>0</a:t>
            </a:r>
            <a:r>
              <a:rPr lang="en" sz="1900">
                <a:solidFill>
                  <a:schemeClr val="dk1"/>
                </a:solidFill>
              </a:rPr>
              <a:t> and say that </a:t>
            </a:r>
            <a:r>
              <a:rPr b="1" i="1" lang="en" sz="1900">
                <a:solidFill>
                  <a:schemeClr val="dk1"/>
                </a:solidFill>
              </a:rPr>
              <a:t>S</a:t>
            </a:r>
            <a:r>
              <a:rPr lang="en" sz="1900">
                <a:solidFill>
                  <a:schemeClr val="dk1"/>
                </a:solidFill>
              </a:rPr>
              <a:t> has cardinality </a:t>
            </a:r>
            <a:r>
              <a:rPr b="1" i="1" lang="en" sz="1900">
                <a:solidFill>
                  <a:schemeClr val="dk1"/>
                </a:solidFill>
              </a:rPr>
              <a:t>“aleph null.”</a:t>
            </a:r>
            <a:endParaRPr b="1" i="1" sz="20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Topics</a:t>
            </a:r>
            <a:endParaRPr b="1">
              <a:latin typeface="Comic Sans MS"/>
              <a:ea typeface="Comic Sans MS"/>
              <a:cs typeface="Comic Sans MS"/>
              <a:sym typeface="Comic Sans MS"/>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lnSpc>
                <a:spcPct val="100000"/>
              </a:lnSpc>
              <a:spcBef>
                <a:spcPts val="0"/>
              </a:spcBef>
              <a:spcAft>
                <a:spcPts val="0"/>
              </a:spcAft>
              <a:buClr>
                <a:schemeClr val="dk1"/>
              </a:buClr>
              <a:buSzPts val="2000"/>
              <a:buFont typeface="Comic Sans MS"/>
              <a:buChar char="●"/>
            </a:pPr>
            <a:r>
              <a:rPr lang="en" sz="2000">
                <a:solidFill>
                  <a:schemeClr val="dk1"/>
                </a:solidFill>
                <a:latin typeface="Comic Sans MS"/>
                <a:ea typeface="Comic Sans MS"/>
                <a:cs typeface="Comic Sans MS"/>
                <a:sym typeface="Comic Sans MS"/>
              </a:rPr>
              <a:t>Function Definition</a:t>
            </a:r>
            <a:endParaRPr sz="2000">
              <a:solidFill>
                <a:schemeClr val="dk1"/>
              </a:solidFill>
              <a:latin typeface="Comic Sans MS"/>
              <a:ea typeface="Comic Sans MS"/>
              <a:cs typeface="Comic Sans MS"/>
              <a:sym typeface="Comic Sans MS"/>
            </a:endParaRPr>
          </a:p>
          <a:p>
            <a:pPr indent="-355600" lvl="0" marL="457200" rtl="0" algn="l">
              <a:lnSpc>
                <a:spcPct val="100000"/>
              </a:lnSpc>
              <a:spcBef>
                <a:spcPts val="0"/>
              </a:spcBef>
              <a:spcAft>
                <a:spcPts val="0"/>
              </a:spcAft>
              <a:buClr>
                <a:schemeClr val="dk1"/>
              </a:buClr>
              <a:buSzPts val="2000"/>
              <a:buFont typeface="Comic Sans MS"/>
              <a:buChar char="●"/>
            </a:pPr>
            <a:r>
              <a:rPr lang="en" sz="2000">
                <a:solidFill>
                  <a:schemeClr val="dk1"/>
                </a:solidFill>
                <a:latin typeface="Comic Sans MS"/>
                <a:ea typeface="Comic Sans MS"/>
                <a:cs typeface="Comic Sans MS"/>
                <a:sym typeface="Comic Sans MS"/>
              </a:rPr>
              <a:t>Domain and Range</a:t>
            </a:r>
            <a:endParaRPr sz="2000">
              <a:solidFill>
                <a:schemeClr val="dk1"/>
              </a:solidFill>
              <a:latin typeface="Comic Sans MS"/>
              <a:ea typeface="Comic Sans MS"/>
              <a:cs typeface="Comic Sans MS"/>
              <a:sym typeface="Comic Sans MS"/>
            </a:endParaRPr>
          </a:p>
          <a:p>
            <a:pPr indent="-355600" lvl="0" marL="457200" rtl="0" algn="l">
              <a:lnSpc>
                <a:spcPct val="100000"/>
              </a:lnSpc>
              <a:spcBef>
                <a:spcPts val="0"/>
              </a:spcBef>
              <a:spcAft>
                <a:spcPts val="0"/>
              </a:spcAft>
              <a:buClr>
                <a:schemeClr val="dk1"/>
              </a:buClr>
              <a:buSzPts val="2000"/>
              <a:buFont typeface="Comic Sans MS"/>
              <a:buChar char="●"/>
            </a:pPr>
            <a:r>
              <a:rPr lang="en" sz="2000">
                <a:solidFill>
                  <a:schemeClr val="dk1"/>
                </a:solidFill>
                <a:latin typeface="Comic Sans MS"/>
                <a:ea typeface="Comic Sans MS"/>
                <a:cs typeface="Comic Sans MS"/>
                <a:sym typeface="Comic Sans MS"/>
              </a:rPr>
              <a:t>One-to-one and Onto Functions</a:t>
            </a:r>
            <a:endParaRPr sz="2000">
              <a:solidFill>
                <a:schemeClr val="dk1"/>
              </a:solidFill>
              <a:latin typeface="Comic Sans MS"/>
              <a:ea typeface="Comic Sans MS"/>
              <a:cs typeface="Comic Sans MS"/>
              <a:sym typeface="Comic Sans MS"/>
            </a:endParaRPr>
          </a:p>
          <a:p>
            <a:pPr indent="-355600" lvl="0" marL="457200" rtl="0" algn="l">
              <a:lnSpc>
                <a:spcPct val="100000"/>
              </a:lnSpc>
              <a:spcBef>
                <a:spcPts val="0"/>
              </a:spcBef>
              <a:spcAft>
                <a:spcPts val="0"/>
              </a:spcAft>
              <a:buClr>
                <a:schemeClr val="dk1"/>
              </a:buClr>
              <a:buSzPts val="2000"/>
              <a:buFont typeface="Comic Sans MS"/>
              <a:buChar char="●"/>
            </a:pPr>
            <a:r>
              <a:rPr lang="en" sz="2000">
                <a:solidFill>
                  <a:schemeClr val="dk1"/>
                </a:solidFill>
                <a:latin typeface="Comic Sans MS"/>
                <a:ea typeface="Comic Sans MS"/>
                <a:cs typeface="Comic Sans MS"/>
                <a:sym typeface="Comic Sans MS"/>
              </a:rPr>
              <a:t>One-to-one Correspondence</a:t>
            </a:r>
            <a:endParaRPr sz="2000">
              <a:solidFill>
                <a:schemeClr val="dk1"/>
              </a:solidFill>
              <a:latin typeface="Comic Sans MS"/>
              <a:ea typeface="Comic Sans MS"/>
              <a:cs typeface="Comic Sans MS"/>
              <a:sym typeface="Comic Sans MS"/>
            </a:endParaRPr>
          </a:p>
          <a:p>
            <a:pPr indent="-355600" lvl="0" marL="457200" rtl="0" algn="l">
              <a:lnSpc>
                <a:spcPct val="100000"/>
              </a:lnSpc>
              <a:spcBef>
                <a:spcPts val="0"/>
              </a:spcBef>
              <a:spcAft>
                <a:spcPts val="0"/>
              </a:spcAft>
              <a:buClr>
                <a:schemeClr val="dk1"/>
              </a:buClr>
              <a:buSzPts val="2000"/>
              <a:buFont typeface="Comic Sans MS"/>
              <a:buChar char="●"/>
            </a:pPr>
            <a:r>
              <a:rPr lang="en" sz="2000">
                <a:solidFill>
                  <a:schemeClr val="dk1"/>
                </a:solidFill>
                <a:latin typeface="Comic Sans MS"/>
                <a:ea typeface="Comic Sans MS"/>
                <a:cs typeface="Comic Sans MS"/>
                <a:sym typeface="Comic Sans MS"/>
              </a:rPr>
              <a:t>Cardinality of Sets </a:t>
            </a:r>
            <a:endParaRPr sz="2000">
              <a:solidFill>
                <a:schemeClr val="dk1"/>
              </a:solidFill>
              <a:latin typeface="Comic Sans MS"/>
              <a:ea typeface="Comic Sans MS"/>
              <a:cs typeface="Comic Sans MS"/>
              <a:sym typeface="Comic Sans MS"/>
            </a:endParaRPr>
          </a:p>
          <a:p>
            <a:pPr indent="-355600" lvl="0" marL="457200" rtl="0" algn="l">
              <a:lnSpc>
                <a:spcPct val="100000"/>
              </a:lnSpc>
              <a:spcBef>
                <a:spcPts val="0"/>
              </a:spcBef>
              <a:spcAft>
                <a:spcPts val="0"/>
              </a:spcAft>
              <a:buClr>
                <a:schemeClr val="dk1"/>
              </a:buClr>
              <a:buSzPts val="2000"/>
              <a:buFont typeface="Comic Sans MS"/>
              <a:buChar char="●"/>
            </a:pPr>
            <a:r>
              <a:rPr lang="en" sz="2000">
                <a:solidFill>
                  <a:schemeClr val="dk1"/>
                </a:solidFill>
                <a:latin typeface="Comic Sans MS"/>
                <a:ea typeface="Comic Sans MS"/>
                <a:cs typeface="Comic Sans MS"/>
                <a:sym typeface="Comic Sans MS"/>
              </a:rPr>
              <a:t>Countable and Uncountable Sets</a:t>
            </a:r>
            <a:endParaRPr sz="2000">
              <a:solidFill>
                <a:schemeClr val="dk1"/>
              </a:solidFill>
              <a:latin typeface="Comic Sans MS"/>
              <a:ea typeface="Comic Sans MS"/>
              <a:cs typeface="Comic Sans MS"/>
              <a:sym typeface="Comic Sans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Examples</a:t>
            </a:r>
            <a:endParaRPr b="1">
              <a:latin typeface="Comic Sans MS"/>
              <a:ea typeface="Comic Sans MS"/>
              <a:cs typeface="Comic Sans MS"/>
              <a:sym typeface="Comic Sans MS"/>
            </a:endParaRPr>
          </a:p>
        </p:txBody>
      </p:sp>
      <p:sp>
        <p:nvSpPr>
          <p:cNvPr id="191" name="Google Shape;191;p32"/>
          <p:cNvSpPr txBox="1"/>
          <p:nvPr>
            <p:ph idx="1" type="body"/>
          </p:nvPr>
        </p:nvSpPr>
        <p:spPr>
          <a:xfrm>
            <a:off x="311700" y="1152475"/>
            <a:ext cx="8520600" cy="3799500"/>
          </a:xfrm>
          <a:prstGeom prst="rect">
            <a:avLst/>
          </a:prstGeom>
        </p:spPr>
        <p:txBody>
          <a:bodyPr anchorCtr="0" anchor="t" bIns="91425" lIns="91425" spcFirstLastPara="1" rIns="91425" wrap="square" tIns="91425">
            <a:normAutofit lnSpcReduction="20000"/>
          </a:bodyPr>
          <a:lstStyle/>
          <a:p>
            <a:pPr indent="0" lvl="0" marL="0" rtl="0" algn="just">
              <a:spcBef>
                <a:spcPts val="1200"/>
              </a:spcBef>
              <a:spcAft>
                <a:spcPts val="0"/>
              </a:spcAft>
              <a:buNone/>
            </a:pPr>
            <a:r>
              <a:rPr b="1" lang="en" sz="1900">
                <a:solidFill>
                  <a:schemeClr val="dk1"/>
                </a:solidFill>
              </a:rPr>
              <a:t>EXAMPLE:</a:t>
            </a:r>
            <a:r>
              <a:rPr lang="en" sz="1900">
                <a:solidFill>
                  <a:schemeClr val="dk1"/>
                </a:solidFill>
              </a:rPr>
              <a:t> Show that the set of odd positive integers is a countable set. </a:t>
            </a:r>
            <a:endParaRPr sz="1900">
              <a:solidFill>
                <a:schemeClr val="dk1"/>
              </a:solidFill>
            </a:endParaRPr>
          </a:p>
          <a:p>
            <a:pPr indent="0" lvl="0" marL="0" rtl="0" algn="just">
              <a:spcBef>
                <a:spcPts val="1200"/>
              </a:spcBef>
              <a:spcAft>
                <a:spcPts val="0"/>
              </a:spcAft>
              <a:buNone/>
            </a:pPr>
            <a:r>
              <a:rPr b="1" lang="en" sz="1900">
                <a:solidFill>
                  <a:schemeClr val="dk1"/>
                </a:solidFill>
              </a:rPr>
              <a:t>SOLUTION:</a:t>
            </a:r>
            <a:r>
              <a:rPr lang="en" sz="1900">
                <a:solidFill>
                  <a:schemeClr val="dk1"/>
                </a:solidFill>
              </a:rPr>
              <a:t> To show that the set of odd positive integers is countable, we will exhibit a one-to-one correspondence between this set and the set of positive integers. Consider the function </a:t>
            </a:r>
            <a:r>
              <a:rPr b="1" i="1" lang="en" sz="1900">
                <a:solidFill>
                  <a:schemeClr val="dk1"/>
                </a:solidFill>
              </a:rPr>
              <a:t>f(n) = 2n−1</a:t>
            </a:r>
            <a:r>
              <a:rPr lang="en" sz="1900">
                <a:solidFill>
                  <a:schemeClr val="dk1"/>
                </a:solidFill>
              </a:rPr>
              <a:t> , from </a:t>
            </a:r>
            <a:r>
              <a:rPr b="1" i="1" lang="en" sz="1900">
                <a:solidFill>
                  <a:schemeClr val="dk1"/>
                </a:solidFill>
              </a:rPr>
              <a:t>Z</a:t>
            </a:r>
            <a:r>
              <a:rPr b="1" baseline="30000" i="1" lang="en" sz="2400">
                <a:solidFill>
                  <a:schemeClr val="dk1"/>
                </a:solidFill>
              </a:rPr>
              <a:t>+</a:t>
            </a:r>
            <a:r>
              <a:rPr lang="en" sz="1900">
                <a:solidFill>
                  <a:schemeClr val="dk1"/>
                </a:solidFill>
              </a:rPr>
              <a:t> to the set of odd positive integers. </a:t>
            </a:r>
            <a:endParaRPr sz="1900">
              <a:solidFill>
                <a:schemeClr val="dk1"/>
              </a:solidFill>
            </a:endParaRPr>
          </a:p>
          <a:p>
            <a:pPr indent="0" lvl="0" marL="0" rtl="0" algn="just">
              <a:spcBef>
                <a:spcPts val="1200"/>
              </a:spcBef>
              <a:spcAft>
                <a:spcPts val="0"/>
              </a:spcAft>
              <a:buNone/>
            </a:pPr>
            <a:r>
              <a:rPr lang="en" sz="1900">
                <a:solidFill>
                  <a:schemeClr val="dk1"/>
                </a:solidFill>
              </a:rPr>
              <a:t>We show that </a:t>
            </a:r>
            <a:r>
              <a:rPr b="1" i="1" lang="en" sz="1900">
                <a:solidFill>
                  <a:schemeClr val="dk1"/>
                </a:solidFill>
              </a:rPr>
              <a:t>f</a:t>
            </a:r>
            <a:r>
              <a:rPr lang="en" sz="1900">
                <a:solidFill>
                  <a:schemeClr val="dk1"/>
                </a:solidFill>
              </a:rPr>
              <a:t> is a </a:t>
            </a:r>
            <a:r>
              <a:rPr b="1" i="1" lang="en" sz="1900">
                <a:solidFill>
                  <a:schemeClr val="dk1"/>
                </a:solidFill>
              </a:rPr>
              <a:t>one-to-one correspondence</a:t>
            </a:r>
            <a:r>
              <a:rPr lang="en" sz="1900">
                <a:solidFill>
                  <a:schemeClr val="dk1"/>
                </a:solidFill>
              </a:rPr>
              <a:t> by showing that it is </a:t>
            </a:r>
            <a:r>
              <a:rPr b="1" i="1" lang="en" sz="1900">
                <a:solidFill>
                  <a:schemeClr val="dk1"/>
                </a:solidFill>
              </a:rPr>
              <a:t>both</a:t>
            </a:r>
            <a:r>
              <a:rPr lang="en" sz="1900">
                <a:solidFill>
                  <a:schemeClr val="dk1"/>
                </a:solidFill>
              </a:rPr>
              <a:t> </a:t>
            </a:r>
            <a:r>
              <a:rPr b="1" i="1" lang="en" sz="1900">
                <a:solidFill>
                  <a:schemeClr val="dk1"/>
                </a:solidFill>
              </a:rPr>
              <a:t>one-to-one and onto</a:t>
            </a:r>
            <a:r>
              <a:rPr lang="en" sz="1900">
                <a:solidFill>
                  <a:schemeClr val="dk1"/>
                </a:solidFill>
              </a:rPr>
              <a:t>. To see that it is one-to-one, suppose that </a:t>
            </a:r>
            <a:r>
              <a:rPr b="1" i="1" lang="en" sz="1900">
                <a:solidFill>
                  <a:schemeClr val="dk1"/>
                </a:solidFill>
              </a:rPr>
              <a:t>f(n) = f(m)</a:t>
            </a:r>
            <a:r>
              <a:rPr lang="en" sz="1900">
                <a:solidFill>
                  <a:schemeClr val="dk1"/>
                </a:solidFill>
              </a:rPr>
              <a:t>. Then </a:t>
            </a:r>
            <a:r>
              <a:rPr b="1" i="1" lang="en" sz="1900">
                <a:solidFill>
                  <a:schemeClr val="dk1"/>
                </a:solidFill>
              </a:rPr>
              <a:t>2n−1 = 2m−1</a:t>
            </a:r>
            <a:r>
              <a:rPr lang="en" sz="1900">
                <a:solidFill>
                  <a:schemeClr val="dk1"/>
                </a:solidFill>
              </a:rPr>
              <a:t>, so </a:t>
            </a:r>
            <a:r>
              <a:rPr b="1" i="1" lang="en" sz="1900">
                <a:solidFill>
                  <a:schemeClr val="dk1"/>
                </a:solidFill>
              </a:rPr>
              <a:t>n = m</a:t>
            </a:r>
            <a:r>
              <a:rPr lang="en" sz="1900">
                <a:solidFill>
                  <a:schemeClr val="dk1"/>
                </a:solidFill>
              </a:rPr>
              <a:t>. To see that it is onto, suppose that </a:t>
            </a:r>
            <a:r>
              <a:rPr b="1" i="1" lang="en" sz="1900">
                <a:solidFill>
                  <a:schemeClr val="dk1"/>
                </a:solidFill>
              </a:rPr>
              <a:t>t</a:t>
            </a:r>
            <a:r>
              <a:rPr lang="en" sz="1900">
                <a:solidFill>
                  <a:schemeClr val="dk1"/>
                </a:solidFill>
              </a:rPr>
              <a:t> is an odd positive integer. Then </a:t>
            </a:r>
            <a:r>
              <a:rPr b="1" i="1" lang="en" sz="1900">
                <a:solidFill>
                  <a:schemeClr val="dk1"/>
                </a:solidFill>
              </a:rPr>
              <a:t>t</a:t>
            </a:r>
            <a:r>
              <a:rPr lang="en" sz="1900">
                <a:solidFill>
                  <a:schemeClr val="dk1"/>
                </a:solidFill>
              </a:rPr>
              <a:t> is </a:t>
            </a:r>
            <a:r>
              <a:rPr b="1" i="1" lang="en" sz="1900">
                <a:solidFill>
                  <a:schemeClr val="dk1"/>
                </a:solidFill>
              </a:rPr>
              <a:t>1</a:t>
            </a:r>
            <a:r>
              <a:rPr lang="en" sz="1900">
                <a:solidFill>
                  <a:schemeClr val="dk1"/>
                </a:solidFill>
              </a:rPr>
              <a:t> less than an even integer </a:t>
            </a:r>
            <a:r>
              <a:rPr b="1" i="1" lang="en" sz="1900">
                <a:solidFill>
                  <a:schemeClr val="dk1"/>
                </a:solidFill>
              </a:rPr>
              <a:t>2k</a:t>
            </a:r>
            <a:r>
              <a:rPr lang="en" sz="1900">
                <a:solidFill>
                  <a:schemeClr val="dk1"/>
                </a:solidFill>
              </a:rPr>
              <a:t>, where</a:t>
            </a:r>
            <a:r>
              <a:rPr b="1" i="1" lang="en" sz="1900">
                <a:solidFill>
                  <a:schemeClr val="dk1"/>
                </a:solidFill>
              </a:rPr>
              <a:t> k</a:t>
            </a:r>
            <a:r>
              <a:rPr lang="en" sz="1900">
                <a:solidFill>
                  <a:schemeClr val="dk1"/>
                </a:solidFill>
              </a:rPr>
              <a:t> is a natural number. Hence </a:t>
            </a:r>
            <a:r>
              <a:rPr b="1" i="1" lang="en" sz="1900">
                <a:solidFill>
                  <a:schemeClr val="dk1"/>
                </a:solidFill>
              </a:rPr>
              <a:t>t = 2k−1 = f(k)</a:t>
            </a:r>
            <a:r>
              <a:rPr lang="en" sz="1900">
                <a:solidFill>
                  <a:schemeClr val="dk1"/>
                </a:solidFill>
              </a:rPr>
              <a:t>.</a:t>
            </a:r>
            <a:endParaRPr sz="1900">
              <a:solidFill>
                <a:schemeClr val="dk1"/>
              </a:solidFill>
            </a:endParaRPr>
          </a:p>
          <a:p>
            <a:pPr indent="0" lvl="0" marL="0" rtl="0" algn="just">
              <a:spcBef>
                <a:spcPts val="1200"/>
              </a:spcBef>
              <a:spcAft>
                <a:spcPts val="1200"/>
              </a:spcAft>
              <a:buNone/>
            </a:pPr>
            <a:r>
              <a:t/>
            </a:r>
            <a:endParaRPr sz="19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Examples</a:t>
            </a:r>
            <a:endParaRPr b="1">
              <a:latin typeface="Comic Sans MS"/>
              <a:ea typeface="Comic Sans MS"/>
              <a:cs typeface="Comic Sans MS"/>
              <a:sym typeface="Comic Sans MS"/>
            </a:endParaRPr>
          </a:p>
        </p:txBody>
      </p:sp>
      <p:sp>
        <p:nvSpPr>
          <p:cNvPr id="197" name="Google Shape;197;p33"/>
          <p:cNvSpPr txBox="1"/>
          <p:nvPr>
            <p:ph idx="1" type="body"/>
          </p:nvPr>
        </p:nvSpPr>
        <p:spPr>
          <a:xfrm>
            <a:off x="311700" y="1152475"/>
            <a:ext cx="8520600" cy="3799500"/>
          </a:xfrm>
          <a:prstGeom prst="rect">
            <a:avLst/>
          </a:prstGeom>
        </p:spPr>
        <p:txBody>
          <a:bodyPr anchorCtr="0" anchor="t" bIns="91425" lIns="91425" spcFirstLastPara="1" rIns="91425" wrap="square" tIns="91425">
            <a:normAutofit/>
          </a:bodyPr>
          <a:lstStyle/>
          <a:p>
            <a:pPr indent="0" lvl="0" marL="0" rtl="0" algn="just">
              <a:spcBef>
                <a:spcPts val="1200"/>
              </a:spcBef>
              <a:spcAft>
                <a:spcPts val="1200"/>
              </a:spcAft>
              <a:buNone/>
            </a:pPr>
            <a:r>
              <a:rPr b="1" lang="en" sz="1900">
                <a:solidFill>
                  <a:schemeClr val="dk1"/>
                </a:solidFill>
              </a:rPr>
              <a:t>Please try to understand the examples 4 and 5 from book.</a:t>
            </a:r>
            <a:endParaRPr sz="19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5120"/>
              <a:t>Thank You</a:t>
            </a:r>
            <a:endParaRPr sz="512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Function Definition</a:t>
            </a:r>
            <a:endParaRPr b="1">
              <a:latin typeface="Comic Sans MS"/>
              <a:ea typeface="Comic Sans MS"/>
              <a:cs typeface="Comic Sans MS"/>
              <a:sym typeface="Comic Sans MS"/>
            </a:endParaRPr>
          </a:p>
        </p:txBody>
      </p:sp>
      <p:sp>
        <p:nvSpPr>
          <p:cNvPr id="67" name="Google Shape;67;p15"/>
          <p:cNvSpPr txBox="1"/>
          <p:nvPr>
            <p:ph idx="1" type="body"/>
          </p:nvPr>
        </p:nvSpPr>
        <p:spPr>
          <a:xfrm>
            <a:off x="311700" y="1152475"/>
            <a:ext cx="8520600" cy="37995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Clr>
                <a:schemeClr val="dk1"/>
              </a:buClr>
              <a:buSzPts val="1100"/>
              <a:buFont typeface="Arial"/>
              <a:buNone/>
            </a:pPr>
            <a:r>
              <a:rPr lang="en" sz="1900">
                <a:solidFill>
                  <a:schemeClr val="dk1"/>
                </a:solidFill>
              </a:rPr>
              <a:t>Let </a:t>
            </a:r>
            <a:r>
              <a:rPr b="1" i="1" lang="en" sz="1900">
                <a:solidFill>
                  <a:schemeClr val="dk1"/>
                </a:solidFill>
              </a:rPr>
              <a:t>A</a:t>
            </a:r>
            <a:r>
              <a:rPr lang="en" sz="1900">
                <a:solidFill>
                  <a:schemeClr val="dk1"/>
                </a:solidFill>
              </a:rPr>
              <a:t> and </a:t>
            </a:r>
            <a:r>
              <a:rPr b="1" i="1" lang="en" sz="1900">
                <a:solidFill>
                  <a:schemeClr val="dk1"/>
                </a:solidFill>
              </a:rPr>
              <a:t>B</a:t>
            </a:r>
            <a:r>
              <a:rPr lang="en" sz="1900">
                <a:solidFill>
                  <a:schemeClr val="dk1"/>
                </a:solidFill>
              </a:rPr>
              <a:t> be nonempty sets. A function </a:t>
            </a:r>
            <a:r>
              <a:rPr b="1" i="1" lang="en" sz="1900">
                <a:solidFill>
                  <a:schemeClr val="dk1"/>
                </a:solidFill>
              </a:rPr>
              <a:t>f</a:t>
            </a:r>
            <a:r>
              <a:rPr lang="en" sz="1900">
                <a:solidFill>
                  <a:schemeClr val="dk1"/>
                </a:solidFill>
              </a:rPr>
              <a:t> from </a:t>
            </a:r>
            <a:r>
              <a:rPr b="1" i="1" lang="en" sz="1900">
                <a:solidFill>
                  <a:schemeClr val="dk1"/>
                </a:solidFill>
              </a:rPr>
              <a:t>A</a:t>
            </a:r>
            <a:r>
              <a:rPr lang="en" sz="1900">
                <a:solidFill>
                  <a:schemeClr val="dk1"/>
                </a:solidFill>
              </a:rPr>
              <a:t> to </a:t>
            </a:r>
            <a:r>
              <a:rPr b="1" i="1" lang="en" sz="1900">
                <a:solidFill>
                  <a:schemeClr val="dk1"/>
                </a:solidFill>
              </a:rPr>
              <a:t>B</a:t>
            </a:r>
            <a:r>
              <a:rPr lang="en" sz="1900">
                <a:solidFill>
                  <a:schemeClr val="dk1"/>
                </a:solidFill>
              </a:rPr>
              <a:t> is an assignment of exactly one element of </a:t>
            </a:r>
            <a:r>
              <a:rPr b="1" i="1" lang="en" sz="1900">
                <a:solidFill>
                  <a:schemeClr val="dk1"/>
                </a:solidFill>
              </a:rPr>
              <a:t>B</a:t>
            </a:r>
            <a:r>
              <a:rPr lang="en" sz="1900">
                <a:solidFill>
                  <a:schemeClr val="dk1"/>
                </a:solidFill>
              </a:rPr>
              <a:t> to each element of </a:t>
            </a:r>
            <a:r>
              <a:rPr b="1" i="1" lang="en" sz="1900">
                <a:solidFill>
                  <a:schemeClr val="dk1"/>
                </a:solidFill>
              </a:rPr>
              <a:t>A</a:t>
            </a:r>
            <a:r>
              <a:rPr lang="en" sz="1900">
                <a:solidFill>
                  <a:schemeClr val="dk1"/>
                </a:solidFill>
              </a:rPr>
              <a:t>. We write </a:t>
            </a:r>
            <a:r>
              <a:rPr b="1" i="1" lang="en" sz="1900">
                <a:solidFill>
                  <a:schemeClr val="dk1"/>
                </a:solidFill>
              </a:rPr>
              <a:t>f(a) = b</a:t>
            </a:r>
            <a:r>
              <a:rPr lang="en" sz="1900">
                <a:solidFill>
                  <a:schemeClr val="dk1"/>
                </a:solidFill>
              </a:rPr>
              <a:t> if </a:t>
            </a:r>
            <a:r>
              <a:rPr b="1" i="1" lang="en" sz="1900">
                <a:solidFill>
                  <a:schemeClr val="dk1"/>
                </a:solidFill>
              </a:rPr>
              <a:t>b</a:t>
            </a:r>
            <a:r>
              <a:rPr lang="en" sz="1900">
                <a:solidFill>
                  <a:schemeClr val="dk1"/>
                </a:solidFill>
              </a:rPr>
              <a:t> is the unique element of </a:t>
            </a:r>
            <a:r>
              <a:rPr b="1" i="1" lang="en" sz="1900">
                <a:solidFill>
                  <a:schemeClr val="dk1"/>
                </a:solidFill>
              </a:rPr>
              <a:t>B</a:t>
            </a:r>
            <a:r>
              <a:rPr lang="en" sz="1900">
                <a:solidFill>
                  <a:schemeClr val="dk1"/>
                </a:solidFill>
              </a:rPr>
              <a:t> assigned by the function </a:t>
            </a:r>
            <a:r>
              <a:rPr b="1" i="1" lang="en" sz="1900">
                <a:solidFill>
                  <a:schemeClr val="dk1"/>
                </a:solidFill>
              </a:rPr>
              <a:t>f </a:t>
            </a:r>
            <a:r>
              <a:rPr lang="en" sz="1900">
                <a:solidFill>
                  <a:schemeClr val="dk1"/>
                </a:solidFill>
              </a:rPr>
              <a:t>to the element </a:t>
            </a:r>
            <a:r>
              <a:rPr b="1" i="1" lang="en" sz="1900">
                <a:solidFill>
                  <a:schemeClr val="dk1"/>
                </a:solidFill>
              </a:rPr>
              <a:t>a</a:t>
            </a:r>
            <a:r>
              <a:rPr lang="en" sz="1900">
                <a:solidFill>
                  <a:schemeClr val="dk1"/>
                </a:solidFill>
              </a:rPr>
              <a:t> of </a:t>
            </a:r>
            <a:r>
              <a:rPr b="1" i="1" lang="en" sz="1900">
                <a:solidFill>
                  <a:schemeClr val="dk1"/>
                </a:solidFill>
              </a:rPr>
              <a:t>A</a:t>
            </a:r>
            <a:r>
              <a:rPr lang="en" sz="1900">
                <a:solidFill>
                  <a:schemeClr val="dk1"/>
                </a:solidFill>
              </a:rPr>
              <a:t>. If </a:t>
            </a:r>
            <a:r>
              <a:rPr b="1" i="1" lang="en" sz="1900">
                <a:solidFill>
                  <a:schemeClr val="dk1"/>
                </a:solidFill>
              </a:rPr>
              <a:t>f</a:t>
            </a:r>
            <a:r>
              <a:rPr lang="en" sz="1900">
                <a:solidFill>
                  <a:schemeClr val="dk1"/>
                </a:solidFill>
              </a:rPr>
              <a:t> is a function from </a:t>
            </a:r>
            <a:r>
              <a:rPr b="1" i="1" lang="en" sz="1900">
                <a:solidFill>
                  <a:schemeClr val="dk1"/>
                </a:solidFill>
              </a:rPr>
              <a:t>A</a:t>
            </a:r>
            <a:r>
              <a:rPr lang="en" sz="1900">
                <a:solidFill>
                  <a:schemeClr val="dk1"/>
                </a:solidFill>
              </a:rPr>
              <a:t> to </a:t>
            </a:r>
            <a:r>
              <a:rPr b="1" i="1" lang="en" sz="1900">
                <a:solidFill>
                  <a:schemeClr val="dk1"/>
                </a:solidFill>
              </a:rPr>
              <a:t>B</a:t>
            </a:r>
            <a:r>
              <a:rPr lang="en" sz="1900">
                <a:solidFill>
                  <a:schemeClr val="dk1"/>
                </a:solidFill>
              </a:rPr>
              <a:t>, we write </a:t>
            </a:r>
            <a:r>
              <a:rPr b="1" i="1" lang="en" sz="1900">
                <a:solidFill>
                  <a:schemeClr val="dk1"/>
                </a:solidFill>
              </a:rPr>
              <a:t>f : A → B</a:t>
            </a:r>
            <a:r>
              <a:rPr lang="en" sz="1900">
                <a:solidFill>
                  <a:schemeClr val="dk1"/>
                </a:solidFill>
              </a:rPr>
              <a:t>.</a:t>
            </a:r>
            <a:endParaRPr sz="1900">
              <a:solidFill>
                <a:schemeClr val="dk1"/>
              </a:solidFill>
            </a:endParaRPr>
          </a:p>
          <a:p>
            <a:pPr indent="0" lvl="0" marL="0" rtl="0" algn="l">
              <a:lnSpc>
                <a:spcPct val="100000"/>
              </a:lnSpc>
              <a:spcBef>
                <a:spcPts val="0"/>
              </a:spcBef>
              <a:spcAft>
                <a:spcPts val="0"/>
              </a:spcAft>
              <a:buNone/>
            </a:pPr>
            <a:r>
              <a:t/>
            </a:r>
            <a:endParaRPr sz="1900"/>
          </a:p>
          <a:p>
            <a:pPr indent="0" lvl="0" marL="0" rtl="0" algn="l">
              <a:lnSpc>
                <a:spcPct val="100000"/>
              </a:lnSpc>
              <a:spcBef>
                <a:spcPts val="0"/>
              </a:spcBef>
              <a:spcAft>
                <a:spcPts val="0"/>
              </a:spcAft>
              <a:buNone/>
            </a:pPr>
            <a:r>
              <a:t/>
            </a:r>
            <a:endParaRPr sz="1900"/>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sz="1900"/>
          </a:p>
          <a:p>
            <a:pPr indent="0" lvl="0" marL="0" rtl="0" algn="l">
              <a:lnSpc>
                <a:spcPct val="100000"/>
              </a:lnSpc>
              <a:spcBef>
                <a:spcPts val="0"/>
              </a:spcBef>
              <a:spcAft>
                <a:spcPts val="0"/>
              </a:spcAft>
              <a:buNone/>
            </a:pPr>
            <a:r>
              <a:t/>
            </a:r>
            <a:endParaRPr sz="1900"/>
          </a:p>
          <a:p>
            <a:pPr indent="0" lvl="0" marL="0" rtl="0" algn="l">
              <a:lnSpc>
                <a:spcPct val="100000"/>
              </a:lnSpc>
              <a:spcBef>
                <a:spcPts val="0"/>
              </a:spcBef>
              <a:spcAft>
                <a:spcPts val="0"/>
              </a:spcAft>
              <a:buNone/>
            </a:pPr>
            <a:r>
              <a:t/>
            </a:r>
            <a:endParaRPr sz="1900"/>
          </a:p>
          <a:p>
            <a:pPr indent="0" lvl="0" marL="0" rtl="0" algn="l">
              <a:lnSpc>
                <a:spcPct val="100000"/>
              </a:lnSpc>
              <a:spcBef>
                <a:spcPts val="0"/>
              </a:spcBef>
              <a:spcAft>
                <a:spcPts val="0"/>
              </a:spcAft>
              <a:buNone/>
            </a:pPr>
            <a:r>
              <a:t/>
            </a:r>
            <a:endParaRPr sz="1900"/>
          </a:p>
          <a:p>
            <a:pPr indent="0" lvl="0" marL="0" rtl="0" algn="l">
              <a:lnSpc>
                <a:spcPct val="100000"/>
              </a:lnSpc>
              <a:spcBef>
                <a:spcPts val="0"/>
              </a:spcBef>
              <a:spcAft>
                <a:spcPts val="0"/>
              </a:spcAft>
              <a:buNone/>
            </a:pPr>
            <a:r>
              <a:t/>
            </a:r>
            <a:endParaRPr sz="1900"/>
          </a:p>
        </p:txBody>
      </p:sp>
      <p:sp>
        <p:nvSpPr>
          <p:cNvPr id="68" name="Google Shape;68;p15"/>
          <p:cNvSpPr txBox="1"/>
          <p:nvPr/>
        </p:nvSpPr>
        <p:spPr>
          <a:xfrm>
            <a:off x="1351600" y="4640675"/>
            <a:ext cx="6227700" cy="35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rPr>
              <a:t>Fig : Assignment of grades in a discrete </a:t>
            </a:r>
            <a:r>
              <a:rPr b="1" lang="en" sz="1600">
                <a:solidFill>
                  <a:schemeClr val="dk1"/>
                </a:solidFill>
              </a:rPr>
              <a:t>mathematics</a:t>
            </a:r>
            <a:r>
              <a:rPr b="1" lang="en" sz="1600">
                <a:solidFill>
                  <a:schemeClr val="dk1"/>
                </a:solidFill>
              </a:rPr>
              <a:t> class</a:t>
            </a:r>
            <a:endParaRPr b="1" sz="1600">
              <a:solidFill>
                <a:schemeClr val="dk1"/>
              </a:solidFill>
            </a:endParaRPr>
          </a:p>
        </p:txBody>
      </p:sp>
      <p:sp>
        <p:nvSpPr>
          <p:cNvPr id="69" name="Google Shape;69;p15"/>
          <p:cNvSpPr txBox="1"/>
          <p:nvPr/>
        </p:nvSpPr>
        <p:spPr>
          <a:xfrm>
            <a:off x="1835975" y="2553300"/>
            <a:ext cx="5466300" cy="1949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0"/>
              </a:spcAft>
              <a:buClr>
                <a:schemeClr val="dk1"/>
              </a:buClr>
              <a:buSzPts val="2880"/>
              <a:buFont typeface="Arial"/>
              <a:buNone/>
            </a:pPr>
            <a:r>
              <a:rPr b="1" lang="en">
                <a:solidFill>
                  <a:schemeClr val="dk1"/>
                </a:solidFill>
              </a:rPr>
              <a:t>Abir 					A</a:t>
            </a:r>
            <a:endParaRPr b="1">
              <a:solidFill>
                <a:schemeClr val="dk1"/>
              </a:solidFill>
            </a:endParaRPr>
          </a:p>
          <a:p>
            <a:pPr indent="0" lvl="0" marL="0" rtl="0" algn="ctr">
              <a:lnSpc>
                <a:spcPct val="115000"/>
              </a:lnSpc>
              <a:spcBef>
                <a:spcPts val="1200"/>
              </a:spcBef>
              <a:spcAft>
                <a:spcPts val="0"/>
              </a:spcAft>
              <a:buClr>
                <a:schemeClr val="dk1"/>
              </a:buClr>
              <a:buSzPts val="2880"/>
              <a:buFont typeface="Arial"/>
              <a:buNone/>
            </a:pPr>
            <a:r>
              <a:rPr b="1" lang="en">
                <a:solidFill>
                  <a:schemeClr val="dk1"/>
                </a:solidFill>
              </a:rPr>
              <a:t>Chanda 				B</a:t>
            </a:r>
            <a:endParaRPr b="1">
              <a:solidFill>
                <a:schemeClr val="dk1"/>
              </a:solidFill>
            </a:endParaRPr>
          </a:p>
          <a:p>
            <a:pPr indent="0" lvl="0" marL="0" rtl="0" algn="ctr">
              <a:lnSpc>
                <a:spcPct val="115000"/>
              </a:lnSpc>
              <a:spcBef>
                <a:spcPts val="1200"/>
              </a:spcBef>
              <a:spcAft>
                <a:spcPts val="0"/>
              </a:spcAft>
              <a:buClr>
                <a:schemeClr val="dk1"/>
              </a:buClr>
              <a:buSzPts val="2880"/>
              <a:buFont typeface="Arial"/>
              <a:buNone/>
            </a:pPr>
            <a:r>
              <a:rPr b="1" lang="en">
                <a:solidFill>
                  <a:schemeClr val="dk1"/>
                </a:solidFill>
              </a:rPr>
              <a:t>Gopal 				C </a:t>
            </a:r>
            <a:endParaRPr b="1">
              <a:solidFill>
                <a:schemeClr val="dk1"/>
              </a:solidFill>
            </a:endParaRPr>
          </a:p>
          <a:p>
            <a:pPr indent="0" lvl="0" marL="0" rtl="0" algn="ctr">
              <a:lnSpc>
                <a:spcPct val="115000"/>
              </a:lnSpc>
              <a:spcBef>
                <a:spcPts val="1200"/>
              </a:spcBef>
              <a:spcAft>
                <a:spcPts val="0"/>
              </a:spcAft>
              <a:buClr>
                <a:schemeClr val="dk1"/>
              </a:buClr>
              <a:buSzPts val="2880"/>
              <a:buFont typeface="Arial"/>
              <a:buNone/>
            </a:pPr>
            <a:r>
              <a:rPr b="1" lang="en">
                <a:solidFill>
                  <a:schemeClr val="dk1"/>
                </a:solidFill>
              </a:rPr>
              <a:t>Rihan				D</a:t>
            </a:r>
            <a:endParaRPr b="1">
              <a:solidFill>
                <a:schemeClr val="dk1"/>
              </a:solidFill>
            </a:endParaRPr>
          </a:p>
          <a:p>
            <a:pPr indent="0" lvl="0" marL="0" rtl="0" algn="ctr">
              <a:lnSpc>
                <a:spcPct val="115000"/>
              </a:lnSpc>
              <a:spcBef>
                <a:spcPts val="1200"/>
              </a:spcBef>
              <a:spcAft>
                <a:spcPts val="0"/>
              </a:spcAft>
              <a:buClr>
                <a:schemeClr val="dk1"/>
              </a:buClr>
              <a:buSzPts val="2880"/>
              <a:buFont typeface="Arial"/>
              <a:buNone/>
            </a:pPr>
            <a:r>
              <a:rPr b="1" lang="en">
                <a:solidFill>
                  <a:schemeClr val="dk1"/>
                </a:solidFill>
              </a:rPr>
              <a:t>Shyamoli   			F </a:t>
            </a:r>
            <a:endParaRPr b="1">
              <a:solidFill>
                <a:schemeClr val="dk1"/>
              </a:solidFill>
            </a:endParaRPr>
          </a:p>
        </p:txBody>
      </p:sp>
      <p:cxnSp>
        <p:nvCxnSpPr>
          <p:cNvPr id="70" name="Google Shape;70;p15"/>
          <p:cNvCxnSpPr/>
          <p:nvPr/>
        </p:nvCxnSpPr>
        <p:spPr>
          <a:xfrm flipH="1" rot="10800000">
            <a:off x="3750375" y="2772550"/>
            <a:ext cx="1822200" cy="11400"/>
          </a:xfrm>
          <a:prstGeom prst="straightConnector1">
            <a:avLst/>
          </a:prstGeom>
          <a:noFill/>
          <a:ln cap="flat" cmpd="sng" w="9525">
            <a:solidFill>
              <a:schemeClr val="dk2"/>
            </a:solidFill>
            <a:prstDash val="solid"/>
            <a:round/>
            <a:headEnd len="med" w="med" type="none"/>
            <a:tailEnd len="med" w="med" type="triangle"/>
          </a:ln>
        </p:spPr>
      </p:cxnSp>
      <p:cxnSp>
        <p:nvCxnSpPr>
          <p:cNvPr id="71" name="Google Shape;71;p15"/>
          <p:cNvCxnSpPr/>
          <p:nvPr/>
        </p:nvCxnSpPr>
        <p:spPr>
          <a:xfrm flipH="1" rot="10800000">
            <a:off x="4214050" y="4340900"/>
            <a:ext cx="1404600" cy="2400"/>
          </a:xfrm>
          <a:prstGeom prst="straightConnector1">
            <a:avLst/>
          </a:prstGeom>
          <a:noFill/>
          <a:ln cap="flat" cmpd="sng" w="9525">
            <a:solidFill>
              <a:schemeClr val="dk2"/>
            </a:solidFill>
            <a:prstDash val="solid"/>
            <a:round/>
            <a:headEnd len="med" w="med" type="none"/>
            <a:tailEnd len="med" w="med" type="triangle"/>
          </a:ln>
        </p:spPr>
      </p:cxnSp>
      <p:cxnSp>
        <p:nvCxnSpPr>
          <p:cNvPr id="72" name="Google Shape;72;p15"/>
          <p:cNvCxnSpPr/>
          <p:nvPr/>
        </p:nvCxnSpPr>
        <p:spPr>
          <a:xfrm flipH="1" rot="10800000">
            <a:off x="3865700" y="2806925"/>
            <a:ext cx="1729800" cy="1141800"/>
          </a:xfrm>
          <a:prstGeom prst="straightConnector1">
            <a:avLst/>
          </a:prstGeom>
          <a:noFill/>
          <a:ln cap="flat" cmpd="sng" w="9525">
            <a:solidFill>
              <a:schemeClr val="dk2"/>
            </a:solidFill>
            <a:prstDash val="solid"/>
            <a:round/>
            <a:headEnd len="med" w="med" type="none"/>
            <a:tailEnd len="med" w="med" type="triangle"/>
          </a:ln>
        </p:spPr>
      </p:cxnSp>
      <p:cxnSp>
        <p:nvCxnSpPr>
          <p:cNvPr id="73" name="Google Shape;73;p15"/>
          <p:cNvCxnSpPr/>
          <p:nvPr/>
        </p:nvCxnSpPr>
        <p:spPr>
          <a:xfrm>
            <a:off x="4069175" y="3160425"/>
            <a:ext cx="1560900" cy="407700"/>
          </a:xfrm>
          <a:prstGeom prst="straightConnector1">
            <a:avLst/>
          </a:prstGeom>
          <a:noFill/>
          <a:ln cap="flat" cmpd="sng" w="9525">
            <a:solidFill>
              <a:schemeClr val="dk2"/>
            </a:solidFill>
            <a:prstDash val="solid"/>
            <a:round/>
            <a:headEnd len="med" w="med" type="none"/>
            <a:tailEnd len="med" w="med" type="triangle"/>
          </a:ln>
        </p:spPr>
      </p:cxnSp>
      <p:cxnSp>
        <p:nvCxnSpPr>
          <p:cNvPr id="74" name="Google Shape;74;p15"/>
          <p:cNvCxnSpPr/>
          <p:nvPr/>
        </p:nvCxnSpPr>
        <p:spPr>
          <a:xfrm flipH="1" rot="10800000">
            <a:off x="3923350" y="3187450"/>
            <a:ext cx="1695300" cy="380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Domain and Range</a:t>
            </a:r>
            <a:endParaRPr b="1">
              <a:latin typeface="Comic Sans MS"/>
              <a:ea typeface="Comic Sans MS"/>
              <a:cs typeface="Comic Sans MS"/>
              <a:sym typeface="Comic Sans MS"/>
            </a:endParaRPr>
          </a:p>
        </p:txBody>
      </p:sp>
      <p:sp>
        <p:nvSpPr>
          <p:cNvPr id="80" name="Google Shape;80;p16"/>
          <p:cNvSpPr txBox="1"/>
          <p:nvPr>
            <p:ph idx="1" type="body"/>
          </p:nvPr>
        </p:nvSpPr>
        <p:spPr>
          <a:xfrm>
            <a:off x="311700" y="1152475"/>
            <a:ext cx="8520600" cy="3799500"/>
          </a:xfrm>
          <a:prstGeom prst="rect">
            <a:avLst/>
          </a:prstGeom>
        </p:spPr>
        <p:txBody>
          <a:bodyPr anchorCtr="0" anchor="t" bIns="91425" lIns="91425" spcFirstLastPara="1" rIns="91425" wrap="square" tIns="91425">
            <a:normAutofit lnSpcReduction="10000"/>
          </a:bodyPr>
          <a:lstStyle/>
          <a:p>
            <a:pPr indent="0" lvl="0" marL="0" rtl="0" algn="just">
              <a:lnSpc>
                <a:spcPct val="100000"/>
              </a:lnSpc>
              <a:spcBef>
                <a:spcPts val="0"/>
              </a:spcBef>
              <a:spcAft>
                <a:spcPts val="0"/>
              </a:spcAft>
              <a:buNone/>
            </a:pPr>
            <a:r>
              <a:rPr lang="en" sz="1900">
                <a:solidFill>
                  <a:schemeClr val="dk1"/>
                </a:solidFill>
              </a:rPr>
              <a:t>If </a:t>
            </a:r>
            <a:r>
              <a:rPr b="1" i="1" lang="en" sz="1900">
                <a:solidFill>
                  <a:schemeClr val="dk1"/>
                </a:solidFill>
              </a:rPr>
              <a:t>f</a:t>
            </a:r>
            <a:r>
              <a:rPr lang="en" sz="1900">
                <a:solidFill>
                  <a:schemeClr val="dk1"/>
                </a:solidFill>
              </a:rPr>
              <a:t> is a function from </a:t>
            </a:r>
            <a:r>
              <a:rPr b="1" i="1" lang="en" sz="1900">
                <a:solidFill>
                  <a:schemeClr val="dk1"/>
                </a:solidFill>
              </a:rPr>
              <a:t>A</a:t>
            </a:r>
            <a:r>
              <a:rPr lang="en" sz="1900">
                <a:solidFill>
                  <a:schemeClr val="dk1"/>
                </a:solidFill>
              </a:rPr>
              <a:t> to </a:t>
            </a:r>
            <a:r>
              <a:rPr b="1" i="1" lang="en" sz="1900">
                <a:solidFill>
                  <a:schemeClr val="dk1"/>
                </a:solidFill>
              </a:rPr>
              <a:t>B</a:t>
            </a:r>
            <a:r>
              <a:rPr lang="en" sz="1900">
                <a:solidFill>
                  <a:schemeClr val="dk1"/>
                </a:solidFill>
              </a:rPr>
              <a:t>, we say that </a:t>
            </a:r>
            <a:r>
              <a:rPr b="1" i="1" lang="en" sz="1900">
                <a:solidFill>
                  <a:schemeClr val="dk1"/>
                </a:solidFill>
              </a:rPr>
              <a:t>A</a:t>
            </a:r>
            <a:r>
              <a:rPr lang="en" sz="1900">
                <a:solidFill>
                  <a:schemeClr val="dk1"/>
                </a:solidFill>
              </a:rPr>
              <a:t> is the </a:t>
            </a:r>
            <a:r>
              <a:rPr b="1" i="1" lang="en" sz="1900">
                <a:solidFill>
                  <a:schemeClr val="dk1"/>
                </a:solidFill>
              </a:rPr>
              <a:t>domain</a:t>
            </a:r>
            <a:r>
              <a:rPr lang="en" sz="1900">
                <a:solidFill>
                  <a:schemeClr val="dk1"/>
                </a:solidFill>
              </a:rPr>
              <a:t> of </a:t>
            </a:r>
            <a:r>
              <a:rPr b="1" i="1" lang="en" sz="1900">
                <a:solidFill>
                  <a:schemeClr val="dk1"/>
                </a:solidFill>
              </a:rPr>
              <a:t>f</a:t>
            </a:r>
            <a:r>
              <a:rPr lang="en" sz="1900">
                <a:solidFill>
                  <a:schemeClr val="dk1"/>
                </a:solidFill>
              </a:rPr>
              <a:t> and </a:t>
            </a:r>
            <a:r>
              <a:rPr b="1" i="1" lang="en" sz="1900">
                <a:solidFill>
                  <a:schemeClr val="dk1"/>
                </a:solidFill>
              </a:rPr>
              <a:t>B</a:t>
            </a:r>
            <a:r>
              <a:rPr lang="en" sz="1900">
                <a:solidFill>
                  <a:schemeClr val="dk1"/>
                </a:solidFill>
              </a:rPr>
              <a:t> is the </a:t>
            </a:r>
            <a:r>
              <a:rPr b="1" i="1" lang="en" sz="1900">
                <a:solidFill>
                  <a:schemeClr val="dk1"/>
                </a:solidFill>
              </a:rPr>
              <a:t>codomain</a:t>
            </a:r>
            <a:r>
              <a:rPr lang="en" sz="1900">
                <a:solidFill>
                  <a:schemeClr val="dk1"/>
                </a:solidFill>
              </a:rPr>
              <a:t> of</a:t>
            </a:r>
            <a:r>
              <a:rPr b="1" i="1" lang="en" sz="1900">
                <a:solidFill>
                  <a:schemeClr val="dk1"/>
                </a:solidFill>
              </a:rPr>
              <a:t> f</a:t>
            </a:r>
            <a:r>
              <a:rPr lang="en" sz="1900">
                <a:solidFill>
                  <a:schemeClr val="dk1"/>
                </a:solidFill>
              </a:rPr>
              <a:t>. If </a:t>
            </a:r>
            <a:r>
              <a:rPr b="1" i="1" lang="en" sz="1900">
                <a:solidFill>
                  <a:schemeClr val="dk1"/>
                </a:solidFill>
              </a:rPr>
              <a:t>f(a) = b</a:t>
            </a:r>
            <a:r>
              <a:rPr lang="en" sz="1900">
                <a:solidFill>
                  <a:schemeClr val="dk1"/>
                </a:solidFill>
              </a:rPr>
              <a:t>, we say that </a:t>
            </a:r>
            <a:r>
              <a:rPr b="1" i="1" lang="en" sz="1900">
                <a:solidFill>
                  <a:schemeClr val="dk1"/>
                </a:solidFill>
              </a:rPr>
              <a:t>b</a:t>
            </a:r>
            <a:r>
              <a:rPr lang="en" sz="1900">
                <a:solidFill>
                  <a:schemeClr val="dk1"/>
                </a:solidFill>
              </a:rPr>
              <a:t> is the </a:t>
            </a:r>
            <a:r>
              <a:rPr b="1" i="1" lang="en" sz="1900">
                <a:solidFill>
                  <a:schemeClr val="dk1"/>
                </a:solidFill>
              </a:rPr>
              <a:t>image</a:t>
            </a:r>
            <a:r>
              <a:rPr lang="en" sz="1900">
                <a:solidFill>
                  <a:schemeClr val="dk1"/>
                </a:solidFill>
              </a:rPr>
              <a:t> of </a:t>
            </a:r>
            <a:r>
              <a:rPr b="1" i="1" lang="en" sz="1900">
                <a:solidFill>
                  <a:schemeClr val="dk1"/>
                </a:solidFill>
              </a:rPr>
              <a:t>a</a:t>
            </a:r>
            <a:r>
              <a:rPr lang="en" sz="1900">
                <a:solidFill>
                  <a:schemeClr val="dk1"/>
                </a:solidFill>
              </a:rPr>
              <a:t> and </a:t>
            </a:r>
            <a:r>
              <a:rPr b="1" i="1" lang="en" sz="1900">
                <a:solidFill>
                  <a:schemeClr val="dk1"/>
                </a:solidFill>
              </a:rPr>
              <a:t>a</a:t>
            </a:r>
            <a:r>
              <a:rPr lang="en" sz="1900">
                <a:solidFill>
                  <a:schemeClr val="dk1"/>
                </a:solidFill>
              </a:rPr>
              <a:t> is a </a:t>
            </a:r>
            <a:r>
              <a:rPr b="1" i="1" lang="en" sz="1900">
                <a:solidFill>
                  <a:schemeClr val="dk1"/>
                </a:solidFill>
              </a:rPr>
              <a:t>preimage</a:t>
            </a:r>
            <a:r>
              <a:rPr lang="en" sz="1900">
                <a:solidFill>
                  <a:schemeClr val="dk1"/>
                </a:solidFill>
              </a:rPr>
              <a:t> of </a:t>
            </a:r>
            <a:r>
              <a:rPr b="1" i="1" lang="en" sz="1900">
                <a:solidFill>
                  <a:schemeClr val="dk1"/>
                </a:solidFill>
              </a:rPr>
              <a:t>b</a:t>
            </a:r>
            <a:r>
              <a:rPr lang="en" sz="1900">
                <a:solidFill>
                  <a:schemeClr val="dk1"/>
                </a:solidFill>
              </a:rPr>
              <a:t>. The </a:t>
            </a:r>
            <a:r>
              <a:rPr b="1" i="1" lang="en" sz="1900">
                <a:solidFill>
                  <a:schemeClr val="dk1"/>
                </a:solidFill>
              </a:rPr>
              <a:t>range</a:t>
            </a:r>
            <a:r>
              <a:rPr lang="en" sz="1900">
                <a:solidFill>
                  <a:schemeClr val="dk1"/>
                </a:solidFill>
              </a:rPr>
              <a:t>, or </a:t>
            </a:r>
            <a:r>
              <a:rPr b="1" i="1" lang="en" sz="1900">
                <a:solidFill>
                  <a:schemeClr val="dk1"/>
                </a:solidFill>
              </a:rPr>
              <a:t>image</a:t>
            </a:r>
            <a:r>
              <a:rPr lang="en" sz="1900">
                <a:solidFill>
                  <a:schemeClr val="dk1"/>
                </a:solidFill>
              </a:rPr>
              <a:t>, of </a:t>
            </a:r>
            <a:r>
              <a:rPr b="1" i="1" lang="en" sz="1900">
                <a:solidFill>
                  <a:schemeClr val="dk1"/>
                </a:solidFill>
              </a:rPr>
              <a:t>f</a:t>
            </a:r>
            <a:r>
              <a:rPr lang="en" sz="1900">
                <a:solidFill>
                  <a:schemeClr val="dk1"/>
                </a:solidFill>
              </a:rPr>
              <a:t> is the </a:t>
            </a:r>
            <a:r>
              <a:rPr b="1" i="1" lang="en" sz="1900">
                <a:solidFill>
                  <a:schemeClr val="dk1"/>
                </a:solidFill>
              </a:rPr>
              <a:t>set of all images</a:t>
            </a:r>
            <a:r>
              <a:rPr lang="en" sz="1900">
                <a:solidFill>
                  <a:schemeClr val="dk1"/>
                </a:solidFill>
              </a:rPr>
              <a:t> of elements of </a:t>
            </a:r>
            <a:r>
              <a:rPr b="1" i="1" lang="en" sz="1900">
                <a:solidFill>
                  <a:schemeClr val="dk1"/>
                </a:solidFill>
              </a:rPr>
              <a:t>A</a:t>
            </a:r>
            <a:r>
              <a:rPr lang="en" sz="1900">
                <a:solidFill>
                  <a:schemeClr val="dk1"/>
                </a:solidFill>
              </a:rPr>
              <a:t>. Also, if </a:t>
            </a:r>
            <a:r>
              <a:rPr b="1" i="1" lang="en" sz="1900">
                <a:solidFill>
                  <a:schemeClr val="dk1"/>
                </a:solidFill>
              </a:rPr>
              <a:t>f</a:t>
            </a:r>
            <a:r>
              <a:rPr lang="en" sz="1900">
                <a:solidFill>
                  <a:schemeClr val="dk1"/>
                </a:solidFill>
              </a:rPr>
              <a:t> is a function from </a:t>
            </a:r>
            <a:r>
              <a:rPr b="1" i="1" lang="en" sz="1900">
                <a:solidFill>
                  <a:schemeClr val="dk1"/>
                </a:solidFill>
              </a:rPr>
              <a:t>A</a:t>
            </a:r>
            <a:r>
              <a:rPr lang="en" sz="1900">
                <a:solidFill>
                  <a:schemeClr val="dk1"/>
                </a:solidFill>
              </a:rPr>
              <a:t> to </a:t>
            </a:r>
            <a:r>
              <a:rPr b="1" i="1" lang="en" sz="1900">
                <a:solidFill>
                  <a:schemeClr val="dk1"/>
                </a:solidFill>
              </a:rPr>
              <a:t>B</a:t>
            </a:r>
            <a:r>
              <a:rPr lang="en" sz="1900">
                <a:solidFill>
                  <a:schemeClr val="dk1"/>
                </a:solidFill>
              </a:rPr>
              <a:t>, we say that </a:t>
            </a:r>
            <a:r>
              <a:rPr b="1" i="1" lang="en" sz="1900">
                <a:solidFill>
                  <a:schemeClr val="dk1"/>
                </a:solidFill>
              </a:rPr>
              <a:t>f maps A to B</a:t>
            </a:r>
            <a:r>
              <a:rPr lang="en" sz="1900">
                <a:solidFill>
                  <a:schemeClr val="dk1"/>
                </a:solidFill>
              </a:rPr>
              <a:t>.</a:t>
            </a:r>
            <a:endParaRPr sz="1900">
              <a:solidFill>
                <a:schemeClr val="dk1"/>
              </a:solidFill>
            </a:endParaRPr>
          </a:p>
          <a:p>
            <a:pPr indent="0" lvl="0" marL="0" rtl="0" algn="just">
              <a:lnSpc>
                <a:spcPct val="100000"/>
              </a:lnSpc>
              <a:spcBef>
                <a:spcPts val="0"/>
              </a:spcBef>
              <a:spcAft>
                <a:spcPts val="0"/>
              </a:spcAft>
              <a:buNone/>
            </a:pPr>
            <a:r>
              <a:t/>
            </a:r>
            <a:endParaRPr sz="1900">
              <a:solidFill>
                <a:schemeClr val="dk1"/>
              </a:solidFill>
            </a:endParaRPr>
          </a:p>
          <a:p>
            <a:pPr indent="0" lvl="0" marL="0" rtl="0" algn="l">
              <a:lnSpc>
                <a:spcPct val="100000"/>
              </a:lnSpc>
              <a:spcBef>
                <a:spcPts val="0"/>
              </a:spcBef>
              <a:spcAft>
                <a:spcPts val="0"/>
              </a:spcAft>
              <a:buNone/>
            </a:pPr>
            <a:r>
              <a:t/>
            </a:r>
            <a:endParaRPr sz="1900"/>
          </a:p>
          <a:p>
            <a:pPr indent="0" lvl="0" marL="0" rtl="0" algn="l">
              <a:lnSpc>
                <a:spcPct val="100000"/>
              </a:lnSpc>
              <a:spcBef>
                <a:spcPts val="0"/>
              </a:spcBef>
              <a:spcAft>
                <a:spcPts val="0"/>
              </a:spcAft>
              <a:buNone/>
            </a:pPr>
            <a:r>
              <a:t/>
            </a:r>
            <a:endParaRPr sz="1900"/>
          </a:p>
          <a:p>
            <a:pPr indent="0" lvl="0" marL="0" rtl="0" algn="l">
              <a:lnSpc>
                <a:spcPct val="100000"/>
              </a:lnSpc>
              <a:spcBef>
                <a:spcPts val="0"/>
              </a:spcBef>
              <a:spcAft>
                <a:spcPts val="0"/>
              </a:spcAft>
              <a:buNone/>
            </a:pPr>
            <a:r>
              <a:t/>
            </a:r>
            <a:endParaRPr sz="1900"/>
          </a:p>
          <a:p>
            <a:pPr indent="0" lvl="0" marL="0" rtl="0" algn="l">
              <a:lnSpc>
                <a:spcPct val="100000"/>
              </a:lnSpc>
              <a:spcBef>
                <a:spcPts val="0"/>
              </a:spcBef>
              <a:spcAft>
                <a:spcPts val="0"/>
              </a:spcAft>
              <a:buNone/>
            </a:pPr>
            <a:r>
              <a:t/>
            </a:r>
            <a:endParaRPr sz="1900"/>
          </a:p>
          <a:p>
            <a:pPr indent="0" lvl="0" marL="0" rtl="0" algn="l">
              <a:lnSpc>
                <a:spcPct val="100000"/>
              </a:lnSpc>
              <a:spcBef>
                <a:spcPts val="0"/>
              </a:spcBef>
              <a:spcAft>
                <a:spcPts val="0"/>
              </a:spcAft>
              <a:buNone/>
            </a:pPr>
            <a:r>
              <a:t/>
            </a:r>
            <a:endParaRPr sz="1900"/>
          </a:p>
          <a:p>
            <a:pPr indent="0" lvl="0" marL="0" rtl="0" algn="l">
              <a:lnSpc>
                <a:spcPct val="100000"/>
              </a:lnSpc>
              <a:spcBef>
                <a:spcPts val="0"/>
              </a:spcBef>
              <a:spcAft>
                <a:spcPts val="0"/>
              </a:spcAft>
              <a:buNone/>
            </a:pPr>
            <a:r>
              <a:t/>
            </a:r>
            <a:endParaRPr sz="1900"/>
          </a:p>
          <a:p>
            <a:pPr indent="0" lvl="0" marL="0" rtl="0" algn="l">
              <a:lnSpc>
                <a:spcPct val="100000"/>
              </a:lnSpc>
              <a:spcBef>
                <a:spcPts val="0"/>
              </a:spcBef>
              <a:spcAft>
                <a:spcPts val="0"/>
              </a:spcAft>
              <a:buNone/>
            </a:pPr>
            <a:r>
              <a:t/>
            </a:r>
            <a:endParaRPr sz="1900"/>
          </a:p>
          <a:p>
            <a:pPr indent="0" lvl="0" marL="0" rtl="0" algn="l">
              <a:lnSpc>
                <a:spcPct val="100000"/>
              </a:lnSpc>
              <a:spcBef>
                <a:spcPts val="0"/>
              </a:spcBef>
              <a:spcAft>
                <a:spcPts val="0"/>
              </a:spcAft>
              <a:buNone/>
            </a:pPr>
            <a:r>
              <a:t/>
            </a:r>
            <a:endParaRPr sz="1900"/>
          </a:p>
        </p:txBody>
      </p:sp>
      <p:sp>
        <p:nvSpPr>
          <p:cNvPr id="81" name="Google Shape;81;p16"/>
          <p:cNvSpPr/>
          <p:nvPr/>
        </p:nvSpPr>
        <p:spPr>
          <a:xfrm>
            <a:off x="2923700" y="2870325"/>
            <a:ext cx="1079400" cy="11202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6"/>
          <p:cNvSpPr/>
          <p:nvPr/>
        </p:nvSpPr>
        <p:spPr>
          <a:xfrm>
            <a:off x="5360576" y="2870325"/>
            <a:ext cx="1079400" cy="11202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6"/>
          <p:cNvSpPr txBox="1"/>
          <p:nvPr/>
        </p:nvSpPr>
        <p:spPr>
          <a:xfrm>
            <a:off x="3271705" y="2922150"/>
            <a:ext cx="383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1" lang="en" sz="1800" u="none" cap="none" strike="noStrike">
                <a:solidFill>
                  <a:srgbClr val="595959"/>
                </a:solidFill>
              </a:rPr>
              <a:t>a</a:t>
            </a:r>
            <a:endParaRPr b="1" i="1" sz="1800" u="none" cap="none" strike="noStrike">
              <a:solidFill>
                <a:srgbClr val="595959"/>
              </a:solidFill>
            </a:endParaRPr>
          </a:p>
        </p:txBody>
      </p:sp>
      <p:sp>
        <p:nvSpPr>
          <p:cNvPr id="84" name="Google Shape;84;p16"/>
          <p:cNvSpPr txBox="1"/>
          <p:nvPr/>
        </p:nvSpPr>
        <p:spPr>
          <a:xfrm>
            <a:off x="3242860" y="3540525"/>
            <a:ext cx="891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0000"/>
                </a:solidFill>
              </a:rPr>
              <a:t>A</a:t>
            </a:r>
            <a:endParaRPr b="1" i="0" sz="1800" u="none" cap="none" strike="noStrike">
              <a:solidFill>
                <a:srgbClr val="FF0000"/>
              </a:solidFill>
            </a:endParaRPr>
          </a:p>
        </p:txBody>
      </p:sp>
      <p:sp>
        <p:nvSpPr>
          <p:cNvPr id="85" name="Google Shape;85;p16"/>
          <p:cNvSpPr txBox="1"/>
          <p:nvPr/>
        </p:nvSpPr>
        <p:spPr>
          <a:xfrm>
            <a:off x="5627127" y="2998850"/>
            <a:ext cx="8127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1" lang="en" sz="1800" u="none" cap="none" strike="noStrike">
                <a:solidFill>
                  <a:srgbClr val="595959"/>
                </a:solidFill>
              </a:rPr>
              <a:t>b=f(a)</a:t>
            </a:r>
            <a:endParaRPr b="1" i="1" sz="1800" u="none" cap="none" strike="noStrike">
              <a:solidFill>
                <a:srgbClr val="595959"/>
              </a:solidFill>
            </a:endParaRPr>
          </a:p>
        </p:txBody>
      </p:sp>
      <p:sp>
        <p:nvSpPr>
          <p:cNvPr id="86" name="Google Shape;86;p16"/>
          <p:cNvSpPr txBox="1"/>
          <p:nvPr/>
        </p:nvSpPr>
        <p:spPr>
          <a:xfrm>
            <a:off x="5683468" y="3586425"/>
            <a:ext cx="835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38761D"/>
                </a:solidFill>
              </a:rPr>
              <a:t>B</a:t>
            </a:r>
            <a:endParaRPr b="1" i="0" sz="1800" u="none" cap="none" strike="noStrike">
              <a:solidFill>
                <a:srgbClr val="38761D"/>
              </a:solidFill>
            </a:endParaRPr>
          </a:p>
        </p:txBody>
      </p:sp>
      <p:cxnSp>
        <p:nvCxnSpPr>
          <p:cNvPr id="87" name="Google Shape;87;p16"/>
          <p:cNvCxnSpPr>
            <a:endCxn id="85" idx="1"/>
          </p:cNvCxnSpPr>
          <p:nvPr/>
        </p:nvCxnSpPr>
        <p:spPr>
          <a:xfrm>
            <a:off x="3590127" y="3191600"/>
            <a:ext cx="2037000" cy="38100"/>
          </a:xfrm>
          <a:prstGeom prst="straightConnector1">
            <a:avLst/>
          </a:prstGeom>
          <a:noFill/>
          <a:ln cap="flat" cmpd="sng" w="9525">
            <a:solidFill>
              <a:schemeClr val="dk1"/>
            </a:solidFill>
            <a:prstDash val="solid"/>
            <a:round/>
            <a:headEnd len="sm" w="sm" type="none"/>
            <a:tailEnd len="med" w="med" type="triangle"/>
          </a:ln>
        </p:spPr>
      </p:cxnSp>
      <p:sp>
        <p:nvSpPr>
          <p:cNvPr id="88" name="Google Shape;88;p16"/>
          <p:cNvSpPr/>
          <p:nvPr/>
        </p:nvSpPr>
        <p:spPr>
          <a:xfrm>
            <a:off x="3899943" y="3770025"/>
            <a:ext cx="1567518" cy="278750"/>
          </a:xfrm>
          <a:custGeom>
            <a:rect b="b" l="l" r="r" t="t"/>
            <a:pathLst>
              <a:path extrusionOk="0" h="11150" w="61327">
                <a:moveTo>
                  <a:pt x="0" y="0"/>
                </a:moveTo>
                <a:cubicBezTo>
                  <a:pt x="7066" y="2829"/>
                  <a:pt x="12690" y="9400"/>
                  <a:pt x="20198" y="10650"/>
                </a:cubicBezTo>
                <a:cubicBezTo>
                  <a:pt x="34167" y="12976"/>
                  <a:pt x="48667" y="6347"/>
                  <a:pt x="61327" y="0"/>
                </a:cubicBez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txBox="1"/>
          <p:nvPr/>
        </p:nvSpPr>
        <p:spPr>
          <a:xfrm>
            <a:off x="4369302" y="2796875"/>
            <a:ext cx="4479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1" lang="en" sz="1800" u="none" cap="none" strike="noStrike">
                <a:solidFill>
                  <a:schemeClr val="dk1"/>
                </a:solidFill>
              </a:rPr>
              <a:t>f</a:t>
            </a:r>
            <a:endParaRPr b="1" i="1" sz="1800" u="none" cap="none" strike="noStrike">
              <a:solidFill>
                <a:schemeClr val="dk1"/>
              </a:solidFill>
            </a:endParaRPr>
          </a:p>
        </p:txBody>
      </p:sp>
      <p:sp>
        <p:nvSpPr>
          <p:cNvPr id="90" name="Google Shape;90;p16"/>
          <p:cNvSpPr txBox="1"/>
          <p:nvPr/>
        </p:nvSpPr>
        <p:spPr>
          <a:xfrm>
            <a:off x="4312965" y="3980350"/>
            <a:ext cx="835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1" lang="en" sz="1800" u="none" cap="none" strike="noStrike">
                <a:solidFill>
                  <a:schemeClr val="dk1"/>
                </a:solidFill>
              </a:rPr>
              <a:t>f</a:t>
            </a:r>
            <a:endParaRPr b="1" i="1" sz="1800" u="none" cap="none" strike="noStrike">
              <a:solidFill>
                <a:schemeClr val="dk1"/>
              </a:solidFill>
            </a:endParaRPr>
          </a:p>
        </p:txBody>
      </p:sp>
      <p:sp>
        <p:nvSpPr>
          <p:cNvPr id="91" name="Google Shape;91;p16"/>
          <p:cNvSpPr txBox="1"/>
          <p:nvPr/>
        </p:nvSpPr>
        <p:spPr>
          <a:xfrm>
            <a:off x="1479400" y="4560225"/>
            <a:ext cx="6227700" cy="35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rPr>
              <a:t>Fig : The function </a:t>
            </a:r>
            <a:r>
              <a:rPr b="1" i="1" lang="en" sz="1600">
                <a:solidFill>
                  <a:schemeClr val="dk1"/>
                </a:solidFill>
              </a:rPr>
              <a:t>f</a:t>
            </a:r>
            <a:r>
              <a:rPr b="1" lang="en" sz="1600">
                <a:solidFill>
                  <a:schemeClr val="dk1"/>
                </a:solidFill>
              </a:rPr>
              <a:t> maps </a:t>
            </a:r>
            <a:r>
              <a:rPr b="1" i="1" lang="en" sz="1600">
                <a:solidFill>
                  <a:schemeClr val="dk1"/>
                </a:solidFill>
              </a:rPr>
              <a:t>A</a:t>
            </a:r>
            <a:r>
              <a:rPr b="1" lang="en" sz="1600">
                <a:solidFill>
                  <a:schemeClr val="dk1"/>
                </a:solidFill>
              </a:rPr>
              <a:t> to </a:t>
            </a:r>
            <a:r>
              <a:rPr b="1" i="1" lang="en" sz="1600">
                <a:solidFill>
                  <a:schemeClr val="dk1"/>
                </a:solidFill>
              </a:rPr>
              <a:t>B</a:t>
            </a:r>
            <a:endParaRPr b="1" i="1" sz="16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Examples</a:t>
            </a:r>
            <a:endParaRPr b="1">
              <a:latin typeface="Comic Sans MS"/>
              <a:ea typeface="Comic Sans MS"/>
              <a:cs typeface="Comic Sans MS"/>
              <a:sym typeface="Comic Sans MS"/>
            </a:endParaRPr>
          </a:p>
        </p:txBody>
      </p:sp>
      <p:sp>
        <p:nvSpPr>
          <p:cNvPr id="97" name="Google Shape;97;p17"/>
          <p:cNvSpPr txBox="1"/>
          <p:nvPr>
            <p:ph idx="1" type="body"/>
          </p:nvPr>
        </p:nvSpPr>
        <p:spPr>
          <a:xfrm>
            <a:off x="311700" y="1152475"/>
            <a:ext cx="8520600" cy="37995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Clr>
                <a:schemeClr val="dk1"/>
              </a:buClr>
              <a:buSzPts val="1100"/>
              <a:buFont typeface="Arial"/>
              <a:buNone/>
            </a:pPr>
            <a:r>
              <a:rPr b="1" lang="en" sz="1900">
                <a:solidFill>
                  <a:schemeClr val="dk1"/>
                </a:solidFill>
              </a:rPr>
              <a:t>EXAMPLE:</a:t>
            </a:r>
            <a:r>
              <a:rPr lang="en" sz="1900">
                <a:solidFill>
                  <a:schemeClr val="dk1"/>
                </a:solidFill>
              </a:rPr>
              <a:t> Let </a:t>
            </a:r>
            <a:r>
              <a:rPr b="1" lang="en" sz="1900">
                <a:solidFill>
                  <a:schemeClr val="dk1"/>
                </a:solidFill>
              </a:rPr>
              <a:t>R</a:t>
            </a:r>
            <a:r>
              <a:rPr lang="en" sz="1900">
                <a:solidFill>
                  <a:schemeClr val="dk1"/>
                </a:solidFill>
              </a:rPr>
              <a:t> be the relation with ordered pairs (Abdul, 22), (Bidyut, 24), (Chanda, 21), (Dayem, 22), (Emon, 24), and (Fahim, 22). Here each pair consists of a graduate student and this student’s age. Specify a function determined by this relation. </a:t>
            </a:r>
            <a:endParaRPr sz="1900">
              <a:solidFill>
                <a:schemeClr val="dk1"/>
              </a:solidFill>
            </a:endParaRPr>
          </a:p>
          <a:p>
            <a:pPr indent="0" lvl="0" marL="0" rtl="0" algn="just">
              <a:lnSpc>
                <a:spcPct val="100000"/>
              </a:lnSpc>
              <a:spcBef>
                <a:spcPts val="0"/>
              </a:spcBef>
              <a:spcAft>
                <a:spcPts val="0"/>
              </a:spcAft>
              <a:buNone/>
            </a:pPr>
            <a:r>
              <a:t/>
            </a:r>
            <a:endParaRPr sz="1900">
              <a:solidFill>
                <a:schemeClr val="dk1"/>
              </a:solidFill>
            </a:endParaRPr>
          </a:p>
          <a:p>
            <a:pPr indent="0" lvl="0" marL="0" rtl="0" algn="just">
              <a:lnSpc>
                <a:spcPct val="100000"/>
              </a:lnSpc>
              <a:spcBef>
                <a:spcPts val="0"/>
              </a:spcBef>
              <a:spcAft>
                <a:spcPts val="0"/>
              </a:spcAft>
              <a:buNone/>
            </a:pPr>
            <a:r>
              <a:rPr b="1" lang="en" sz="1900">
                <a:solidFill>
                  <a:schemeClr val="dk1"/>
                </a:solidFill>
              </a:rPr>
              <a:t>SOLUTION: </a:t>
            </a:r>
            <a:r>
              <a:rPr lang="en" sz="1900">
                <a:solidFill>
                  <a:schemeClr val="dk1"/>
                </a:solidFill>
              </a:rPr>
              <a:t>If </a:t>
            </a:r>
            <a:r>
              <a:rPr b="1" i="1" lang="en" sz="1900">
                <a:solidFill>
                  <a:schemeClr val="dk1"/>
                </a:solidFill>
              </a:rPr>
              <a:t>f</a:t>
            </a:r>
            <a:r>
              <a:rPr lang="en" sz="1900">
                <a:solidFill>
                  <a:schemeClr val="dk1"/>
                </a:solidFill>
              </a:rPr>
              <a:t> is a function specified by </a:t>
            </a:r>
            <a:r>
              <a:rPr b="1" lang="en" sz="1900">
                <a:solidFill>
                  <a:schemeClr val="dk1"/>
                </a:solidFill>
              </a:rPr>
              <a:t>R</a:t>
            </a:r>
            <a:r>
              <a:rPr lang="en" sz="1900">
                <a:solidFill>
                  <a:schemeClr val="dk1"/>
                </a:solidFill>
              </a:rPr>
              <a:t>, then </a:t>
            </a:r>
            <a:r>
              <a:rPr b="1" i="1" lang="en" sz="1900">
                <a:solidFill>
                  <a:schemeClr val="dk1"/>
                </a:solidFill>
              </a:rPr>
              <a:t>f(</a:t>
            </a:r>
            <a:r>
              <a:rPr lang="en" sz="1900">
                <a:solidFill>
                  <a:schemeClr val="dk1"/>
                </a:solidFill>
              </a:rPr>
              <a:t>Abdul</a:t>
            </a:r>
            <a:r>
              <a:rPr b="1" i="1" lang="en" sz="1900">
                <a:solidFill>
                  <a:schemeClr val="dk1"/>
                </a:solidFill>
              </a:rPr>
              <a:t>)</a:t>
            </a:r>
            <a:r>
              <a:rPr lang="en" sz="1900">
                <a:solidFill>
                  <a:schemeClr val="dk1"/>
                </a:solidFill>
              </a:rPr>
              <a:t> = 22, </a:t>
            </a:r>
            <a:r>
              <a:rPr b="1" i="1" lang="en" sz="1900">
                <a:solidFill>
                  <a:schemeClr val="dk1"/>
                </a:solidFill>
              </a:rPr>
              <a:t>f(</a:t>
            </a:r>
            <a:r>
              <a:rPr lang="en" sz="1900">
                <a:solidFill>
                  <a:schemeClr val="dk1"/>
                </a:solidFill>
              </a:rPr>
              <a:t>Bidyut</a:t>
            </a:r>
            <a:r>
              <a:rPr b="1" i="1" lang="en" sz="1900">
                <a:solidFill>
                  <a:schemeClr val="dk1"/>
                </a:solidFill>
              </a:rPr>
              <a:t>)</a:t>
            </a:r>
            <a:r>
              <a:rPr lang="en" sz="1900">
                <a:solidFill>
                  <a:schemeClr val="dk1"/>
                </a:solidFill>
              </a:rPr>
              <a:t> = 24 and so on. For domain we take the set </a:t>
            </a:r>
            <a:r>
              <a:rPr b="1" lang="en" sz="1900">
                <a:solidFill>
                  <a:schemeClr val="dk1"/>
                </a:solidFill>
              </a:rPr>
              <a:t>{Abdul, Bidyut, Chanda, Dayem, Emon, Fahim}</a:t>
            </a:r>
            <a:r>
              <a:rPr lang="en" sz="1900">
                <a:solidFill>
                  <a:schemeClr val="dk1"/>
                </a:solidFill>
              </a:rPr>
              <a:t>. We also need to specify the codomain, </a:t>
            </a:r>
            <a:r>
              <a:rPr lang="en" sz="1900">
                <a:solidFill>
                  <a:schemeClr val="dk1"/>
                </a:solidFill>
              </a:rPr>
              <a:t>which</a:t>
            </a:r>
            <a:r>
              <a:rPr lang="en" sz="1900">
                <a:solidFill>
                  <a:schemeClr val="dk1"/>
                </a:solidFill>
              </a:rPr>
              <a:t> needs to contain all possible ages of the students.  </a:t>
            </a:r>
            <a:r>
              <a:rPr lang="en" sz="1900">
                <a:solidFill>
                  <a:schemeClr val="dk1"/>
                </a:solidFill>
              </a:rPr>
              <a:t>Because it is highly likely that all students are less than 100 years old, we can take the</a:t>
            </a:r>
            <a:r>
              <a:rPr b="1" lang="en" sz="1900">
                <a:solidFill>
                  <a:schemeClr val="dk1"/>
                </a:solidFill>
              </a:rPr>
              <a:t> set of positive integers less than 100</a:t>
            </a:r>
            <a:r>
              <a:rPr lang="en" sz="1900">
                <a:solidFill>
                  <a:schemeClr val="dk1"/>
                </a:solidFill>
              </a:rPr>
              <a:t> as the codomain.</a:t>
            </a:r>
            <a:endParaRPr sz="1900">
              <a:solidFill>
                <a:schemeClr val="dk1"/>
              </a:solidFill>
            </a:endParaRPr>
          </a:p>
          <a:p>
            <a:pPr indent="0" lvl="0" marL="0" rtl="0" algn="l">
              <a:lnSpc>
                <a:spcPct val="100000"/>
              </a:lnSpc>
              <a:spcBef>
                <a:spcPts val="0"/>
              </a:spcBef>
              <a:spcAft>
                <a:spcPts val="0"/>
              </a:spcAft>
              <a:buNone/>
            </a:pPr>
            <a:r>
              <a:t/>
            </a:r>
            <a:endParaRPr sz="19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Definition</a:t>
            </a:r>
            <a:endParaRPr b="1">
              <a:latin typeface="Comic Sans MS"/>
              <a:ea typeface="Comic Sans MS"/>
              <a:cs typeface="Comic Sans MS"/>
              <a:sym typeface="Comic Sans MS"/>
            </a:endParaRPr>
          </a:p>
        </p:txBody>
      </p:sp>
      <p:sp>
        <p:nvSpPr>
          <p:cNvPr id="103" name="Google Shape;103;p18"/>
          <p:cNvSpPr txBox="1"/>
          <p:nvPr>
            <p:ph idx="1" type="body"/>
          </p:nvPr>
        </p:nvSpPr>
        <p:spPr>
          <a:xfrm>
            <a:off x="311700" y="1152475"/>
            <a:ext cx="8520600" cy="3799500"/>
          </a:xfrm>
          <a:prstGeom prst="rect">
            <a:avLst/>
          </a:prstGeom>
        </p:spPr>
        <p:txBody>
          <a:bodyPr anchorCtr="0" anchor="t" bIns="91425" lIns="91425" spcFirstLastPara="1" rIns="91425" wrap="square" tIns="91425">
            <a:normAutofit lnSpcReduction="10000"/>
          </a:bodyPr>
          <a:lstStyle/>
          <a:p>
            <a:pPr indent="0" lvl="0" marL="0" rtl="0" algn="just">
              <a:lnSpc>
                <a:spcPct val="100000"/>
              </a:lnSpc>
              <a:spcBef>
                <a:spcPts val="0"/>
              </a:spcBef>
              <a:spcAft>
                <a:spcPts val="0"/>
              </a:spcAft>
              <a:buNone/>
            </a:pPr>
            <a:r>
              <a:rPr lang="en" sz="1900">
                <a:solidFill>
                  <a:schemeClr val="dk1"/>
                </a:solidFill>
              </a:rPr>
              <a:t>Let </a:t>
            </a:r>
            <a:r>
              <a:rPr b="1" i="1" lang="en" sz="1900">
                <a:solidFill>
                  <a:schemeClr val="dk1"/>
                </a:solidFill>
              </a:rPr>
              <a:t>f</a:t>
            </a:r>
            <a:r>
              <a:rPr b="1" baseline="-25000" i="1" lang="en" sz="1900">
                <a:solidFill>
                  <a:schemeClr val="dk1"/>
                </a:solidFill>
              </a:rPr>
              <a:t>1</a:t>
            </a:r>
            <a:r>
              <a:rPr lang="en" sz="1900">
                <a:solidFill>
                  <a:schemeClr val="dk1"/>
                </a:solidFill>
              </a:rPr>
              <a:t> and </a:t>
            </a:r>
            <a:r>
              <a:rPr b="1" i="1" lang="en" sz="1900">
                <a:solidFill>
                  <a:schemeClr val="dk1"/>
                </a:solidFill>
              </a:rPr>
              <a:t>f</a:t>
            </a:r>
            <a:r>
              <a:rPr b="1" baseline="-25000" i="1" lang="en" sz="1900">
                <a:solidFill>
                  <a:schemeClr val="dk1"/>
                </a:solidFill>
              </a:rPr>
              <a:t>2</a:t>
            </a:r>
            <a:r>
              <a:rPr lang="en" sz="1900">
                <a:solidFill>
                  <a:schemeClr val="dk1"/>
                </a:solidFill>
              </a:rPr>
              <a:t> be functions from </a:t>
            </a:r>
            <a:r>
              <a:rPr b="1" i="1" lang="en" sz="1900">
                <a:solidFill>
                  <a:schemeClr val="dk1"/>
                </a:solidFill>
              </a:rPr>
              <a:t>A</a:t>
            </a:r>
            <a:r>
              <a:rPr lang="en" sz="1900">
                <a:solidFill>
                  <a:schemeClr val="dk1"/>
                </a:solidFill>
              </a:rPr>
              <a:t> to </a:t>
            </a:r>
            <a:r>
              <a:rPr b="1" i="1" lang="en" sz="1900">
                <a:solidFill>
                  <a:schemeClr val="dk1"/>
                </a:solidFill>
              </a:rPr>
              <a:t>R</a:t>
            </a:r>
            <a:r>
              <a:rPr lang="en" sz="1900">
                <a:solidFill>
                  <a:schemeClr val="dk1"/>
                </a:solidFill>
              </a:rPr>
              <a:t>. Then </a:t>
            </a:r>
            <a:r>
              <a:rPr b="1" i="1" lang="en" sz="1900">
                <a:solidFill>
                  <a:schemeClr val="dk1"/>
                </a:solidFill>
              </a:rPr>
              <a:t>f</a:t>
            </a:r>
            <a:r>
              <a:rPr b="1" baseline="-25000" i="1" lang="en" sz="1900">
                <a:solidFill>
                  <a:schemeClr val="dk1"/>
                </a:solidFill>
              </a:rPr>
              <a:t>1</a:t>
            </a:r>
            <a:r>
              <a:rPr b="1" i="1" lang="en" sz="1900">
                <a:solidFill>
                  <a:schemeClr val="dk1"/>
                </a:solidFill>
              </a:rPr>
              <a:t>+f</a:t>
            </a:r>
            <a:r>
              <a:rPr b="1" baseline="-25000" i="1" lang="en" sz="1900">
                <a:solidFill>
                  <a:schemeClr val="dk1"/>
                </a:solidFill>
              </a:rPr>
              <a:t>2</a:t>
            </a:r>
            <a:r>
              <a:rPr lang="en" sz="1900">
                <a:solidFill>
                  <a:schemeClr val="dk1"/>
                </a:solidFill>
              </a:rPr>
              <a:t> </a:t>
            </a:r>
            <a:r>
              <a:rPr lang="en" sz="1900">
                <a:solidFill>
                  <a:schemeClr val="dk1"/>
                </a:solidFill>
              </a:rPr>
              <a:t>and </a:t>
            </a:r>
            <a:r>
              <a:rPr b="1" i="1" lang="en" sz="1900">
                <a:solidFill>
                  <a:schemeClr val="dk1"/>
                </a:solidFill>
              </a:rPr>
              <a:t>f</a:t>
            </a:r>
            <a:r>
              <a:rPr b="1" baseline="-25000" i="1" lang="en" sz="1900">
                <a:solidFill>
                  <a:schemeClr val="dk1"/>
                </a:solidFill>
              </a:rPr>
              <a:t>1</a:t>
            </a:r>
            <a:r>
              <a:rPr b="1" i="1" lang="en" sz="1900">
                <a:solidFill>
                  <a:schemeClr val="dk1"/>
                </a:solidFill>
              </a:rPr>
              <a:t>f</a:t>
            </a:r>
            <a:r>
              <a:rPr b="1" baseline="-25000" i="1" lang="en" sz="1900">
                <a:solidFill>
                  <a:schemeClr val="dk1"/>
                </a:solidFill>
              </a:rPr>
              <a:t>2</a:t>
            </a:r>
            <a:r>
              <a:rPr lang="en" sz="1900">
                <a:solidFill>
                  <a:schemeClr val="dk1"/>
                </a:solidFill>
              </a:rPr>
              <a:t> are also functions from </a:t>
            </a:r>
            <a:r>
              <a:rPr b="1" i="1" lang="en" sz="1900">
                <a:solidFill>
                  <a:schemeClr val="dk1"/>
                </a:solidFill>
              </a:rPr>
              <a:t>A</a:t>
            </a:r>
            <a:r>
              <a:rPr lang="en" sz="1900">
                <a:solidFill>
                  <a:schemeClr val="dk1"/>
                </a:solidFill>
              </a:rPr>
              <a:t> to </a:t>
            </a:r>
            <a:r>
              <a:rPr b="1" i="1" lang="en" sz="1900">
                <a:solidFill>
                  <a:schemeClr val="dk1"/>
                </a:solidFill>
              </a:rPr>
              <a:t>R</a:t>
            </a:r>
            <a:r>
              <a:rPr lang="en" sz="1900">
                <a:solidFill>
                  <a:schemeClr val="dk1"/>
                </a:solidFill>
              </a:rPr>
              <a:t> defined for all x ∈ A by </a:t>
            </a:r>
            <a:endParaRPr sz="1900">
              <a:solidFill>
                <a:schemeClr val="dk1"/>
              </a:solidFill>
            </a:endParaRPr>
          </a:p>
          <a:p>
            <a:pPr indent="-349250" lvl="0" marL="457200" rtl="0" algn="just">
              <a:lnSpc>
                <a:spcPct val="100000"/>
              </a:lnSpc>
              <a:spcBef>
                <a:spcPts val="0"/>
              </a:spcBef>
              <a:spcAft>
                <a:spcPts val="0"/>
              </a:spcAft>
              <a:buClr>
                <a:schemeClr val="dk1"/>
              </a:buClr>
              <a:buSzPts val="1900"/>
              <a:buChar char="●"/>
            </a:pPr>
            <a:r>
              <a:rPr i="1" lang="en" sz="1900">
                <a:solidFill>
                  <a:schemeClr val="dk1"/>
                </a:solidFill>
              </a:rPr>
              <a:t>(</a:t>
            </a:r>
            <a:r>
              <a:rPr b="1" i="1" lang="en" sz="1900">
                <a:solidFill>
                  <a:schemeClr val="dk1"/>
                </a:solidFill>
              </a:rPr>
              <a:t>f</a:t>
            </a:r>
            <a:r>
              <a:rPr b="1" baseline="-25000" i="1" lang="en" sz="1900">
                <a:solidFill>
                  <a:schemeClr val="dk1"/>
                </a:solidFill>
              </a:rPr>
              <a:t>1</a:t>
            </a:r>
            <a:r>
              <a:rPr b="1" i="1" lang="en" sz="1900">
                <a:solidFill>
                  <a:schemeClr val="dk1"/>
                </a:solidFill>
              </a:rPr>
              <a:t>+f</a:t>
            </a:r>
            <a:r>
              <a:rPr b="1" baseline="-25000" i="1" lang="en" sz="1900">
                <a:solidFill>
                  <a:schemeClr val="dk1"/>
                </a:solidFill>
              </a:rPr>
              <a:t>2</a:t>
            </a:r>
            <a:r>
              <a:rPr i="1" lang="en" sz="1900">
                <a:solidFill>
                  <a:schemeClr val="dk1"/>
                </a:solidFill>
              </a:rPr>
              <a:t>)(x) = </a:t>
            </a:r>
            <a:r>
              <a:rPr b="1" i="1" lang="en" sz="1900">
                <a:solidFill>
                  <a:schemeClr val="dk1"/>
                </a:solidFill>
              </a:rPr>
              <a:t>f</a:t>
            </a:r>
            <a:r>
              <a:rPr b="1" baseline="-25000" i="1" lang="en" sz="1900">
                <a:solidFill>
                  <a:schemeClr val="dk1"/>
                </a:solidFill>
              </a:rPr>
              <a:t>1</a:t>
            </a:r>
            <a:r>
              <a:rPr i="1" lang="en" sz="1900">
                <a:solidFill>
                  <a:schemeClr val="dk1"/>
                </a:solidFill>
              </a:rPr>
              <a:t>(x) + </a:t>
            </a:r>
            <a:r>
              <a:rPr b="1" i="1" lang="en" sz="1900">
                <a:solidFill>
                  <a:schemeClr val="dk1"/>
                </a:solidFill>
              </a:rPr>
              <a:t>f</a:t>
            </a:r>
            <a:r>
              <a:rPr b="1" baseline="-25000" i="1" lang="en" sz="1900">
                <a:solidFill>
                  <a:schemeClr val="dk1"/>
                </a:solidFill>
              </a:rPr>
              <a:t>2</a:t>
            </a:r>
            <a:r>
              <a:rPr i="1" lang="en" sz="1900">
                <a:solidFill>
                  <a:schemeClr val="dk1"/>
                </a:solidFill>
              </a:rPr>
              <a:t>(x)</a:t>
            </a:r>
            <a:endParaRPr i="1" sz="1900">
              <a:solidFill>
                <a:schemeClr val="dk1"/>
              </a:solidFill>
            </a:endParaRPr>
          </a:p>
          <a:p>
            <a:pPr indent="-349250" lvl="0" marL="457200" rtl="0" algn="just">
              <a:lnSpc>
                <a:spcPct val="100000"/>
              </a:lnSpc>
              <a:spcBef>
                <a:spcPts val="0"/>
              </a:spcBef>
              <a:spcAft>
                <a:spcPts val="0"/>
              </a:spcAft>
              <a:buClr>
                <a:schemeClr val="dk1"/>
              </a:buClr>
              <a:buSzPts val="1900"/>
              <a:buChar char="●"/>
            </a:pPr>
            <a:r>
              <a:rPr i="1" lang="en" sz="1900">
                <a:solidFill>
                  <a:schemeClr val="dk1"/>
                </a:solidFill>
              </a:rPr>
              <a:t>(</a:t>
            </a:r>
            <a:r>
              <a:rPr b="1" i="1" lang="en" sz="1900">
                <a:solidFill>
                  <a:schemeClr val="dk1"/>
                </a:solidFill>
              </a:rPr>
              <a:t>f</a:t>
            </a:r>
            <a:r>
              <a:rPr b="1" baseline="-25000" i="1" lang="en" sz="1900">
                <a:solidFill>
                  <a:schemeClr val="dk1"/>
                </a:solidFill>
              </a:rPr>
              <a:t>1</a:t>
            </a:r>
            <a:r>
              <a:rPr b="1" i="1" lang="en" sz="1900">
                <a:solidFill>
                  <a:schemeClr val="dk1"/>
                </a:solidFill>
              </a:rPr>
              <a:t>f</a:t>
            </a:r>
            <a:r>
              <a:rPr b="1" baseline="-25000" i="1" lang="en" sz="1900">
                <a:solidFill>
                  <a:schemeClr val="dk1"/>
                </a:solidFill>
              </a:rPr>
              <a:t>2</a:t>
            </a:r>
            <a:r>
              <a:rPr i="1" lang="en" sz="1900">
                <a:solidFill>
                  <a:schemeClr val="dk1"/>
                </a:solidFill>
              </a:rPr>
              <a:t>)(x) = </a:t>
            </a:r>
            <a:r>
              <a:rPr b="1" i="1" lang="en" sz="1900">
                <a:solidFill>
                  <a:schemeClr val="dk1"/>
                </a:solidFill>
              </a:rPr>
              <a:t>f</a:t>
            </a:r>
            <a:r>
              <a:rPr b="1" baseline="-25000" i="1" lang="en" sz="1900">
                <a:solidFill>
                  <a:schemeClr val="dk1"/>
                </a:solidFill>
              </a:rPr>
              <a:t>1</a:t>
            </a:r>
            <a:r>
              <a:rPr i="1" lang="en" sz="1900">
                <a:solidFill>
                  <a:schemeClr val="dk1"/>
                </a:solidFill>
              </a:rPr>
              <a:t>(x)</a:t>
            </a:r>
            <a:r>
              <a:rPr b="1" i="1" lang="en" sz="1900">
                <a:solidFill>
                  <a:schemeClr val="dk1"/>
                </a:solidFill>
              </a:rPr>
              <a:t>f</a:t>
            </a:r>
            <a:r>
              <a:rPr b="1" baseline="-25000" i="1" lang="en" sz="1900">
                <a:solidFill>
                  <a:schemeClr val="dk1"/>
                </a:solidFill>
              </a:rPr>
              <a:t>2</a:t>
            </a:r>
            <a:r>
              <a:rPr i="1" lang="en" sz="1900">
                <a:solidFill>
                  <a:schemeClr val="dk1"/>
                </a:solidFill>
              </a:rPr>
              <a:t>(x)</a:t>
            </a:r>
            <a:endParaRPr i="1" sz="1900">
              <a:solidFill>
                <a:schemeClr val="dk1"/>
              </a:solidFill>
            </a:endParaRPr>
          </a:p>
          <a:p>
            <a:pPr indent="0" lvl="0" marL="0" rtl="0" algn="just">
              <a:lnSpc>
                <a:spcPct val="100000"/>
              </a:lnSpc>
              <a:spcBef>
                <a:spcPts val="0"/>
              </a:spcBef>
              <a:spcAft>
                <a:spcPts val="0"/>
              </a:spcAft>
              <a:buNone/>
            </a:pPr>
            <a:r>
              <a:t/>
            </a:r>
            <a:endParaRPr sz="1900">
              <a:solidFill>
                <a:schemeClr val="dk1"/>
              </a:solidFill>
            </a:endParaRPr>
          </a:p>
          <a:p>
            <a:pPr indent="0" lvl="0" marL="0" rtl="0" algn="just">
              <a:spcBef>
                <a:spcPts val="1200"/>
              </a:spcBef>
              <a:spcAft>
                <a:spcPts val="0"/>
              </a:spcAft>
              <a:buNone/>
            </a:pPr>
            <a:r>
              <a:rPr b="1" lang="en" sz="1900">
                <a:solidFill>
                  <a:schemeClr val="dk1"/>
                </a:solidFill>
              </a:rPr>
              <a:t>EXAMPLE:</a:t>
            </a:r>
            <a:r>
              <a:rPr lang="en" sz="1900">
                <a:solidFill>
                  <a:schemeClr val="dk1"/>
                </a:solidFill>
              </a:rPr>
              <a:t> Let </a:t>
            </a:r>
            <a:r>
              <a:rPr b="1" i="1" lang="en" sz="1900">
                <a:solidFill>
                  <a:schemeClr val="dk1"/>
                </a:solidFill>
              </a:rPr>
              <a:t>f</a:t>
            </a:r>
            <a:r>
              <a:rPr b="1" baseline="-25000" i="1" lang="en" sz="1900">
                <a:solidFill>
                  <a:schemeClr val="dk1"/>
                </a:solidFill>
              </a:rPr>
              <a:t>1</a:t>
            </a:r>
            <a:r>
              <a:rPr lang="en" sz="1900">
                <a:solidFill>
                  <a:schemeClr val="dk1"/>
                </a:solidFill>
              </a:rPr>
              <a:t> and </a:t>
            </a:r>
            <a:r>
              <a:rPr b="1" i="1" lang="en" sz="1900">
                <a:solidFill>
                  <a:schemeClr val="dk1"/>
                </a:solidFill>
              </a:rPr>
              <a:t>f</a:t>
            </a:r>
            <a:r>
              <a:rPr b="1" baseline="-25000" i="1" lang="en" sz="1900">
                <a:solidFill>
                  <a:schemeClr val="dk1"/>
                </a:solidFill>
              </a:rPr>
              <a:t>2</a:t>
            </a:r>
            <a:r>
              <a:rPr lang="en" sz="1900">
                <a:solidFill>
                  <a:schemeClr val="dk1"/>
                </a:solidFill>
              </a:rPr>
              <a:t> be functions from </a:t>
            </a:r>
            <a:r>
              <a:rPr b="1" i="1" lang="en" sz="1900">
                <a:solidFill>
                  <a:schemeClr val="dk1"/>
                </a:solidFill>
              </a:rPr>
              <a:t>R</a:t>
            </a:r>
            <a:r>
              <a:rPr lang="en" sz="1900">
                <a:solidFill>
                  <a:schemeClr val="dk1"/>
                </a:solidFill>
              </a:rPr>
              <a:t> to </a:t>
            </a:r>
            <a:r>
              <a:rPr b="1" i="1" lang="en" sz="1900">
                <a:solidFill>
                  <a:schemeClr val="dk1"/>
                </a:solidFill>
              </a:rPr>
              <a:t>R</a:t>
            </a:r>
            <a:r>
              <a:rPr lang="en" sz="1900">
                <a:solidFill>
                  <a:schemeClr val="dk1"/>
                </a:solidFill>
              </a:rPr>
              <a:t> such that </a:t>
            </a:r>
            <a:r>
              <a:rPr b="1" i="1" lang="en" sz="1900">
                <a:solidFill>
                  <a:schemeClr val="dk1"/>
                </a:solidFill>
              </a:rPr>
              <a:t>f</a:t>
            </a:r>
            <a:r>
              <a:rPr b="1" baseline="-25000" i="1" lang="en" sz="1900">
                <a:solidFill>
                  <a:schemeClr val="dk1"/>
                </a:solidFill>
              </a:rPr>
              <a:t>1</a:t>
            </a:r>
            <a:r>
              <a:rPr b="1" i="1" lang="en" sz="1900">
                <a:solidFill>
                  <a:schemeClr val="dk1"/>
                </a:solidFill>
              </a:rPr>
              <a:t>(x) = x</a:t>
            </a:r>
            <a:r>
              <a:rPr b="1" baseline="30000" i="1" lang="en" sz="1900">
                <a:solidFill>
                  <a:schemeClr val="dk1"/>
                </a:solidFill>
              </a:rPr>
              <a:t>2</a:t>
            </a:r>
            <a:r>
              <a:rPr lang="en" sz="1900">
                <a:solidFill>
                  <a:schemeClr val="dk1"/>
                </a:solidFill>
              </a:rPr>
              <a:t> and </a:t>
            </a:r>
            <a:r>
              <a:rPr b="1" i="1" lang="en" sz="1900">
                <a:solidFill>
                  <a:schemeClr val="dk1"/>
                </a:solidFill>
              </a:rPr>
              <a:t>f</a:t>
            </a:r>
            <a:r>
              <a:rPr b="1" baseline="-25000" i="1" lang="en" sz="1900">
                <a:solidFill>
                  <a:schemeClr val="dk1"/>
                </a:solidFill>
              </a:rPr>
              <a:t>2</a:t>
            </a:r>
            <a:r>
              <a:rPr b="1" i="1" lang="en" sz="1900">
                <a:solidFill>
                  <a:schemeClr val="dk1"/>
                </a:solidFill>
              </a:rPr>
              <a:t>(x) = x − x</a:t>
            </a:r>
            <a:r>
              <a:rPr b="1" baseline="30000" i="1" lang="en" sz="1900">
                <a:solidFill>
                  <a:schemeClr val="dk1"/>
                </a:solidFill>
              </a:rPr>
              <a:t>2</a:t>
            </a:r>
            <a:r>
              <a:rPr b="1" i="1" lang="en" sz="1900">
                <a:solidFill>
                  <a:schemeClr val="dk1"/>
                </a:solidFill>
              </a:rPr>
              <a:t>.</a:t>
            </a:r>
            <a:r>
              <a:rPr lang="en" sz="1900">
                <a:solidFill>
                  <a:schemeClr val="dk1"/>
                </a:solidFill>
              </a:rPr>
              <a:t> What are the functions </a:t>
            </a:r>
            <a:r>
              <a:rPr b="1" i="1" lang="en" sz="1900">
                <a:solidFill>
                  <a:schemeClr val="dk1"/>
                </a:solidFill>
              </a:rPr>
              <a:t>f</a:t>
            </a:r>
            <a:r>
              <a:rPr b="1" baseline="-25000" i="1" lang="en" sz="1900">
                <a:solidFill>
                  <a:schemeClr val="dk1"/>
                </a:solidFill>
              </a:rPr>
              <a:t>1</a:t>
            </a:r>
            <a:r>
              <a:rPr b="1" i="1" lang="en" sz="1900">
                <a:solidFill>
                  <a:schemeClr val="dk1"/>
                </a:solidFill>
              </a:rPr>
              <a:t> + f</a:t>
            </a:r>
            <a:r>
              <a:rPr b="1" baseline="-25000" i="1" lang="en" sz="1900">
                <a:solidFill>
                  <a:schemeClr val="dk1"/>
                </a:solidFill>
              </a:rPr>
              <a:t>2</a:t>
            </a:r>
            <a:r>
              <a:rPr lang="en" sz="1900">
                <a:solidFill>
                  <a:schemeClr val="dk1"/>
                </a:solidFill>
              </a:rPr>
              <a:t> and </a:t>
            </a:r>
            <a:r>
              <a:rPr b="1" i="1" lang="en" sz="1900">
                <a:solidFill>
                  <a:schemeClr val="dk1"/>
                </a:solidFill>
              </a:rPr>
              <a:t>f</a:t>
            </a:r>
            <a:r>
              <a:rPr b="1" baseline="-25000" i="1" lang="en" sz="1900">
                <a:solidFill>
                  <a:schemeClr val="dk1"/>
                </a:solidFill>
              </a:rPr>
              <a:t>1</a:t>
            </a:r>
            <a:r>
              <a:rPr b="1" i="1" lang="en" sz="1900">
                <a:solidFill>
                  <a:schemeClr val="dk1"/>
                </a:solidFill>
              </a:rPr>
              <a:t> f</a:t>
            </a:r>
            <a:r>
              <a:rPr b="1" baseline="-25000" i="1" lang="en" sz="1900">
                <a:solidFill>
                  <a:schemeClr val="dk1"/>
                </a:solidFill>
              </a:rPr>
              <a:t>2</a:t>
            </a:r>
            <a:r>
              <a:rPr lang="en" sz="1900">
                <a:solidFill>
                  <a:schemeClr val="dk1"/>
                </a:solidFill>
              </a:rPr>
              <a:t>? </a:t>
            </a:r>
            <a:endParaRPr sz="1900">
              <a:solidFill>
                <a:schemeClr val="dk1"/>
              </a:solidFill>
            </a:endParaRPr>
          </a:p>
          <a:p>
            <a:pPr indent="0" lvl="0" marL="0" rtl="0" algn="just">
              <a:spcBef>
                <a:spcPts val="1200"/>
              </a:spcBef>
              <a:spcAft>
                <a:spcPts val="0"/>
              </a:spcAft>
              <a:buNone/>
            </a:pPr>
            <a:r>
              <a:rPr b="1" lang="en" sz="1900">
                <a:solidFill>
                  <a:schemeClr val="dk1"/>
                </a:solidFill>
              </a:rPr>
              <a:t>SOLUTION:</a:t>
            </a:r>
            <a:r>
              <a:rPr lang="en" sz="1900">
                <a:solidFill>
                  <a:schemeClr val="dk1"/>
                </a:solidFill>
              </a:rPr>
              <a:t> From the definition of the sum and product of functions, it follows that </a:t>
            </a:r>
            <a:endParaRPr sz="1900">
              <a:solidFill>
                <a:schemeClr val="dk1"/>
              </a:solidFill>
            </a:endParaRPr>
          </a:p>
          <a:p>
            <a:pPr indent="-349250" lvl="0" marL="1828800" rtl="0" algn="l">
              <a:spcBef>
                <a:spcPts val="1200"/>
              </a:spcBef>
              <a:spcAft>
                <a:spcPts val="0"/>
              </a:spcAft>
              <a:buClr>
                <a:schemeClr val="dk1"/>
              </a:buClr>
              <a:buSzPts val="1900"/>
              <a:buChar char="➔"/>
            </a:pPr>
            <a:r>
              <a:rPr lang="en" sz="1900">
                <a:solidFill>
                  <a:schemeClr val="dk1"/>
                </a:solidFill>
              </a:rPr>
              <a:t>(f</a:t>
            </a:r>
            <a:r>
              <a:rPr baseline="-25000" lang="en" sz="1900">
                <a:solidFill>
                  <a:schemeClr val="dk1"/>
                </a:solidFill>
              </a:rPr>
              <a:t>1</a:t>
            </a:r>
            <a:r>
              <a:rPr lang="en" sz="1900">
                <a:solidFill>
                  <a:schemeClr val="dk1"/>
                </a:solidFill>
              </a:rPr>
              <a:t>+ f</a:t>
            </a:r>
            <a:r>
              <a:rPr baseline="-25000" lang="en" sz="1900">
                <a:solidFill>
                  <a:schemeClr val="dk1"/>
                </a:solidFill>
              </a:rPr>
              <a:t>2</a:t>
            </a:r>
            <a:r>
              <a:rPr lang="en" sz="1900">
                <a:solidFill>
                  <a:schemeClr val="dk1"/>
                </a:solidFill>
              </a:rPr>
              <a:t>)(x) = f</a:t>
            </a:r>
            <a:r>
              <a:rPr baseline="-25000" lang="en" sz="1900">
                <a:solidFill>
                  <a:schemeClr val="dk1"/>
                </a:solidFill>
              </a:rPr>
              <a:t>1</a:t>
            </a:r>
            <a:r>
              <a:rPr lang="en" sz="1900">
                <a:solidFill>
                  <a:schemeClr val="dk1"/>
                </a:solidFill>
              </a:rPr>
              <a:t>(x) + f</a:t>
            </a:r>
            <a:r>
              <a:rPr baseline="-25000" lang="en" sz="1900">
                <a:solidFill>
                  <a:schemeClr val="dk1"/>
                </a:solidFill>
              </a:rPr>
              <a:t>2</a:t>
            </a:r>
            <a:r>
              <a:rPr lang="en" sz="1900">
                <a:solidFill>
                  <a:schemeClr val="dk1"/>
                </a:solidFill>
              </a:rPr>
              <a:t>(x) = x</a:t>
            </a:r>
            <a:r>
              <a:rPr baseline="30000" lang="en" sz="1900">
                <a:solidFill>
                  <a:schemeClr val="dk1"/>
                </a:solidFill>
              </a:rPr>
              <a:t>2</a:t>
            </a:r>
            <a:r>
              <a:rPr lang="en" sz="1900">
                <a:solidFill>
                  <a:schemeClr val="dk1"/>
                </a:solidFill>
              </a:rPr>
              <a:t> + (x − x</a:t>
            </a:r>
            <a:r>
              <a:rPr baseline="30000" lang="en" sz="1900">
                <a:solidFill>
                  <a:schemeClr val="dk1"/>
                </a:solidFill>
              </a:rPr>
              <a:t>2</a:t>
            </a:r>
            <a:r>
              <a:rPr lang="en" sz="1900">
                <a:solidFill>
                  <a:schemeClr val="dk1"/>
                </a:solidFill>
              </a:rPr>
              <a:t> ) = x  </a:t>
            </a:r>
            <a:endParaRPr sz="1900">
              <a:solidFill>
                <a:schemeClr val="dk1"/>
              </a:solidFill>
            </a:endParaRPr>
          </a:p>
          <a:p>
            <a:pPr indent="-349250" lvl="0" marL="1828800" rtl="0" algn="l">
              <a:spcBef>
                <a:spcPts val="0"/>
              </a:spcBef>
              <a:spcAft>
                <a:spcPts val="0"/>
              </a:spcAft>
              <a:buClr>
                <a:schemeClr val="dk1"/>
              </a:buClr>
              <a:buSzPts val="1900"/>
              <a:buChar char="➔"/>
            </a:pPr>
            <a:r>
              <a:rPr lang="en" sz="1900">
                <a:solidFill>
                  <a:schemeClr val="dk1"/>
                </a:solidFill>
              </a:rPr>
              <a:t>( f</a:t>
            </a:r>
            <a:r>
              <a:rPr baseline="-25000" lang="en" sz="1900">
                <a:solidFill>
                  <a:schemeClr val="dk1"/>
                </a:solidFill>
              </a:rPr>
              <a:t>1</a:t>
            </a:r>
            <a:r>
              <a:rPr lang="en" sz="1900">
                <a:solidFill>
                  <a:schemeClr val="dk1"/>
                </a:solidFill>
              </a:rPr>
              <a:t>f</a:t>
            </a:r>
            <a:r>
              <a:rPr baseline="-25000" lang="en" sz="1900">
                <a:solidFill>
                  <a:schemeClr val="dk1"/>
                </a:solidFill>
              </a:rPr>
              <a:t>2</a:t>
            </a:r>
            <a:r>
              <a:rPr lang="en" sz="1900">
                <a:solidFill>
                  <a:schemeClr val="dk1"/>
                </a:solidFill>
              </a:rPr>
              <a:t>)(x) = x</a:t>
            </a:r>
            <a:r>
              <a:rPr baseline="30000" lang="en" sz="1900">
                <a:solidFill>
                  <a:schemeClr val="dk1"/>
                </a:solidFill>
              </a:rPr>
              <a:t>2</a:t>
            </a:r>
            <a:r>
              <a:rPr lang="en" sz="1900">
                <a:solidFill>
                  <a:schemeClr val="dk1"/>
                </a:solidFill>
              </a:rPr>
              <a:t> (x − x</a:t>
            </a:r>
            <a:r>
              <a:rPr baseline="30000" lang="en" sz="1900">
                <a:solidFill>
                  <a:schemeClr val="dk1"/>
                </a:solidFill>
              </a:rPr>
              <a:t>2</a:t>
            </a:r>
            <a:r>
              <a:rPr lang="en" sz="1900">
                <a:solidFill>
                  <a:schemeClr val="dk1"/>
                </a:solidFill>
              </a:rPr>
              <a:t>) = x</a:t>
            </a:r>
            <a:r>
              <a:rPr baseline="30000" lang="en" sz="1900">
                <a:solidFill>
                  <a:schemeClr val="dk1"/>
                </a:solidFill>
              </a:rPr>
              <a:t>3</a:t>
            </a:r>
            <a:r>
              <a:rPr lang="en" sz="1900">
                <a:solidFill>
                  <a:schemeClr val="dk1"/>
                </a:solidFill>
              </a:rPr>
              <a:t> − x</a:t>
            </a:r>
            <a:r>
              <a:rPr baseline="30000" lang="en" sz="1900">
                <a:solidFill>
                  <a:schemeClr val="dk1"/>
                </a:solidFill>
              </a:rPr>
              <a:t>4</a:t>
            </a:r>
            <a:r>
              <a:rPr lang="en" sz="1900">
                <a:solidFill>
                  <a:schemeClr val="dk1"/>
                </a:solidFill>
              </a:rPr>
              <a:t> .</a:t>
            </a:r>
            <a:endParaRPr sz="2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Definition</a:t>
            </a:r>
            <a:endParaRPr b="1">
              <a:latin typeface="Comic Sans MS"/>
              <a:ea typeface="Comic Sans MS"/>
              <a:cs typeface="Comic Sans MS"/>
              <a:sym typeface="Comic Sans MS"/>
            </a:endParaRPr>
          </a:p>
        </p:txBody>
      </p:sp>
      <p:sp>
        <p:nvSpPr>
          <p:cNvPr id="109" name="Google Shape;109;p19"/>
          <p:cNvSpPr txBox="1"/>
          <p:nvPr>
            <p:ph idx="1" type="body"/>
          </p:nvPr>
        </p:nvSpPr>
        <p:spPr>
          <a:xfrm>
            <a:off x="311700" y="1152475"/>
            <a:ext cx="8520600" cy="3799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900">
                <a:solidFill>
                  <a:schemeClr val="dk1"/>
                </a:solidFill>
              </a:rPr>
              <a:t>Let </a:t>
            </a:r>
            <a:r>
              <a:rPr b="1" i="1" lang="en" sz="1900">
                <a:solidFill>
                  <a:schemeClr val="dk1"/>
                </a:solidFill>
              </a:rPr>
              <a:t>f</a:t>
            </a:r>
            <a:r>
              <a:rPr lang="en" sz="1900">
                <a:solidFill>
                  <a:schemeClr val="dk1"/>
                </a:solidFill>
              </a:rPr>
              <a:t> be a function from </a:t>
            </a:r>
            <a:r>
              <a:rPr b="1" i="1" lang="en" sz="1900">
                <a:solidFill>
                  <a:schemeClr val="dk1"/>
                </a:solidFill>
              </a:rPr>
              <a:t>A </a:t>
            </a:r>
            <a:r>
              <a:rPr lang="en" sz="1900">
                <a:solidFill>
                  <a:schemeClr val="dk1"/>
                </a:solidFill>
              </a:rPr>
              <a:t>to </a:t>
            </a:r>
            <a:r>
              <a:rPr b="1" i="1" lang="en" sz="1900">
                <a:solidFill>
                  <a:schemeClr val="dk1"/>
                </a:solidFill>
              </a:rPr>
              <a:t>B</a:t>
            </a:r>
            <a:r>
              <a:rPr lang="en" sz="1900">
                <a:solidFill>
                  <a:schemeClr val="dk1"/>
                </a:solidFill>
              </a:rPr>
              <a:t> and let </a:t>
            </a:r>
            <a:r>
              <a:rPr b="1" i="1" lang="en" sz="1900">
                <a:solidFill>
                  <a:schemeClr val="dk1"/>
                </a:solidFill>
              </a:rPr>
              <a:t>S</a:t>
            </a:r>
            <a:r>
              <a:rPr lang="en" sz="1900">
                <a:solidFill>
                  <a:schemeClr val="dk1"/>
                </a:solidFill>
              </a:rPr>
              <a:t> be a subset of </a:t>
            </a:r>
            <a:r>
              <a:rPr b="1" i="1" lang="en" sz="1900">
                <a:solidFill>
                  <a:schemeClr val="dk1"/>
                </a:solidFill>
              </a:rPr>
              <a:t>A</a:t>
            </a:r>
            <a:r>
              <a:rPr lang="en" sz="1900">
                <a:solidFill>
                  <a:schemeClr val="dk1"/>
                </a:solidFill>
              </a:rPr>
              <a:t>. The </a:t>
            </a:r>
            <a:r>
              <a:rPr b="1" i="1" lang="en" sz="1900">
                <a:solidFill>
                  <a:schemeClr val="dk1"/>
                </a:solidFill>
              </a:rPr>
              <a:t>image of S</a:t>
            </a:r>
            <a:r>
              <a:rPr lang="en" sz="1900">
                <a:solidFill>
                  <a:schemeClr val="dk1"/>
                </a:solidFill>
              </a:rPr>
              <a:t> under the function </a:t>
            </a:r>
            <a:r>
              <a:rPr b="1" i="1" lang="en" sz="1900">
                <a:solidFill>
                  <a:schemeClr val="dk1"/>
                </a:solidFill>
              </a:rPr>
              <a:t>f</a:t>
            </a:r>
            <a:r>
              <a:rPr lang="en" sz="1900">
                <a:solidFill>
                  <a:schemeClr val="dk1"/>
                </a:solidFill>
              </a:rPr>
              <a:t> is the </a:t>
            </a:r>
            <a:r>
              <a:rPr b="1" i="1" lang="en" sz="1900">
                <a:solidFill>
                  <a:schemeClr val="dk1"/>
                </a:solidFill>
              </a:rPr>
              <a:t>subset of B</a:t>
            </a:r>
            <a:r>
              <a:rPr lang="en" sz="1900">
                <a:solidFill>
                  <a:schemeClr val="dk1"/>
                </a:solidFill>
              </a:rPr>
              <a:t> that consists of the images of the elements of </a:t>
            </a:r>
            <a:r>
              <a:rPr b="1" i="1" lang="en" sz="1900">
                <a:solidFill>
                  <a:schemeClr val="dk1"/>
                </a:solidFill>
              </a:rPr>
              <a:t>S</a:t>
            </a:r>
            <a:r>
              <a:rPr lang="en" sz="1900">
                <a:solidFill>
                  <a:schemeClr val="dk1"/>
                </a:solidFill>
              </a:rPr>
              <a:t>. We denote the image of </a:t>
            </a:r>
            <a:r>
              <a:rPr b="1" i="1" lang="en" sz="1900">
                <a:solidFill>
                  <a:schemeClr val="dk1"/>
                </a:solidFill>
              </a:rPr>
              <a:t>S</a:t>
            </a:r>
            <a:r>
              <a:rPr lang="en" sz="1900">
                <a:solidFill>
                  <a:schemeClr val="dk1"/>
                </a:solidFill>
              </a:rPr>
              <a:t> by </a:t>
            </a:r>
            <a:r>
              <a:rPr b="1" i="1" lang="en" sz="1900">
                <a:solidFill>
                  <a:schemeClr val="dk1"/>
                </a:solidFill>
              </a:rPr>
              <a:t>f(S)</a:t>
            </a:r>
            <a:r>
              <a:rPr lang="en" sz="1900">
                <a:solidFill>
                  <a:schemeClr val="dk1"/>
                </a:solidFill>
              </a:rPr>
              <a:t>, so </a:t>
            </a:r>
            <a:endParaRPr sz="1900">
              <a:solidFill>
                <a:schemeClr val="dk1"/>
              </a:solidFill>
            </a:endParaRPr>
          </a:p>
          <a:p>
            <a:pPr indent="457200" lvl="0" marL="2286000" rtl="0" algn="just">
              <a:spcBef>
                <a:spcPts val="0"/>
              </a:spcBef>
              <a:spcAft>
                <a:spcPts val="0"/>
              </a:spcAft>
              <a:buNone/>
            </a:pPr>
            <a:r>
              <a:rPr b="1" i="1" lang="en" sz="1900">
                <a:solidFill>
                  <a:schemeClr val="dk1"/>
                </a:solidFill>
              </a:rPr>
              <a:t>f(S) = {t ∣ ∃s∈S (t = f(s))}</a:t>
            </a:r>
            <a:r>
              <a:rPr lang="en" sz="1900">
                <a:solidFill>
                  <a:schemeClr val="dk1"/>
                </a:solidFill>
              </a:rPr>
              <a:t>. </a:t>
            </a:r>
            <a:endParaRPr sz="1900">
              <a:solidFill>
                <a:schemeClr val="dk1"/>
              </a:solidFill>
            </a:endParaRPr>
          </a:p>
          <a:p>
            <a:pPr indent="0" lvl="0" marL="0" rtl="0" algn="just">
              <a:spcBef>
                <a:spcPts val="0"/>
              </a:spcBef>
              <a:spcAft>
                <a:spcPts val="0"/>
              </a:spcAft>
              <a:buNone/>
            </a:pPr>
            <a:r>
              <a:rPr lang="en" sz="1900">
                <a:solidFill>
                  <a:schemeClr val="dk1"/>
                </a:solidFill>
              </a:rPr>
              <a:t>We also use the shorthand </a:t>
            </a:r>
            <a:r>
              <a:rPr b="1" i="1" lang="en" sz="1900">
                <a:solidFill>
                  <a:schemeClr val="dk1"/>
                </a:solidFill>
              </a:rPr>
              <a:t>{f(s) ∣ s ∈ S}</a:t>
            </a:r>
            <a:r>
              <a:rPr lang="en" sz="1900">
                <a:solidFill>
                  <a:schemeClr val="dk1"/>
                </a:solidFill>
              </a:rPr>
              <a:t> to denote this set. </a:t>
            </a:r>
            <a:endParaRPr sz="1900">
              <a:solidFill>
                <a:schemeClr val="dk1"/>
              </a:solidFill>
            </a:endParaRPr>
          </a:p>
          <a:p>
            <a:pPr indent="0" lvl="0" marL="0" rtl="0" algn="just">
              <a:spcBef>
                <a:spcPts val="0"/>
              </a:spcBef>
              <a:spcAft>
                <a:spcPts val="0"/>
              </a:spcAft>
              <a:buClr>
                <a:schemeClr val="dk1"/>
              </a:buClr>
              <a:buSzPts val="1800"/>
              <a:buFont typeface="Arial"/>
              <a:buNone/>
            </a:pPr>
            <a:r>
              <a:t/>
            </a:r>
            <a:endParaRPr sz="1900">
              <a:solidFill>
                <a:schemeClr val="dk1"/>
              </a:solidFill>
            </a:endParaRPr>
          </a:p>
          <a:p>
            <a:pPr indent="0" lvl="0" marL="0" rtl="0" algn="just">
              <a:spcBef>
                <a:spcPts val="1200"/>
              </a:spcBef>
              <a:spcAft>
                <a:spcPts val="1200"/>
              </a:spcAft>
              <a:buClr>
                <a:schemeClr val="dk1"/>
              </a:buClr>
              <a:buSzPts val="1800"/>
              <a:buFont typeface="Arial"/>
              <a:buNone/>
            </a:pPr>
            <a:r>
              <a:rPr b="1" lang="en" sz="1900">
                <a:solidFill>
                  <a:schemeClr val="dk1"/>
                </a:solidFill>
              </a:rPr>
              <a:t>EXAMPLE:</a:t>
            </a:r>
            <a:r>
              <a:rPr lang="en" sz="1900">
                <a:solidFill>
                  <a:schemeClr val="dk1"/>
                </a:solidFill>
              </a:rPr>
              <a:t> Let </a:t>
            </a:r>
            <a:r>
              <a:rPr b="1" lang="en" sz="1900">
                <a:solidFill>
                  <a:schemeClr val="dk1"/>
                </a:solidFill>
              </a:rPr>
              <a:t>A</a:t>
            </a:r>
            <a:r>
              <a:rPr lang="en" sz="1900">
                <a:solidFill>
                  <a:schemeClr val="dk1"/>
                </a:solidFill>
              </a:rPr>
              <a:t> = {a, b, c, d, e} and </a:t>
            </a:r>
            <a:r>
              <a:rPr b="1" lang="en" sz="1900">
                <a:solidFill>
                  <a:schemeClr val="dk1"/>
                </a:solidFill>
              </a:rPr>
              <a:t>B</a:t>
            </a:r>
            <a:r>
              <a:rPr lang="en" sz="1900">
                <a:solidFill>
                  <a:schemeClr val="dk1"/>
                </a:solidFill>
              </a:rPr>
              <a:t> = {1, 2, 3, 4} with </a:t>
            </a:r>
            <a:r>
              <a:rPr i="1" lang="en" sz="1900">
                <a:solidFill>
                  <a:schemeClr val="dk1"/>
                </a:solidFill>
              </a:rPr>
              <a:t>f(a)</a:t>
            </a:r>
            <a:r>
              <a:rPr lang="en" sz="1900">
                <a:solidFill>
                  <a:schemeClr val="dk1"/>
                </a:solidFill>
              </a:rPr>
              <a:t> = 2, </a:t>
            </a:r>
            <a:r>
              <a:rPr i="1" lang="en" sz="1900">
                <a:solidFill>
                  <a:schemeClr val="dk1"/>
                </a:solidFill>
              </a:rPr>
              <a:t>f(b)</a:t>
            </a:r>
            <a:r>
              <a:rPr lang="en" sz="1900">
                <a:solidFill>
                  <a:schemeClr val="dk1"/>
                </a:solidFill>
              </a:rPr>
              <a:t> = 1, </a:t>
            </a:r>
            <a:r>
              <a:rPr i="1" lang="en" sz="1900">
                <a:solidFill>
                  <a:schemeClr val="dk1"/>
                </a:solidFill>
              </a:rPr>
              <a:t>f(c)</a:t>
            </a:r>
            <a:r>
              <a:rPr lang="en" sz="1900">
                <a:solidFill>
                  <a:schemeClr val="dk1"/>
                </a:solidFill>
              </a:rPr>
              <a:t> = 4, </a:t>
            </a:r>
            <a:r>
              <a:rPr i="1" lang="en" sz="1900">
                <a:solidFill>
                  <a:schemeClr val="dk1"/>
                </a:solidFill>
              </a:rPr>
              <a:t>f(d)</a:t>
            </a:r>
            <a:r>
              <a:rPr lang="en" sz="1900">
                <a:solidFill>
                  <a:schemeClr val="dk1"/>
                </a:solidFill>
              </a:rPr>
              <a:t> = 1, and </a:t>
            </a:r>
            <a:r>
              <a:rPr i="1" lang="en" sz="1900">
                <a:solidFill>
                  <a:schemeClr val="dk1"/>
                </a:solidFill>
              </a:rPr>
              <a:t>f(e)</a:t>
            </a:r>
            <a:r>
              <a:rPr lang="en" sz="1900">
                <a:solidFill>
                  <a:schemeClr val="dk1"/>
                </a:solidFill>
              </a:rPr>
              <a:t> = 1. The image of the subset </a:t>
            </a:r>
            <a:r>
              <a:rPr b="1" lang="en" sz="1900">
                <a:solidFill>
                  <a:schemeClr val="dk1"/>
                </a:solidFill>
              </a:rPr>
              <a:t>S</a:t>
            </a:r>
            <a:r>
              <a:rPr lang="en" sz="1900">
                <a:solidFill>
                  <a:schemeClr val="dk1"/>
                </a:solidFill>
              </a:rPr>
              <a:t> = {b, c, d} is the set </a:t>
            </a:r>
            <a:r>
              <a:rPr i="1" lang="en" sz="1900">
                <a:solidFill>
                  <a:schemeClr val="dk1"/>
                </a:solidFill>
              </a:rPr>
              <a:t>f(S</a:t>
            </a:r>
            <a:r>
              <a:rPr lang="en" sz="1900">
                <a:solidFill>
                  <a:schemeClr val="dk1"/>
                </a:solidFill>
              </a:rPr>
              <a:t>) = {1, 4}.</a:t>
            </a:r>
            <a:endParaRPr sz="20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One-to-one Functions</a:t>
            </a:r>
            <a:endParaRPr b="1">
              <a:latin typeface="Comic Sans MS"/>
              <a:ea typeface="Comic Sans MS"/>
              <a:cs typeface="Comic Sans MS"/>
              <a:sym typeface="Comic Sans MS"/>
            </a:endParaRPr>
          </a:p>
        </p:txBody>
      </p:sp>
      <p:sp>
        <p:nvSpPr>
          <p:cNvPr id="115" name="Google Shape;115;p20"/>
          <p:cNvSpPr txBox="1"/>
          <p:nvPr>
            <p:ph idx="1" type="body"/>
          </p:nvPr>
        </p:nvSpPr>
        <p:spPr>
          <a:xfrm>
            <a:off x="311700" y="1152475"/>
            <a:ext cx="8520600" cy="3799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900">
                <a:solidFill>
                  <a:schemeClr val="dk1"/>
                </a:solidFill>
              </a:rPr>
              <a:t>A function </a:t>
            </a:r>
            <a:r>
              <a:rPr b="1" i="1" lang="en" sz="1900">
                <a:solidFill>
                  <a:schemeClr val="dk1"/>
                </a:solidFill>
              </a:rPr>
              <a:t>f</a:t>
            </a:r>
            <a:r>
              <a:rPr lang="en" sz="1900">
                <a:solidFill>
                  <a:schemeClr val="dk1"/>
                </a:solidFill>
              </a:rPr>
              <a:t> is said to be </a:t>
            </a:r>
            <a:r>
              <a:rPr b="1" i="1" lang="en" sz="1900">
                <a:solidFill>
                  <a:schemeClr val="dk1"/>
                </a:solidFill>
              </a:rPr>
              <a:t>one-to-one</a:t>
            </a:r>
            <a:r>
              <a:rPr lang="en" sz="1900">
                <a:solidFill>
                  <a:schemeClr val="dk1"/>
                </a:solidFill>
              </a:rPr>
              <a:t>, or an </a:t>
            </a:r>
            <a:r>
              <a:rPr b="1" i="1" lang="en" sz="1900">
                <a:solidFill>
                  <a:schemeClr val="dk1"/>
                </a:solidFill>
              </a:rPr>
              <a:t>injection</a:t>
            </a:r>
            <a:r>
              <a:rPr lang="en" sz="1900">
                <a:solidFill>
                  <a:schemeClr val="dk1"/>
                </a:solidFill>
              </a:rPr>
              <a:t>, if and only if </a:t>
            </a:r>
            <a:r>
              <a:rPr b="1" i="1" lang="en" sz="1900">
                <a:solidFill>
                  <a:schemeClr val="dk1"/>
                </a:solidFill>
              </a:rPr>
              <a:t>f(a) = f(b)</a:t>
            </a:r>
            <a:r>
              <a:rPr lang="en" sz="1900">
                <a:solidFill>
                  <a:schemeClr val="dk1"/>
                </a:solidFill>
              </a:rPr>
              <a:t> implies that </a:t>
            </a:r>
            <a:r>
              <a:rPr b="1" i="1" lang="en" sz="1900">
                <a:solidFill>
                  <a:schemeClr val="dk1"/>
                </a:solidFill>
              </a:rPr>
              <a:t>a = b</a:t>
            </a:r>
            <a:r>
              <a:rPr lang="en" sz="1900">
                <a:solidFill>
                  <a:schemeClr val="dk1"/>
                </a:solidFill>
              </a:rPr>
              <a:t> for all </a:t>
            </a:r>
            <a:r>
              <a:rPr b="1" i="1" lang="en" sz="1900">
                <a:solidFill>
                  <a:schemeClr val="dk1"/>
                </a:solidFill>
              </a:rPr>
              <a:t>a</a:t>
            </a:r>
            <a:r>
              <a:rPr lang="en" sz="1900">
                <a:solidFill>
                  <a:schemeClr val="dk1"/>
                </a:solidFill>
              </a:rPr>
              <a:t> and </a:t>
            </a:r>
            <a:r>
              <a:rPr b="1" i="1" lang="en" sz="1900">
                <a:solidFill>
                  <a:schemeClr val="dk1"/>
                </a:solidFill>
              </a:rPr>
              <a:t>b</a:t>
            </a:r>
            <a:r>
              <a:rPr lang="en" sz="1900">
                <a:solidFill>
                  <a:schemeClr val="dk1"/>
                </a:solidFill>
              </a:rPr>
              <a:t> in the domain of </a:t>
            </a:r>
            <a:r>
              <a:rPr b="1" i="1" lang="en" sz="1900">
                <a:solidFill>
                  <a:schemeClr val="dk1"/>
                </a:solidFill>
              </a:rPr>
              <a:t>f</a:t>
            </a:r>
            <a:r>
              <a:rPr lang="en" sz="1900">
                <a:solidFill>
                  <a:schemeClr val="dk1"/>
                </a:solidFill>
              </a:rPr>
              <a:t>. </a:t>
            </a:r>
            <a:endParaRPr sz="1900">
              <a:solidFill>
                <a:schemeClr val="dk1"/>
              </a:solidFill>
            </a:endParaRPr>
          </a:p>
          <a:p>
            <a:pPr indent="0" lvl="0" marL="0" rtl="0" algn="just">
              <a:spcBef>
                <a:spcPts val="0"/>
              </a:spcBef>
              <a:spcAft>
                <a:spcPts val="0"/>
              </a:spcAft>
              <a:buNone/>
            </a:pPr>
            <a:r>
              <a:rPr lang="en" sz="1900">
                <a:solidFill>
                  <a:schemeClr val="dk1"/>
                </a:solidFill>
              </a:rPr>
              <a:t>A function is said to be injective if it is one-to-one. </a:t>
            </a:r>
            <a:endParaRPr sz="1900">
              <a:solidFill>
                <a:schemeClr val="dk1"/>
              </a:solidFill>
            </a:endParaRPr>
          </a:p>
          <a:p>
            <a:pPr indent="0" lvl="0" marL="0" rtl="0" algn="just">
              <a:spcBef>
                <a:spcPts val="0"/>
              </a:spcBef>
              <a:spcAft>
                <a:spcPts val="0"/>
              </a:spcAft>
              <a:buNone/>
            </a:pPr>
            <a:r>
              <a:t/>
            </a:r>
            <a:endParaRPr sz="1900">
              <a:solidFill>
                <a:schemeClr val="dk1"/>
              </a:solidFill>
            </a:endParaRPr>
          </a:p>
          <a:p>
            <a:pPr indent="0" lvl="0" marL="0" rtl="0" algn="just">
              <a:spcBef>
                <a:spcPts val="0"/>
              </a:spcBef>
              <a:spcAft>
                <a:spcPts val="0"/>
              </a:spcAft>
              <a:buNone/>
            </a:pPr>
            <a:r>
              <a:rPr b="1" lang="en" sz="1900">
                <a:solidFill>
                  <a:schemeClr val="dk1"/>
                </a:solidFill>
              </a:rPr>
              <a:t>Contrapositive of the previous implication:</a:t>
            </a:r>
            <a:r>
              <a:rPr lang="en" sz="1900">
                <a:solidFill>
                  <a:schemeClr val="dk1"/>
                </a:solidFill>
              </a:rPr>
              <a:t> A function </a:t>
            </a:r>
            <a:r>
              <a:rPr b="1" i="1" lang="en" sz="1900">
                <a:solidFill>
                  <a:schemeClr val="dk1"/>
                </a:solidFill>
              </a:rPr>
              <a:t>f</a:t>
            </a:r>
            <a:r>
              <a:rPr lang="en" sz="1900">
                <a:solidFill>
                  <a:schemeClr val="dk1"/>
                </a:solidFill>
              </a:rPr>
              <a:t> is </a:t>
            </a:r>
            <a:r>
              <a:rPr b="1" i="1" lang="en" sz="1900">
                <a:solidFill>
                  <a:schemeClr val="dk1"/>
                </a:solidFill>
              </a:rPr>
              <a:t>one-to-one</a:t>
            </a:r>
            <a:r>
              <a:rPr lang="en" sz="1900">
                <a:solidFill>
                  <a:schemeClr val="dk1"/>
                </a:solidFill>
              </a:rPr>
              <a:t> if and only if </a:t>
            </a:r>
            <a:r>
              <a:rPr b="1" i="1" lang="en" sz="1900">
                <a:solidFill>
                  <a:schemeClr val="dk1"/>
                </a:solidFill>
              </a:rPr>
              <a:t>f(a) ≠ f(b)</a:t>
            </a:r>
            <a:r>
              <a:rPr lang="en" sz="1900">
                <a:solidFill>
                  <a:schemeClr val="dk1"/>
                </a:solidFill>
              </a:rPr>
              <a:t> whenever </a:t>
            </a:r>
            <a:r>
              <a:rPr b="1" i="1" lang="en" sz="1900">
                <a:solidFill>
                  <a:schemeClr val="dk1"/>
                </a:solidFill>
              </a:rPr>
              <a:t>a ≠ b</a:t>
            </a:r>
            <a:r>
              <a:rPr lang="en" sz="1900">
                <a:solidFill>
                  <a:schemeClr val="dk1"/>
                </a:solidFill>
              </a:rPr>
              <a:t>. </a:t>
            </a:r>
            <a:endParaRPr sz="1900">
              <a:solidFill>
                <a:schemeClr val="dk1"/>
              </a:solidFill>
            </a:endParaRPr>
          </a:p>
          <a:p>
            <a:pPr indent="0" lvl="0" marL="0" rtl="0" algn="just">
              <a:spcBef>
                <a:spcPts val="1200"/>
              </a:spcBef>
              <a:spcAft>
                <a:spcPts val="1200"/>
              </a:spcAft>
              <a:buNone/>
            </a:pPr>
            <a:r>
              <a:rPr b="1" lang="en" sz="1900">
                <a:solidFill>
                  <a:schemeClr val="dk1"/>
                </a:solidFill>
              </a:rPr>
              <a:t>Expressing the previous implication using quantifiers:</a:t>
            </a:r>
            <a:r>
              <a:rPr lang="en" sz="1900">
                <a:solidFill>
                  <a:schemeClr val="dk1"/>
                </a:solidFill>
              </a:rPr>
              <a:t> </a:t>
            </a:r>
            <a:r>
              <a:rPr b="1" i="1" lang="en" sz="1900">
                <a:solidFill>
                  <a:schemeClr val="dk1"/>
                </a:solidFill>
              </a:rPr>
              <a:t>∀a∀b( f(a) = f(b) → a = b)</a:t>
            </a:r>
            <a:r>
              <a:rPr lang="en" sz="1900">
                <a:solidFill>
                  <a:schemeClr val="dk1"/>
                </a:solidFill>
              </a:rPr>
              <a:t> or equivalently </a:t>
            </a:r>
            <a:r>
              <a:rPr b="1" i="1" lang="en" sz="1900">
                <a:solidFill>
                  <a:schemeClr val="dk1"/>
                </a:solidFill>
              </a:rPr>
              <a:t>∀a∀b(a ≠ b → f(a) ≠ f(b))</a:t>
            </a:r>
            <a:r>
              <a:rPr lang="en" sz="1900">
                <a:solidFill>
                  <a:schemeClr val="dk1"/>
                </a:solidFill>
              </a:rPr>
              <a:t>, where the universe of discourse is the domain of the function.</a:t>
            </a:r>
            <a:endParaRPr sz="19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Examples</a:t>
            </a:r>
            <a:endParaRPr b="1">
              <a:latin typeface="Comic Sans MS"/>
              <a:ea typeface="Comic Sans MS"/>
              <a:cs typeface="Comic Sans MS"/>
              <a:sym typeface="Comic Sans MS"/>
            </a:endParaRPr>
          </a:p>
        </p:txBody>
      </p:sp>
      <p:sp>
        <p:nvSpPr>
          <p:cNvPr id="121" name="Google Shape;121;p21"/>
          <p:cNvSpPr txBox="1"/>
          <p:nvPr>
            <p:ph idx="1" type="body"/>
          </p:nvPr>
        </p:nvSpPr>
        <p:spPr>
          <a:xfrm>
            <a:off x="311700" y="1152475"/>
            <a:ext cx="8520600" cy="3799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900">
                <a:solidFill>
                  <a:schemeClr val="dk1"/>
                </a:solidFill>
              </a:rPr>
              <a:t>EXAMPLE:</a:t>
            </a:r>
            <a:r>
              <a:rPr lang="en" sz="1900">
                <a:solidFill>
                  <a:schemeClr val="dk1"/>
                </a:solidFill>
              </a:rPr>
              <a:t> Determine whether the function </a:t>
            </a:r>
            <a:r>
              <a:rPr b="1" i="1" lang="en" sz="1900">
                <a:solidFill>
                  <a:schemeClr val="dk1"/>
                </a:solidFill>
              </a:rPr>
              <a:t>f</a:t>
            </a:r>
            <a:r>
              <a:rPr lang="en" sz="1900">
                <a:solidFill>
                  <a:schemeClr val="dk1"/>
                </a:solidFill>
              </a:rPr>
              <a:t> from </a:t>
            </a:r>
            <a:r>
              <a:rPr b="1" lang="en" sz="1900">
                <a:solidFill>
                  <a:schemeClr val="dk1"/>
                </a:solidFill>
              </a:rPr>
              <a:t>{a, b, c, d} </a:t>
            </a:r>
            <a:r>
              <a:rPr lang="en" sz="1900">
                <a:solidFill>
                  <a:schemeClr val="dk1"/>
                </a:solidFill>
              </a:rPr>
              <a:t>to</a:t>
            </a:r>
            <a:r>
              <a:rPr b="1" lang="en" sz="1900">
                <a:solidFill>
                  <a:schemeClr val="dk1"/>
                </a:solidFill>
              </a:rPr>
              <a:t> {1, 2, 3, 4, 5}</a:t>
            </a:r>
            <a:r>
              <a:rPr lang="en" sz="1900">
                <a:solidFill>
                  <a:schemeClr val="dk1"/>
                </a:solidFill>
              </a:rPr>
              <a:t> with </a:t>
            </a:r>
            <a:r>
              <a:rPr b="1" i="1" lang="en" sz="1900">
                <a:solidFill>
                  <a:schemeClr val="dk1"/>
                </a:solidFill>
              </a:rPr>
              <a:t>f(a) = 4, f(b) = 5, f(c) = 1,</a:t>
            </a:r>
            <a:r>
              <a:rPr lang="en" sz="1900">
                <a:solidFill>
                  <a:schemeClr val="dk1"/>
                </a:solidFill>
              </a:rPr>
              <a:t> and </a:t>
            </a:r>
            <a:r>
              <a:rPr b="1" i="1" lang="en" sz="1900">
                <a:solidFill>
                  <a:schemeClr val="dk1"/>
                </a:solidFill>
              </a:rPr>
              <a:t>f(d) = 3</a:t>
            </a:r>
            <a:r>
              <a:rPr lang="en" sz="1900">
                <a:solidFill>
                  <a:schemeClr val="dk1"/>
                </a:solidFill>
              </a:rPr>
              <a:t> is one-to-one. </a:t>
            </a:r>
            <a:endParaRPr sz="1900">
              <a:solidFill>
                <a:schemeClr val="dk1"/>
              </a:solidFill>
            </a:endParaRPr>
          </a:p>
          <a:p>
            <a:pPr indent="0" lvl="0" marL="0" rtl="0" algn="just">
              <a:spcBef>
                <a:spcPts val="0"/>
              </a:spcBef>
              <a:spcAft>
                <a:spcPts val="0"/>
              </a:spcAft>
              <a:buNone/>
            </a:pPr>
            <a:r>
              <a:t/>
            </a:r>
            <a:endParaRPr sz="1900">
              <a:solidFill>
                <a:schemeClr val="dk1"/>
              </a:solidFill>
            </a:endParaRPr>
          </a:p>
          <a:p>
            <a:pPr indent="0" lvl="0" marL="0" rtl="0" algn="just">
              <a:spcBef>
                <a:spcPts val="0"/>
              </a:spcBef>
              <a:spcAft>
                <a:spcPts val="0"/>
              </a:spcAft>
              <a:buClr>
                <a:schemeClr val="dk1"/>
              </a:buClr>
              <a:buSzPts val="1800"/>
              <a:buFont typeface="Arial"/>
              <a:buNone/>
            </a:pPr>
            <a:r>
              <a:rPr b="1" lang="en" sz="1900">
                <a:solidFill>
                  <a:schemeClr val="dk1"/>
                </a:solidFill>
              </a:rPr>
              <a:t>SOLUTION: </a:t>
            </a:r>
            <a:r>
              <a:rPr lang="en" sz="1900">
                <a:solidFill>
                  <a:schemeClr val="dk1"/>
                </a:solidFill>
              </a:rPr>
              <a:t>The function </a:t>
            </a:r>
            <a:r>
              <a:rPr b="1" i="1" lang="en" sz="1900">
                <a:solidFill>
                  <a:schemeClr val="dk1"/>
                </a:solidFill>
              </a:rPr>
              <a:t>f</a:t>
            </a:r>
            <a:r>
              <a:rPr lang="en" sz="1900">
                <a:solidFill>
                  <a:schemeClr val="dk1"/>
                </a:solidFill>
              </a:rPr>
              <a:t> is one-to-one because </a:t>
            </a:r>
            <a:r>
              <a:rPr b="1" i="1" lang="en" sz="1900">
                <a:solidFill>
                  <a:schemeClr val="dk1"/>
                </a:solidFill>
              </a:rPr>
              <a:t>f</a:t>
            </a:r>
            <a:r>
              <a:rPr lang="en" sz="1900">
                <a:solidFill>
                  <a:schemeClr val="dk1"/>
                </a:solidFill>
              </a:rPr>
              <a:t> takes on different values at the four elements of its domain.</a:t>
            </a:r>
            <a:endParaRPr sz="1900">
              <a:solidFill>
                <a:schemeClr val="dk1"/>
              </a:solidFill>
            </a:endParaRPr>
          </a:p>
          <a:p>
            <a:pPr indent="0" lvl="0" marL="0" rtl="0" algn="l">
              <a:spcBef>
                <a:spcPts val="1200"/>
              </a:spcBef>
              <a:spcAft>
                <a:spcPts val="1200"/>
              </a:spcAft>
              <a:buClr>
                <a:schemeClr val="dk1"/>
              </a:buClr>
              <a:buSzPts val="1800"/>
              <a:buFont typeface="Arial"/>
              <a:buNone/>
            </a:pPr>
            <a:r>
              <a:t/>
            </a:r>
            <a:endParaRPr b="1" sz="1900">
              <a:solidFill>
                <a:schemeClr val="dk1"/>
              </a:solidFill>
            </a:endParaRPr>
          </a:p>
        </p:txBody>
      </p:sp>
      <p:pic>
        <p:nvPicPr>
          <p:cNvPr id="122" name="Google Shape;122;p21"/>
          <p:cNvPicPr preferRelativeResize="0"/>
          <p:nvPr/>
        </p:nvPicPr>
        <p:blipFill>
          <a:blip r:embed="rId3">
            <a:alphaModFix/>
          </a:blip>
          <a:stretch>
            <a:fillRect/>
          </a:stretch>
        </p:blipFill>
        <p:spPr>
          <a:xfrm>
            <a:off x="3372325" y="3037650"/>
            <a:ext cx="2496025" cy="1799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