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ooper Hewitt Bold" charset="1" panose="00000000000000000000"/>
      <p:regular r:id="rId18"/>
    </p:embeddedFont>
    <p:embeddedFont>
      <p:font typeface="DM Sans" charset="1" panose="00000000000000000000"/>
      <p:regular r:id="rId19"/>
    </p:embeddedFont>
    <p:embeddedFont>
      <p:font typeface="DM Sans Bold" charset="1" panose="00000000000000000000"/>
      <p:regular r:id="rId20"/>
    </p:embeddedFont>
    <p:embeddedFont>
      <p:font typeface="Cooper Hewitt"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722887" y="-4247682"/>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18332" y="2731879"/>
            <a:ext cx="3701593" cy="4723610"/>
          </a:xfrm>
          <a:custGeom>
            <a:avLst/>
            <a:gdLst/>
            <a:ahLst/>
            <a:cxnLst/>
            <a:rect r="r" b="b" t="t" l="l"/>
            <a:pathLst>
              <a:path h="4723610" w="3701593">
                <a:moveTo>
                  <a:pt x="0" y="0"/>
                </a:moveTo>
                <a:lnTo>
                  <a:pt x="3701593" y="0"/>
                </a:lnTo>
                <a:lnTo>
                  <a:pt x="3701593" y="4723610"/>
                </a:lnTo>
                <a:lnTo>
                  <a:pt x="0" y="4723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456031" y="5686468"/>
            <a:ext cx="3718302" cy="2393234"/>
          </a:xfrm>
          <a:custGeom>
            <a:avLst/>
            <a:gdLst/>
            <a:ahLst/>
            <a:cxnLst/>
            <a:rect r="r" b="b" t="t" l="l"/>
            <a:pathLst>
              <a:path h="2393234" w="3718302">
                <a:moveTo>
                  <a:pt x="0" y="0"/>
                </a:moveTo>
                <a:lnTo>
                  <a:pt x="3718301" y="0"/>
                </a:lnTo>
                <a:lnTo>
                  <a:pt x="3718301" y="2393234"/>
                </a:lnTo>
                <a:lnTo>
                  <a:pt x="0" y="2393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377104" y="3974852"/>
            <a:ext cx="2882196" cy="3943304"/>
          </a:xfrm>
          <a:custGeom>
            <a:avLst/>
            <a:gdLst/>
            <a:ahLst/>
            <a:cxnLst/>
            <a:rect r="r" b="b" t="t" l="l"/>
            <a:pathLst>
              <a:path h="3943304" w="2882196">
                <a:moveTo>
                  <a:pt x="0" y="0"/>
                </a:moveTo>
                <a:lnTo>
                  <a:pt x="2882196" y="0"/>
                </a:lnTo>
                <a:lnTo>
                  <a:pt x="2882196" y="3943304"/>
                </a:lnTo>
                <a:lnTo>
                  <a:pt x="0" y="39433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3829764"/>
            <a:ext cx="9711026" cy="2750752"/>
          </a:xfrm>
          <a:prstGeom prst="rect">
            <a:avLst/>
          </a:prstGeom>
        </p:spPr>
        <p:txBody>
          <a:bodyPr anchor="t" rtlCol="false" tIns="0" lIns="0" bIns="0" rIns="0">
            <a:spAutoFit/>
          </a:bodyPr>
          <a:lstStyle/>
          <a:p>
            <a:pPr algn="l">
              <a:lnSpc>
                <a:spcPts val="10218"/>
              </a:lnSpc>
            </a:pPr>
            <a:r>
              <a:rPr lang="en-US" sz="7299" b="true">
                <a:solidFill>
                  <a:srgbClr val="343434"/>
                </a:solidFill>
                <a:latin typeface="Cooper Hewitt Bold"/>
                <a:ea typeface="Cooper Hewitt Bold"/>
                <a:cs typeface="Cooper Hewitt Bold"/>
                <a:sym typeface="Cooper Hewitt Bold"/>
              </a:rPr>
              <a:t>CRIME MONITORING </a:t>
            </a:r>
          </a:p>
          <a:p>
            <a:pPr algn="l">
              <a:lnSpc>
                <a:spcPts val="10218"/>
              </a:lnSpc>
            </a:pPr>
            <a:r>
              <a:rPr lang="en-US" sz="7299" b="true">
                <a:solidFill>
                  <a:srgbClr val="343434"/>
                </a:solidFill>
                <a:latin typeface="Cooper Hewitt Bold"/>
                <a:ea typeface="Cooper Hewitt Bold"/>
                <a:cs typeface="Cooper Hewitt Bold"/>
                <a:sym typeface="Cooper Hewitt Bold"/>
              </a:rPr>
              <a:t>IN LOS ANGELES</a:t>
            </a:r>
          </a:p>
        </p:txBody>
      </p:sp>
      <p:sp>
        <p:nvSpPr>
          <p:cNvPr name="TextBox 7" id="7"/>
          <p:cNvSpPr txBox="true"/>
          <p:nvPr/>
        </p:nvSpPr>
        <p:spPr>
          <a:xfrm rot="0">
            <a:off x="12859898" y="1203434"/>
            <a:ext cx="4399402" cy="575945"/>
          </a:xfrm>
          <a:prstGeom prst="rect">
            <a:avLst/>
          </a:prstGeom>
        </p:spPr>
        <p:txBody>
          <a:bodyPr anchor="t" rtlCol="false" tIns="0" lIns="0" bIns="0" rIns="0">
            <a:spAutoFit/>
          </a:bodyPr>
          <a:lstStyle/>
          <a:p>
            <a:pPr algn="just">
              <a:lnSpc>
                <a:spcPts val="2380"/>
              </a:lnSpc>
            </a:pPr>
            <a:r>
              <a:rPr lang="en-US" sz="1700">
                <a:solidFill>
                  <a:srgbClr val="343434"/>
                </a:solidFill>
                <a:latin typeface="DM Sans"/>
                <a:ea typeface="DM Sans"/>
                <a:cs typeface="DM Sans"/>
                <a:sym typeface="DM Sans"/>
              </a:rPr>
              <a:t>Andrea Morando - 4604844</a:t>
            </a:r>
          </a:p>
          <a:p>
            <a:pPr algn="just">
              <a:lnSpc>
                <a:spcPts val="2380"/>
              </a:lnSpc>
            </a:pPr>
            <a:r>
              <a:rPr lang="en-US" sz="1700">
                <a:solidFill>
                  <a:srgbClr val="343434"/>
                </a:solidFill>
                <a:latin typeface="DM Sans"/>
                <a:ea typeface="DM Sans"/>
                <a:cs typeface="DM Sans"/>
                <a:sym typeface="DM Sans"/>
              </a:rPr>
              <a:t>Davide Miggiano - 4840761</a:t>
            </a:r>
          </a:p>
        </p:txBody>
      </p:sp>
      <p:sp>
        <p:nvSpPr>
          <p:cNvPr name="TextBox 8" id="8"/>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01</a:t>
            </a:r>
          </a:p>
        </p:txBody>
      </p:sp>
      <p:sp>
        <p:nvSpPr>
          <p:cNvPr name="Freeform 9" id="9"/>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04913" y="2083605"/>
            <a:ext cx="6748979" cy="5934622"/>
          </a:xfrm>
          <a:custGeom>
            <a:avLst/>
            <a:gdLst/>
            <a:ahLst/>
            <a:cxnLst/>
            <a:rect r="r" b="b" t="t" l="l"/>
            <a:pathLst>
              <a:path h="5934622" w="6748979">
                <a:moveTo>
                  <a:pt x="0" y="0"/>
                </a:moveTo>
                <a:lnTo>
                  <a:pt x="6748979" y="0"/>
                </a:lnTo>
                <a:lnTo>
                  <a:pt x="6748979" y="5934622"/>
                </a:lnTo>
                <a:lnTo>
                  <a:pt x="0" y="5934622"/>
                </a:lnTo>
                <a:lnTo>
                  <a:pt x="0" y="0"/>
                </a:lnTo>
                <a:close/>
              </a:path>
            </a:pathLst>
          </a:custGeom>
          <a:blipFill>
            <a:blip r:embed="rId6"/>
            <a:stretch>
              <a:fillRect l="0" t="0" r="0" b="0"/>
            </a:stretch>
          </a:blipFill>
        </p:spPr>
      </p:sp>
      <p:sp>
        <p:nvSpPr>
          <p:cNvPr name="TextBox 5" id="5"/>
          <p:cNvSpPr txBox="true"/>
          <p:nvPr/>
        </p:nvSpPr>
        <p:spPr>
          <a:xfrm rot="0">
            <a:off x="1028700" y="2403571"/>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CHOSEN NEO4J</a:t>
            </a:r>
          </a:p>
        </p:txBody>
      </p:sp>
      <p:sp>
        <p:nvSpPr>
          <p:cNvPr name="TextBox 6" id="6"/>
          <p:cNvSpPr txBox="true"/>
          <p:nvPr/>
        </p:nvSpPr>
        <p:spPr>
          <a:xfrm rot="0">
            <a:off x="1055075" y="5119005"/>
            <a:ext cx="6543798" cy="2938145"/>
          </a:xfrm>
          <a:prstGeom prst="rect">
            <a:avLst/>
          </a:prstGeom>
        </p:spPr>
        <p:txBody>
          <a:bodyPr anchor="t" rtlCol="false" tIns="0" lIns="0" bIns="0" rIns="0">
            <a:spAutoFit/>
          </a:bodyPr>
          <a:lstStyle/>
          <a:p>
            <a:pPr algn="just">
              <a:lnSpc>
                <a:spcPts val="2380"/>
              </a:lnSpc>
            </a:pPr>
            <a:r>
              <a:rPr lang="en-US" sz="1700">
                <a:solidFill>
                  <a:srgbClr val="343434"/>
                </a:solidFill>
                <a:latin typeface="DM Sans"/>
                <a:ea typeface="DM Sans"/>
                <a:cs typeface="DM Sans"/>
                <a:sym typeface="DM Sans"/>
              </a:rPr>
              <a:t>The </a:t>
            </a:r>
            <a:r>
              <a:rPr lang="en-US" sz="1700" b="true">
                <a:solidFill>
                  <a:srgbClr val="343434"/>
                </a:solidFill>
                <a:latin typeface="DM Sans Bold"/>
                <a:ea typeface="DM Sans Bold"/>
                <a:cs typeface="DM Sans Bold"/>
                <a:sym typeface="DM Sans Bold"/>
              </a:rPr>
              <a:t>labels assigned to the nodes</a:t>
            </a:r>
            <a:r>
              <a:rPr lang="en-US" sz="1700">
                <a:solidFill>
                  <a:srgbClr val="343434"/>
                </a:solidFill>
                <a:latin typeface="DM Sans"/>
                <a:ea typeface="DM Sans"/>
                <a:cs typeface="DM Sans"/>
                <a:sym typeface="DM Sans"/>
              </a:rPr>
              <a:t> in the Neo4j graph play a crucial role in query performance, reducing or even eliminating the need for additional indexing</a:t>
            </a:r>
          </a:p>
          <a:p>
            <a:pPr algn="just">
              <a:lnSpc>
                <a:spcPts val="2380"/>
              </a:lnSpc>
            </a:pPr>
          </a:p>
          <a:p>
            <a:pPr algn="just" marL="367031" indent="-183515" lvl="1">
              <a:lnSpc>
                <a:spcPts val="2380"/>
              </a:lnSpc>
              <a:buFont typeface="Arial"/>
              <a:buChar char="•"/>
            </a:pPr>
            <a:r>
              <a:rPr lang="en-US" sz="1700">
                <a:solidFill>
                  <a:srgbClr val="343434"/>
                </a:solidFill>
                <a:latin typeface="DM Sans"/>
                <a:ea typeface="DM Sans"/>
                <a:cs typeface="DM Sans"/>
                <a:sym typeface="DM Sans"/>
              </a:rPr>
              <a:t>Efficient Label-Based Lookups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Natural Graph Traversal Optimization</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Low Cardinality of Labels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Pattern Matching Instead of Index-Based Queries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Graph Queries Favor Relationships Over Index Lookups</a:t>
            </a:r>
          </a:p>
          <a:p>
            <a:pPr algn="just">
              <a:lnSpc>
                <a:spcPts val="2380"/>
              </a:lnSpc>
            </a:pP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10</a:t>
            </a:r>
          </a:p>
        </p:txBody>
      </p:sp>
      <p:sp>
        <p:nvSpPr>
          <p:cNvPr name="TextBox 8" id="8"/>
          <p:cNvSpPr txBox="true"/>
          <p:nvPr/>
        </p:nvSpPr>
        <p:spPr>
          <a:xfrm rot="0">
            <a:off x="1055075" y="3232047"/>
            <a:ext cx="7072639" cy="1209674"/>
          </a:xfrm>
          <a:prstGeom prst="rect">
            <a:avLst/>
          </a:prstGeom>
        </p:spPr>
        <p:txBody>
          <a:bodyPr anchor="t" rtlCol="false" tIns="0" lIns="0" bIns="0" rIns="0">
            <a:spAutoFit/>
          </a:bodyPr>
          <a:lstStyle/>
          <a:p>
            <a:pPr algn="l">
              <a:lnSpc>
                <a:spcPts val="8400"/>
              </a:lnSpc>
            </a:pPr>
            <a:r>
              <a:rPr lang="en-US" sz="6000">
                <a:solidFill>
                  <a:srgbClr val="343434"/>
                </a:solidFill>
                <a:latin typeface="Cooper Hewitt"/>
                <a:ea typeface="Cooper Hewitt"/>
                <a:cs typeface="Cooper Hewitt"/>
                <a:sym typeface="Cooper Hewitt"/>
              </a:rPr>
              <a:t>ARCHITECTURE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0745" y="8939254"/>
            <a:ext cx="1795911" cy="2366305"/>
          </a:xfrm>
          <a:custGeom>
            <a:avLst/>
            <a:gdLst/>
            <a:ahLst/>
            <a:cxnLst/>
            <a:rect r="r" b="b" t="t" l="l"/>
            <a:pathLst>
              <a:path h="2366305" w="1795911">
                <a:moveTo>
                  <a:pt x="0" y="0"/>
                </a:moveTo>
                <a:lnTo>
                  <a:pt x="1795910" y="0"/>
                </a:lnTo>
                <a:lnTo>
                  <a:pt x="1795910" y="2366305"/>
                </a:lnTo>
                <a:lnTo>
                  <a:pt x="0" y="23663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639437" y="1333143"/>
            <a:ext cx="8071274" cy="6709247"/>
          </a:xfrm>
          <a:custGeom>
            <a:avLst/>
            <a:gdLst/>
            <a:ahLst/>
            <a:cxnLst/>
            <a:rect r="r" b="b" t="t" l="l"/>
            <a:pathLst>
              <a:path h="6709247" w="8071274">
                <a:moveTo>
                  <a:pt x="0" y="0"/>
                </a:moveTo>
                <a:lnTo>
                  <a:pt x="8071274" y="0"/>
                </a:lnTo>
                <a:lnTo>
                  <a:pt x="8071274" y="6709246"/>
                </a:lnTo>
                <a:lnTo>
                  <a:pt x="0" y="6709246"/>
                </a:lnTo>
                <a:lnTo>
                  <a:pt x="0" y="0"/>
                </a:lnTo>
                <a:close/>
              </a:path>
            </a:pathLst>
          </a:custGeom>
          <a:blipFill>
            <a:blip r:embed="rId8"/>
            <a:stretch>
              <a:fillRect l="0" t="0" r="0" b="0"/>
            </a:stretch>
          </a:blipFill>
        </p:spPr>
      </p:sp>
      <p:sp>
        <p:nvSpPr>
          <p:cNvPr name="TextBox 6" id="6"/>
          <p:cNvSpPr txBox="true"/>
          <p:nvPr/>
        </p:nvSpPr>
        <p:spPr>
          <a:xfrm rot="0">
            <a:off x="1028700" y="2403571"/>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RDF/RDFS/OWL</a:t>
            </a:r>
          </a:p>
        </p:txBody>
      </p:sp>
      <p:sp>
        <p:nvSpPr>
          <p:cNvPr name="TextBox 7" id="7"/>
          <p:cNvSpPr txBox="true"/>
          <p:nvPr/>
        </p:nvSpPr>
        <p:spPr>
          <a:xfrm rot="0">
            <a:off x="1028700" y="4250690"/>
            <a:ext cx="7504646" cy="1757045"/>
          </a:xfrm>
          <a:prstGeom prst="rect">
            <a:avLst/>
          </a:prstGeom>
        </p:spPr>
        <p:txBody>
          <a:bodyPr anchor="t" rtlCol="false" tIns="0" lIns="0" bIns="0" rIns="0">
            <a:spAutoFit/>
          </a:bodyPr>
          <a:lstStyle/>
          <a:p>
            <a:pPr algn="l">
              <a:lnSpc>
                <a:spcPts val="2380"/>
              </a:lnSpc>
            </a:pPr>
            <a:r>
              <a:rPr lang="en-US" sz="1700">
                <a:solidFill>
                  <a:srgbClr val="343434"/>
                </a:solidFill>
                <a:latin typeface="DM Sans"/>
                <a:ea typeface="DM Sans"/>
                <a:cs typeface="DM Sans"/>
                <a:sym typeface="DM Sans"/>
              </a:rPr>
              <a:t>The modeled classes and most of the property are derived directly from the label of the nodes and the type of the edge related to the implementation in Neo4J.</a:t>
            </a:r>
          </a:p>
          <a:p>
            <a:pPr algn="l">
              <a:lnSpc>
                <a:spcPts val="2380"/>
              </a:lnSpc>
            </a:pPr>
          </a:p>
          <a:p>
            <a:pPr algn="l">
              <a:lnSpc>
                <a:spcPts val="2380"/>
              </a:lnSpc>
            </a:pPr>
            <a:r>
              <a:rPr lang="en-US" sz="1700">
                <a:solidFill>
                  <a:srgbClr val="343434"/>
                </a:solidFill>
                <a:latin typeface="DM Sans"/>
                <a:ea typeface="DM Sans"/>
                <a:cs typeface="DM Sans"/>
                <a:sym typeface="DM Sans"/>
              </a:rPr>
              <a:t>We have both property related to other resources (ex: occurredIn) and property related to literal (ex: HasAge)</a:t>
            </a:r>
          </a:p>
        </p:txBody>
      </p:sp>
      <p:sp>
        <p:nvSpPr>
          <p:cNvPr name="TextBox 8" id="8"/>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562193" y="2698846"/>
            <a:ext cx="4022003" cy="4093569"/>
          </a:xfrm>
          <a:custGeom>
            <a:avLst/>
            <a:gdLst/>
            <a:ahLst/>
            <a:cxnLst/>
            <a:rect r="r" b="b" t="t" l="l"/>
            <a:pathLst>
              <a:path h="4093569" w="4022003">
                <a:moveTo>
                  <a:pt x="0" y="0"/>
                </a:moveTo>
                <a:lnTo>
                  <a:pt x="4022003" y="0"/>
                </a:lnTo>
                <a:lnTo>
                  <a:pt x="4022003" y="4093569"/>
                </a:lnTo>
                <a:lnTo>
                  <a:pt x="0" y="4093569"/>
                </a:lnTo>
                <a:lnTo>
                  <a:pt x="0" y="0"/>
                </a:lnTo>
                <a:close/>
              </a:path>
            </a:pathLst>
          </a:custGeom>
          <a:blipFill>
            <a:blip r:embed="rId6"/>
            <a:stretch>
              <a:fillRect l="-67032" t="-16832" r="-66704" b="-12345"/>
            </a:stretch>
          </a:blipFill>
        </p:spPr>
      </p:sp>
      <p:sp>
        <p:nvSpPr>
          <p:cNvPr name="TextBox 5" id="5"/>
          <p:cNvSpPr txBox="true"/>
          <p:nvPr/>
        </p:nvSpPr>
        <p:spPr>
          <a:xfrm rot="0">
            <a:off x="1028700" y="2403571"/>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SPARQL</a:t>
            </a:r>
          </a:p>
        </p:txBody>
      </p:sp>
      <p:sp>
        <p:nvSpPr>
          <p:cNvPr name="TextBox 6" id="6"/>
          <p:cNvSpPr txBox="true"/>
          <p:nvPr/>
        </p:nvSpPr>
        <p:spPr>
          <a:xfrm rot="0">
            <a:off x="1028700" y="3660140"/>
            <a:ext cx="9126075" cy="2938145"/>
          </a:xfrm>
          <a:prstGeom prst="rect">
            <a:avLst/>
          </a:prstGeom>
        </p:spPr>
        <p:txBody>
          <a:bodyPr anchor="t" rtlCol="false" tIns="0" lIns="0" bIns="0" rIns="0">
            <a:spAutoFit/>
          </a:bodyPr>
          <a:lstStyle/>
          <a:p>
            <a:pPr algn="l">
              <a:lnSpc>
                <a:spcPts val="2380"/>
              </a:lnSpc>
            </a:pPr>
            <a:r>
              <a:rPr lang="en-US" sz="1700">
                <a:solidFill>
                  <a:srgbClr val="343434"/>
                </a:solidFill>
                <a:latin typeface="DM Sans"/>
                <a:ea typeface="DM Sans"/>
                <a:cs typeface="DM Sans"/>
                <a:sym typeface="DM Sans"/>
              </a:rPr>
              <a:t>We implemented some workload query trying to use different constructors:</a:t>
            </a:r>
          </a:p>
          <a:p>
            <a:pPr algn="l">
              <a:lnSpc>
                <a:spcPts val="2380"/>
              </a:lnSpc>
            </a:pPr>
          </a:p>
          <a:p>
            <a:pPr algn="l">
              <a:lnSpc>
                <a:spcPts val="2380"/>
              </a:lnSpc>
            </a:pPr>
            <a:r>
              <a:rPr lang="en-US" sz="1700">
                <a:solidFill>
                  <a:srgbClr val="343434"/>
                </a:solidFill>
                <a:latin typeface="DM Sans"/>
                <a:ea typeface="DM Sans"/>
                <a:cs typeface="DM Sans"/>
                <a:sym typeface="DM Sans"/>
              </a:rPr>
              <a:t>1) Find all crimes and their type that occurred in a given district and in a given time</a:t>
            </a:r>
          </a:p>
          <a:p>
            <a:pPr algn="l">
              <a:lnSpc>
                <a:spcPts val="2380"/>
              </a:lnSpc>
            </a:pPr>
            <a:r>
              <a:rPr lang="en-US" sz="1700">
                <a:solidFill>
                  <a:srgbClr val="343434"/>
                </a:solidFill>
                <a:latin typeface="DM Sans"/>
                <a:ea typeface="DM Sans"/>
                <a:cs typeface="DM Sans"/>
                <a:sym typeface="DM Sans"/>
              </a:rPr>
              <a:t>interval (SELECT, FILTER)</a:t>
            </a:r>
          </a:p>
          <a:p>
            <a:pPr algn="l">
              <a:lnSpc>
                <a:spcPts val="2380"/>
              </a:lnSpc>
            </a:pPr>
          </a:p>
          <a:p>
            <a:pPr algn="l">
              <a:lnSpc>
                <a:spcPts val="2380"/>
              </a:lnSpc>
            </a:pPr>
            <a:r>
              <a:rPr lang="en-US" sz="1700">
                <a:solidFill>
                  <a:srgbClr val="343434"/>
                </a:solidFill>
                <a:latin typeface="DM Sans"/>
                <a:ea typeface="DM Sans"/>
                <a:cs typeface="DM Sans"/>
                <a:sym typeface="DM Sans"/>
              </a:rPr>
              <a:t>2)Identify all victims of a specific crime type (CONSTRUCT)</a:t>
            </a:r>
          </a:p>
          <a:p>
            <a:pPr algn="l">
              <a:lnSpc>
                <a:spcPts val="2380"/>
              </a:lnSpc>
            </a:pPr>
          </a:p>
          <a:p>
            <a:pPr algn="l">
              <a:lnSpc>
                <a:spcPts val="2380"/>
              </a:lnSpc>
            </a:pPr>
            <a:r>
              <a:rPr lang="en-US" sz="1700">
                <a:solidFill>
                  <a:srgbClr val="343434"/>
                </a:solidFill>
                <a:latin typeface="DM Sans"/>
                <a:ea typeface="DM Sans"/>
                <a:cs typeface="DM Sans"/>
                <a:sym typeface="DM Sans"/>
              </a:rPr>
              <a:t>3) Given an ethnicity, find all streets where that ethnicity has experienced crimes,</a:t>
            </a:r>
          </a:p>
          <a:p>
            <a:pPr algn="l">
              <a:lnSpc>
                <a:spcPts val="2380"/>
              </a:lnSpc>
            </a:pPr>
            <a:r>
              <a:rPr lang="en-US" sz="1700">
                <a:solidFill>
                  <a:srgbClr val="343434"/>
                </a:solidFill>
                <a:latin typeface="DM Sans"/>
                <a:ea typeface="DM Sans"/>
                <a:cs typeface="DM Sans"/>
                <a:sym typeface="DM Sans"/>
              </a:rPr>
              <a:t>sorted by the number of crimes (SELECT, GROUP BY, ORDER BY, COUNT)</a:t>
            </a:r>
          </a:p>
          <a:p>
            <a:pPr algn="l">
              <a:lnSpc>
                <a:spcPts val="2380"/>
              </a:lnSpc>
            </a:pP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338793" y="2491207"/>
            <a:ext cx="3612712" cy="6095067"/>
          </a:xfrm>
          <a:custGeom>
            <a:avLst/>
            <a:gdLst/>
            <a:ahLst/>
            <a:cxnLst/>
            <a:rect r="r" b="b" t="t" l="l"/>
            <a:pathLst>
              <a:path h="6095067" w="3612712">
                <a:moveTo>
                  <a:pt x="0" y="0"/>
                </a:moveTo>
                <a:lnTo>
                  <a:pt x="3612713" y="0"/>
                </a:lnTo>
                <a:lnTo>
                  <a:pt x="3612713" y="6095066"/>
                </a:lnTo>
                <a:lnTo>
                  <a:pt x="0" y="60950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3289454"/>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DATASET</a:t>
            </a:r>
          </a:p>
        </p:txBody>
      </p:sp>
      <p:sp>
        <p:nvSpPr>
          <p:cNvPr name="TextBox 6" id="6"/>
          <p:cNvSpPr txBox="true"/>
          <p:nvPr/>
        </p:nvSpPr>
        <p:spPr>
          <a:xfrm rot="0">
            <a:off x="1028700" y="4645930"/>
            <a:ext cx="6313346" cy="1757045"/>
          </a:xfrm>
          <a:prstGeom prst="rect">
            <a:avLst/>
          </a:prstGeom>
        </p:spPr>
        <p:txBody>
          <a:bodyPr anchor="t" rtlCol="false" tIns="0" lIns="0" bIns="0" rIns="0">
            <a:spAutoFit/>
          </a:bodyPr>
          <a:lstStyle/>
          <a:p>
            <a:pPr algn="just">
              <a:lnSpc>
                <a:spcPts val="2380"/>
              </a:lnSpc>
            </a:pPr>
            <a:r>
              <a:rPr lang="en-US" sz="1700">
                <a:solidFill>
                  <a:srgbClr val="343434"/>
                </a:solidFill>
                <a:latin typeface="DM Sans"/>
                <a:ea typeface="DM Sans"/>
                <a:cs typeface="DM Sans"/>
                <a:sym typeface="DM Sans"/>
              </a:rPr>
              <a:t>The data used in this project originates from two primary datasets provided by the City of Los Angeles. The first dataset covers crime incidents from 2020 to 2024, while the second contains the Police Stations position. These datasets were merged and cleaned to form a comprehensive and unified database.</a:t>
            </a: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02</a:t>
            </a:r>
          </a:p>
        </p:txBody>
      </p:sp>
      <p:sp>
        <p:nvSpPr>
          <p:cNvPr name="TextBox 8" id="8"/>
          <p:cNvSpPr txBox="true"/>
          <p:nvPr/>
        </p:nvSpPr>
        <p:spPr>
          <a:xfrm rot="0">
            <a:off x="1028700" y="6646808"/>
            <a:ext cx="6313346" cy="575945"/>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The starting datasets were modified via Open Refine and Python scripts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93371" y="3775902"/>
            <a:ext cx="11301259" cy="5368098"/>
          </a:xfrm>
          <a:custGeom>
            <a:avLst/>
            <a:gdLst/>
            <a:ahLst/>
            <a:cxnLst/>
            <a:rect r="r" b="b" t="t" l="l"/>
            <a:pathLst>
              <a:path h="5368098" w="11301259">
                <a:moveTo>
                  <a:pt x="0" y="0"/>
                </a:moveTo>
                <a:lnTo>
                  <a:pt x="11301258" y="0"/>
                </a:lnTo>
                <a:lnTo>
                  <a:pt x="11301258" y="5368098"/>
                </a:lnTo>
                <a:lnTo>
                  <a:pt x="0" y="5368098"/>
                </a:lnTo>
                <a:lnTo>
                  <a:pt x="0" y="0"/>
                </a:lnTo>
                <a:close/>
              </a:path>
            </a:pathLst>
          </a:custGeom>
          <a:blipFill>
            <a:blip r:embed="rId6"/>
            <a:stretch>
              <a:fillRect l="0" t="0" r="0" b="0"/>
            </a:stretch>
          </a:blipFill>
        </p:spPr>
      </p:sp>
      <p:sp>
        <p:nvSpPr>
          <p:cNvPr name="TextBox 5" id="5"/>
          <p:cNvSpPr txBox="true"/>
          <p:nvPr/>
        </p:nvSpPr>
        <p:spPr>
          <a:xfrm rot="0">
            <a:off x="1055075" y="2403571"/>
            <a:ext cx="8115300"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CONCEPTUAL SCHEMA</a:t>
            </a:r>
          </a:p>
        </p:txBody>
      </p:sp>
      <p:sp>
        <p:nvSpPr>
          <p:cNvPr name="TextBox 6" id="6"/>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776660" y="3613245"/>
            <a:ext cx="10734679" cy="6252951"/>
          </a:xfrm>
          <a:custGeom>
            <a:avLst/>
            <a:gdLst/>
            <a:ahLst/>
            <a:cxnLst/>
            <a:rect r="r" b="b" t="t" l="l"/>
            <a:pathLst>
              <a:path h="6252951" w="10734679">
                <a:moveTo>
                  <a:pt x="0" y="0"/>
                </a:moveTo>
                <a:lnTo>
                  <a:pt x="10734680" y="0"/>
                </a:lnTo>
                <a:lnTo>
                  <a:pt x="10734680" y="6252951"/>
                </a:lnTo>
                <a:lnTo>
                  <a:pt x="0" y="6252951"/>
                </a:lnTo>
                <a:lnTo>
                  <a:pt x="0" y="0"/>
                </a:lnTo>
                <a:close/>
              </a:path>
            </a:pathLst>
          </a:custGeom>
          <a:blipFill>
            <a:blip r:embed="rId6"/>
            <a:stretch>
              <a:fillRect l="0" t="0" r="0" b="0"/>
            </a:stretch>
          </a:blipFill>
        </p:spPr>
      </p:sp>
      <p:sp>
        <p:nvSpPr>
          <p:cNvPr name="TextBox 5" id="5"/>
          <p:cNvSpPr txBox="true"/>
          <p:nvPr/>
        </p:nvSpPr>
        <p:spPr>
          <a:xfrm rot="0">
            <a:off x="1055075" y="2403571"/>
            <a:ext cx="8115300"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ANNOTATED SCHEMA</a:t>
            </a:r>
          </a:p>
        </p:txBody>
      </p:sp>
      <p:sp>
        <p:nvSpPr>
          <p:cNvPr name="TextBox 6" id="6"/>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62107" y="3121383"/>
            <a:ext cx="863639" cy="1841091"/>
          </a:xfrm>
          <a:custGeom>
            <a:avLst/>
            <a:gdLst/>
            <a:ahLst/>
            <a:cxnLst/>
            <a:rect r="r" b="b" t="t" l="l"/>
            <a:pathLst>
              <a:path h="1841091" w="863639">
                <a:moveTo>
                  <a:pt x="0" y="0"/>
                </a:moveTo>
                <a:lnTo>
                  <a:pt x="863639" y="0"/>
                </a:lnTo>
                <a:lnTo>
                  <a:pt x="863639" y="1841091"/>
                </a:lnTo>
                <a:lnTo>
                  <a:pt x="0" y="18410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3289454"/>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MONGODB</a:t>
            </a:r>
          </a:p>
        </p:txBody>
      </p:sp>
      <p:sp>
        <p:nvSpPr>
          <p:cNvPr name="TextBox 6" id="6"/>
          <p:cNvSpPr txBox="true"/>
          <p:nvPr/>
        </p:nvSpPr>
        <p:spPr>
          <a:xfrm rot="0">
            <a:off x="1028700" y="4759088"/>
            <a:ext cx="8730807" cy="1461770"/>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343434"/>
                </a:solidFill>
                <a:latin typeface="DM Sans"/>
                <a:ea typeface="DM Sans"/>
                <a:cs typeface="DM Sans"/>
                <a:sym typeface="DM Sans"/>
              </a:rPr>
              <a:t>Stores data in </a:t>
            </a:r>
            <a:r>
              <a:rPr lang="en-US" b="true" sz="1700">
                <a:solidFill>
                  <a:srgbClr val="343434"/>
                </a:solidFill>
                <a:latin typeface="DM Sans Bold"/>
                <a:ea typeface="DM Sans Bold"/>
                <a:cs typeface="DM Sans Bold"/>
                <a:sym typeface="DM Sans Bold"/>
              </a:rPr>
              <a:t>JSON-like documents</a:t>
            </a:r>
          </a:p>
          <a:p>
            <a:pPr algn="just" marL="367031" indent="-183515" lvl="1">
              <a:lnSpc>
                <a:spcPts val="2380"/>
              </a:lnSpc>
              <a:buFont typeface="Arial"/>
              <a:buChar char="•"/>
            </a:pPr>
            <a:r>
              <a:rPr lang="en-US" b="true" sz="1700">
                <a:solidFill>
                  <a:srgbClr val="343434"/>
                </a:solidFill>
                <a:latin typeface="DM Sans Bold"/>
                <a:ea typeface="DM Sans Bold"/>
                <a:cs typeface="DM Sans Bold"/>
                <a:sym typeface="DM Sans Bold"/>
              </a:rPr>
              <a:t>Schema-flexible</a:t>
            </a:r>
            <a:r>
              <a:rPr lang="en-US" sz="1700">
                <a:solidFill>
                  <a:srgbClr val="343434"/>
                </a:solidFill>
                <a:latin typeface="DM Sans"/>
                <a:ea typeface="DM Sans"/>
                <a:cs typeface="DM Sans"/>
                <a:sym typeface="DM Sans"/>
              </a:rPr>
              <a:t>, supporting nested structures and dynamic fields.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Powerful indexing and query capabilities (e.g., aggregations, full-text search).</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Supports horizontal scaling via </a:t>
            </a:r>
            <a:r>
              <a:rPr lang="en-US" b="true" sz="1700">
                <a:solidFill>
                  <a:srgbClr val="343434"/>
                </a:solidFill>
                <a:latin typeface="DM Sans Bold"/>
                <a:ea typeface="DM Sans Bold"/>
                <a:cs typeface="DM Sans Bold"/>
                <a:sym typeface="DM Sans Bold"/>
              </a:rPr>
              <a:t>sharding</a:t>
            </a:r>
            <a:r>
              <a:rPr lang="en-US" sz="1700">
                <a:solidFill>
                  <a:srgbClr val="343434"/>
                </a:solidFill>
                <a:latin typeface="DM Sans"/>
                <a:ea typeface="DM Sans"/>
                <a:cs typeface="DM Sans"/>
                <a:sym typeface="DM Sans"/>
              </a:rPr>
              <a:t>.</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Ideal for applications requiring </a:t>
            </a:r>
            <a:r>
              <a:rPr lang="en-US" b="true" sz="1700">
                <a:solidFill>
                  <a:srgbClr val="343434"/>
                </a:solidFill>
                <a:latin typeface="DM Sans Bold"/>
                <a:ea typeface="DM Sans Bold"/>
                <a:cs typeface="DM Sans Bold"/>
                <a:sym typeface="DM Sans Bold"/>
              </a:rPr>
              <a:t>high read efficiency</a:t>
            </a:r>
            <a:r>
              <a:rPr lang="en-US" sz="1700">
                <a:solidFill>
                  <a:srgbClr val="343434"/>
                </a:solidFill>
                <a:latin typeface="DM Sans"/>
                <a:ea typeface="DM Sans"/>
                <a:cs typeface="DM Sans"/>
                <a:sym typeface="DM Sans"/>
              </a:rPr>
              <a:t> and </a:t>
            </a:r>
            <a:r>
              <a:rPr lang="en-US" b="true" sz="1700">
                <a:solidFill>
                  <a:srgbClr val="343434"/>
                </a:solidFill>
                <a:latin typeface="DM Sans Bold"/>
                <a:ea typeface="DM Sans Bold"/>
                <a:cs typeface="DM Sans Bold"/>
                <a:sym typeface="DM Sans Bold"/>
              </a:rPr>
              <a:t>complex queries</a:t>
            </a:r>
            <a:r>
              <a:rPr lang="en-US" sz="1700">
                <a:solidFill>
                  <a:srgbClr val="343434"/>
                </a:solidFill>
                <a:latin typeface="DM Sans"/>
                <a:ea typeface="DM Sans"/>
                <a:cs typeface="DM Sans"/>
                <a:sym typeface="DM Sans"/>
              </a:rPr>
              <a:t>.</a:t>
            </a: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05</a:t>
            </a:r>
          </a:p>
        </p:txBody>
      </p:sp>
      <p:sp>
        <p:nvSpPr>
          <p:cNvPr name="TextBox 8" id="8"/>
          <p:cNvSpPr txBox="true"/>
          <p:nvPr/>
        </p:nvSpPr>
        <p:spPr>
          <a:xfrm rot="0">
            <a:off x="1055075" y="4344506"/>
            <a:ext cx="6313346" cy="280670"/>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Document-Based</a:t>
            </a:r>
          </a:p>
        </p:txBody>
      </p:sp>
      <p:sp>
        <p:nvSpPr>
          <p:cNvPr name="Freeform 9" id="9"/>
          <p:cNvSpPr/>
          <p:nvPr/>
        </p:nvSpPr>
        <p:spPr>
          <a:xfrm flipH="false" flipV="false" rot="0">
            <a:off x="11100823" y="2071752"/>
            <a:ext cx="4132897" cy="6143495"/>
          </a:xfrm>
          <a:custGeom>
            <a:avLst/>
            <a:gdLst/>
            <a:ahLst/>
            <a:cxnLst/>
            <a:rect r="r" b="b" t="t" l="l"/>
            <a:pathLst>
              <a:path h="6143495" w="4132897">
                <a:moveTo>
                  <a:pt x="0" y="0"/>
                </a:moveTo>
                <a:lnTo>
                  <a:pt x="4132897" y="0"/>
                </a:lnTo>
                <a:lnTo>
                  <a:pt x="4132897" y="6143496"/>
                </a:lnTo>
                <a:lnTo>
                  <a:pt x="0" y="61434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00517" y="1472700"/>
            <a:ext cx="5509644" cy="3670800"/>
          </a:xfrm>
          <a:custGeom>
            <a:avLst/>
            <a:gdLst/>
            <a:ahLst/>
            <a:cxnLst/>
            <a:rect r="r" b="b" t="t" l="l"/>
            <a:pathLst>
              <a:path h="3670800" w="5509644">
                <a:moveTo>
                  <a:pt x="0" y="0"/>
                </a:moveTo>
                <a:lnTo>
                  <a:pt x="5509644" y="0"/>
                </a:lnTo>
                <a:lnTo>
                  <a:pt x="5509644" y="3670800"/>
                </a:lnTo>
                <a:lnTo>
                  <a:pt x="0" y="3670800"/>
                </a:lnTo>
                <a:lnTo>
                  <a:pt x="0" y="0"/>
                </a:lnTo>
                <a:close/>
              </a:path>
            </a:pathLst>
          </a:custGeom>
          <a:blipFill>
            <a:blip r:embed="rId6"/>
            <a:stretch>
              <a:fillRect l="0" t="0" r="0" b="0"/>
            </a:stretch>
          </a:blipFill>
        </p:spPr>
      </p:sp>
      <p:sp>
        <p:nvSpPr>
          <p:cNvPr name="TextBox 5" id="5"/>
          <p:cNvSpPr txBox="true"/>
          <p:nvPr/>
        </p:nvSpPr>
        <p:spPr>
          <a:xfrm rot="0">
            <a:off x="1028700" y="3289454"/>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CASSANDRA</a:t>
            </a:r>
          </a:p>
        </p:txBody>
      </p:sp>
      <p:sp>
        <p:nvSpPr>
          <p:cNvPr name="TextBox 6" id="6"/>
          <p:cNvSpPr txBox="true"/>
          <p:nvPr/>
        </p:nvSpPr>
        <p:spPr>
          <a:xfrm rot="0">
            <a:off x="1055075" y="5114925"/>
            <a:ext cx="8730807" cy="1461770"/>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343434"/>
                </a:solidFill>
                <a:latin typeface="DM Sans"/>
                <a:ea typeface="DM Sans"/>
                <a:cs typeface="DM Sans"/>
                <a:sym typeface="DM Sans"/>
              </a:rPr>
              <a:t>Uses a </a:t>
            </a:r>
            <a:r>
              <a:rPr lang="en-US" b="true" sz="1700">
                <a:solidFill>
                  <a:srgbClr val="343434"/>
                </a:solidFill>
                <a:latin typeface="DM Sans Bold"/>
                <a:ea typeface="DM Sans Bold"/>
                <a:cs typeface="DM Sans Bold"/>
                <a:sym typeface="DM Sans Bold"/>
              </a:rPr>
              <a:t>distributed</a:t>
            </a:r>
            <a:r>
              <a:rPr lang="en-US" sz="1700">
                <a:solidFill>
                  <a:srgbClr val="343434"/>
                </a:solidFill>
                <a:latin typeface="DM Sans"/>
                <a:ea typeface="DM Sans"/>
                <a:cs typeface="DM Sans"/>
                <a:sym typeface="DM Sans"/>
              </a:rPr>
              <a:t>, </a:t>
            </a:r>
            <a:r>
              <a:rPr lang="en-US" b="true" sz="1700">
                <a:solidFill>
                  <a:srgbClr val="343434"/>
                </a:solidFill>
                <a:latin typeface="DM Sans Bold"/>
                <a:ea typeface="DM Sans Bold"/>
                <a:cs typeface="DM Sans Bold"/>
                <a:sym typeface="DM Sans Bold"/>
              </a:rPr>
              <a:t>decentralized</a:t>
            </a:r>
            <a:r>
              <a:rPr lang="en-US" sz="1700">
                <a:solidFill>
                  <a:srgbClr val="343434"/>
                </a:solidFill>
                <a:latin typeface="DM Sans"/>
                <a:ea typeface="DM Sans"/>
                <a:cs typeface="DM Sans"/>
                <a:sym typeface="DM Sans"/>
              </a:rPr>
              <a:t> architecture (peer-to-peer model).</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Designed for </a:t>
            </a:r>
            <a:r>
              <a:rPr lang="en-US" b="true" sz="1700">
                <a:solidFill>
                  <a:srgbClr val="343434"/>
                </a:solidFill>
                <a:latin typeface="DM Sans Bold"/>
                <a:ea typeface="DM Sans Bold"/>
                <a:cs typeface="DM Sans Bold"/>
                <a:sym typeface="DM Sans Bold"/>
              </a:rPr>
              <a:t>high availability</a:t>
            </a:r>
            <a:r>
              <a:rPr lang="en-US" sz="1700">
                <a:solidFill>
                  <a:srgbClr val="343434"/>
                </a:solidFill>
                <a:latin typeface="DM Sans"/>
                <a:ea typeface="DM Sans"/>
                <a:cs typeface="DM Sans"/>
                <a:sym typeface="DM Sans"/>
              </a:rPr>
              <a:t> and </a:t>
            </a:r>
            <a:r>
              <a:rPr lang="en-US" b="true" sz="1700">
                <a:solidFill>
                  <a:srgbClr val="343434"/>
                </a:solidFill>
                <a:latin typeface="DM Sans Bold"/>
                <a:ea typeface="DM Sans Bold"/>
                <a:cs typeface="DM Sans Bold"/>
                <a:sym typeface="DM Sans Bold"/>
              </a:rPr>
              <a:t>fault tolerance</a:t>
            </a:r>
            <a:r>
              <a:rPr lang="en-US" sz="1700">
                <a:solidFill>
                  <a:srgbClr val="343434"/>
                </a:solidFill>
                <a:latin typeface="DM Sans"/>
                <a:ea typeface="DM Sans"/>
                <a:cs typeface="DM Sans"/>
                <a:sym typeface="DM Sans"/>
              </a:rPr>
              <a:t>.</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Optimized for </a:t>
            </a:r>
            <a:r>
              <a:rPr lang="en-US" b="true" sz="1700">
                <a:solidFill>
                  <a:srgbClr val="343434"/>
                </a:solidFill>
                <a:latin typeface="DM Sans Bold"/>
                <a:ea typeface="DM Sans Bold"/>
                <a:cs typeface="DM Sans Bold"/>
                <a:sym typeface="DM Sans Bold"/>
              </a:rPr>
              <a:t>write-heavy workloads</a:t>
            </a:r>
            <a:r>
              <a:rPr lang="en-US" sz="1700">
                <a:solidFill>
                  <a:srgbClr val="343434"/>
                </a:solidFill>
                <a:latin typeface="DM Sans"/>
                <a:ea typeface="DM Sans"/>
                <a:cs typeface="DM Sans"/>
                <a:sym typeface="DM Sans"/>
              </a:rPr>
              <a:t> with log-structured storage.</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Uses </a:t>
            </a:r>
            <a:r>
              <a:rPr lang="en-US" b="true" sz="1700">
                <a:solidFill>
                  <a:srgbClr val="343434"/>
                </a:solidFill>
                <a:latin typeface="DM Sans Bold"/>
                <a:ea typeface="DM Sans Bold"/>
                <a:cs typeface="DM Sans Bold"/>
                <a:sym typeface="DM Sans Bold"/>
              </a:rPr>
              <a:t>partitioning </a:t>
            </a:r>
            <a:r>
              <a:rPr lang="en-US" sz="1700">
                <a:solidFill>
                  <a:srgbClr val="343434"/>
                </a:solidFill>
                <a:latin typeface="DM Sans"/>
                <a:ea typeface="DM Sans"/>
                <a:cs typeface="DM Sans"/>
                <a:sym typeface="DM Sans"/>
              </a:rPr>
              <a:t>and </a:t>
            </a:r>
            <a:r>
              <a:rPr lang="en-US" b="true" sz="1700">
                <a:solidFill>
                  <a:srgbClr val="343434"/>
                </a:solidFill>
                <a:latin typeface="DM Sans Bold"/>
                <a:ea typeface="DM Sans Bold"/>
                <a:cs typeface="DM Sans Bold"/>
                <a:sym typeface="DM Sans Bold"/>
              </a:rPr>
              <a:t>replication </a:t>
            </a:r>
            <a:r>
              <a:rPr lang="en-US" sz="1700">
                <a:solidFill>
                  <a:srgbClr val="343434"/>
                </a:solidFill>
                <a:latin typeface="DM Sans"/>
                <a:ea typeface="DM Sans"/>
                <a:cs typeface="DM Sans"/>
                <a:sym typeface="DM Sans"/>
              </a:rPr>
              <a:t>for scalability.</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Favors</a:t>
            </a:r>
            <a:r>
              <a:rPr lang="en-US" b="true" sz="1700">
                <a:solidFill>
                  <a:srgbClr val="343434"/>
                </a:solidFill>
                <a:latin typeface="DM Sans Bold"/>
                <a:ea typeface="DM Sans Bold"/>
                <a:cs typeface="DM Sans Bold"/>
                <a:sym typeface="DM Sans Bold"/>
              </a:rPr>
              <a:t> eventual consistenc</a:t>
            </a:r>
            <a:r>
              <a:rPr lang="en-US" sz="1700">
                <a:solidFill>
                  <a:srgbClr val="343434"/>
                </a:solidFill>
                <a:latin typeface="DM Sans"/>
                <a:ea typeface="DM Sans"/>
                <a:cs typeface="DM Sans"/>
                <a:sym typeface="DM Sans"/>
              </a:rPr>
              <a:t>y over strong consistency for performance.</a:t>
            </a:r>
          </a:p>
        </p:txBody>
      </p:sp>
      <p:sp>
        <p:nvSpPr>
          <p:cNvPr name="TextBox 7" id="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p:txBody>
      </p:sp>
      <p:sp>
        <p:nvSpPr>
          <p:cNvPr name="TextBox 8" id="8"/>
          <p:cNvSpPr txBox="true"/>
          <p:nvPr/>
        </p:nvSpPr>
        <p:spPr>
          <a:xfrm rot="0">
            <a:off x="1055075" y="4344506"/>
            <a:ext cx="6313346" cy="280670"/>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Column-Family</a:t>
            </a:r>
          </a:p>
        </p:txBody>
      </p:sp>
      <p:sp>
        <p:nvSpPr>
          <p:cNvPr name="Freeform 9" id="9"/>
          <p:cNvSpPr/>
          <p:nvPr/>
        </p:nvSpPr>
        <p:spPr>
          <a:xfrm flipH="false" flipV="false" rot="0">
            <a:off x="11336490" y="3563771"/>
            <a:ext cx="4455678" cy="2884039"/>
          </a:xfrm>
          <a:custGeom>
            <a:avLst/>
            <a:gdLst/>
            <a:ahLst/>
            <a:cxnLst/>
            <a:rect r="r" b="b" t="t" l="l"/>
            <a:pathLst>
              <a:path h="2884039" w="4455678">
                <a:moveTo>
                  <a:pt x="0" y="0"/>
                </a:moveTo>
                <a:lnTo>
                  <a:pt x="4455679" y="0"/>
                </a:lnTo>
                <a:lnTo>
                  <a:pt x="4455679" y="2884039"/>
                </a:lnTo>
                <a:lnTo>
                  <a:pt x="0" y="28840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897686" y="1974542"/>
            <a:ext cx="4355876" cy="6337915"/>
          </a:xfrm>
          <a:custGeom>
            <a:avLst/>
            <a:gdLst/>
            <a:ahLst/>
            <a:cxnLst/>
            <a:rect r="r" b="b" t="t" l="l"/>
            <a:pathLst>
              <a:path h="6337915" w="4355876">
                <a:moveTo>
                  <a:pt x="0" y="0"/>
                </a:moveTo>
                <a:lnTo>
                  <a:pt x="4355877" y="0"/>
                </a:lnTo>
                <a:lnTo>
                  <a:pt x="4355877" y="6337916"/>
                </a:lnTo>
                <a:lnTo>
                  <a:pt x="0" y="63379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605750" y="2152322"/>
            <a:ext cx="2991178" cy="2991178"/>
          </a:xfrm>
          <a:custGeom>
            <a:avLst/>
            <a:gdLst/>
            <a:ahLst/>
            <a:cxnLst/>
            <a:rect r="r" b="b" t="t" l="l"/>
            <a:pathLst>
              <a:path h="2991178" w="2991178">
                <a:moveTo>
                  <a:pt x="0" y="0"/>
                </a:moveTo>
                <a:lnTo>
                  <a:pt x="2991178" y="0"/>
                </a:lnTo>
                <a:lnTo>
                  <a:pt x="2991178" y="2991178"/>
                </a:lnTo>
                <a:lnTo>
                  <a:pt x="0" y="2991178"/>
                </a:lnTo>
                <a:lnTo>
                  <a:pt x="0" y="0"/>
                </a:lnTo>
                <a:close/>
              </a:path>
            </a:pathLst>
          </a:custGeom>
          <a:blipFill>
            <a:blip r:embed="rId8"/>
            <a:stretch>
              <a:fillRect l="0" t="0" r="0" b="0"/>
            </a:stretch>
          </a:blipFill>
        </p:spPr>
      </p:sp>
      <p:sp>
        <p:nvSpPr>
          <p:cNvPr name="TextBox 6" id="6"/>
          <p:cNvSpPr txBox="true"/>
          <p:nvPr/>
        </p:nvSpPr>
        <p:spPr>
          <a:xfrm rot="0">
            <a:off x="1028700" y="3289454"/>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NEO4J</a:t>
            </a:r>
          </a:p>
        </p:txBody>
      </p:sp>
      <p:sp>
        <p:nvSpPr>
          <p:cNvPr name="TextBox 7" id="7"/>
          <p:cNvSpPr txBox="true"/>
          <p:nvPr/>
        </p:nvSpPr>
        <p:spPr>
          <a:xfrm rot="0">
            <a:off x="1055075" y="5114925"/>
            <a:ext cx="8730807" cy="1461770"/>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343434"/>
                </a:solidFill>
                <a:latin typeface="DM Sans"/>
                <a:ea typeface="DM Sans"/>
                <a:cs typeface="DM Sans"/>
                <a:sym typeface="DM Sans"/>
              </a:rPr>
              <a:t>Uses a </a:t>
            </a:r>
            <a:r>
              <a:rPr lang="en-US" b="true" sz="1700">
                <a:solidFill>
                  <a:srgbClr val="343434"/>
                </a:solidFill>
                <a:latin typeface="DM Sans Bold"/>
                <a:ea typeface="DM Sans Bold"/>
                <a:cs typeface="DM Sans Bold"/>
                <a:sym typeface="DM Sans Bold"/>
              </a:rPr>
              <a:t>node</a:t>
            </a:r>
            <a:r>
              <a:rPr lang="en-US" sz="1700">
                <a:solidFill>
                  <a:srgbClr val="343434"/>
                </a:solidFill>
                <a:latin typeface="DM Sans"/>
                <a:ea typeface="DM Sans"/>
                <a:cs typeface="DM Sans"/>
                <a:sym typeface="DM Sans"/>
              </a:rPr>
              <a:t>-</a:t>
            </a:r>
            <a:r>
              <a:rPr lang="en-US" b="true" sz="1700">
                <a:solidFill>
                  <a:srgbClr val="343434"/>
                </a:solidFill>
                <a:latin typeface="DM Sans Bold"/>
                <a:ea typeface="DM Sans Bold"/>
                <a:cs typeface="DM Sans Bold"/>
                <a:sym typeface="DM Sans Bold"/>
              </a:rPr>
              <a:t>edge </a:t>
            </a:r>
            <a:r>
              <a:rPr lang="en-US" sz="1700">
                <a:solidFill>
                  <a:srgbClr val="343434"/>
                </a:solidFill>
                <a:latin typeface="DM Sans"/>
                <a:ea typeface="DM Sans"/>
                <a:cs typeface="DM Sans"/>
                <a:sym typeface="DM Sans"/>
              </a:rPr>
              <a:t>model for representing relationships.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Supports </a:t>
            </a:r>
            <a:r>
              <a:rPr lang="en-US" b="true" sz="1700">
                <a:solidFill>
                  <a:srgbClr val="343434"/>
                </a:solidFill>
                <a:latin typeface="DM Sans Bold"/>
                <a:ea typeface="DM Sans Bold"/>
                <a:cs typeface="DM Sans Bold"/>
                <a:sym typeface="DM Sans Bold"/>
              </a:rPr>
              <a:t>ACID transactions </a:t>
            </a:r>
            <a:r>
              <a:rPr lang="en-US" sz="1700">
                <a:solidFill>
                  <a:srgbClr val="343434"/>
                </a:solidFill>
                <a:latin typeface="DM Sans"/>
                <a:ea typeface="DM Sans"/>
                <a:cs typeface="DM Sans"/>
                <a:sym typeface="DM Sans"/>
              </a:rPr>
              <a:t>with an optimized graph traversal engine.</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Designed for </a:t>
            </a:r>
            <a:r>
              <a:rPr lang="en-US" b="true" sz="1700">
                <a:solidFill>
                  <a:srgbClr val="343434"/>
                </a:solidFill>
                <a:latin typeface="DM Sans Bold"/>
                <a:ea typeface="DM Sans Bold"/>
                <a:cs typeface="DM Sans Bold"/>
                <a:sym typeface="DM Sans Bold"/>
              </a:rPr>
              <a:t>highly connected data</a:t>
            </a:r>
            <a:r>
              <a:rPr lang="en-US" sz="1700">
                <a:solidFill>
                  <a:srgbClr val="343434"/>
                </a:solidFill>
                <a:latin typeface="DM Sans"/>
                <a:ea typeface="DM Sans"/>
                <a:cs typeface="DM Sans"/>
                <a:sym typeface="DM Sans"/>
              </a:rPr>
              <a:t> and </a:t>
            </a:r>
            <a:r>
              <a:rPr lang="en-US" b="true" sz="1700">
                <a:solidFill>
                  <a:srgbClr val="343434"/>
                </a:solidFill>
                <a:latin typeface="DM Sans Bold"/>
                <a:ea typeface="DM Sans Bold"/>
                <a:cs typeface="DM Sans Bold"/>
                <a:sym typeface="DM Sans Bold"/>
              </a:rPr>
              <a:t>complex relationship</a:t>
            </a:r>
            <a:r>
              <a:rPr lang="en-US" sz="1700">
                <a:solidFill>
                  <a:srgbClr val="343434"/>
                </a:solidFill>
                <a:latin typeface="DM Sans"/>
                <a:ea typeface="DM Sans"/>
                <a:cs typeface="DM Sans"/>
                <a:sym typeface="DM Sans"/>
              </a:rPr>
              <a:t> queries.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Uses </a:t>
            </a:r>
            <a:r>
              <a:rPr lang="en-US" b="true" sz="1700">
                <a:solidFill>
                  <a:srgbClr val="343434"/>
                </a:solidFill>
                <a:latin typeface="DM Sans Bold"/>
                <a:ea typeface="DM Sans Bold"/>
                <a:cs typeface="DM Sans Bold"/>
                <a:sym typeface="DM Sans Bold"/>
              </a:rPr>
              <a:t>index-free adjacency</a:t>
            </a:r>
            <a:r>
              <a:rPr lang="en-US" sz="1700">
                <a:solidFill>
                  <a:srgbClr val="343434"/>
                </a:solidFill>
                <a:latin typeface="DM Sans"/>
                <a:ea typeface="DM Sans"/>
                <a:cs typeface="DM Sans"/>
                <a:sym typeface="DM Sans"/>
              </a:rPr>
              <a:t>, ensuring fast lookups in deep relationships.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Shard/partition problem, due to how links will be navigated</a:t>
            </a:r>
          </a:p>
        </p:txBody>
      </p:sp>
      <p:sp>
        <p:nvSpPr>
          <p:cNvPr name="TextBox 8" id="8"/>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07</a:t>
            </a:r>
          </a:p>
        </p:txBody>
      </p:sp>
      <p:sp>
        <p:nvSpPr>
          <p:cNvPr name="TextBox 9" id="9"/>
          <p:cNvSpPr txBox="true"/>
          <p:nvPr/>
        </p:nvSpPr>
        <p:spPr>
          <a:xfrm rot="0">
            <a:off x="1055075" y="4344506"/>
            <a:ext cx="6313346" cy="280670"/>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Graph-based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920267" y="1853419"/>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MODEL</a:t>
            </a:r>
          </a:p>
        </p:txBody>
      </p:sp>
      <p:sp>
        <p:nvSpPr>
          <p:cNvPr name="TextBox 5" id="5"/>
          <p:cNvSpPr txBox="true"/>
          <p:nvPr/>
        </p:nvSpPr>
        <p:spPr>
          <a:xfrm rot="0">
            <a:off x="1943667" y="7131478"/>
            <a:ext cx="6561837" cy="1461770"/>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Unintuitive Relationship Handling</a:t>
            </a:r>
            <a:r>
              <a:rPr lang="en-US" sz="1700">
                <a:solidFill>
                  <a:srgbClr val="343434"/>
                </a:solidFill>
                <a:latin typeface="DM Sans"/>
                <a:ea typeface="DM Sans"/>
                <a:cs typeface="DM Sans"/>
                <a:sym typeface="DM Sans"/>
              </a:rPr>
              <a:t>: MongoDB struggles with efficiently</a:t>
            </a:r>
          </a:p>
          <a:p>
            <a:pPr algn="just">
              <a:lnSpc>
                <a:spcPts val="2380"/>
              </a:lnSpc>
            </a:pPr>
            <a:r>
              <a:rPr lang="en-US" sz="1700">
                <a:solidFill>
                  <a:srgbClr val="343434"/>
                </a:solidFill>
                <a:latin typeface="DM Sans"/>
                <a:ea typeface="DM Sans"/>
                <a:cs typeface="DM Sans"/>
                <a:sym typeface="DM Sans"/>
              </a:rPr>
              <a:t>managing highly relational queries. If the future workloads will include topological info MongoDB is not suitable for this kind of queries.</a:t>
            </a:r>
          </a:p>
        </p:txBody>
      </p:sp>
      <p:sp>
        <p:nvSpPr>
          <p:cNvPr name="TextBox 6" id="6"/>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08</a:t>
            </a:r>
          </a:p>
        </p:txBody>
      </p:sp>
      <p:sp>
        <p:nvSpPr>
          <p:cNvPr name="TextBox 7" id="7"/>
          <p:cNvSpPr txBox="true"/>
          <p:nvPr/>
        </p:nvSpPr>
        <p:spPr>
          <a:xfrm rot="0">
            <a:off x="2890077" y="6598269"/>
            <a:ext cx="4235956"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MONGODB WAS DISCARDED FOR:</a:t>
            </a:r>
          </a:p>
        </p:txBody>
      </p:sp>
      <p:sp>
        <p:nvSpPr>
          <p:cNvPr name="TextBox 8" id="8"/>
          <p:cNvSpPr txBox="true"/>
          <p:nvPr/>
        </p:nvSpPr>
        <p:spPr>
          <a:xfrm rot="0">
            <a:off x="7063727" y="1853419"/>
            <a:ext cx="5204709" cy="1209674"/>
          </a:xfrm>
          <a:prstGeom prst="rect">
            <a:avLst/>
          </a:prstGeom>
        </p:spPr>
        <p:txBody>
          <a:bodyPr anchor="t" rtlCol="false" tIns="0" lIns="0" bIns="0" rIns="0">
            <a:spAutoFit/>
          </a:bodyPr>
          <a:lstStyle/>
          <a:p>
            <a:pPr algn="r">
              <a:lnSpc>
                <a:spcPts val="8400"/>
              </a:lnSpc>
            </a:pPr>
            <a:r>
              <a:rPr lang="en-US" sz="6000">
                <a:solidFill>
                  <a:srgbClr val="343434"/>
                </a:solidFill>
                <a:latin typeface="Cooper Hewitt"/>
                <a:ea typeface="Cooper Hewitt"/>
                <a:cs typeface="Cooper Hewitt"/>
                <a:sym typeface="Cooper Hewitt"/>
              </a:rPr>
              <a:t>SELECTION</a:t>
            </a:r>
          </a:p>
        </p:txBody>
      </p:sp>
      <p:sp>
        <p:nvSpPr>
          <p:cNvPr name="TextBox 9" id="9"/>
          <p:cNvSpPr txBox="true"/>
          <p:nvPr/>
        </p:nvSpPr>
        <p:spPr>
          <a:xfrm rot="0">
            <a:off x="10362239" y="7131478"/>
            <a:ext cx="6589431" cy="2052320"/>
          </a:xfrm>
          <a:prstGeom prst="rect">
            <a:avLst/>
          </a:prstGeom>
        </p:spPr>
        <p:txBody>
          <a:bodyPr anchor="t" rtlCol="false" tIns="0" lIns="0" bIns="0" rIns="0">
            <a:spAutoFit/>
          </a:bodyPr>
          <a:lstStyle/>
          <a:p>
            <a:pPr algn="just">
              <a:lnSpc>
                <a:spcPts val="2380"/>
              </a:lnSpc>
            </a:pPr>
            <a:r>
              <a:rPr lang="en-US" sz="1700" b="true">
                <a:solidFill>
                  <a:srgbClr val="343434"/>
                </a:solidFill>
                <a:latin typeface="DM Sans Bold"/>
                <a:ea typeface="DM Sans Bold"/>
                <a:cs typeface="DM Sans Bold"/>
                <a:sym typeface="DM Sans Bold"/>
              </a:rPr>
              <a:t>Rigid Schema Requirements</a:t>
            </a:r>
            <a:r>
              <a:rPr lang="en-US" sz="1700">
                <a:solidFill>
                  <a:srgbClr val="343434"/>
                </a:solidFill>
                <a:latin typeface="DM Sans"/>
                <a:ea typeface="DM Sans"/>
                <a:cs typeface="DM Sans"/>
                <a:sym typeface="DM Sans"/>
              </a:rPr>
              <a:t>: Cassandra requires denormalized tables tai</a:t>
            </a:r>
            <a:r>
              <a:rPr lang="en-US" sz="1700">
                <a:solidFill>
                  <a:srgbClr val="343434"/>
                </a:solidFill>
                <a:latin typeface="DM Sans"/>
                <a:ea typeface="DM Sans"/>
                <a:cs typeface="DM Sans"/>
                <a:sym typeface="DM Sans"/>
              </a:rPr>
              <a:t>lored to specific queries, which conflicts with the dynamic and diverse query scenarios of our application.</a:t>
            </a:r>
          </a:p>
          <a:p>
            <a:pPr algn="just">
              <a:lnSpc>
                <a:spcPts val="2380"/>
              </a:lnSpc>
            </a:pPr>
          </a:p>
          <a:p>
            <a:pPr algn="just">
              <a:lnSpc>
                <a:spcPts val="2380"/>
              </a:lnSpc>
            </a:pPr>
            <a:r>
              <a:rPr lang="en-US" sz="1700" b="true">
                <a:solidFill>
                  <a:srgbClr val="343434"/>
                </a:solidFill>
                <a:latin typeface="DM Sans Bold"/>
                <a:ea typeface="DM Sans Bold"/>
                <a:cs typeface="DM Sans Bold"/>
                <a:sym typeface="DM Sans Bold"/>
              </a:rPr>
              <a:t>Lack of Query Flexibility</a:t>
            </a:r>
            <a:r>
              <a:rPr lang="en-US" sz="1700">
                <a:solidFill>
                  <a:srgbClr val="343434"/>
                </a:solidFill>
                <a:latin typeface="DM Sans"/>
                <a:ea typeface="DM Sans"/>
                <a:cs typeface="DM Sans"/>
                <a:sym typeface="DM Sans"/>
              </a:rPr>
              <a:t>: Cassandra’s design is ill-suited for future workload changes, which are likely in the dynamic context of crime analysis.</a:t>
            </a:r>
          </a:p>
        </p:txBody>
      </p:sp>
      <p:sp>
        <p:nvSpPr>
          <p:cNvPr name="TextBox 10" id="10"/>
          <p:cNvSpPr txBox="true"/>
          <p:nvPr/>
        </p:nvSpPr>
        <p:spPr>
          <a:xfrm rot="0">
            <a:off x="11556213" y="6598269"/>
            <a:ext cx="5035410"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CASSANDRA WAS DISCARDED FOR:</a:t>
            </a:r>
          </a:p>
        </p:txBody>
      </p:sp>
      <p:sp>
        <p:nvSpPr>
          <p:cNvPr name="TextBox 11" id="11"/>
          <p:cNvSpPr txBox="true"/>
          <p:nvPr/>
        </p:nvSpPr>
        <p:spPr>
          <a:xfrm rot="0">
            <a:off x="5564730" y="3976271"/>
            <a:ext cx="7866010" cy="1461770"/>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343434"/>
                </a:solidFill>
                <a:latin typeface="DM Sans"/>
                <a:ea typeface="DM Sans"/>
                <a:cs typeface="DM Sans"/>
                <a:sym typeface="DM Sans"/>
              </a:rPr>
              <a:t>Predominantly read-intensive workloads.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High availability as a critical requirement.</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S</a:t>
            </a:r>
            <a:r>
              <a:rPr lang="en-US" sz="1700">
                <a:solidFill>
                  <a:srgbClr val="343434"/>
                </a:solidFill>
                <a:latin typeface="DM Sans"/>
                <a:ea typeface="DM Sans"/>
                <a:cs typeface="DM Sans"/>
                <a:sym typeface="DM Sans"/>
              </a:rPr>
              <a:t>ome consistency constraints, particularly for certain operations.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No need for batch processing.</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H</a:t>
            </a:r>
            <a:r>
              <a:rPr lang="en-US" sz="1700">
                <a:solidFill>
                  <a:srgbClr val="343434"/>
                </a:solidFill>
                <a:latin typeface="DM Sans"/>
                <a:ea typeface="DM Sans"/>
                <a:cs typeface="DM Sans"/>
                <a:sym typeface="DM Sans"/>
              </a:rPr>
              <a:t>ighly relational queries to address the interconnected nature of our data</a:t>
            </a:r>
          </a:p>
        </p:txBody>
      </p:sp>
      <p:sp>
        <p:nvSpPr>
          <p:cNvPr name="TextBox 12" id="12"/>
          <p:cNvSpPr txBox="true"/>
          <p:nvPr/>
        </p:nvSpPr>
        <p:spPr>
          <a:xfrm rot="0">
            <a:off x="6952843" y="3655596"/>
            <a:ext cx="5007486"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OUR APPLICATION CHARACTERISTICS:</a:t>
            </a:r>
          </a:p>
        </p:txBody>
      </p:sp>
      <p:sp>
        <p:nvSpPr>
          <p:cNvPr name="Freeform 13" id="13"/>
          <p:cNvSpPr/>
          <p:nvPr/>
        </p:nvSpPr>
        <p:spPr>
          <a:xfrm flipH="false" flipV="false" rot="0">
            <a:off x="13656954" y="1802471"/>
            <a:ext cx="4202073" cy="2521244"/>
          </a:xfrm>
          <a:custGeom>
            <a:avLst/>
            <a:gdLst/>
            <a:ahLst/>
            <a:cxnLst/>
            <a:rect r="r" b="b" t="t" l="l"/>
            <a:pathLst>
              <a:path h="2521244" w="4202073">
                <a:moveTo>
                  <a:pt x="0" y="0"/>
                </a:moveTo>
                <a:lnTo>
                  <a:pt x="4202074" y="0"/>
                </a:lnTo>
                <a:lnTo>
                  <a:pt x="4202074" y="2521244"/>
                </a:lnTo>
                <a:lnTo>
                  <a:pt x="0" y="25212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357469" y="3982035"/>
            <a:ext cx="8230874" cy="4389799"/>
          </a:xfrm>
          <a:custGeom>
            <a:avLst/>
            <a:gdLst/>
            <a:ahLst/>
            <a:cxnLst/>
            <a:rect r="r" b="b" t="t" l="l"/>
            <a:pathLst>
              <a:path h="4389799" w="8230874">
                <a:moveTo>
                  <a:pt x="0" y="0"/>
                </a:moveTo>
                <a:lnTo>
                  <a:pt x="8230874" y="0"/>
                </a:lnTo>
                <a:lnTo>
                  <a:pt x="8230874" y="4389799"/>
                </a:lnTo>
                <a:lnTo>
                  <a:pt x="0" y="4389799"/>
                </a:lnTo>
                <a:lnTo>
                  <a:pt x="0" y="0"/>
                </a:lnTo>
                <a:close/>
              </a:path>
            </a:pathLst>
          </a:custGeom>
          <a:blipFill>
            <a:blip r:embed="rId6"/>
            <a:stretch>
              <a:fillRect l="0" t="0" r="0" b="0"/>
            </a:stretch>
          </a:blipFill>
        </p:spPr>
      </p:sp>
      <p:sp>
        <p:nvSpPr>
          <p:cNvPr name="TextBox 5" id="5"/>
          <p:cNvSpPr txBox="true"/>
          <p:nvPr/>
        </p:nvSpPr>
        <p:spPr>
          <a:xfrm rot="0">
            <a:off x="5920267" y="1853419"/>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MODEL</a:t>
            </a:r>
          </a:p>
        </p:txBody>
      </p:sp>
      <p:sp>
        <p:nvSpPr>
          <p:cNvPr name="TextBox 6" id="6"/>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09</a:t>
            </a:r>
          </a:p>
        </p:txBody>
      </p:sp>
      <p:sp>
        <p:nvSpPr>
          <p:cNvPr name="TextBox 7" id="7"/>
          <p:cNvSpPr txBox="true"/>
          <p:nvPr/>
        </p:nvSpPr>
        <p:spPr>
          <a:xfrm rot="0">
            <a:off x="7063727" y="1853419"/>
            <a:ext cx="5204709" cy="1209674"/>
          </a:xfrm>
          <a:prstGeom prst="rect">
            <a:avLst/>
          </a:prstGeom>
        </p:spPr>
        <p:txBody>
          <a:bodyPr anchor="t" rtlCol="false" tIns="0" lIns="0" bIns="0" rIns="0">
            <a:spAutoFit/>
          </a:bodyPr>
          <a:lstStyle/>
          <a:p>
            <a:pPr algn="r">
              <a:lnSpc>
                <a:spcPts val="8400"/>
              </a:lnSpc>
            </a:pPr>
            <a:r>
              <a:rPr lang="en-US" sz="6000">
                <a:solidFill>
                  <a:srgbClr val="343434"/>
                </a:solidFill>
                <a:latin typeface="Cooper Hewitt"/>
                <a:ea typeface="Cooper Hewitt"/>
                <a:cs typeface="Cooper Hewitt"/>
                <a:sym typeface="Cooper Hewitt"/>
              </a:rPr>
              <a:t>SELECTION</a:t>
            </a:r>
          </a:p>
        </p:txBody>
      </p:sp>
      <p:sp>
        <p:nvSpPr>
          <p:cNvPr name="TextBox 8" id="8"/>
          <p:cNvSpPr txBox="true"/>
          <p:nvPr/>
        </p:nvSpPr>
        <p:spPr>
          <a:xfrm rot="0">
            <a:off x="1357304" y="7205980"/>
            <a:ext cx="7866010" cy="2052320"/>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343434"/>
                </a:solidFill>
                <a:latin typeface="DM Sans"/>
                <a:ea typeface="DM Sans"/>
                <a:cs typeface="DM Sans"/>
                <a:sym typeface="DM Sans"/>
              </a:rPr>
              <a:t>Graph-Centric Model</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Efficient Query Language</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Directly Reflecting the Conceptual Schema</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Optimized for Read-Intensive Workloads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Low Write-Workloads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Consistency Guarantees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CA-Oriented Design</a:t>
            </a:r>
          </a:p>
        </p:txBody>
      </p:sp>
      <p:sp>
        <p:nvSpPr>
          <p:cNvPr name="TextBox 9" id="9"/>
          <p:cNvSpPr txBox="true"/>
          <p:nvPr/>
        </p:nvSpPr>
        <p:spPr>
          <a:xfrm rot="0">
            <a:off x="2745417" y="6885305"/>
            <a:ext cx="5007486"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NEO4J   CONSIDERATIONS</a:t>
            </a:r>
          </a:p>
        </p:txBody>
      </p:sp>
      <p:sp>
        <p:nvSpPr>
          <p:cNvPr name="TextBox 10" id="10"/>
          <p:cNvSpPr txBox="true"/>
          <p:nvPr/>
        </p:nvSpPr>
        <p:spPr>
          <a:xfrm rot="0">
            <a:off x="1357304" y="4255085"/>
            <a:ext cx="7866010" cy="1461770"/>
          </a:xfrm>
          <a:prstGeom prst="rect">
            <a:avLst/>
          </a:prstGeom>
        </p:spPr>
        <p:txBody>
          <a:bodyPr anchor="t" rtlCol="false" tIns="0" lIns="0" bIns="0" rIns="0">
            <a:spAutoFit/>
          </a:bodyPr>
          <a:lstStyle/>
          <a:p>
            <a:pPr algn="just" marL="367031" indent="-183515" lvl="1">
              <a:lnSpc>
                <a:spcPts val="2380"/>
              </a:lnSpc>
              <a:buFont typeface="Arial"/>
              <a:buChar char="•"/>
            </a:pPr>
            <a:r>
              <a:rPr lang="en-US" sz="1700">
                <a:solidFill>
                  <a:srgbClr val="343434"/>
                </a:solidFill>
                <a:latin typeface="DM Sans"/>
                <a:ea typeface="DM Sans"/>
                <a:cs typeface="DM Sans"/>
                <a:sym typeface="DM Sans"/>
              </a:rPr>
              <a:t>Predominantly read-intensive workloads.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High availability as a critical requirement.</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S</a:t>
            </a:r>
            <a:r>
              <a:rPr lang="en-US" sz="1700">
                <a:solidFill>
                  <a:srgbClr val="343434"/>
                </a:solidFill>
                <a:latin typeface="DM Sans"/>
                <a:ea typeface="DM Sans"/>
                <a:cs typeface="DM Sans"/>
                <a:sym typeface="DM Sans"/>
              </a:rPr>
              <a:t>ome consistency constraints, particularly for certain operations.</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No need for batch processing.</a:t>
            </a:r>
          </a:p>
          <a:p>
            <a:pPr algn="just" marL="367031" indent="-183515" lvl="1">
              <a:lnSpc>
                <a:spcPts val="2380"/>
              </a:lnSpc>
              <a:buFont typeface="Arial"/>
              <a:buChar char="•"/>
            </a:pPr>
            <a:r>
              <a:rPr lang="en-US" sz="1700">
                <a:solidFill>
                  <a:srgbClr val="343434"/>
                </a:solidFill>
                <a:latin typeface="DM Sans"/>
                <a:ea typeface="DM Sans"/>
                <a:cs typeface="DM Sans"/>
                <a:sym typeface="DM Sans"/>
              </a:rPr>
              <a:t>H</a:t>
            </a:r>
            <a:r>
              <a:rPr lang="en-US" sz="1700">
                <a:solidFill>
                  <a:srgbClr val="343434"/>
                </a:solidFill>
                <a:latin typeface="DM Sans"/>
                <a:ea typeface="DM Sans"/>
                <a:cs typeface="DM Sans"/>
                <a:sym typeface="DM Sans"/>
              </a:rPr>
              <a:t>ighly relational queries to address the interconnected nature of our data</a:t>
            </a:r>
          </a:p>
        </p:txBody>
      </p:sp>
      <p:sp>
        <p:nvSpPr>
          <p:cNvPr name="TextBox 11" id="11"/>
          <p:cNvSpPr txBox="true"/>
          <p:nvPr/>
        </p:nvSpPr>
        <p:spPr>
          <a:xfrm rot="0">
            <a:off x="2745417" y="3934410"/>
            <a:ext cx="5007486"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OUR APPLICATION CHARACTERISTICS:</a:t>
            </a:r>
          </a:p>
        </p:txBody>
      </p:sp>
      <p:sp>
        <p:nvSpPr>
          <p:cNvPr name="Freeform 12" id="12"/>
          <p:cNvSpPr/>
          <p:nvPr/>
        </p:nvSpPr>
        <p:spPr>
          <a:xfrm flipH="false" flipV="false" rot="-1354446">
            <a:off x="16007915" y="1125315"/>
            <a:ext cx="1497033" cy="2339114"/>
          </a:xfrm>
          <a:custGeom>
            <a:avLst/>
            <a:gdLst/>
            <a:ahLst/>
            <a:cxnLst/>
            <a:rect r="r" b="b" t="t" l="l"/>
            <a:pathLst>
              <a:path h="2339114" w="1497033">
                <a:moveTo>
                  <a:pt x="0" y="0"/>
                </a:moveTo>
                <a:lnTo>
                  <a:pt x="1497033" y="0"/>
                </a:lnTo>
                <a:lnTo>
                  <a:pt x="1497033" y="2339115"/>
                </a:lnTo>
                <a:lnTo>
                  <a:pt x="0" y="23391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DAGdllTWwms</dc:identifier>
  <dcterms:modified xsi:type="dcterms:W3CDTF">2011-08-01T06:04:30Z</dcterms:modified>
  <cp:revision>1</cp:revision>
  <dc:title>Pink and Purple Illustrative Computer Technology Presentation</dc:title>
</cp:coreProperties>
</file>