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8" r:id="rId2"/>
    <p:sldId id="390" r:id="rId3"/>
    <p:sldId id="457" r:id="rId4"/>
    <p:sldId id="445" r:id="rId5"/>
    <p:sldId id="357" r:id="rId6"/>
    <p:sldId id="429" r:id="rId7"/>
    <p:sldId id="395" r:id="rId8"/>
    <p:sldId id="397" r:id="rId9"/>
    <p:sldId id="477" r:id="rId10"/>
    <p:sldId id="463" r:id="rId11"/>
    <p:sldId id="464" r:id="rId12"/>
    <p:sldId id="458" r:id="rId13"/>
    <p:sldId id="503" r:id="rId14"/>
    <p:sldId id="466" r:id="rId15"/>
    <p:sldId id="468" r:id="rId16"/>
    <p:sldId id="467" r:id="rId17"/>
    <p:sldId id="469" r:id="rId18"/>
    <p:sldId id="460" r:id="rId19"/>
    <p:sldId id="471" r:id="rId20"/>
    <p:sldId id="472" r:id="rId21"/>
    <p:sldId id="473" r:id="rId22"/>
    <p:sldId id="459" r:id="rId23"/>
    <p:sldId id="474" r:id="rId24"/>
    <p:sldId id="461" r:id="rId25"/>
    <p:sldId id="478" r:id="rId26"/>
    <p:sldId id="462" r:id="rId27"/>
    <p:sldId id="481" r:id="rId28"/>
    <p:sldId id="483" r:id="rId29"/>
    <p:sldId id="485" r:id="rId30"/>
    <p:sldId id="486" r:id="rId31"/>
    <p:sldId id="487" r:id="rId32"/>
    <p:sldId id="490" r:id="rId33"/>
    <p:sldId id="491" r:id="rId34"/>
    <p:sldId id="493" r:id="rId35"/>
    <p:sldId id="494" r:id="rId36"/>
    <p:sldId id="495" r:id="rId37"/>
    <p:sldId id="496" r:id="rId38"/>
    <p:sldId id="497" r:id="rId39"/>
    <p:sldId id="498" r:id="rId40"/>
    <p:sldId id="500" r:id="rId41"/>
    <p:sldId id="413" r:id="rId42"/>
    <p:sldId id="504" r:id="rId43"/>
    <p:sldId id="456" r:id="rId44"/>
    <p:sldId id="414" r:id="rId45"/>
    <p:sldId id="437" r:id="rId46"/>
    <p:sldId id="438" r:id="rId47"/>
    <p:sldId id="479" r:id="rId48"/>
    <p:sldId id="475" r:id="rId49"/>
    <p:sldId id="421" r:id="rId50"/>
    <p:sldId id="422" r:id="rId51"/>
    <p:sldId id="423" r:id="rId52"/>
    <p:sldId id="501" r:id="rId53"/>
    <p:sldId id="424" r:id="rId54"/>
    <p:sldId id="452" r:id="rId55"/>
    <p:sldId id="425" r:id="rId56"/>
    <p:sldId id="505" r:id="rId57"/>
    <p:sldId id="480" r:id="rId58"/>
    <p:sldId id="427" r:id="rId59"/>
    <p:sldId id="502" r:id="rId60"/>
    <p:sldId id="382" r:id="rId61"/>
    <p:sldId id="391" r:id="rId62"/>
    <p:sldId id="392" r:id="rId63"/>
    <p:sldId id="436" r:id="rId64"/>
    <p:sldId id="385" r:id="rId65"/>
    <p:sldId id="386" r:id="rId66"/>
    <p:sldId id="278" r:id="rId67"/>
    <p:sldId id="49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jörn OTTERSTEN" initials="BO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54335" autoAdjust="0"/>
  </p:normalViewPr>
  <p:slideViewPr>
    <p:cSldViewPr>
      <p:cViewPr varScale="1">
        <p:scale>
          <a:sx n="103" d="100"/>
          <a:sy n="103" d="100"/>
        </p:scale>
        <p:origin x="22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opy\Papers%20&amp;%20Presentations\2014\2014_03%20KULeuven\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opy\Papers%20&amp;%20Presentations\2014\2014_03%20KULeuven\plo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Copy\Papers%20&amp;%20Presentations\2014\2014_03%20KULeuven\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86400918635169"/>
          <c:y val="5.1400554097404488E-2"/>
          <c:w val="0.82327919947506567"/>
          <c:h val="0.68892525153105866"/>
        </c:manualLayout>
      </c:layout>
      <c:scatterChart>
        <c:scatterStyle val="smoothMarker"/>
        <c:varyColors val="0"/>
        <c:ser>
          <c:idx val="1"/>
          <c:order val="0"/>
          <c:tx>
            <c:v>base</c:v>
          </c:tx>
          <c:spPr>
            <a:ln>
              <a:solidFill>
                <a:schemeClr val="bg1">
                  <a:lumMod val="65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[3]test_probas!$AR$33:$AR$34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[3]test_probas!$AS$33:$AS$34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</c:ser>
        <c:ser>
          <c:idx val="4"/>
          <c:order val="1"/>
          <c:tx>
            <c:v>LR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calibrationa!$U$26:$U$46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5.4056939501779325E-2</c:v>
                </c:pt>
                <c:pt idx="2">
                  <c:v>0.10165409934171096</c:v>
                </c:pt>
                <c:pt idx="3">
                  <c:v>0.15095875059608951</c:v>
                </c:pt>
                <c:pt idx="4">
                  <c:v>0.20103959810874658</c:v>
                </c:pt>
                <c:pt idx="5">
                  <c:v>0.25041248606465955</c:v>
                </c:pt>
                <c:pt idx="6">
                  <c:v>0.29999639639639591</c:v>
                </c:pt>
                <c:pt idx="7">
                  <c:v>0.34946517119244341</c:v>
                </c:pt>
                <c:pt idx="8">
                  <c:v>0.40013747534516725</c:v>
                </c:pt>
                <c:pt idx="9">
                  <c:v>0.44861226146975225</c:v>
                </c:pt>
                <c:pt idx="10">
                  <c:v>0.50035204991087301</c:v>
                </c:pt>
                <c:pt idx="11">
                  <c:v>0.54881243386243383</c:v>
                </c:pt>
                <c:pt idx="12">
                  <c:v>0.60052545885139097</c:v>
                </c:pt>
                <c:pt idx="13">
                  <c:v>0.64907232704402495</c:v>
                </c:pt>
                <c:pt idx="14">
                  <c:v>0.6994028103044494</c:v>
                </c:pt>
                <c:pt idx="15">
                  <c:v>0.74933333333333241</c:v>
                </c:pt>
                <c:pt idx="16">
                  <c:v>0.79926646706586768</c:v>
                </c:pt>
                <c:pt idx="17">
                  <c:v>0.84902027027026949</c:v>
                </c:pt>
                <c:pt idx="18">
                  <c:v>0.89992217898832683</c:v>
                </c:pt>
                <c:pt idx="19">
                  <c:v>0.94991735537190025</c:v>
                </c:pt>
                <c:pt idx="20">
                  <c:v>0.98773584905660294</c:v>
                </c:pt>
              </c:numCache>
            </c:numRef>
          </c:xVal>
          <c:yVal>
            <c:numRef>
              <c:f>calibrationa!$V$26:$V$46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2.8469750889679696E-2</c:v>
                </c:pt>
                <c:pt idx="2">
                  <c:v>6.1041292639138212E-2</c:v>
                </c:pt>
                <c:pt idx="3">
                  <c:v>6.5808297567954199E-2</c:v>
                </c:pt>
                <c:pt idx="4">
                  <c:v>6.028368794326236E-2</c:v>
                </c:pt>
                <c:pt idx="5">
                  <c:v>6.9119286510590808E-2</c:v>
                </c:pt>
                <c:pt idx="6">
                  <c:v>8.8648648648648576E-2</c:v>
                </c:pt>
                <c:pt idx="7">
                  <c:v>8.7367178276269136E-2</c:v>
                </c:pt>
                <c:pt idx="8">
                  <c:v>9.3491124260354844E-2</c:v>
                </c:pt>
                <c:pt idx="9">
                  <c:v>9.8660170523751242E-2</c:v>
                </c:pt>
                <c:pt idx="10">
                  <c:v>0.1096256684491973</c:v>
                </c:pt>
                <c:pt idx="11">
                  <c:v>0.10952380952380913</c:v>
                </c:pt>
                <c:pt idx="12">
                  <c:v>0.1296625222024862</c:v>
                </c:pt>
                <c:pt idx="13">
                  <c:v>0.16981132075471672</c:v>
                </c:pt>
                <c:pt idx="14">
                  <c:v>0.17330210772833682</c:v>
                </c:pt>
                <c:pt idx="15">
                  <c:v>0.22028985507246324</c:v>
                </c:pt>
                <c:pt idx="16">
                  <c:v>0.23652694610778396</c:v>
                </c:pt>
                <c:pt idx="17">
                  <c:v>0.28378378378378327</c:v>
                </c:pt>
                <c:pt idx="18">
                  <c:v>0.4046692607003885</c:v>
                </c:pt>
                <c:pt idx="19">
                  <c:v>0.50413223140495833</c:v>
                </c:pt>
                <c:pt idx="20">
                  <c:v>0.64150943396226368</c:v>
                </c:pt>
              </c:numCache>
            </c:numRef>
          </c:yVal>
          <c:smooth val="1"/>
        </c:ser>
        <c:ser>
          <c:idx val="0"/>
          <c:order val="2"/>
          <c:tx>
            <c:v>RF</c:v>
          </c:tx>
          <c:marker>
            <c:symbol val="none"/>
          </c:marker>
          <c:xVal>
            <c:numRef>
              <c:f>calibrationa!$L$10:$L$29</c:f>
              <c:numCache>
                <c:formatCode>General</c:formatCode>
                <c:ptCount val="20"/>
                <c:pt idx="0">
                  <c:v>7.9978171364681748E-4</c:v>
                </c:pt>
                <c:pt idx="1">
                  <c:v>4.0984548825710808E-2</c:v>
                </c:pt>
                <c:pt idx="2">
                  <c:v>9.5141039823008408E-2</c:v>
                </c:pt>
                <c:pt idx="3">
                  <c:v>0.14663522012578589</c:v>
                </c:pt>
                <c:pt idx="4">
                  <c:v>0.19826347305389164</c:v>
                </c:pt>
                <c:pt idx="5">
                  <c:v>0.24827499999999977</c:v>
                </c:pt>
                <c:pt idx="6">
                  <c:v>0.30095890410958848</c:v>
                </c:pt>
                <c:pt idx="7">
                  <c:v>0.34854545454545416</c:v>
                </c:pt>
                <c:pt idx="8">
                  <c:v>0.39773584905660314</c:v>
                </c:pt>
                <c:pt idx="9">
                  <c:v>0.44966666666666638</c:v>
                </c:pt>
                <c:pt idx="10">
                  <c:v>0.49777777777777765</c:v>
                </c:pt>
                <c:pt idx="11">
                  <c:v>0.54380952380952363</c:v>
                </c:pt>
                <c:pt idx="12">
                  <c:v>0.59785714285714187</c:v>
                </c:pt>
                <c:pt idx="13">
                  <c:v>0.64249999999999996</c:v>
                </c:pt>
                <c:pt idx="14">
                  <c:v>0.70230769230769152</c:v>
                </c:pt>
                <c:pt idx="15">
                  <c:v>0.74315789473684157</c:v>
                </c:pt>
                <c:pt idx="16">
                  <c:v>0.79499999999999993</c:v>
                </c:pt>
                <c:pt idx="17">
                  <c:v>0.83999999999999908</c:v>
                </c:pt>
                <c:pt idx="18">
                  <c:v>0.90857142857142859</c:v>
                </c:pt>
                <c:pt idx="19">
                  <c:v>0.99</c:v>
                </c:pt>
              </c:numCache>
            </c:numRef>
          </c:xVal>
          <c:yVal>
            <c:numRef>
              <c:f>calibrationa!$M$10:$M$29</c:f>
              <c:numCache>
                <c:formatCode>General</c:formatCode>
                <c:ptCount val="20"/>
                <c:pt idx="0">
                  <c:v>7.2569479704074865E-4</c:v>
                </c:pt>
                <c:pt idx="1">
                  <c:v>2.6134557654953157E-2</c:v>
                </c:pt>
                <c:pt idx="2">
                  <c:v>9.7345132743362636E-2</c:v>
                </c:pt>
                <c:pt idx="3">
                  <c:v>0.11</c:v>
                </c:pt>
                <c:pt idx="4">
                  <c:v>0.13</c:v>
                </c:pt>
                <c:pt idx="5">
                  <c:v>0.15</c:v>
                </c:pt>
                <c:pt idx="6">
                  <c:v>0.21</c:v>
                </c:pt>
                <c:pt idx="7">
                  <c:v>0.24</c:v>
                </c:pt>
                <c:pt idx="8">
                  <c:v>0.28999999999999998</c:v>
                </c:pt>
                <c:pt idx="9">
                  <c:v>0.27</c:v>
                </c:pt>
                <c:pt idx="10">
                  <c:v>0.24</c:v>
                </c:pt>
                <c:pt idx="11">
                  <c:v>0.49</c:v>
                </c:pt>
                <c:pt idx="12">
                  <c:v>0.52</c:v>
                </c:pt>
                <c:pt idx="13">
                  <c:v>0.44</c:v>
                </c:pt>
                <c:pt idx="14">
                  <c:v>0.61</c:v>
                </c:pt>
                <c:pt idx="15">
                  <c:v>0.63</c:v>
                </c:pt>
                <c:pt idx="16">
                  <c:v>0.67</c:v>
                </c:pt>
                <c:pt idx="17">
                  <c:v>0.6666666666666673</c:v>
                </c:pt>
                <c:pt idx="18">
                  <c:v>0.8</c:v>
                </c:pt>
                <c:pt idx="19">
                  <c:v>0.82</c:v>
                </c:pt>
              </c:numCache>
            </c:numRef>
          </c:yVal>
          <c:smooth val="1"/>
        </c:ser>
        <c:ser>
          <c:idx val="2"/>
          <c:order val="3"/>
          <c:tx>
            <c:v>DT</c:v>
          </c:tx>
          <c:marker>
            <c:symbol val="none"/>
          </c:marker>
          <c:xVal>
            <c:numRef>
              <c:f>calibrationa!$R$26:$R$46</c:f>
              <c:numCache>
                <c:formatCode>_(* #,##0.00_);_(* \(#,##0.00\);_(* "-"??_);_(@_)</c:formatCode>
                <c:ptCount val="21"/>
                <c:pt idx="0">
                  <c:v>8.8131535229159039E-3</c:v>
                </c:pt>
                <c:pt idx="1">
                  <c:v>4.6557757788280675E-2</c:v>
                </c:pt>
                <c:pt idx="2">
                  <c:v>9.7571713014087902E-2</c:v>
                </c:pt>
                <c:pt idx="3">
                  <c:v>0.14751523916653225</c:v>
                </c:pt>
                <c:pt idx="4">
                  <c:v>0.19861366421568591</c:v>
                </c:pt>
                <c:pt idx="5">
                  <c:v>0.24726525821596204</c:v>
                </c:pt>
                <c:pt idx="6">
                  <c:v>0.29883382497541738</c:v>
                </c:pt>
                <c:pt idx="7">
                  <c:v>0.34938042328042263</c:v>
                </c:pt>
                <c:pt idx="8">
                  <c:v>0.39905940594059386</c:v>
                </c:pt>
                <c:pt idx="9">
                  <c:v>0.45111888111888077</c:v>
                </c:pt>
                <c:pt idx="10">
                  <c:v>0.49890333333333303</c:v>
                </c:pt>
                <c:pt idx="11">
                  <c:v>0.55037593984962385</c:v>
                </c:pt>
                <c:pt idx="12">
                  <c:v>0.59933333333333239</c:v>
                </c:pt>
                <c:pt idx="13">
                  <c:v>0.6483234323432342</c:v>
                </c:pt>
                <c:pt idx="14">
                  <c:v>0.6997297297297288</c:v>
                </c:pt>
                <c:pt idx="15">
                  <c:v>0.75061538461538413</c:v>
                </c:pt>
                <c:pt idx="16">
                  <c:v>0.80016666666666669</c:v>
                </c:pt>
                <c:pt idx="17">
                  <c:v>0.84822222222222143</c:v>
                </c:pt>
                <c:pt idx="18">
                  <c:v>0.89592592592592579</c:v>
                </c:pt>
                <c:pt idx="19">
                  <c:v>0.94333333333333258</c:v>
                </c:pt>
                <c:pt idx="20">
                  <c:v>0.98999999999999944</c:v>
                </c:pt>
              </c:numCache>
            </c:numRef>
          </c:xVal>
          <c:yVal>
            <c:numRef>
              <c:f>calibrationa!$S$26:$S$46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0.03</c:v>
                </c:pt>
                <c:pt idx="2">
                  <c:v>0.05</c:v>
                </c:pt>
                <c:pt idx="3">
                  <c:v>0.08</c:v>
                </c:pt>
                <c:pt idx="4">
                  <c:v>0.12316176470588221</c:v>
                </c:pt>
                <c:pt idx="5">
                  <c:v>0.18</c:v>
                </c:pt>
                <c:pt idx="6">
                  <c:v>0.16224188790560423</c:v>
                </c:pt>
                <c:pt idx="7">
                  <c:v>0.18888888888888838</c:v>
                </c:pt>
                <c:pt idx="8">
                  <c:v>0.22772277227722743</c:v>
                </c:pt>
                <c:pt idx="9">
                  <c:v>0.2587412587412582</c:v>
                </c:pt>
                <c:pt idx="10">
                  <c:v>0.2866666666666664</c:v>
                </c:pt>
                <c:pt idx="11">
                  <c:v>0.31</c:v>
                </c:pt>
                <c:pt idx="12">
                  <c:v>0.34615384615384565</c:v>
                </c:pt>
                <c:pt idx="13">
                  <c:v>0.37623762376237579</c:v>
                </c:pt>
                <c:pt idx="14">
                  <c:v>0.49999999999999956</c:v>
                </c:pt>
                <c:pt idx="15">
                  <c:v>0.46153846153846134</c:v>
                </c:pt>
                <c:pt idx="16">
                  <c:v>0.58333333333333304</c:v>
                </c:pt>
                <c:pt idx="17">
                  <c:v>0.66666666666666619</c:v>
                </c:pt>
                <c:pt idx="18">
                  <c:v>0.7</c:v>
                </c:pt>
                <c:pt idx="19">
                  <c:v>0.73</c:v>
                </c:pt>
                <c:pt idx="20">
                  <c:v>0.79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155440"/>
        <c:axId val="233156000"/>
      </c:scatterChart>
      <c:valAx>
        <c:axId val="233155440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33156000"/>
        <c:crosses val="autoZero"/>
        <c:crossBetween val="midCat"/>
        <c:majorUnit val="0.1"/>
      </c:valAx>
      <c:valAx>
        <c:axId val="233156000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33155440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02924591374347"/>
          <c:y val="5.1400554097404488E-2"/>
          <c:w val="0.78611404375631722"/>
          <c:h val="0.68892525153105866"/>
        </c:manualLayout>
      </c:layout>
      <c:scatterChart>
        <c:scatterStyle val="smoothMarker"/>
        <c:varyColors val="0"/>
        <c:ser>
          <c:idx val="1"/>
          <c:order val="0"/>
          <c:tx>
            <c:v>base</c:v>
          </c:tx>
          <c:spPr>
            <a:ln>
              <a:solidFill>
                <a:schemeClr val="bg1">
                  <a:lumMod val="65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[3]test_probas!$AR$33:$AR$34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[3]test_probas!$AS$33:$AS$34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</c:ser>
        <c:ser>
          <c:idx val="0"/>
          <c:order val="1"/>
          <c:tx>
            <c:v>Cal RF</c:v>
          </c:tx>
          <c:marker>
            <c:symbol val="none"/>
          </c:marker>
          <c:xVal>
            <c:numRef>
              <c:f>calibrationa!$N$10:$N$29</c:f>
              <c:numCache>
                <c:formatCode>General</c:formatCode>
                <c:ptCount val="20"/>
                <c:pt idx="0">
                  <c:v>8.1672964132598904E-4</c:v>
                </c:pt>
                <c:pt idx="1">
                  <c:v>4.2368079833126779E-2</c:v>
                </c:pt>
                <c:pt idx="2">
                  <c:v>8.8572629813932657E-2</c:v>
                </c:pt>
                <c:pt idx="3">
                  <c:v>0.15843611600552418</c:v>
                </c:pt>
                <c:pt idx="4">
                  <c:v>0.20329347458519662</c:v>
                </c:pt>
                <c:pt idx="5">
                  <c:v>0.29535864978902898</c:v>
                </c:pt>
                <c:pt idx="6">
                  <c:v>0.37333333333333302</c:v>
                </c:pt>
                <c:pt idx="7">
                  <c:v>0.38282828282829001</c:v>
                </c:pt>
                <c:pt idx="8">
                  <c:v>0.47992007992007912</c:v>
                </c:pt>
                <c:pt idx="9">
                  <c:v>0.59459459459459396</c:v>
                </c:pt>
                <c:pt idx="10">
                  <c:v>0.69607843137254799</c:v>
                </c:pt>
                <c:pt idx="11">
                  <c:v>0.75501672240802664</c:v>
                </c:pt>
                <c:pt idx="12">
                  <c:v>0.83333333333333215</c:v>
                </c:pt>
                <c:pt idx="13">
                  <c:v>0.85</c:v>
                </c:pt>
              </c:numCache>
            </c:numRef>
          </c:xVal>
          <c:yVal>
            <c:numRef>
              <c:f>calibrationa!$O$10:$O$29</c:f>
              <c:numCache>
                <c:formatCode>General</c:formatCode>
                <c:ptCount val="20"/>
                <c:pt idx="0">
                  <c:v>9.1991580930513136E-4</c:v>
                </c:pt>
                <c:pt idx="1">
                  <c:v>3.7330316742081392E-2</c:v>
                </c:pt>
                <c:pt idx="2">
                  <c:v>8.2568807339449518E-2</c:v>
                </c:pt>
                <c:pt idx="3">
                  <c:v>0.13623188405797076</c:v>
                </c:pt>
                <c:pt idx="4">
                  <c:v>0.14885496183206087</c:v>
                </c:pt>
                <c:pt idx="5">
                  <c:v>0.266666666666666</c:v>
                </c:pt>
                <c:pt idx="6">
                  <c:v>0.35616438356164293</c:v>
                </c:pt>
                <c:pt idx="7">
                  <c:v>0.40753719999999999</c:v>
                </c:pt>
                <c:pt idx="8">
                  <c:v>0.45208140000000002</c:v>
                </c:pt>
                <c:pt idx="9">
                  <c:v>0.59313379430000002</c:v>
                </c:pt>
                <c:pt idx="10">
                  <c:v>0.69518899999999995</c:v>
                </c:pt>
                <c:pt idx="11">
                  <c:v>0.75846899999999995</c:v>
                </c:pt>
                <c:pt idx="12">
                  <c:v>0.81</c:v>
                </c:pt>
                <c:pt idx="13">
                  <c:v>0.84</c:v>
                </c:pt>
              </c:numCache>
            </c:numRef>
          </c:yVal>
          <c:smooth val="1"/>
        </c:ser>
        <c:ser>
          <c:idx val="2"/>
          <c:order val="2"/>
          <c:tx>
            <c:v>Cal DT</c:v>
          </c:tx>
          <c:marker>
            <c:symbol val="none"/>
          </c:marker>
          <c:xVal>
            <c:numRef>
              <c:f>calibrationa!$M$37:$M$57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5.5752004644348027E-2</c:v>
                </c:pt>
                <c:pt idx="2">
                  <c:v>9.3555277478359775E-2</c:v>
                </c:pt>
                <c:pt idx="3">
                  <c:v>0.13757897440297231</c:v>
                </c:pt>
                <c:pt idx="4">
                  <c:v>0.20614608268098594</c:v>
                </c:pt>
                <c:pt idx="5">
                  <c:v>0.28000000000000003</c:v>
                </c:pt>
                <c:pt idx="6">
                  <c:v>0.36216153127917833</c:v>
                </c:pt>
                <c:pt idx="7">
                  <c:v>0.51</c:v>
                </c:pt>
                <c:pt idx="8">
                  <c:v>0.63665342809364467</c:v>
                </c:pt>
                <c:pt idx="9">
                  <c:v>0.82</c:v>
                </c:pt>
              </c:numCache>
            </c:numRef>
          </c:xVal>
          <c:yVal>
            <c:numRef>
              <c:f>calibrationa!$N$37:$N$57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5.9508947149396557E-2</c:v>
                </c:pt>
                <c:pt idx="2">
                  <c:v>9.1170273893889792E-2</c:v>
                </c:pt>
                <c:pt idx="3">
                  <c:v>0.1448374760994261</c:v>
                </c:pt>
                <c:pt idx="4">
                  <c:v>0.22138836772983075</c:v>
                </c:pt>
                <c:pt idx="5">
                  <c:v>0.29916897506925133</c:v>
                </c:pt>
                <c:pt idx="6">
                  <c:v>0.41275167785234845</c:v>
                </c:pt>
                <c:pt idx="7">
                  <c:v>0.50322580645161197</c:v>
                </c:pt>
                <c:pt idx="8">
                  <c:v>0.57812499999999944</c:v>
                </c:pt>
                <c:pt idx="9">
                  <c:v>0.79166666666666596</c:v>
                </c:pt>
              </c:numCache>
            </c:numRef>
          </c:yVal>
          <c:smooth val="1"/>
        </c:ser>
        <c:ser>
          <c:idx val="4"/>
          <c:order val="3"/>
          <c:tx>
            <c:v>Cal LR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calibrationa!$U$26:$U$46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5.4056939501779325E-2</c:v>
                </c:pt>
                <c:pt idx="2">
                  <c:v>0.10165409934171096</c:v>
                </c:pt>
                <c:pt idx="3">
                  <c:v>0.15095875059608951</c:v>
                </c:pt>
                <c:pt idx="4">
                  <c:v>0.20103959810874658</c:v>
                </c:pt>
                <c:pt idx="5">
                  <c:v>0.25041248606465955</c:v>
                </c:pt>
                <c:pt idx="6">
                  <c:v>0.29999639639639591</c:v>
                </c:pt>
                <c:pt idx="7">
                  <c:v>0.34946517119244341</c:v>
                </c:pt>
                <c:pt idx="8">
                  <c:v>0.40013747534516725</c:v>
                </c:pt>
                <c:pt idx="9">
                  <c:v>0.44861226146975225</c:v>
                </c:pt>
                <c:pt idx="10">
                  <c:v>0.50035204991087301</c:v>
                </c:pt>
                <c:pt idx="11">
                  <c:v>0.54881243386243383</c:v>
                </c:pt>
                <c:pt idx="12">
                  <c:v>0.60052545885139097</c:v>
                </c:pt>
                <c:pt idx="13">
                  <c:v>0.64907232704402495</c:v>
                </c:pt>
                <c:pt idx="14">
                  <c:v>0.6994028103044494</c:v>
                </c:pt>
                <c:pt idx="15">
                  <c:v>0.74933333333333241</c:v>
                </c:pt>
                <c:pt idx="16">
                  <c:v>0.79926646706586768</c:v>
                </c:pt>
                <c:pt idx="17">
                  <c:v>0.84902027027026949</c:v>
                </c:pt>
                <c:pt idx="18">
                  <c:v>0.89992217898832683</c:v>
                </c:pt>
                <c:pt idx="19">
                  <c:v>0.94991735537190025</c:v>
                </c:pt>
                <c:pt idx="20">
                  <c:v>0.98773584905660294</c:v>
                </c:pt>
              </c:numCache>
            </c:numRef>
          </c:xVal>
          <c:yVal>
            <c:numRef>
              <c:f>calibrationa!$Y$26:$Y$46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0.03</c:v>
                </c:pt>
                <c:pt idx="2">
                  <c:v>0.08</c:v>
                </c:pt>
                <c:pt idx="3">
                  <c:v>0.13</c:v>
                </c:pt>
                <c:pt idx="4">
                  <c:v>0.17</c:v>
                </c:pt>
                <c:pt idx="5">
                  <c:v>0.22</c:v>
                </c:pt>
                <c:pt idx="6">
                  <c:v>0.27</c:v>
                </c:pt>
                <c:pt idx="7">
                  <c:v>0.3</c:v>
                </c:pt>
                <c:pt idx="8">
                  <c:v>0.32</c:v>
                </c:pt>
                <c:pt idx="9">
                  <c:v>0.38</c:v>
                </c:pt>
                <c:pt idx="10">
                  <c:v>0.44</c:v>
                </c:pt>
                <c:pt idx="11">
                  <c:v>0.5</c:v>
                </c:pt>
                <c:pt idx="12">
                  <c:v>0.57999999999999996</c:v>
                </c:pt>
                <c:pt idx="13">
                  <c:v>0.61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159920"/>
        <c:axId val="233160480"/>
      </c:scatterChart>
      <c:valAx>
        <c:axId val="233159920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33160480"/>
        <c:crosses val="autoZero"/>
        <c:crossBetween val="midCat"/>
        <c:majorUnit val="0.1"/>
      </c:valAx>
      <c:valAx>
        <c:axId val="233160480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33159920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602924591374347"/>
          <c:y val="5.1400554097404488E-2"/>
          <c:w val="0.78611404375631722"/>
          <c:h val="0.68892525153105866"/>
        </c:manualLayout>
      </c:layout>
      <c:scatterChart>
        <c:scatterStyle val="smoothMarker"/>
        <c:varyColors val="0"/>
        <c:ser>
          <c:idx val="1"/>
          <c:order val="0"/>
          <c:tx>
            <c:v>base</c:v>
          </c:tx>
          <c:spPr>
            <a:ln>
              <a:solidFill>
                <a:schemeClr val="bg1">
                  <a:lumMod val="65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[3]test_probas!$AR$33:$AR$34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[3]test_probas!$AS$33:$AS$34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</c:ser>
        <c:ser>
          <c:idx val="0"/>
          <c:order val="1"/>
          <c:tx>
            <c:v>RF</c:v>
          </c:tx>
          <c:marker>
            <c:symbol val="none"/>
          </c:marker>
          <c:xVal>
            <c:numRef>
              <c:f>calibrationa!$L$10:$L$29</c:f>
              <c:numCache>
                <c:formatCode>General</c:formatCode>
                <c:ptCount val="20"/>
                <c:pt idx="0">
                  <c:v>7.9978171364681748E-4</c:v>
                </c:pt>
                <c:pt idx="1">
                  <c:v>4.0984548825710808E-2</c:v>
                </c:pt>
                <c:pt idx="2">
                  <c:v>9.5141039823008408E-2</c:v>
                </c:pt>
                <c:pt idx="3">
                  <c:v>0.14663522012578589</c:v>
                </c:pt>
                <c:pt idx="4">
                  <c:v>0.19826347305389164</c:v>
                </c:pt>
                <c:pt idx="5">
                  <c:v>0.24827499999999977</c:v>
                </c:pt>
                <c:pt idx="6">
                  <c:v>0.30095890410958848</c:v>
                </c:pt>
                <c:pt idx="7">
                  <c:v>0.34854545454545416</c:v>
                </c:pt>
                <c:pt idx="8">
                  <c:v>0.39773584905660314</c:v>
                </c:pt>
                <c:pt idx="9">
                  <c:v>0.44966666666666638</c:v>
                </c:pt>
                <c:pt idx="10">
                  <c:v>0.49777777777777765</c:v>
                </c:pt>
                <c:pt idx="11">
                  <c:v>0.54380952380952363</c:v>
                </c:pt>
                <c:pt idx="12">
                  <c:v>0.59785714285714187</c:v>
                </c:pt>
                <c:pt idx="13">
                  <c:v>0.64249999999999996</c:v>
                </c:pt>
                <c:pt idx="14">
                  <c:v>0.70230769230769152</c:v>
                </c:pt>
                <c:pt idx="15">
                  <c:v>0.74315789473684157</c:v>
                </c:pt>
                <c:pt idx="16">
                  <c:v>0.79499999999999993</c:v>
                </c:pt>
                <c:pt idx="17">
                  <c:v>0.83999999999999908</c:v>
                </c:pt>
                <c:pt idx="18">
                  <c:v>0.90857142857142859</c:v>
                </c:pt>
                <c:pt idx="19">
                  <c:v>0.99</c:v>
                </c:pt>
              </c:numCache>
            </c:numRef>
          </c:xVal>
          <c:yVal>
            <c:numRef>
              <c:f>calibrationa!$M$10:$M$29</c:f>
              <c:numCache>
                <c:formatCode>General</c:formatCode>
                <c:ptCount val="20"/>
                <c:pt idx="0">
                  <c:v>7.2569479704074865E-4</c:v>
                </c:pt>
                <c:pt idx="1">
                  <c:v>2.6134557654953157E-2</c:v>
                </c:pt>
                <c:pt idx="2">
                  <c:v>9.7345132743362636E-2</c:v>
                </c:pt>
                <c:pt idx="3">
                  <c:v>0.11</c:v>
                </c:pt>
                <c:pt idx="4">
                  <c:v>0.13</c:v>
                </c:pt>
                <c:pt idx="5">
                  <c:v>0.15</c:v>
                </c:pt>
                <c:pt idx="6">
                  <c:v>0.21</c:v>
                </c:pt>
                <c:pt idx="7">
                  <c:v>0.24</c:v>
                </c:pt>
                <c:pt idx="8">
                  <c:v>0.28999999999999998</c:v>
                </c:pt>
                <c:pt idx="9">
                  <c:v>0.27</c:v>
                </c:pt>
                <c:pt idx="10">
                  <c:v>0.24</c:v>
                </c:pt>
                <c:pt idx="11">
                  <c:v>0.49</c:v>
                </c:pt>
                <c:pt idx="12">
                  <c:v>0.52</c:v>
                </c:pt>
                <c:pt idx="13">
                  <c:v>0.44</c:v>
                </c:pt>
                <c:pt idx="14">
                  <c:v>0.61</c:v>
                </c:pt>
                <c:pt idx="15">
                  <c:v>0.63</c:v>
                </c:pt>
                <c:pt idx="16">
                  <c:v>0.67</c:v>
                </c:pt>
                <c:pt idx="17">
                  <c:v>0.6666666666666673</c:v>
                </c:pt>
                <c:pt idx="18">
                  <c:v>0.8</c:v>
                </c:pt>
                <c:pt idx="19">
                  <c:v>0.82</c:v>
                </c:pt>
              </c:numCache>
            </c:numRef>
          </c:yVal>
          <c:smooth val="1"/>
        </c:ser>
        <c:ser>
          <c:idx val="2"/>
          <c:order val="2"/>
          <c:tx>
            <c:v>DT</c:v>
          </c:tx>
          <c:marker>
            <c:symbol val="none"/>
          </c:marker>
          <c:xVal>
            <c:numRef>
              <c:f>calibrationa!$R$26:$R$46</c:f>
              <c:numCache>
                <c:formatCode>_(* #,##0.00_);_(* \(#,##0.00\);_(* "-"??_);_(@_)</c:formatCode>
                <c:ptCount val="21"/>
                <c:pt idx="0">
                  <c:v>8.8131535229159039E-3</c:v>
                </c:pt>
                <c:pt idx="1">
                  <c:v>4.6557757788280675E-2</c:v>
                </c:pt>
                <c:pt idx="2">
                  <c:v>9.7571713014087902E-2</c:v>
                </c:pt>
                <c:pt idx="3">
                  <c:v>0.14751523916653225</c:v>
                </c:pt>
                <c:pt idx="4">
                  <c:v>0.19861366421568591</c:v>
                </c:pt>
                <c:pt idx="5">
                  <c:v>0.24726525821596204</c:v>
                </c:pt>
                <c:pt idx="6">
                  <c:v>0.29883382497541738</c:v>
                </c:pt>
                <c:pt idx="7">
                  <c:v>0.34938042328042263</c:v>
                </c:pt>
                <c:pt idx="8">
                  <c:v>0.39905940594059386</c:v>
                </c:pt>
                <c:pt idx="9">
                  <c:v>0.45111888111888077</c:v>
                </c:pt>
                <c:pt idx="10">
                  <c:v>0.49890333333333303</c:v>
                </c:pt>
                <c:pt idx="11">
                  <c:v>0.55037593984962385</c:v>
                </c:pt>
                <c:pt idx="12">
                  <c:v>0.59933333333333239</c:v>
                </c:pt>
                <c:pt idx="13">
                  <c:v>0.6483234323432342</c:v>
                </c:pt>
                <c:pt idx="14">
                  <c:v>0.6997297297297288</c:v>
                </c:pt>
                <c:pt idx="15">
                  <c:v>0.75061538461538413</c:v>
                </c:pt>
                <c:pt idx="16">
                  <c:v>0.80016666666666669</c:v>
                </c:pt>
                <c:pt idx="17">
                  <c:v>0.84822222222222143</c:v>
                </c:pt>
                <c:pt idx="18">
                  <c:v>0.89592592592592579</c:v>
                </c:pt>
                <c:pt idx="19">
                  <c:v>0.94333333333333258</c:v>
                </c:pt>
                <c:pt idx="20">
                  <c:v>0.98999999999999944</c:v>
                </c:pt>
              </c:numCache>
            </c:numRef>
          </c:xVal>
          <c:yVal>
            <c:numRef>
              <c:f>calibrationa!$S$26:$S$46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0.03</c:v>
                </c:pt>
                <c:pt idx="2">
                  <c:v>0.05</c:v>
                </c:pt>
                <c:pt idx="3">
                  <c:v>0.08</c:v>
                </c:pt>
                <c:pt idx="4">
                  <c:v>0.12316176470588221</c:v>
                </c:pt>
                <c:pt idx="5">
                  <c:v>0.18</c:v>
                </c:pt>
                <c:pt idx="6">
                  <c:v>0.16224188790560423</c:v>
                </c:pt>
                <c:pt idx="7">
                  <c:v>0.18888888888888838</c:v>
                </c:pt>
                <c:pt idx="8">
                  <c:v>0.22772277227722743</c:v>
                </c:pt>
                <c:pt idx="9">
                  <c:v>0.2587412587412582</c:v>
                </c:pt>
                <c:pt idx="10">
                  <c:v>0.2866666666666664</c:v>
                </c:pt>
                <c:pt idx="11">
                  <c:v>0.31</c:v>
                </c:pt>
                <c:pt idx="12">
                  <c:v>0.34615384615384565</c:v>
                </c:pt>
                <c:pt idx="13">
                  <c:v>0.37623762376237579</c:v>
                </c:pt>
                <c:pt idx="14">
                  <c:v>0.49999999999999956</c:v>
                </c:pt>
                <c:pt idx="15">
                  <c:v>0.46153846153846134</c:v>
                </c:pt>
                <c:pt idx="16">
                  <c:v>0.58333333333333304</c:v>
                </c:pt>
                <c:pt idx="17">
                  <c:v>0.66666666666666619</c:v>
                </c:pt>
                <c:pt idx="18">
                  <c:v>0.7</c:v>
                </c:pt>
                <c:pt idx="19">
                  <c:v>0.73</c:v>
                </c:pt>
                <c:pt idx="20">
                  <c:v>0.79</c:v>
                </c:pt>
              </c:numCache>
            </c:numRef>
          </c:yVal>
          <c:smooth val="1"/>
        </c:ser>
        <c:ser>
          <c:idx val="4"/>
          <c:order val="3"/>
          <c:tx>
            <c:v>LR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calibrationa!$U$26:$U$46</c:f>
              <c:numCache>
                <c:formatCode>_(* #,##0.00_);_(* \(#,##0.00\);_(* "-"??_);_(@_)</c:formatCode>
                <c:ptCount val="21"/>
                <c:pt idx="0">
                  <c:v>1.365853658536585E-2</c:v>
                </c:pt>
                <c:pt idx="1">
                  <c:v>5.4056939501779325E-2</c:v>
                </c:pt>
                <c:pt idx="2">
                  <c:v>0.10165409934171096</c:v>
                </c:pt>
                <c:pt idx="3">
                  <c:v>0.15095875059608951</c:v>
                </c:pt>
                <c:pt idx="4">
                  <c:v>0.20103959810874658</c:v>
                </c:pt>
                <c:pt idx="5">
                  <c:v>0.25041248606465955</c:v>
                </c:pt>
                <c:pt idx="6">
                  <c:v>0.29999639639639591</c:v>
                </c:pt>
                <c:pt idx="7">
                  <c:v>0.34946517119244341</c:v>
                </c:pt>
                <c:pt idx="8">
                  <c:v>0.40013747534516725</c:v>
                </c:pt>
                <c:pt idx="9">
                  <c:v>0.44861226146975225</c:v>
                </c:pt>
                <c:pt idx="10">
                  <c:v>0.50035204991087301</c:v>
                </c:pt>
                <c:pt idx="11">
                  <c:v>0.54881243386243383</c:v>
                </c:pt>
                <c:pt idx="12">
                  <c:v>0.60052545885139097</c:v>
                </c:pt>
                <c:pt idx="13">
                  <c:v>0.64907232704402495</c:v>
                </c:pt>
                <c:pt idx="14">
                  <c:v>0.6994028103044494</c:v>
                </c:pt>
                <c:pt idx="15">
                  <c:v>0.74933333333333241</c:v>
                </c:pt>
                <c:pt idx="16">
                  <c:v>0.79926646706586768</c:v>
                </c:pt>
                <c:pt idx="17">
                  <c:v>0.84902027027026949</c:v>
                </c:pt>
                <c:pt idx="18">
                  <c:v>0.89992217898832683</c:v>
                </c:pt>
                <c:pt idx="19">
                  <c:v>0.94991735537190025</c:v>
                </c:pt>
                <c:pt idx="20">
                  <c:v>0.98773584905660294</c:v>
                </c:pt>
              </c:numCache>
            </c:numRef>
          </c:xVal>
          <c:yVal>
            <c:numRef>
              <c:f>calibrationa!$V$26:$V$46</c:f>
              <c:numCache>
                <c:formatCode>_(* #,##0.00_);_(* \(#,##0.00\);_(* "-"??_);_(@_)</c:formatCode>
                <c:ptCount val="21"/>
                <c:pt idx="0">
                  <c:v>0</c:v>
                </c:pt>
                <c:pt idx="1">
                  <c:v>2.8469750889679696E-2</c:v>
                </c:pt>
                <c:pt idx="2">
                  <c:v>6.1041292639138212E-2</c:v>
                </c:pt>
                <c:pt idx="3">
                  <c:v>6.5808297567954199E-2</c:v>
                </c:pt>
                <c:pt idx="4">
                  <c:v>6.028368794326236E-2</c:v>
                </c:pt>
                <c:pt idx="5">
                  <c:v>6.9119286510590808E-2</c:v>
                </c:pt>
                <c:pt idx="6">
                  <c:v>8.8648648648648576E-2</c:v>
                </c:pt>
                <c:pt idx="7">
                  <c:v>8.7367178276269136E-2</c:v>
                </c:pt>
                <c:pt idx="8">
                  <c:v>9.3491124260354844E-2</c:v>
                </c:pt>
                <c:pt idx="9">
                  <c:v>9.8660170523751242E-2</c:v>
                </c:pt>
                <c:pt idx="10">
                  <c:v>0.1096256684491973</c:v>
                </c:pt>
                <c:pt idx="11">
                  <c:v>0.10952380952380913</c:v>
                </c:pt>
                <c:pt idx="12">
                  <c:v>0.1296625222024862</c:v>
                </c:pt>
                <c:pt idx="13">
                  <c:v>0.16981132075471672</c:v>
                </c:pt>
                <c:pt idx="14">
                  <c:v>0.17330210772833682</c:v>
                </c:pt>
                <c:pt idx="15">
                  <c:v>0.22028985507246324</c:v>
                </c:pt>
                <c:pt idx="16">
                  <c:v>0.23652694610778396</c:v>
                </c:pt>
                <c:pt idx="17">
                  <c:v>0.28378378378378327</c:v>
                </c:pt>
                <c:pt idx="18">
                  <c:v>0.4046692607003885</c:v>
                </c:pt>
                <c:pt idx="19">
                  <c:v>0.50413223140495833</c:v>
                </c:pt>
                <c:pt idx="20">
                  <c:v>0.64150943396226368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983472"/>
        <c:axId val="232984032"/>
      </c:scatterChart>
      <c:valAx>
        <c:axId val="232983472"/>
        <c:scaling>
          <c:orientation val="minMax"/>
          <c:max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32984032"/>
        <c:crosses val="autoZero"/>
        <c:crossBetween val="midCat"/>
        <c:majorUnit val="0.1"/>
      </c:valAx>
      <c:valAx>
        <c:axId val="232984032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crossAx val="232983472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B324-8A5D-4BF6-A5E7-4D4B644E7A62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810A-3467-425D-A1CA-E1680E94E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4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1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9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3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4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2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6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5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6810A-3467-425D-A1CA-E1680E94EE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2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EF0A03FE-F2DB-45F1-8E31-8D4A74F334AE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472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38093B5F-97C1-4F1E-8639-6505E62F3428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0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77A8A58-EE12-4DD3-BAC2-8CDB988E208D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85CC0EC-A572-4699-A853-B5EB1DA75362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74D1C5F-2F37-445B-86DF-F436926D58E3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EC364B3-F343-44BE-B88D-4261F52AD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AFC27C2D-60F2-478D-B604-A5C6CB2D9C37}" type="datetime1">
              <a:rPr lang="en-US" smtClean="0"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7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938" y="170080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0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407FEFAB-EFDA-4B13-94FC-F1BCE4E9F605}" type="datetime1">
              <a:rPr lang="en-US" smtClean="0"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B70A319-F310-45BA-AAFA-A12F765D4E8B}" type="datetime1">
              <a:rPr lang="en-US" smtClean="0"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2AFA8819-3CD1-4283-8BFA-73DD93BCAD06}" type="datetime1">
              <a:rPr lang="en-US" smtClean="0"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802ACBE0-276D-45E1-95A9-4031E57A53AF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89647"/>
            <a:ext cx="2133600" cy="365125"/>
          </a:xfrm>
          <a:prstGeom prst="rect">
            <a:avLst/>
          </a:prstGeom>
        </p:spPr>
        <p:txBody>
          <a:bodyPr/>
          <a:lstStyle/>
          <a:p>
            <a:fld id="{918E8C9B-EFA7-48FF-A3C9-9667D5074AC9}" type="datetime1">
              <a:rPr lang="en-US" smtClean="0"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7067128" cy="7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10"/>
            <a:ext cx="9144000" cy="285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3" y="404665"/>
            <a:ext cx="896046" cy="720080"/>
          </a:xfrm>
          <a:prstGeom prst="rect">
            <a:avLst/>
          </a:prstGeom>
        </p:spPr>
      </p:pic>
      <p:pic>
        <p:nvPicPr>
          <p:cNvPr id="12" name="Picture 4" descr="Uni.lu_bottom_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00071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8464" y="6286460"/>
            <a:ext cx="2133600" cy="365125"/>
          </a:xfrm>
          <a:prstGeom prst="rect">
            <a:avLst/>
          </a:prstGeom>
        </p:spPr>
        <p:txBody>
          <a:bodyPr/>
          <a:lstStyle/>
          <a:p>
            <a:fld id="{EEC364B3-F343-44BE-B88D-4261F52AD8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ahnsen/CostSensitiveClassification" TargetMode="External"/><Relationship Id="rId2" Type="http://schemas.openxmlformats.org/officeDocument/2006/relationships/hyperlink" Target="https://pythonhosted.org/costcla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l.bahnsen@gmail.com" TargetMode="External"/><Relationship Id="rId2" Type="http://schemas.openxmlformats.org/officeDocument/2006/relationships/hyperlink" Target="http://albahns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bahnsen/CostSensitiveClassification" TargetMode="External"/><Relationship Id="rId4" Type="http://schemas.openxmlformats.org/officeDocument/2006/relationships/hyperlink" Target="http://www.linkedin.com/in/albahns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1222267"/>
            <a:ext cx="9135751" cy="5658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9924" y="3645024"/>
            <a:ext cx="7772400" cy="936105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600" b="1" dirty="0" smtClean="0">
                <a:solidFill>
                  <a:schemeClr val="bg1"/>
                </a:solidFill>
                <a:ea typeface="ＭＳ Ｐゴシック" pitchFamily="34" charset="-128"/>
              </a:rPr>
              <a:t>EXAMPLE-DEPENDENT COST-SENSITIVE CLASSIFICATION</a:t>
            </a: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applications in financial risk modeling</a:t>
            </a:r>
            <a:b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3100" dirty="0">
                <a:solidFill>
                  <a:schemeClr val="bg1"/>
                </a:solidFill>
                <a:ea typeface="ＭＳ Ｐゴシック" pitchFamily="34" charset="-128"/>
              </a:rPr>
              <a:t>and marketing analytics</a:t>
            </a:r>
            <a: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sz="3100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a typeface="ＭＳ Ｐゴシック" pitchFamily="34" charset="-128"/>
              </a:rPr>
            </a:br>
            <a:r>
              <a:rPr lang="en-US" sz="2000" dirty="0" smtClean="0">
                <a:solidFill>
                  <a:schemeClr val="bg1"/>
                </a:solidFill>
                <a:ea typeface="ＭＳ Ｐゴシック" pitchFamily="34" charset="-128"/>
              </a:rPr>
              <a:t>September 15, 2015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>Alejandro Correa </a:t>
            </a:r>
            <a:r>
              <a:rPr lang="en-US" sz="2400" b="1" dirty="0" err="1" smtClean="0">
                <a:solidFill>
                  <a:schemeClr val="bg1"/>
                </a:solidFill>
                <a:ea typeface="ＭＳ Ｐゴシック" pitchFamily="34" charset="-128"/>
              </a:rPr>
              <a:t>Bahnsen</a:t>
            </a:r>
            <a: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with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Djamila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Aouada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sz="16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Björn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Ottersten</a:t>
            </a:r>
            <a:r>
              <a:rPr lang="en-US" sz="1600" dirty="0" smtClean="0">
                <a:solidFill>
                  <a:schemeClr val="bg1"/>
                </a:solidFill>
                <a:ea typeface="ＭＳ Ｐゴシック" pitchFamily="34" charset="-128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SnT</a:t>
            </a:r>
            <a:endParaRPr lang="en-US" sz="16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Estimate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probability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transaction being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fraud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analyzing customer patterns and recent fraudulent behavior</a:t>
            </a: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Issues when constructing a fraud detection system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[Bolton et al.,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2002]: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Skewness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Cost-sensitivity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Short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time response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system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Dimensionality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search space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Feature preprocessing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Credit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detection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problem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As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due to a false positive is different than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false negative.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predicting a transaction as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fraudulent, 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fact it is not a fraud, there is an administrative cost that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incurred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the financial institution.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Failing to detect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fraud, the amount of that transaction is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lost. 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Moreover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not enough to assume a constant cost difference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between false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positives and false negatives, as the amount of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varies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quite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significantly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333–338.</a:t>
            </a:r>
          </a:p>
          <a:p>
            <a:pPr marL="0" lvl="1" algn="just"/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𝐴𝑚𝑡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59394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22612"/>
                    <a:gridCol w="2041388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4762" r="-10029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2" t="-103774" r="-20210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9701" t="-103774" r="-1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602" t="-205714" r="-20210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99701" t="-205714" r="-1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52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Raw features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74598"/>
              </p:ext>
            </p:extLst>
          </p:nvPr>
        </p:nvGraphicFramePr>
        <p:xfrm>
          <a:off x="2267744" y="1782276"/>
          <a:ext cx="493776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  <a:gridCol w="354594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 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identification number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and time of the transaction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number of the customer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Identification of the credit card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fr-F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Internet, ATM, POS,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Chip and pin, magnetic stripe, 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 of the transaction in Euros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Identification of the merchant type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 group identification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of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Country of residence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Visa debit,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Mastercard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American Express...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the card holder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 holder age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of the card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705" y="134076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Transaction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aggregation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strategy [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Whitrow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2008]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3665"/>
              </p:ext>
            </p:extLst>
          </p:nvPr>
        </p:nvGraphicFramePr>
        <p:xfrm>
          <a:off x="502096" y="2132856"/>
          <a:ext cx="4470900" cy="357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  <a:gridCol w="894180"/>
              </a:tblGrid>
              <a:tr h="32565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Raw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12618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TrxId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Time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Type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18:20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20:35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1/1 22:30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ATM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00:50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19:18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2/1 23:45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Ger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3/1 06:00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Lux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04855"/>
              </p:ext>
            </p:extLst>
          </p:nvPr>
        </p:nvGraphicFramePr>
        <p:xfrm>
          <a:off x="5064037" y="2132363"/>
          <a:ext cx="3576720" cy="357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80"/>
                <a:gridCol w="894180"/>
                <a:gridCol w="894180"/>
                <a:gridCol w="894180"/>
              </a:tblGrid>
              <a:tr h="32918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Aggregated</a:t>
                      </a:r>
                      <a:r>
                        <a:rPr lang="en-US" sz="1600" b="1" baseline="0" dirty="0" smtClean="0">
                          <a:solidFill>
                            <a:schemeClr val="tx2"/>
                          </a:solidFill>
                        </a:rPr>
                        <a:t> Features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  <a:tr h="8046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No </a:t>
                      </a:r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Trx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2"/>
                          </a:solidFill>
                        </a:rPr>
                        <a:t>Amt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 last 24h same type and country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39633" marR="39633" marT="19817" marB="1981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  <a:tr h="2150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9633" marR="39633" marT="19817" marB="198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lvl="0"/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 lvl="0"/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Proposed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000" b="1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periodic</a:t>
                </a:r>
                <a:r>
                  <a:rPr lang="en-US" sz="2000" dirty="0">
                    <a:solidFill>
                      <a:srgbClr val="1F497D"/>
                    </a:solidFill>
                    <a:latin typeface="Calibri"/>
                    <a:ea typeface="+mn-ea"/>
                    <a:cs typeface="Univers 55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  <a:cs typeface="Univers 55"/>
                  </a:rPr>
                  <a:t>features</a:t>
                </a:r>
                <a:endPara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When is a customer expected to make a new transaction?</a:t>
                </a:r>
              </a:p>
              <a:p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Considering a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  <a:cs typeface="Univers 55"/>
                  </a:rPr>
                  <a:t>von Mises distribution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with a period of 24 hours 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that</a:t>
                </a: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𝑡𝑖𝑚𝑒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Univers 55"/>
                        </a:rPr>
                        <m:t>) ~ </m:t>
                      </m:r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𝑣𝑜𝑛𝑚𝑖𝑠𝑒𝑠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𝜇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,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𝜎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  <a:cs typeface="Univers 55"/>
                            </a:rPr>
                            <m:t> 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/>
                          <a:cs typeface="Univers 55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𝜎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𝑐𝑜𝑠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𝑡𝑖𝑚𝑒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endParaRPr 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Univers 55"/>
                </a:endParaRPr>
              </a:p>
              <a:p>
                <a:r>
                  <a:rPr lang="en-US" sz="1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  <a:cs typeface="Univers 55"/>
                      </a:rPr>
                      <m:t>𝝁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mean,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standard deviation,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cs typeface="Univers 55"/>
                  </a:rPr>
                  <a:t> is the Bessel function</a:t>
                </a:r>
              </a:p>
              <a:p>
                <a:pPr marL="0" lvl="1" algn="just"/>
                <a:endPara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5241032"/>
              </a:xfrm>
              <a:prstGeom prst="rect">
                <a:avLst/>
              </a:prstGeom>
              <a:blipFill rotWithShape="0">
                <a:blip r:embed="rId3"/>
                <a:stretch>
                  <a:fillRect l="-759"/>
                </a:stretch>
              </a:blip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56827" y="1268498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Proposed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  <a:cs typeface="Univers 55"/>
              </a:rPr>
              <a:t>periodic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cs typeface="Univers 55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Univers 55"/>
              </a:rPr>
              <a:t>features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“Feature Engineering Strategies for Credit Card Fraud Detection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 submitted to Expert Systems with Applications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6757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card fraud detection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5"/>
          <a:stretch/>
        </p:blipFill>
        <p:spPr bwMode="auto">
          <a:xfrm>
            <a:off x="179512" y="2060848"/>
            <a:ext cx="3124195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4" r="31944"/>
          <a:stretch/>
        </p:blipFill>
        <p:spPr bwMode="auto">
          <a:xfrm>
            <a:off x="3059832" y="2060848"/>
            <a:ext cx="3146697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riveAl\Publications\2015\201504 - Fraud\figures\fig_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3"/>
          <a:stretch/>
        </p:blipFill>
        <p:spPr bwMode="auto">
          <a:xfrm>
            <a:off x="5940152" y="2073627"/>
            <a:ext cx="2862342" cy="345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which potential customers are likely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default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contracted financial obligation based on the customer’s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past financial experience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It is a cost-sensitive problem as the cost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associated with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approving 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bad customer,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i.e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.,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quite different from the cost associated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with declining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good customer, i.e.,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positive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Furthermore, the costs are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not constant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among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customers. 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because loans have different credit line amounts, terms,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even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interest rates.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Applications. Detroit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USA: IEEE, 2014, pp. 263–269.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48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Credit scoring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5223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Predict the probability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a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customer defecting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historical, behavioral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socioeconomical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information.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 is of great benefit to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subscription based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companies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allowing them to maximize the results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retention campaigns.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340768"/>
            <a:ext cx="43924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000" b="1" dirty="0" smtClean="0">
                <a:solidFill>
                  <a:schemeClr val="tx2"/>
                </a:solidFill>
              </a:rPr>
              <a:t>predicting </a:t>
            </a:r>
            <a:r>
              <a:rPr lang="en-US" sz="2000" b="1" dirty="0">
                <a:solidFill>
                  <a:schemeClr val="tx2"/>
                </a:solidFill>
              </a:rPr>
              <a:t>the class of a </a:t>
            </a:r>
            <a:r>
              <a:rPr lang="en-US" sz="2000" b="1" dirty="0" smtClean="0">
                <a:solidFill>
                  <a:schemeClr val="tx2"/>
                </a:solidFill>
              </a:rPr>
              <a:t>set of </a:t>
            </a:r>
            <a:r>
              <a:rPr lang="en-US" sz="2000" b="1" dirty="0">
                <a:solidFill>
                  <a:schemeClr val="tx2"/>
                </a:solidFill>
              </a:rPr>
              <a:t>examples given their features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classification methods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aim at minimizing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errors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Such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traditional framework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that all </a:t>
            </a:r>
            <a:r>
              <a:rPr lang="en-US" sz="2000" b="1" dirty="0">
                <a:solidFill>
                  <a:schemeClr val="tx2"/>
                </a:solidFill>
              </a:rPr>
              <a:t>misclassification errors </a:t>
            </a:r>
            <a:r>
              <a:rPr lang="en-US" sz="2000" b="1" dirty="0" smtClean="0">
                <a:solidFill>
                  <a:schemeClr val="tx2"/>
                </a:solidFill>
              </a:rPr>
              <a:t>carry the </a:t>
            </a:r>
            <a:r>
              <a:rPr lang="en-US" sz="2000" b="1" dirty="0">
                <a:solidFill>
                  <a:schemeClr val="tx2"/>
                </a:solidFill>
              </a:rPr>
              <a:t>same </a:t>
            </a:r>
            <a:r>
              <a:rPr lang="en-US" sz="2000" b="1" dirty="0" smtClean="0">
                <a:solidFill>
                  <a:schemeClr val="tx2"/>
                </a:solidFill>
              </a:rPr>
              <a:t>cost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4618871"/>
            <a:ext cx="7485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not the case in many real-world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applications: </a:t>
            </a: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churn modeling, </a:t>
            </a: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redit </a:t>
            </a:r>
            <a:r>
              <a:rPr lang="en-US" sz="2000" b="1" dirty="0">
                <a:solidFill>
                  <a:schemeClr val="tx2"/>
                </a:solidFill>
              </a:rPr>
              <a:t>scoring, </a:t>
            </a: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545224" y="1556792"/>
            <a:ext cx="3059224" cy="2808312"/>
            <a:chOff x="6300192" y="3968472"/>
            <a:chExt cx="1656184" cy="1044704"/>
          </a:xfrm>
        </p:grpSpPr>
        <p:sp>
          <p:nvSpPr>
            <p:cNvPr id="81" name="Oval 80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2" name="Freeform 151"/>
          <p:cNvSpPr/>
          <p:nvPr/>
        </p:nvSpPr>
        <p:spPr>
          <a:xfrm>
            <a:off x="6113596" y="1638431"/>
            <a:ext cx="1958813" cy="757637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Freeform 152"/>
          <p:cNvSpPr/>
          <p:nvPr/>
        </p:nvSpPr>
        <p:spPr>
          <a:xfrm>
            <a:off x="5640777" y="2393954"/>
            <a:ext cx="609930" cy="1365576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4" name="Freeform 153"/>
          <p:cNvSpPr/>
          <p:nvPr/>
        </p:nvSpPr>
        <p:spPr>
          <a:xfrm>
            <a:off x="6977271" y="3305283"/>
            <a:ext cx="892095" cy="870923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33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4" grpId="0"/>
      <p:bldP spid="152" grpId="0" animBg="1"/>
      <p:bldP spid="153" grpId="0" animBg="1"/>
      <p:bldP spid="1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Churn management campaign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latin typeface="+mn-lt"/>
              </a:rPr>
              <a:t>Verbraken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, 2013]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2942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34660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777984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849702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58451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4554073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1368590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554073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4458451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557073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557073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676777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7748495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18" name="Curved Down Arrow 17"/>
          <p:cNvSpPr/>
          <p:nvPr/>
        </p:nvSpPr>
        <p:spPr>
          <a:xfrm>
            <a:off x="2318871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flipH="1" flipV="1">
            <a:off x="3042004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4" idx="3"/>
            <a:endCxn id="17" idx="1"/>
          </p:cNvCxnSpPr>
          <p:nvPr/>
        </p:nvCxnSpPr>
        <p:spPr>
          <a:xfrm flipV="1">
            <a:off x="6666763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17" idx="1"/>
          </p:cNvCxnSpPr>
          <p:nvPr/>
        </p:nvCxnSpPr>
        <p:spPr>
          <a:xfrm>
            <a:off x="6663763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39003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1519" y="5255226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68110" y="4867632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63" y="3526010"/>
                <a:ext cx="65556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74" y="3526010"/>
                <a:ext cx="333746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Elbow Connector 26"/>
          <p:cNvCxnSpPr>
            <a:stCxn id="12" idx="1"/>
            <a:endCxn id="8" idx="3"/>
          </p:cNvCxnSpPr>
          <p:nvPr/>
        </p:nvCxnSpPr>
        <p:spPr>
          <a:xfrm rot="10800000" flipV="1">
            <a:off x="3042005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8518" y="4473720"/>
            <a:ext cx="276038" cy="30777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1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dirty="0" smtClean="0">
                <a:solidFill>
                  <a:schemeClr val="tx2"/>
                </a:solidFill>
                <a:latin typeface="+mn-lt"/>
              </a:rPr>
              <a:t>Financial evaluation of a churn campaign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2:5,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2015.</a:t>
            </a:r>
          </a:p>
          <a:p>
            <a:pPr marL="0" lvl="1"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853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21</a:t>
            </a:fld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51520" y="4067491"/>
            <a:ext cx="1177365" cy="93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3238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Customers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1766562" y="3067735"/>
            <a:ext cx="1323785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Customer Base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838280" y="3599657"/>
            <a:ext cx="1192302" cy="20559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Active Customers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447029" y="3067735"/>
            <a:ext cx="2336796" cy="266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Predicted 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Predicted Non-Churners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34" name="Rounded Rectangle 33"/>
          <p:cNvSpPr/>
          <p:nvPr/>
        </p:nvSpPr>
        <p:spPr>
          <a:xfrm>
            <a:off x="4542651" y="3503154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TP: Actual Churners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0" idx="3"/>
            <a:endCxn id="32" idx="1"/>
          </p:cNvCxnSpPr>
          <p:nvPr/>
        </p:nvCxnSpPr>
        <p:spPr>
          <a:xfrm flipV="1">
            <a:off x="1357168" y="4627610"/>
            <a:ext cx="481112" cy="15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42651" y="389074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FP: Actual Non-Churners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33" idx="1"/>
            <a:endCxn id="33" idx="3"/>
          </p:cNvCxnSpPr>
          <p:nvPr/>
        </p:nvCxnSpPr>
        <p:spPr>
          <a:xfrm>
            <a:off x="4447029" y="4400496"/>
            <a:ext cx="23367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45651" y="4844778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FN: Actual Churners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545651" y="5232372"/>
            <a:ext cx="2109690" cy="3534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TN: Actual Non-Churners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7665355" y="4067490"/>
            <a:ext cx="1177365" cy="93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Outflow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7737073" y="4410471"/>
            <a:ext cx="1033930" cy="4661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Churners</a:t>
            </a:r>
            <a:endParaRPr lang="en-US" sz="1400" dirty="0"/>
          </a:p>
        </p:txBody>
      </p:sp>
      <p:sp>
        <p:nvSpPr>
          <p:cNvPr id="42" name="Curved Down Arrow 41"/>
          <p:cNvSpPr/>
          <p:nvPr/>
        </p:nvSpPr>
        <p:spPr>
          <a:xfrm>
            <a:off x="2307449" y="2458152"/>
            <a:ext cx="3448423" cy="507999"/>
          </a:xfrm>
          <a:prstGeom prst="curvedDownArrow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Churn Model Prediction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1"/>
          </p:cNvCxnSpPr>
          <p:nvPr/>
        </p:nvCxnSpPr>
        <p:spPr>
          <a:xfrm flipH="1" flipV="1">
            <a:off x="3030582" y="5409115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41" idx="1"/>
          </p:cNvCxnSpPr>
          <p:nvPr/>
        </p:nvCxnSpPr>
        <p:spPr>
          <a:xfrm flipV="1">
            <a:off x="6655341" y="4643554"/>
            <a:ext cx="1081732" cy="37796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4" idx="3"/>
            <a:endCxn id="41" idx="1"/>
          </p:cNvCxnSpPr>
          <p:nvPr/>
        </p:nvCxnSpPr>
        <p:spPr>
          <a:xfrm>
            <a:off x="6652341" y="3679898"/>
            <a:ext cx="1084732" cy="9636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027581" y="3679898"/>
            <a:ext cx="15150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1" y="5255226"/>
                <a:ext cx="332142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</m:oMath>
                  </m:oMathPara>
                </a14:m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087" y="4867631"/>
                <a:ext cx="55495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𝑪𝑳𝑽</m:t>
                      </m:r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241" y="3526010"/>
                <a:ext cx="970779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817" y="3526008"/>
                <a:ext cx="835549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36" idx="1"/>
            <a:endCxn id="32" idx="3"/>
          </p:cNvCxnSpPr>
          <p:nvPr/>
        </p:nvCxnSpPr>
        <p:spPr>
          <a:xfrm rot="10800000" flipV="1">
            <a:off x="3030583" y="4067492"/>
            <a:ext cx="1512069" cy="5601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818" y="4473718"/>
                <a:ext cx="83554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28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“A novel cost-sensitive</a:t>
            </a: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framework for customer churn predictive modeling,” Decision Analytics, vol. 2:5, 2015.</a:t>
            </a:r>
          </a:p>
          <a:p>
            <a:pPr marL="0" lvl="1"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482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Churn modeling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120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b="0" i="1" kern="120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 +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𝐶𝐿𝑉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𝐶𝐿𝑉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8405353"/>
                  </p:ext>
                </p:extLst>
              </p:nvPr>
            </p:nvGraphicFramePr>
            <p:xfrm>
              <a:off x="1342268" y="2564904"/>
              <a:ext cx="6350000" cy="1947164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286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4717" r="-89096" b="-20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4717" r="-601" b="-204717"/>
                          </a:stretch>
                        </a:blipFill>
                      </a:tcPr>
                    </a:tc>
                  </a:tr>
                  <a:tr h="6670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0" t="-101835" r="-213514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8830" t="-101835" r="-89096" b="-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3213" t="-101835" r="-601" b="-9908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0" t="-207547" r="-21351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8830" t="-207547" r="-89096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3213" t="-207547" r="-601" b="-188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26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Classify those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customers who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are more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likely to have a certain response to a marketing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campaign.</a:t>
            </a: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problem is example-dependent cost sensitive,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positives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of contacting the client, 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false negatives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have the cost due to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loss of income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by failing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making the an offer to the right customer.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241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marL="0" lvl="1" algn="just"/>
            <a:r>
              <a:rPr lang="en-US" b="1" dirty="0" smtClean="0">
                <a:solidFill>
                  <a:schemeClr val="tx2"/>
                </a:solidFill>
                <a:latin typeface="+mn-lt"/>
              </a:rPr>
              <a:t>Cost matrix</a:t>
            </a: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96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Direct marketing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𝐼𝑛𝑡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35228"/>
                  </p:ext>
                </p:extLst>
              </p:nvPr>
            </p:nvGraphicFramePr>
            <p:xfrm>
              <a:off x="1469268" y="2588880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4762" r="-10090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4762" r="-599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99" t="-103774" r="-200299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901" t="-103774" r="-10090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299" t="-103774" r="-599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99" t="-205714" r="-20029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00901" t="-205714" r="-10090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00299" t="-205714" r="-599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17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516902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Bayes minimum risk 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“Cost Sensitive Credit Card Fraud Detection Using Bayes Minimum Risk,” in 2013 12th International Conference on Machine Learning and Applications. Miami, USA: IEEE, Dec. 2013, pp. 333–338.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Probability calibration for Bayes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minimum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risk (BMR)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Stojanovic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“Improving Credit Card Fraud Detection with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Proceedings of the fourteenth SIAM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International Conference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Data Mining, Philadelphia, USA, 2014, pp. 677 – 685.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logistic regression (CSLR)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Correa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for Credit Scoring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,” in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2014 13th International Conference on Machine Learning and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Applications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Detroit, USA: IEEE, 2014, pp. 263–269.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decision trees (CSDT)</a:t>
            </a:r>
            <a:endParaRPr lang="da-DK" sz="2000" b="1" dirty="0">
              <a:solidFill>
                <a:schemeClr val="tx2"/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Correa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Bahnsen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Aouada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and B.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Ottersten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“Example-Dependent Cost-Sensitive Decision Trees,” Expert Systems with Applications, vol. 42:19, 2015.</a:t>
            </a:r>
            <a:endParaRPr 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Ensembles of cost-sensitive 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decision trees </a:t>
            </a:r>
            <a:r>
              <a:rPr lang="en-US" sz="2000" b="1" dirty="0" smtClean="0">
                <a:solidFill>
                  <a:srgbClr val="1F497D"/>
                </a:solidFill>
                <a:latin typeface="Calibri"/>
                <a:ea typeface="+mn-ea"/>
              </a:rPr>
              <a:t>(ECSDT</a:t>
            </a:r>
            <a:r>
              <a:rPr lang="en-US" sz="2000" b="1" dirty="0">
                <a:solidFill>
                  <a:srgbClr val="1F497D"/>
                </a:solidFill>
                <a:latin typeface="Calibri"/>
                <a:ea typeface="+mn-ea"/>
              </a:rPr>
              <a:t>)</a:t>
            </a:r>
            <a:endParaRPr lang="da-DK" sz="2000" b="1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A. Correa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Bahnsen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D.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Aouada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and B. </a:t>
            </a:r>
            <a:r>
              <a:rPr 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Ottersten</a:t>
            </a: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, “Ensemble of Example-Dependent Cost-Sensitive Decision Trees,” IEEE Transactions on Knowledge and Data </a:t>
            </a:r>
            <a:r>
              <a:rPr 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Engineering, vol. under review, 2015.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85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Proposed cost-sensitive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model based on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quantifying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tradeoffs</a:t>
                </a: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between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various decisions using probabilities and the costs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that accompany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such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decisions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Risk of classification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𝐹𝑁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𝐹𝑃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𝑇𝑃</m:t>
                              </m:r>
                            </m:sub>
                          </m:sSub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different risks the prediction is made based on the following condition:</a:t>
                </a:r>
              </a:p>
              <a:p>
                <a:endParaRPr lang="en-US" sz="2000" b="1" dirty="0" smtClean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=0|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=1|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 1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5"/>
                <a:ext cx="8011522" cy="5104209"/>
              </a:xfrm>
              <a:prstGeom prst="rect">
                <a:avLst/>
              </a:prstGeom>
              <a:blipFill rotWithShape="0">
                <a:blip r:embed="rId2"/>
                <a:stretch>
                  <a:fillRect l="-760" t="-1195" r="-76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799" y="467962"/>
            <a:ext cx="3621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Bayes Minimum Risk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51042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When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the output of a binary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classifier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basis for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making, there is a need for a probability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that not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only separates well between positive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negative examples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but that also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assesses the real probability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event [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Cohen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Goldszmidt 2004]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12941"/>
              </p:ext>
            </p:extLst>
          </p:nvPr>
        </p:nvGraphicFramePr>
        <p:xfrm>
          <a:off x="1247203" y="2739178"/>
          <a:ext cx="4169180" cy="2994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93685" y="3809405"/>
            <a:ext cx="307035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54" y="5229200"/>
            <a:ext cx="283366" cy="27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18" y="3820637"/>
            <a:ext cx="361224" cy="3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76615" y="3820637"/>
            <a:ext cx="281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the positive rate and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the predicted probability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8813"/>
            <a:ext cx="333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9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ROC Convex Hull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calibration [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Hernandez-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Orallo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et al. 2012] 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57" y="2170906"/>
            <a:ext cx="38385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35896" y="3501008"/>
            <a:ext cx="720080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979548"/>
            <a:ext cx="11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443775"/>
                  </p:ext>
                </p:extLst>
              </p:nvPr>
            </p:nvGraphicFramePr>
            <p:xfrm>
              <a:off x="1043608" y="2060848"/>
              <a:ext cx="1800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100"/>
                    <a:gridCol w="900100"/>
                  </a:tblGrid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Prob</a:t>
                          </a:r>
                          <a:r>
                            <a:rPr lang="en-US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443775"/>
                  </p:ext>
                </p:extLst>
              </p:nvPr>
            </p:nvGraphicFramePr>
            <p:xfrm>
              <a:off x="1043608" y="2060848"/>
              <a:ext cx="18002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0100"/>
                    <a:gridCol w="900100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4000" r="-102703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76" t="-4000" r="-2703" b="-11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20231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7584" y="1628800"/>
            <a:ext cx="74859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</a:t>
            </a:r>
            <a:r>
              <a:rPr lang="en-US" sz="2000" b="1" dirty="0">
                <a:solidFill>
                  <a:schemeClr val="tx2"/>
                </a:solidFill>
              </a:rPr>
              <a:t>card fraud </a:t>
            </a:r>
            <a:r>
              <a:rPr lang="en-US" sz="2000" b="1" dirty="0" smtClean="0">
                <a:solidFill>
                  <a:schemeClr val="tx2"/>
                </a:solidFill>
              </a:rPr>
              <a:t>detection,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failing to detect a fraudulent transaction may have 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economical impact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 few to thousands of Euros, depending on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particular transaction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card holder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Credit scoring,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accepting loans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bad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does not have the same economical loss, since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have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credit lines, therefore, different profit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</a:rPr>
              <a:t>hurn modeling,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misidentifying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profitable or unprofitable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churner has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significant different economic result.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2"/>
                </a:solidFill>
              </a:rPr>
              <a:t>Direct marketing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wrongly predicting that a customer will not accept an offer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in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 he will, may have different financial impact, as not all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generate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profit.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0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877272"/>
            <a:ext cx="161967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0918" y="1419272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ROC Convex Hull calibration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211960" y="3356992"/>
            <a:ext cx="720080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1979548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Convex Hull Curve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65" y="2256631"/>
            <a:ext cx="3127279" cy="302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282245"/>
                  </p:ext>
                </p:extLst>
              </p:nvPr>
            </p:nvGraphicFramePr>
            <p:xfrm>
              <a:off x="5281010" y="1556792"/>
              <a:ext cx="2747373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1"/>
                    <a:gridCol w="915791"/>
                    <a:gridCol w="915791"/>
                  </a:tblGrid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Class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Prob</a:t>
                          </a:r>
                          <a:r>
                            <a:rPr lang="en-US" sz="14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aseline="0" dirty="0" smtClean="0"/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Cal </a:t>
                          </a:r>
                          <a:r>
                            <a:rPr lang="en-US" sz="1400" dirty="0" err="1" smtClean="0"/>
                            <a:t>Prob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0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5282245"/>
                  </p:ext>
                </p:extLst>
              </p:nvPr>
            </p:nvGraphicFramePr>
            <p:xfrm>
              <a:off x="5281010" y="1556792"/>
              <a:ext cx="2747373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1"/>
                    <a:gridCol w="915791"/>
                    <a:gridCol w="915791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7" t="-2000" r="-204000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" r="-102649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Cal </a:t>
                          </a:r>
                          <a:r>
                            <a:rPr lang="en-US" sz="1400" dirty="0" err="1" smtClean="0"/>
                            <a:t>Prob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0.333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0.5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0.666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705155" y="5517232"/>
            <a:ext cx="78272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calibrated probabilities are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probabilities according to the points in the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ROCCH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curve,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calibrated probabilities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equal to the slope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4860032" y="1916832"/>
          <a:ext cx="3857223" cy="378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/>
          <p:cNvSpPr/>
          <p:nvPr/>
        </p:nvSpPr>
        <p:spPr>
          <a:xfrm>
            <a:off x="6588224" y="5054001"/>
            <a:ext cx="889732" cy="248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894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Probability Calibration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Calibrated probabilities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356321" y="1916832"/>
          <a:ext cx="3857223" cy="378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ight Arrow 10"/>
          <p:cNvSpPr/>
          <p:nvPr/>
        </p:nvSpPr>
        <p:spPr>
          <a:xfrm>
            <a:off x="4139952" y="3284984"/>
            <a:ext cx="720080" cy="6480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3737" y="3310787"/>
            <a:ext cx="361224" cy="3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25" y="5054001"/>
            <a:ext cx="333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60032" y="3145147"/>
            <a:ext cx="288032" cy="463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4231" y="3310786"/>
            <a:ext cx="361224" cy="30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13" y="5054001"/>
            <a:ext cx="333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1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34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Logistic Regression Model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=0|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Function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 Analysis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2"/>
                    </a:solidFill>
                    <a:latin typeface="+mn-lt"/>
                  </a:rPr>
                  <a:t>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𝑇𝑁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≈∞</m:t>
                          </m:r>
                        </m:e>
                      </m:mr>
                    </m:m>
                  </m:oMath>
                </a14:m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24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4788024" y="5157192"/>
            <a:ext cx="364385" cy="57064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2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966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Cost-Sensitive </a:t>
            </a: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Actual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𝑎𝑛𝑑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≈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Cost-Sensitive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Function</a:t>
                </a: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105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  <a:p>
                <a:pPr marL="285750" indent="-285750" algn="just" eaLnBrk="1" hangingPunct="1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94393"/>
                <a:ext cx="8246368" cy="3806815"/>
              </a:xfrm>
              <a:prstGeom prst="rect">
                <a:avLst/>
              </a:prstGeom>
              <a:blipFill rotWithShape="0">
                <a:blip r:embed="rId2"/>
                <a:stretch>
                  <a:fillRect l="-665" t="-1600" b="-158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 rot="5400000">
            <a:off x="4345256" y="3799760"/>
            <a:ext cx="504056" cy="626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13597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Classification model that iteratively creates</a:t>
                </a:r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</a:rPr>
                  <a:t>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binary decision rules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that maximize certain criteria</a:t>
                </a:r>
              </a:p>
              <a:p>
                <a:pPr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refers to making a rule using feature j on value m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1359792"/>
              </a:xfrm>
              <a:prstGeom prst="rect">
                <a:avLst/>
              </a:prstGeom>
              <a:blipFill rotWithShape="0">
                <a:blip r:embed="rId2"/>
                <a:stretch>
                  <a:fillRect l="-760" r="-760" b="-1152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05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</a:t>
            </a: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Decision trees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35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 - Construction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lvl="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Then the </a:t>
                </a:r>
                <a:r>
                  <a:rPr lang="en-US" sz="2000" b="1" dirty="0">
                    <a:solidFill>
                      <a:schemeClr val="tx2"/>
                    </a:solidFill>
                    <a:latin typeface="Calibri"/>
                    <a:ea typeface="+mn-ea"/>
                  </a:rPr>
                  <a:t>impurity</a:t>
                </a:r>
                <a:r>
                  <a:rPr lang="en-US" sz="2000" dirty="0">
                    <a:solidFill>
                      <a:schemeClr val="tx2"/>
                    </a:solidFill>
                    <a:latin typeface="Calibri"/>
                    <a:ea typeface="+mn-ea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of each leaf is calculated using:</a:t>
                </a:r>
              </a:p>
              <a:p>
                <a:pPr marL="45720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Gini: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  <a:ea typeface="+mn-ea"/>
                      </a:rPr>
                      <m:t>=2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  <a:ea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                 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is the percentage of positives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.</a:t>
                </a:r>
              </a:p>
              <a:p>
                <a:pPr marL="45720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marL="285750" lvl="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Afterwards the </a:t>
                </a:r>
                <a:r>
                  <a:rPr lang="en-US" sz="2000" b="1" dirty="0">
                    <a:solidFill>
                      <a:schemeClr val="tx2"/>
                    </a:solidFill>
                    <a:latin typeface="Calibri"/>
                    <a:ea typeface="+mn-ea"/>
                  </a:rPr>
                  <a:t>gain</a:t>
                </a:r>
                <a:r>
                  <a:rPr lang="en-US" sz="2000" dirty="0">
                    <a:solidFill>
                      <a:schemeClr val="tx2"/>
                    </a:solidFill>
                    <a:latin typeface="Calibri"/>
                    <a:ea typeface="+mn-ea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of applying a given rule to the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is: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801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125058" y="18448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64" y="1956073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517991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30359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7" y="28011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78" y="27915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>
            <a:stCxn id="7" idx="0"/>
            <a:endCxn id="6" idx="2"/>
          </p:cNvCxnSpPr>
          <p:nvPr/>
        </p:nvCxnSpPr>
        <p:spPr>
          <a:xfrm rot="5400000" flipH="1" flipV="1">
            <a:off x="3501544" y="1689363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6" idx="2"/>
          </p:cNvCxnSpPr>
          <p:nvPr/>
        </p:nvCxnSpPr>
        <p:spPr>
          <a:xfrm rot="16200000" flipV="1">
            <a:off x="5157729" y="16402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8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6" grpId="0" animBg="1"/>
      <p:bldP spid="7" grpId="0" animBg="1"/>
      <p:bldP spid="9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Decision trees - Construction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rule that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maximizes the gain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is selected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𝐺𝑎𝑖𝑛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1654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4040627" y="3215428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3" y="3326677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33560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45928" y="40795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66" y="417172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47" y="416219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Elbow Connector 12"/>
          <p:cNvCxnSpPr>
            <a:stCxn id="7" idx="0"/>
            <a:endCxn id="6" idx="2"/>
          </p:cNvCxnSpPr>
          <p:nvPr/>
        </p:nvCxnSpPr>
        <p:spPr>
          <a:xfrm rot="5400000" flipH="1" flipV="1">
            <a:off x="3417113" y="3059967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0"/>
            <a:endCxn id="6" idx="2"/>
          </p:cNvCxnSpPr>
          <p:nvPr/>
        </p:nvCxnSpPr>
        <p:spPr>
          <a:xfrm rot="16200000" flipV="1">
            <a:off x="5073298" y="3010849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27584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263433" y="4943621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90" y="5035820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2" y="5026295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Elbow Connector 27"/>
          <p:cNvCxnSpPr>
            <a:stCxn id="24" idx="0"/>
          </p:cNvCxnSpPr>
          <p:nvPr/>
        </p:nvCxnSpPr>
        <p:spPr>
          <a:xfrm rot="5400000" flipH="1" flipV="1">
            <a:off x="1811137" y="3924064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0"/>
            <a:endCxn id="7" idx="2"/>
          </p:cNvCxnSpPr>
          <p:nvPr/>
        </p:nvCxnSpPr>
        <p:spPr>
          <a:xfrm rot="16200000" flipV="1">
            <a:off x="3028517" y="4312660"/>
            <a:ext cx="432049" cy="829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775601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39897" y="49436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07" y="50358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116" y="50262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Elbow Connector 35"/>
          <p:cNvCxnSpPr>
            <a:stCxn id="32" idx="0"/>
            <a:endCxn id="9" idx="2"/>
          </p:cNvCxnSpPr>
          <p:nvPr/>
        </p:nvCxnSpPr>
        <p:spPr>
          <a:xfrm rot="5400000" flipH="1" flipV="1">
            <a:off x="5440784" y="4242433"/>
            <a:ext cx="432048" cy="97032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0"/>
          </p:cNvCxnSpPr>
          <p:nvPr/>
        </p:nvCxnSpPr>
        <p:spPr>
          <a:xfrm rot="16200000" flipV="1">
            <a:off x="6767267" y="38749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127529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351665" y="5805263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35" y="5897462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884" y="5887937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Elbow Connector 43"/>
          <p:cNvCxnSpPr>
            <a:stCxn id="40" idx="0"/>
            <a:endCxn id="32" idx="2"/>
          </p:cNvCxnSpPr>
          <p:nvPr/>
        </p:nvCxnSpPr>
        <p:spPr>
          <a:xfrm rot="5400000" flipH="1" flipV="1">
            <a:off x="4632812" y="5266430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0"/>
            <a:endCxn id="32" idx="2"/>
          </p:cNvCxnSpPr>
          <p:nvPr/>
        </p:nvCxnSpPr>
        <p:spPr>
          <a:xfrm rot="16200000" flipV="1">
            <a:off x="5244880" y="5302434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809007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8033143" y="580526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413" y="5897463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62" y="5887938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Elbow Connector 56"/>
          <p:cNvCxnSpPr>
            <a:stCxn id="53" idx="0"/>
          </p:cNvCxnSpPr>
          <p:nvPr/>
        </p:nvCxnSpPr>
        <p:spPr>
          <a:xfrm rot="5400000" flipH="1" flipV="1">
            <a:off x="7314290" y="5266431"/>
            <a:ext cx="429595" cy="648072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0"/>
          </p:cNvCxnSpPr>
          <p:nvPr/>
        </p:nvCxnSpPr>
        <p:spPr>
          <a:xfrm rot="16200000" flipV="1">
            <a:off x="7926358" y="5302435"/>
            <a:ext cx="429595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2096" y="2699628"/>
            <a:ext cx="687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process is repeated until a stopping criteria is met: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4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4" grpId="0" animBg="1"/>
      <p:bldP spid="25" grpId="0" animBg="1"/>
      <p:bldP spid="32" grpId="0" animBg="1"/>
      <p:bldP spid="33" grpId="0" animBg="1"/>
      <p:bldP spid="40" grpId="0" animBg="1"/>
      <p:bldP spid="41" grpId="0" animBg="1"/>
      <p:bldP spid="53" grpId="0" animBg="1"/>
      <p:bldP spid="54" grpId="0" animBg="1"/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49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trees - Pruning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Calculation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Tree error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pruned Tree error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544" y="2420888"/>
            <a:ext cx="2053213" cy="1385015"/>
            <a:chOff x="827584" y="3215428"/>
            <a:chExt cx="7997647" cy="3021884"/>
          </a:xfrm>
        </p:grpSpPr>
        <p:sp>
          <p:nvSpPr>
            <p:cNvPr id="6" name="Rounded Rectangle 5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Elbow Connector 12"/>
            <p:cNvCxnSpPr>
              <a:stCxn id="7" idx="0"/>
              <a:endCxn id="6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9" idx="0"/>
              <a:endCxn id="6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Elbow Connector 27"/>
            <p:cNvCxnSpPr>
              <a:stCxn id="24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5" idx="0"/>
              <a:endCxn id="7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6" name="Elbow Connector 35"/>
            <p:cNvCxnSpPr>
              <a:stCxn id="32" idx="0"/>
              <a:endCxn id="9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Elbow Connector 43"/>
            <p:cNvCxnSpPr>
              <a:stCxn id="40" idx="0"/>
              <a:endCxn id="32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41" idx="0"/>
              <a:endCxn id="32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809007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033143" y="580526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413" y="589746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362" y="588793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Elbow Connector 56"/>
            <p:cNvCxnSpPr>
              <a:stCxn id="53" idx="0"/>
            </p:cNvCxnSpPr>
            <p:nvPr/>
          </p:nvCxnSpPr>
          <p:spPr>
            <a:xfrm rot="5400000" flipH="1" flipV="1">
              <a:off x="7314290" y="5266431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54" idx="0"/>
            </p:cNvCxnSpPr>
            <p:nvPr/>
          </p:nvCxnSpPr>
          <p:spPr>
            <a:xfrm rot="16200000" flipV="1">
              <a:off x="7926358" y="5302435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02095" y="4221088"/>
                <a:ext cx="7940903" cy="2334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𝑇𝑟𝑒𝑒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𝑏𝑟𝑎𝑛𝑐h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𝑇𝑟𝑒𝑒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𝐸𝐵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𝑏𝑟𝑎𝑛𝑐h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 calculating the pruning criteria for all possible trees. The maximum improvement is selected and the Tree is pruned.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Later the process is repeated until there is no further improvement.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5" y="4221088"/>
                <a:ext cx="7940903" cy="2334742"/>
              </a:xfrm>
              <a:prstGeom prst="rect">
                <a:avLst/>
              </a:prstGeom>
              <a:blipFill rotWithShape="0">
                <a:blip r:embed="rId5"/>
                <a:stretch>
                  <a:fillRect l="-691" r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463177" y="2445852"/>
            <a:ext cx="1900911" cy="1425033"/>
            <a:chOff x="827584" y="3215428"/>
            <a:chExt cx="7404401" cy="3021883"/>
          </a:xfrm>
        </p:grpSpPr>
        <p:sp>
          <p:nvSpPr>
            <p:cNvPr id="47" name="Rounded Rectangle 4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Rounded Rectangle 4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9" name="Elbow Connector 58"/>
            <p:cNvCxnSpPr>
              <a:stCxn id="49" idx="0"/>
              <a:endCxn id="4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0" idx="0"/>
              <a:endCxn id="4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827584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263433" y="4943621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990" y="5035820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652" y="5026295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6" name="Elbow Connector 65"/>
            <p:cNvCxnSpPr>
              <a:stCxn id="61" idx="0"/>
            </p:cNvCxnSpPr>
            <p:nvPr/>
          </p:nvCxnSpPr>
          <p:spPr>
            <a:xfrm rot="5400000" flipH="1" flipV="1">
              <a:off x="1811137" y="3924064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2" idx="0"/>
              <a:endCxn id="49" idx="2"/>
            </p:cNvCxnSpPr>
            <p:nvPr/>
          </p:nvCxnSpPr>
          <p:spPr>
            <a:xfrm rot="16200000" flipV="1">
              <a:off x="3028517" y="4312660"/>
              <a:ext cx="432049" cy="8298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2" name="Elbow Connector 71"/>
            <p:cNvCxnSpPr>
              <a:stCxn id="68" idx="0"/>
              <a:endCxn id="5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9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4127529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351665" y="5805263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935" y="5897462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884" y="5887937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8" name="Elbow Connector 77"/>
            <p:cNvCxnSpPr>
              <a:stCxn id="74" idx="0"/>
              <a:endCxn id="68" idx="2"/>
            </p:cNvCxnSpPr>
            <p:nvPr/>
          </p:nvCxnSpPr>
          <p:spPr>
            <a:xfrm rot="5400000" flipH="1" flipV="1">
              <a:off x="4632812" y="5266430"/>
              <a:ext cx="429595" cy="648072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5" idx="0"/>
              <a:endCxn id="68" idx="2"/>
            </p:cNvCxnSpPr>
            <p:nvPr/>
          </p:nvCxnSpPr>
          <p:spPr>
            <a:xfrm rot="16200000" flipV="1">
              <a:off x="5244880" y="5302434"/>
              <a:ext cx="429595" cy="57606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597891" y="2420889"/>
            <a:ext cx="1488613" cy="1087400"/>
            <a:chOff x="2433560" y="3215428"/>
            <a:chExt cx="5798425" cy="2160240"/>
          </a:xfrm>
        </p:grpSpPr>
        <p:sp>
          <p:nvSpPr>
            <p:cNvPr id="87" name="Rounded Rectangle 86"/>
            <p:cNvSpPr/>
            <p:nvPr/>
          </p:nvSpPr>
          <p:spPr>
            <a:xfrm>
              <a:off x="4040627" y="3215428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133" y="3326677"/>
              <a:ext cx="219075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Rounded Rectangle 88"/>
            <p:cNvSpPr/>
            <p:nvPr/>
          </p:nvSpPr>
          <p:spPr>
            <a:xfrm>
              <a:off x="2433560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45928" y="4079524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966" y="4171723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147" y="4162198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3" name="Elbow Connector 92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417113" y="3059967"/>
              <a:ext cx="432048" cy="160706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90" idx="0"/>
              <a:endCxn id="87" idx="2"/>
            </p:cNvCxnSpPr>
            <p:nvPr/>
          </p:nvCxnSpPr>
          <p:spPr>
            <a:xfrm rot="16200000" flipV="1">
              <a:off x="5073298" y="3010849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4775601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7439897" y="4943620"/>
              <a:ext cx="792088" cy="432048"/>
            </a:xfrm>
            <a:prstGeom prst="round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007" y="5035819"/>
              <a:ext cx="295275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116" y="5026294"/>
              <a:ext cx="247650" cy="257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5" name="Elbow Connector 104"/>
            <p:cNvCxnSpPr>
              <a:stCxn id="101" idx="0"/>
              <a:endCxn id="90" idx="2"/>
            </p:cNvCxnSpPr>
            <p:nvPr/>
          </p:nvCxnSpPr>
          <p:spPr>
            <a:xfrm rot="5400000" flipH="1" flipV="1">
              <a:off x="5440784" y="4242433"/>
              <a:ext cx="432048" cy="97032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2" idx="0"/>
            </p:cNvCxnSpPr>
            <p:nvPr/>
          </p:nvCxnSpPr>
          <p:spPr>
            <a:xfrm rot="16200000" flipV="1">
              <a:off x="6767267" y="3874945"/>
              <a:ext cx="432048" cy="17053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1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2096" y="1421136"/>
            <a:ext cx="8011522" cy="49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Maximize the accuracy is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different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than maximizing the cost.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 solve this, some studies had been proposed method that aim to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introduce the cost-sensitivity into the algorithms [Lomax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2013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].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However, research have been focused on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class-dependent methods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Draper et al. 1994;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Ting 2002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; Ling et al. 2004; Li et al. 2005;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Kretowski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Grzes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2006;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Vadera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2010]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proposed: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Example-dependent  cost based impurity measure</a:t>
            </a:r>
          </a:p>
          <a:p>
            <a:pPr marL="685800" lvl="1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Example-dependent  cost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based pruning criteria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b="1" dirty="0" smtClean="0">
                    <a:solidFill>
                      <a:schemeClr val="tx2"/>
                    </a:solidFill>
                    <a:latin typeface="+mn-lt"/>
                  </a:rPr>
                  <a:t>Cost based </a:t>
                </a: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impurity measure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6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𝑙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libri"/>
                    <a:ea typeface="+mn-ea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∧ 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lvl="0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  <a:ea typeface="+mn-ea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b="-34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impurity of each leaf is calculated using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𝐶𝑜𝑠𝑡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3779748"/>
                <a:ext cx="7382272" cy="1575560"/>
              </a:xfrm>
              <a:prstGeom prst="rect">
                <a:avLst/>
              </a:prstGeom>
              <a:blipFill rotWithShape="0">
                <a:blip r:embed="rId3"/>
                <a:stretch>
                  <a:fillRect l="-743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Afterwards the </a:t>
                </a:r>
                <a:r>
                  <a:rPr lang="en-US" sz="2000" b="1" dirty="0" smtClean="0">
                    <a:solidFill>
                      <a:schemeClr val="tx2"/>
                    </a:solidFill>
                  </a:rPr>
                  <a:t>gain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 applying a given rule to the set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is:</a:t>
                </a: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6" y="5507940"/>
                <a:ext cx="7382272" cy="1054776"/>
              </a:xfrm>
              <a:prstGeom prst="rect">
                <a:avLst/>
              </a:prstGeom>
              <a:blipFill rotWithShape="0">
                <a:blip r:embed="rId4"/>
                <a:stretch>
                  <a:fillRect l="-743" t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4125058" y="1844824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64" y="1956073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2517991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30359" y="2708920"/>
            <a:ext cx="792088" cy="432048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97" y="2801119"/>
            <a:ext cx="2952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578" y="2791594"/>
            <a:ext cx="247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Elbow Connector 31"/>
          <p:cNvCxnSpPr>
            <a:stCxn id="28" idx="0"/>
            <a:endCxn id="24" idx="2"/>
          </p:cNvCxnSpPr>
          <p:nvPr/>
        </p:nvCxnSpPr>
        <p:spPr>
          <a:xfrm rot="5400000" flipH="1" flipV="1">
            <a:off x="3501544" y="1689363"/>
            <a:ext cx="432048" cy="1607067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0"/>
            <a:endCxn id="24" idx="2"/>
          </p:cNvCxnSpPr>
          <p:nvPr/>
        </p:nvCxnSpPr>
        <p:spPr>
          <a:xfrm rot="16200000" flipV="1">
            <a:off x="5157729" y="1640245"/>
            <a:ext cx="432048" cy="17053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369" y="2557289"/>
                <a:ext cx="997261" cy="4608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19" grpId="0"/>
      <p:bldP spid="25" grpId="0" animBg="1"/>
      <p:bldP spid="24" grpId="0" animBg="1"/>
      <p:bldP spid="28" grpId="0" animBg="1"/>
      <p:bldP spid="29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961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Cost-Sensitive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 sensitive pruning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𝐸𝐵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𝑇𝑟𝑒𝑒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𝑏𝑟𝑎𝑛𝑐h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𝑇𝑟𝑒𝑒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𝐸𝐵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𝑏𝑟𝑎𝑛𝑐h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New pruning criteria that evaluates the improvement in cost of eliminating a particular branch</a:t>
                </a: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  <a:p>
                <a:pPr marL="285750" indent="-28575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421136"/>
                <a:ext cx="8011522" cy="495696"/>
              </a:xfrm>
              <a:prstGeom prst="rect">
                <a:avLst/>
              </a:prstGeom>
              <a:blipFill rotWithShape="0">
                <a:blip r:embed="rId2"/>
                <a:stretch>
                  <a:fillRect l="-1141" t="-17284" r="-760" b="-60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5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Typical ensemble is made by combining T different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base classifiers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Each base classifiers is trained by applying algorithm M in a random subset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3336" name="Group 13335"/>
          <p:cNvGrpSpPr/>
          <p:nvPr/>
        </p:nvGrpSpPr>
        <p:grpSpPr>
          <a:xfrm>
            <a:off x="1043608" y="3968472"/>
            <a:ext cx="1656184" cy="1044704"/>
            <a:chOff x="1043608" y="3968472"/>
            <a:chExt cx="1656184" cy="1044704"/>
          </a:xfrm>
        </p:grpSpPr>
        <p:sp>
          <p:nvSpPr>
            <p:cNvPr id="10" name="Oval 9"/>
            <p:cNvSpPr/>
            <p:nvPr/>
          </p:nvSpPr>
          <p:spPr>
            <a:xfrm>
              <a:off x="17109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51348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86298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348136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8762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5963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1561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16088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3126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084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5124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2325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99320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0364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47565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39526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7924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238698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44080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91608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94682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719300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175074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916088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716832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888468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643460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229272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60848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03748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19600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26801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18762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26801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34002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899320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46920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90936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971328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916088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221930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483768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117924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494892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5669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11561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638908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19847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2014290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2276128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907704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609924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158306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719300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1744452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32325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763688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39526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40364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547664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924472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17924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117924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125124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004864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24472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043608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1043608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37" name="Group 13336"/>
          <p:cNvGrpSpPr/>
          <p:nvPr/>
        </p:nvGrpSpPr>
        <p:grpSpPr>
          <a:xfrm>
            <a:off x="3697052" y="2744336"/>
            <a:ext cx="1656184" cy="1044704"/>
            <a:chOff x="3697052" y="2744336"/>
            <a:chExt cx="1656184" cy="1044704"/>
          </a:xfrm>
        </p:grpSpPr>
        <p:cxnSp>
          <p:nvCxnSpPr>
            <p:cNvPr id="460" name="Straight Arrow Connector 459"/>
            <p:cNvCxnSpPr/>
            <p:nvPr/>
          </p:nvCxnSpPr>
          <p:spPr>
            <a:xfrm flipV="1">
              <a:off x="3697052" y="2744336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3697052" y="3789040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Oval 508"/>
            <p:cNvSpPr/>
            <p:nvPr/>
          </p:nvSpPr>
          <p:spPr>
            <a:xfrm>
              <a:off x="4364360" y="289979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/>
            <p:cNvSpPr/>
            <p:nvPr/>
          </p:nvSpPr>
          <p:spPr>
            <a:xfrm>
              <a:off x="4804792" y="28796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/>
            <p:cNvSpPr/>
            <p:nvPr/>
          </p:nvSpPr>
          <p:spPr>
            <a:xfrm>
              <a:off x="4739742" y="3024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/>
            <p:cNvSpPr/>
            <p:nvPr/>
          </p:nvSpPr>
          <p:spPr>
            <a:xfrm>
              <a:off x="5001580" y="305583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/>
            <p:cNvSpPr/>
            <p:nvPr/>
          </p:nvSpPr>
          <p:spPr>
            <a:xfrm>
              <a:off x="4569532" y="278549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/>
            <p:cNvSpPr/>
            <p:nvPr/>
          </p:nvSpPr>
          <p:spPr>
            <a:xfrm>
              <a:off x="4084712" y="300567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/>
            <p:cNvSpPr/>
            <p:nvPr/>
          </p:nvSpPr>
          <p:spPr>
            <a:xfrm>
              <a:off x="4533528" y="30533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/>
            <p:cNvSpPr/>
            <p:nvPr/>
          </p:nvSpPr>
          <p:spPr>
            <a:xfrm>
              <a:off x="4372744" y="285207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/>
            <p:cNvSpPr/>
            <p:nvPr/>
          </p:nvSpPr>
          <p:spPr>
            <a:xfrm>
              <a:off x="4828518" y="303308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/>
            <p:cNvSpPr/>
            <p:nvPr/>
          </p:nvSpPr>
          <p:spPr>
            <a:xfrm>
              <a:off x="4569532" y="285836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/>
            <p:cNvSpPr/>
            <p:nvPr/>
          </p:nvSpPr>
          <p:spPr>
            <a:xfrm>
              <a:off x="4370276" y="29846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/>
            <p:cNvSpPr/>
            <p:nvPr/>
          </p:nvSpPr>
          <p:spPr>
            <a:xfrm>
              <a:off x="4514292" y="299726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/>
            <p:cNvSpPr/>
            <p:nvPr/>
          </p:nvSpPr>
          <p:spPr>
            <a:xfrm>
              <a:off x="4957192" y="299396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/>
            <p:cNvSpPr/>
            <p:nvPr/>
          </p:nvSpPr>
          <p:spPr>
            <a:xfrm>
              <a:off x="3921460" y="296637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/>
            <p:cNvSpPr/>
            <p:nvPr/>
          </p:nvSpPr>
          <p:spPr>
            <a:xfrm>
              <a:off x="4148336" y="279806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/>
            <p:cNvSpPr/>
            <p:nvPr/>
          </p:nvSpPr>
          <p:spPr>
            <a:xfrm>
              <a:off x="4220344" y="301196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/>
            <p:cNvSpPr/>
            <p:nvPr/>
          </p:nvSpPr>
          <p:spPr>
            <a:xfrm>
              <a:off x="4292352" y="280435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/>
            <p:cNvSpPr/>
            <p:nvPr/>
          </p:nvSpPr>
          <p:spPr>
            <a:xfrm>
              <a:off x="3851920" y="278092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/>
            <p:cNvSpPr/>
            <p:nvPr/>
          </p:nvSpPr>
          <p:spPr>
            <a:xfrm>
              <a:off x="4561148" y="29495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Freeform 247"/>
          <p:cNvSpPr/>
          <p:nvPr/>
        </p:nvSpPr>
        <p:spPr>
          <a:xfrm>
            <a:off x="4003303" y="2774706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8" name="Group 13337"/>
          <p:cNvGrpSpPr/>
          <p:nvPr/>
        </p:nvGrpSpPr>
        <p:grpSpPr>
          <a:xfrm>
            <a:off x="3697052" y="3968472"/>
            <a:ext cx="1656184" cy="1044704"/>
            <a:chOff x="3697052" y="3968472"/>
            <a:chExt cx="1656184" cy="1044704"/>
          </a:xfrm>
        </p:grpSpPr>
        <p:cxnSp>
          <p:nvCxnSpPr>
            <p:cNvPr id="389" name="Straight Arrow Connector 388"/>
            <p:cNvCxnSpPr/>
            <p:nvPr/>
          </p:nvCxnSpPr>
          <p:spPr>
            <a:xfrm flipV="1">
              <a:off x="369705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>
              <a:off x="369705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9" name="Oval 528"/>
            <p:cNvSpPr/>
            <p:nvPr/>
          </p:nvSpPr>
          <p:spPr>
            <a:xfrm>
              <a:off x="3832684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3904692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3760676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4076328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3896308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/>
            <p:cNvSpPr/>
            <p:nvPr/>
          </p:nvSpPr>
          <p:spPr>
            <a:xfrm>
              <a:off x="3968316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/>
            <p:cNvSpPr/>
            <p:nvPr/>
          </p:nvSpPr>
          <p:spPr>
            <a:xfrm>
              <a:off x="4048708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/>
            <p:cNvSpPr/>
            <p:nvPr/>
          </p:nvSpPr>
          <p:spPr>
            <a:xfrm>
              <a:off x="4120716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/>
            <p:cNvSpPr/>
            <p:nvPr/>
          </p:nvSpPr>
          <p:spPr>
            <a:xfrm>
              <a:off x="4040324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/>
            <p:cNvSpPr/>
            <p:nvPr/>
          </p:nvSpPr>
          <p:spPr>
            <a:xfrm>
              <a:off x="3824300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/>
            <p:cNvSpPr/>
            <p:nvPr/>
          </p:nvSpPr>
          <p:spPr>
            <a:xfrm>
              <a:off x="3841068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/>
            <p:cNvSpPr/>
            <p:nvPr/>
          </p:nvSpPr>
          <p:spPr>
            <a:xfrm>
              <a:off x="3913076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/>
            <p:cNvSpPr/>
            <p:nvPr/>
          </p:nvSpPr>
          <p:spPr>
            <a:xfrm>
              <a:off x="3832684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/>
            <p:cNvSpPr/>
            <p:nvPr/>
          </p:nvSpPr>
          <p:spPr>
            <a:xfrm>
              <a:off x="3913076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/>
            <p:cNvSpPr/>
            <p:nvPr/>
          </p:nvSpPr>
          <p:spPr>
            <a:xfrm>
              <a:off x="3985084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/>
            <p:cNvSpPr/>
            <p:nvPr/>
          </p:nvSpPr>
          <p:spPr>
            <a:xfrm>
              <a:off x="3824300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/>
            <p:cNvSpPr/>
            <p:nvPr/>
          </p:nvSpPr>
          <p:spPr>
            <a:xfrm>
              <a:off x="3760676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3843536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/>
            <p:cNvSpPr/>
            <p:nvPr/>
          </p:nvSpPr>
          <p:spPr>
            <a:xfrm>
              <a:off x="3968316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4040324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/>
            <p:cNvSpPr/>
            <p:nvPr/>
          </p:nvSpPr>
          <p:spPr>
            <a:xfrm>
              <a:off x="4048708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/>
            <p:cNvSpPr/>
            <p:nvPr/>
          </p:nvSpPr>
          <p:spPr>
            <a:xfrm>
              <a:off x="3824300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3824300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/>
            <p:cNvSpPr/>
            <p:nvPr/>
          </p:nvSpPr>
          <p:spPr>
            <a:xfrm>
              <a:off x="3896308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2" name="Freeform 13311"/>
          <p:cNvSpPr/>
          <p:nvPr/>
        </p:nvSpPr>
        <p:spPr>
          <a:xfrm>
            <a:off x="374878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39" name="Group 13338"/>
          <p:cNvGrpSpPr/>
          <p:nvPr/>
        </p:nvGrpSpPr>
        <p:grpSpPr>
          <a:xfrm>
            <a:off x="3697052" y="5262879"/>
            <a:ext cx="1656184" cy="1044704"/>
            <a:chOff x="3697052" y="5262879"/>
            <a:chExt cx="1656184" cy="1044704"/>
          </a:xfrm>
        </p:grpSpPr>
        <p:cxnSp>
          <p:nvCxnSpPr>
            <p:cNvPr id="318" name="Straight Arrow Connector 317"/>
            <p:cNvCxnSpPr/>
            <p:nvPr/>
          </p:nvCxnSpPr>
          <p:spPr>
            <a:xfrm flipV="1">
              <a:off x="3697052" y="5262879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>
              <a:off x="3697052" y="6307583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6" name="Oval 555"/>
            <p:cNvSpPr/>
            <p:nvPr/>
          </p:nvSpPr>
          <p:spPr>
            <a:xfrm>
              <a:off x="4563616" y="58975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/>
            <p:cNvSpPr/>
            <p:nvPr/>
          </p:nvSpPr>
          <p:spPr>
            <a:xfrm>
              <a:off x="4139952" y="602776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/>
            <p:cNvSpPr/>
            <p:nvPr/>
          </p:nvSpPr>
          <p:spPr>
            <a:xfrm>
              <a:off x="4902994" y="57595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/>
            <p:cNvSpPr/>
            <p:nvPr/>
          </p:nvSpPr>
          <p:spPr>
            <a:xfrm>
              <a:off x="4508376" y="598071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/>
            <p:cNvSpPr/>
            <p:nvPr/>
          </p:nvSpPr>
          <p:spPr>
            <a:xfrm>
              <a:off x="4580384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/>
            <p:cNvSpPr/>
            <p:nvPr/>
          </p:nvSpPr>
          <p:spPr>
            <a:xfrm>
              <a:off x="4758978" y="558924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/>
            <p:cNvSpPr/>
            <p:nvPr/>
          </p:nvSpPr>
          <p:spPr>
            <a:xfrm>
              <a:off x="4552764" y="560326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/>
            <p:cNvSpPr/>
            <p:nvPr/>
          </p:nvSpPr>
          <p:spPr>
            <a:xfrm>
              <a:off x="4307756" y="591873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/>
            <p:cNvSpPr/>
            <p:nvPr/>
          </p:nvSpPr>
          <p:spPr>
            <a:xfrm>
              <a:off x="4893568" y="606172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/>
            <p:cNvSpPr/>
            <p:nvPr/>
          </p:nvSpPr>
          <p:spPr>
            <a:xfrm>
              <a:off x="4563616" y="612260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4411216" y="61600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/>
            <p:cNvSpPr/>
            <p:nvPr/>
          </p:nvSpPr>
          <p:spPr>
            <a:xfrm>
              <a:off x="4555232" y="60145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/>
            <p:cNvSpPr/>
            <p:nvPr/>
          </p:nvSpPr>
          <p:spPr>
            <a:xfrm>
              <a:off x="4635624" y="604730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4580384" y="609619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/>
            <p:cNvSpPr/>
            <p:nvPr/>
          </p:nvSpPr>
          <p:spPr>
            <a:xfrm>
              <a:off x="4886226" y="58927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/>
            <p:cNvSpPr/>
            <p:nvPr/>
          </p:nvSpPr>
          <p:spPr>
            <a:xfrm>
              <a:off x="5148064" y="616847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/>
            <p:cNvSpPr/>
            <p:nvPr/>
          </p:nvSpPr>
          <p:spPr>
            <a:xfrm>
              <a:off x="4678586" y="577213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/>
            <p:cNvSpPr/>
            <p:nvPr/>
          </p:nvSpPr>
          <p:spPr>
            <a:xfrm>
              <a:off x="4940424" y="60202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/>
            <p:cNvSpPr/>
            <p:nvPr/>
          </p:nvSpPr>
          <p:spPr>
            <a:xfrm>
              <a:off x="4274220" y="589946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/>
            <p:cNvSpPr/>
            <p:nvPr/>
          </p:nvSpPr>
          <p:spPr>
            <a:xfrm>
              <a:off x="4822602" y="57784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/>
            <p:cNvSpPr/>
            <p:nvPr/>
          </p:nvSpPr>
          <p:spPr>
            <a:xfrm>
              <a:off x="4408748" y="574271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/>
            <p:cNvSpPr/>
            <p:nvPr/>
          </p:nvSpPr>
          <p:spPr>
            <a:xfrm>
              <a:off x="4427984" y="560200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/>
            <p:cNvSpPr/>
            <p:nvPr/>
          </p:nvSpPr>
          <p:spPr>
            <a:xfrm>
              <a:off x="4211960" y="570128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4588768" y="6029612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/>
            <p:cNvSpPr/>
            <p:nvPr/>
          </p:nvSpPr>
          <p:spPr>
            <a:xfrm>
              <a:off x="4669160" y="60623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/>
            <p:cNvSpPr/>
            <p:nvPr/>
          </p:nvSpPr>
          <p:spPr>
            <a:xfrm>
              <a:off x="4588768" y="592273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13" name="Freeform 13312"/>
          <p:cNvSpPr/>
          <p:nvPr/>
        </p:nvSpPr>
        <p:spPr>
          <a:xfrm>
            <a:off x="4472325" y="5913325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340" name="Group 13339"/>
          <p:cNvGrpSpPr/>
          <p:nvPr/>
        </p:nvGrpSpPr>
        <p:grpSpPr>
          <a:xfrm>
            <a:off x="6300192" y="3968472"/>
            <a:ext cx="1656184" cy="1044704"/>
            <a:chOff x="6300192" y="3968472"/>
            <a:chExt cx="1656184" cy="1044704"/>
          </a:xfrm>
        </p:grpSpPr>
        <p:sp>
          <p:nvSpPr>
            <p:cNvPr id="584" name="Oval 583"/>
            <p:cNvSpPr/>
            <p:nvPr/>
          </p:nvSpPr>
          <p:spPr>
            <a:xfrm>
              <a:off x="69675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/>
            <p:cNvSpPr/>
            <p:nvPr/>
          </p:nvSpPr>
          <p:spPr>
            <a:xfrm>
              <a:off x="7407932" y="41067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/>
            <p:cNvSpPr/>
            <p:nvPr/>
          </p:nvSpPr>
          <p:spPr>
            <a:xfrm>
              <a:off x="7342882" y="425179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/>
            <p:cNvSpPr/>
            <p:nvPr/>
          </p:nvSpPr>
          <p:spPr>
            <a:xfrm>
              <a:off x="7604720" y="42829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/>
            <p:cNvSpPr/>
            <p:nvPr/>
          </p:nvSpPr>
          <p:spPr>
            <a:xfrm>
              <a:off x="6444208" y="43969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/>
            <p:cNvSpPr/>
            <p:nvPr/>
          </p:nvSpPr>
          <p:spPr>
            <a:xfrm>
              <a:off x="6516216" y="455896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/>
            <p:cNvSpPr/>
            <p:nvPr/>
          </p:nvSpPr>
          <p:spPr>
            <a:xfrm>
              <a:off x="6372200" y="41269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/>
            <p:cNvSpPr/>
            <p:nvPr/>
          </p:nvSpPr>
          <p:spPr>
            <a:xfrm>
              <a:off x="7172672" y="401261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/>
            <p:cNvSpPr/>
            <p:nvPr/>
          </p:nvSpPr>
          <p:spPr>
            <a:xfrm>
              <a:off x="6687852" y="42328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/>
            <p:cNvSpPr/>
            <p:nvPr/>
          </p:nvSpPr>
          <p:spPr>
            <a:xfrm>
              <a:off x="7136668" y="42805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/>
            <p:cNvSpPr/>
            <p:nvPr/>
          </p:nvSpPr>
          <p:spPr>
            <a:xfrm>
              <a:off x="6507832" y="462798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/>
            <p:cNvSpPr/>
            <p:nvPr/>
          </p:nvSpPr>
          <p:spPr>
            <a:xfrm>
              <a:off x="6579840" y="46321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/>
            <p:cNvSpPr/>
            <p:nvPr/>
          </p:nvSpPr>
          <p:spPr>
            <a:xfrm>
              <a:off x="7155904" y="461627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/>
            <p:cNvSpPr/>
            <p:nvPr/>
          </p:nvSpPr>
          <p:spPr>
            <a:xfrm>
              <a:off x="6660232" y="458442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/>
            <p:cNvSpPr/>
            <p:nvPr/>
          </p:nvSpPr>
          <p:spPr>
            <a:xfrm>
              <a:off x="6732240" y="474644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/>
            <p:cNvSpPr/>
            <p:nvPr/>
          </p:nvSpPr>
          <p:spPr>
            <a:xfrm>
              <a:off x="6651848" y="464056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6435824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/>
          </p:nvSpPr>
          <p:spPr>
            <a:xfrm>
              <a:off x="7495282" y="447824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/>
            <p:cNvSpPr/>
            <p:nvPr/>
          </p:nvSpPr>
          <p:spPr>
            <a:xfrm>
              <a:off x="7100664" y="4699404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7172672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7351266" y="430792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/>
            <p:cNvSpPr/>
            <p:nvPr/>
          </p:nvSpPr>
          <p:spPr>
            <a:xfrm>
              <a:off x="6975884" y="407919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/>
            <p:cNvSpPr/>
            <p:nvPr/>
          </p:nvSpPr>
          <p:spPr>
            <a:xfrm>
              <a:off x="7431658" y="4260208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/>
            <p:cNvSpPr/>
            <p:nvPr/>
          </p:nvSpPr>
          <p:spPr>
            <a:xfrm>
              <a:off x="7172672" y="408548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/>
            <p:cNvSpPr/>
            <p:nvPr/>
          </p:nvSpPr>
          <p:spPr>
            <a:xfrm>
              <a:off x="6973416" y="42118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7145052" y="432195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/>
            <p:cNvSpPr/>
            <p:nvPr/>
          </p:nvSpPr>
          <p:spPr>
            <a:xfrm>
              <a:off x="6900044" y="463742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/>
            <p:cNvSpPr/>
            <p:nvPr/>
          </p:nvSpPr>
          <p:spPr>
            <a:xfrm>
              <a:off x="7485856" y="478041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7117432" y="422438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/>
            <p:cNvSpPr/>
            <p:nvPr/>
          </p:nvSpPr>
          <p:spPr>
            <a:xfrm>
              <a:off x="7560332" y="422108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/>
            <p:cNvSpPr/>
            <p:nvPr/>
          </p:nvSpPr>
          <p:spPr>
            <a:xfrm>
              <a:off x="6452592" y="4349227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/>
            <p:cNvSpPr/>
            <p:nvPr/>
          </p:nvSpPr>
          <p:spPr>
            <a:xfrm>
              <a:off x="6524600" y="451124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/>
            <p:cNvSpPr/>
            <p:nvPr/>
          </p:nvSpPr>
          <p:spPr>
            <a:xfrm>
              <a:off x="6444208" y="42412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/>
            <p:cNvSpPr/>
            <p:nvPr/>
          </p:nvSpPr>
          <p:spPr>
            <a:xfrm>
              <a:off x="6524600" y="419349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/>
            <p:cNvSpPr/>
            <p:nvPr/>
          </p:nvSpPr>
          <p:spPr>
            <a:xfrm>
              <a:off x="6596608" y="435551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/>
            <p:cNvSpPr/>
            <p:nvPr/>
          </p:nvSpPr>
          <p:spPr>
            <a:xfrm>
              <a:off x="7155904" y="4841295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/>
            <p:cNvSpPr/>
            <p:nvPr/>
          </p:nvSpPr>
          <p:spPr>
            <a:xfrm>
              <a:off x="7003504" y="4878749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/>
            <p:cNvSpPr/>
            <p:nvPr/>
          </p:nvSpPr>
          <p:spPr>
            <a:xfrm>
              <a:off x="7147520" y="473328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/>
            <p:cNvSpPr/>
            <p:nvPr/>
          </p:nvSpPr>
          <p:spPr>
            <a:xfrm>
              <a:off x="7227912" y="476598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/>
            <p:cNvSpPr/>
            <p:nvPr/>
          </p:nvSpPr>
          <p:spPr>
            <a:xfrm>
              <a:off x="7172672" y="4814880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/>
            <p:cNvSpPr/>
            <p:nvPr/>
          </p:nvSpPr>
          <p:spPr>
            <a:xfrm>
              <a:off x="7478514" y="46114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/>
            <p:cNvSpPr/>
            <p:nvPr/>
          </p:nvSpPr>
          <p:spPr>
            <a:xfrm>
              <a:off x="7740352" y="488716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/>
            <p:cNvSpPr/>
            <p:nvPr/>
          </p:nvSpPr>
          <p:spPr>
            <a:xfrm>
              <a:off x="643582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/>
            <p:cNvSpPr/>
            <p:nvPr/>
          </p:nvSpPr>
          <p:spPr>
            <a:xfrm>
              <a:off x="6751476" y="402519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/>
            <p:cNvSpPr/>
            <p:nvPr/>
          </p:nvSpPr>
          <p:spPr>
            <a:xfrm>
              <a:off x="6823484" y="423909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/>
            <p:cNvSpPr/>
            <p:nvPr/>
          </p:nvSpPr>
          <p:spPr>
            <a:xfrm>
              <a:off x="6372200" y="41850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/>
            <p:cNvSpPr/>
            <p:nvPr/>
          </p:nvSpPr>
          <p:spPr>
            <a:xfrm>
              <a:off x="6895492" y="4031479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/>
            <p:cNvSpPr/>
            <p:nvPr/>
          </p:nvSpPr>
          <p:spPr>
            <a:xfrm>
              <a:off x="6455060" y="400805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70874" y="449082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/>
            <p:cNvSpPr/>
            <p:nvPr/>
          </p:nvSpPr>
          <p:spPr>
            <a:xfrm>
              <a:off x="7532712" y="4738983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/>
            <p:cNvSpPr/>
            <p:nvPr/>
          </p:nvSpPr>
          <p:spPr>
            <a:xfrm>
              <a:off x="7164288" y="4176671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66508" y="4618155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/>
            <p:cNvSpPr/>
            <p:nvPr/>
          </p:nvSpPr>
          <p:spPr>
            <a:xfrm>
              <a:off x="7414890" y="449711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6975884" y="429938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7001036" y="446140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6579840" y="4455114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7020272" y="4320687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/>
            <p:cNvSpPr/>
            <p:nvPr/>
          </p:nvSpPr>
          <p:spPr>
            <a:xfrm>
              <a:off x="6651848" y="43056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/>
            <p:cNvSpPr/>
            <p:nvPr/>
          </p:nvSpPr>
          <p:spPr>
            <a:xfrm>
              <a:off x="6660232" y="4407396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/>
            <p:cNvSpPr/>
            <p:nvPr/>
          </p:nvSpPr>
          <p:spPr>
            <a:xfrm>
              <a:off x="6804248" y="441997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7181056" y="4748298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/>
            <p:cNvSpPr/>
            <p:nvPr/>
          </p:nvSpPr>
          <p:spPr>
            <a:xfrm>
              <a:off x="6435824" y="4677426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6435824" y="4517533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/>
            <p:cNvSpPr/>
            <p:nvPr/>
          </p:nvSpPr>
          <p:spPr>
            <a:xfrm>
              <a:off x="6507832" y="4599130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/>
            <p:cNvSpPr/>
            <p:nvPr/>
          </p:nvSpPr>
          <p:spPr>
            <a:xfrm>
              <a:off x="7261448" y="4781001"/>
              <a:ext cx="72008" cy="540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7181056" y="4641422"/>
              <a:ext cx="72008" cy="5400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3" name="Straight Arrow Connector 652"/>
            <p:cNvCxnSpPr/>
            <p:nvPr/>
          </p:nvCxnSpPr>
          <p:spPr>
            <a:xfrm flipV="1">
              <a:off x="6300192" y="3968472"/>
              <a:ext cx="0" cy="104470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>
              <a:off x="6300192" y="5013176"/>
              <a:ext cx="1656184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35" name="Right Arrow 13334"/>
          <p:cNvSpPr/>
          <p:nvPr/>
        </p:nvSpPr>
        <p:spPr>
          <a:xfrm>
            <a:off x="2822451" y="4289815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8" name="Right Arrow 687"/>
          <p:cNvSpPr/>
          <p:nvPr/>
        </p:nvSpPr>
        <p:spPr>
          <a:xfrm>
            <a:off x="5652120" y="4266739"/>
            <a:ext cx="432048" cy="3363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9" name="Freeform 238"/>
          <p:cNvSpPr/>
          <p:nvPr/>
        </p:nvSpPr>
        <p:spPr>
          <a:xfrm>
            <a:off x="6607894" y="3998842"/>
            <a:ext cx="1060450" cy="281844"/>
          </a:xfrm>
          <a:custGeom>
            <a:avLst/>
            <a:gdLst>
              <a:gd name="connsiteX0" fmla="*/ 0 w 1060450"/>
              <a:gd name="connsiteY0" fmla="*/ 0 h 281844"/>
              <a:gd name="connsiteX1" fmla="*/ 596900 w 1060450"/>
              <a:gd name="connsiteY1" fmla="*/ 241300 h 281844"/>
              <a:gd name="connsiteX2" fmla="*/ 1060450 w 1060450"/>
              <a:gd name="connsiteY2" fmla="*/ 279400 h 2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450" h="281844">
                <a:moveTo>
                  <a:pt x="0" y="0"/>
                </a:moveTo>
                <a:cubicBezTo>
                  <a:pt x="210079" y="97366"/>
                  <a:pt x="420158" y="194733"/>
                  <a:pt x="596900" y="241300"/>
                </a:cubicBezTo>
                <a:cubicBezTo>
                  <a:pt x="773642" y="287867"/>
                  <a:pt x="917046" y="283633"/>
                  <a:pt x="1060450" y="279400"/>
                </a:cubicBezTo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Freeform 239"/>
          <p:cNvSpPr/>
          <p:nvPr/>
        </p:nvSpPr>
        <p:spPr>
          <a:xfrm>
            <a:off x="6351922" y="4279900"/>
            <a:ext cx="330200" cy="508000"/>
          </a:xfrm>
          <a:custGeom>
            <a:avLst/>
            <a:gdLst>
              <a:gd name="connsiteX0" fmla="*/ 0 w 330200"/>
              <a:gd name="connsiteY0" fmla="*/ 508000 h 508000"/>
              <a:gd name="connsiteX1" fmla="*/ 330200 w 330200"/>
              <a:gd name="connsiteY1" fmla="*/ 247650 h 508000"/>
              <a:gd name="connsiteX2" fmla="*/ 0 w 3302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200" h="508000">
                <a:moveTo>
                  <a:pt x="0" y="508000"/>
                </a:moveTo>
                <a:cubicBezTo>
                  <a:pt x="165100" y="420158"/>
                  <a:pt x="330200" y="332317"/>
                  <a:pt x="330200" y="247650"/>
                </a:cubicBezTo>
                <a:cubicBezTo>
                  <a:pt x="330200" y="162983"/>
                  <a:pt x="165100" y="81491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Freeform 240"/>
          <p:cNvSpPr/>
          <p:nvPr/>
        </p:nvSpPr>
        <p:spPr>
          <a:xfrm>
            <a:off x="7075465" y="4618918"/>
            <a:ext cx="482957" cy="323987"/>
          </a:xfrm>
          <a:custGeom>
            <a:avLst/>
            <a:gdLst>
              <a:gd name="connsiteX0" fmla="*/ 482957 w 482957"/>
              <a:gd name="connsiteY0" fmla="*/ 292237 h 323987"/>
              <a:gd name="connsiteX1" fmla="*/ 13057 w 482957"/>
              <a:gd name="connsiteY1" fmla="*/ 137 h 323987"/>
              <a:gd name="connsiteX2" fmla="*/ 121007 w 482957"/>
              <a:gd name="connsiteY2" fmla="*/ 323987 h 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57" h="323987">
                <a:moveTo>
                  <a:pt x="482957" y="292237"/>
                </a:moveTo>
                <a:cubicBezTo>
                  <a:pt x="278169" y="143541"/>
                  <a:pt x="73382" y="-5155"/>
                  <a:pt x="13057" y="137"/>
                </a:cubicBezTo>
                <a:cubicBezTo>
                  <a:pt x="-47268" y="5429"/>
                  <a:pt x="121007" y="323987"/>
                  <a:pt x="121007" y="323987"/>
                </a:cubicBezTo>
              </a:path>
            </a:pathLst>
          </a:cu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 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669" y="2054971"/>
                <a:ext cx="3504101" cy="415370"/>
              </a:xfrm>
              <a:prstGeom prst="rect">
                <a:avLst/>
              </a:prstGeom>
              <a:blipFill rotWithShape="0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4" presetClass="emph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"/>
                            </p:stCondLst>
                            <p:childTnLst>
                              <p:par>
                                <p:cTn id="6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"/>
                            </p:stCondLst>
                            <p:childTnLst>
                              <p:par>
                                <p:cTn id="7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248" grpId="0" animBg="1"/>
      <p:bldP spid="13312" grpId="0" animBg="1"/>
      <p:bldP spid="13313" grpId="0" animBg="1"/>
      <p:bldP spid="13335" grpId="0" animBg="1"/>
      <p:bldP spid="688" grpId="0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465584" y="1378671"/>
            <a:ext cx="8030344" cy="13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core principle in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ensemble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learning, is to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induce random perturbations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into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learning procedure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order to produce several different base classifiers from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single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training set, then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combining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the base classifiers in order to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make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final prediction.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</a:t>
            </a:r>
            <a:r>
              <a:rPr lang="en-US" sz="3200" dirty="0" smtClean="0">
                <a:solidFill>
                  <a:schemeClr val="accent1"/>
                </a:solidFill>
              </a:rPr>
              <a:t>trees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43</a:t>
            </a:fld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3837254" y="1484784"/>
            <a:ext cx="1454826" cy="144016"/>
            <a:chOff x="502097" y="2924944"/>
            <a:chExt cx="1765647" cy="216024"/>
          </a:xfrm>
        </p:grpSpPr>
        <p:sp>
          <p:nvSpPr>
            <p:cNvPr id="286" name="Rounded Rectangle 28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89" name="Rounded Rectangle 28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0" name="Rounded Rectangle 28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3" name="Rounded Rectangle 29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3837252" y="1628800"/>
            <a:ext cx="1454826" cy="144016"/>
            <a:chOff x="502097" y="2924944"/>
            <a:chExt cx="1765647" cy="216024"/>
          </a:xfrm>
        </p:grpSpPr>
        <p:sp>
          <p:nvSpPr>
            <p:cNvPr id="295" name="Rounded Rectangle 29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8" name="Rounded Rectangle 29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3837252" y="1772816"/>
            <a:ext cx="1454826" cy="144016"/>
            <a:chOff x="502097" y="2924944"/>
            <a:chExt cx="1765647" cy="216024"/>
          </a:xfrm>
        </p:grpSpPr>
        <p:sp>
          <p:nvSpPr>
            <p:cNvPr id="304" name="Rounded Rectangle 303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05" name="Rounded Rectangle 304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09" name="Rounded Rectangle 308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837250" y="1916832"/>
            <a:ext cx="1454826" cy="144016"/>
            <a:chOff x="502097" y="2924944"/>
            <a:chExt cx="1765647" cy="216024"/>
          </a:xfrm>
        </p:grpSpPr>
        <p:sp>
          <p:nvSpPr>
            <p:cNvPr id="313" name="Rounded Rectangle 31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314" name="Rounded Rectangle 31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7" name="Rounded Rectangle 31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8" name="Rounded Rectangle 31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19" name="Rounded Rectangle 31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320" name="Rounded Rectangle 31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3837254" y="2060848"/>
            <a:ext cx="1454826" cy="144016"/>
            <a:chOff x="502097" y="2924944"/>
            <a:chExt cx="1765647" cy="216024"/>
          </a:xfrm>
        </p:grpSpPr>
        <p:sp>
          <p:nvSpPr>
            <p:cNvPr id="538" name="Rounded Rectangle 53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39" name="Rounded Rectangle 53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0" name="Rounded Rectangle 53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1" name="Rounded Rectangle 54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2" name="Rounded Rectangle 54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3" name="Rounded Rectangle 54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4" name="Rounded Rectangle 54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5" name="Rounded Rectangle 54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3837254" y="2204864"/>
            <a:ext cx="1454826" cy="144016"/>
            <a:chOff x="502097" y="2924944"/>
            <a:chExt cx="1765647" cy="216024"/>
          </a:xfrm>
        </p:grpSpPr>
        <p:sp>
          <p:nvSpPr>
            <p:cNvPr id="547" name="Rounded Rectangle 54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48" name="Rounded Rectangle 54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49" name="Rounded Rectangle 54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0" name="Rounded Rectangle 54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1" name="Rounded Rectangle 55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2" name="Rounded Rectangle 55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3" name="Rounded Rectangle 55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4" name="Rounded Rectangle 55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3837252" y="2348880"/>
            <a:ext cx="1454826" cy="144016"/>
            <a:chOff x="502097" y="2924944"/>
            <a:chExt cx="1765647" cy="216024"/>
          </a:xfrm>
        </p:grpSpPr>
        <p:sp>
          <p:nvSpPr>
            <p:cNvPr id="556" name="Rounded Rectangle 55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57" name="Rounded Rectangle 55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8" name="Rounded Rectangle 55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59" name="Rounded Rectangle 55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0" name="Rounded Rectangle 55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1" name="Rounded Rectangle 56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2" name="Rounded Rectangle 56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3" name="Rounded Rectangle 56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3837252" y="2492896"/>
            <a:ext cx="1454826" cy="144016"/>
            <a:chOff x="502097" y="2924944"/>
            <a:chExt cx="1765647" cy="216024"/>
          </a:xfrm>
        </p:grpSpPr>
        <p:sp>
          <p:nvSpPr>
            <p:cNvPr id="565" name="Rounded Rectangle 564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66" name="Rounded Rectangle 565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7" name="Rounded Rectangle 566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8" name="Rounded Rectangle 567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69" name="Rounded Rectangle 568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0" name="Rounded Rectangle 569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1" name="Rounded Rectangle 570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72" name="Rounded Rectangle 571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683572" y="3429000"/>
            <a:ext cx="1454826" cy="144016"/>
            <a:chOff x="502097" y="2924944"/>
            <a:chExt cx="1765647" cy="216024"/>
          </a:xfrm>
        </p:grpSpPr>
        <p:sp>
          <p:nvSpPr>
            <p:cNvPr id="583" name="Rounded Rectangle 58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5" name="Rounded Rectangle 58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6" name="Rounded Rectangle 58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89" name="Rounded Rectangle 58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0" name="Rounded Rectangle 58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683572" y="3573016"/>
            <a:ext cx="1454826" cy="144016"/>
            <a:chOff x="502097" y="2924944"/>
            <a:chExt cx="1765647" cy="216024"/>
          </a:xfrm>
        </p:grpSpPr>
        <p:sp>
          <p:nvSpPr>
            <p:cNvPr id="592" name="Rounded Rectangle 59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6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593" name="Rounded Rectangle 59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4" name="Rounded Rectangle 59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7" name="Rounded Rectangle 59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8" name="Rounded Rectangle 59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683570" y="3717032"/>
            <a:ext cx="1454826" cy="144016"/>
            <a:chOff x="502097" y="2924944"/>
            <a:chExt cx="1765647" cy="216024"/>
          </a:xfrm>
        </p:grpSpPr>
        <p:sp>
          <p:nvSpPr>
            <p:cNvPr id="601" name="Rounded Rectangle 60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02" name="Rounded Rectangle 60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3" name="Rounded Rectangle 60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4" name="Rounded Rectangle 60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5" name="Rounded Rectangle 60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6" name="Rounded Rectangle 60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7" name="Rounded Rectangle 60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08" name="Rounded Rectangle 60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683570" y="3861048"/>
            <a:ext cx="1454826" cy="144016"/>
            <a:chOff x="502097" y="2924944"/>
            <a:chExt cx="1765647" cy="216024"/>
          </a:xfrm>
        </p:grpSpPr>
        <p:sp>
          <p:nvSpPr>
            <p:cNvPr id="610" name="Rounded Rectangle 60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5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11" name="Rounded Rectangle 61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2" name="Rounded Rectangle 61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3" name="Rounded Rectangle 61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4" name="Rounded Rectangle 61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5" name="Rounded Rectangle 61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6" name="Rounded Rectangle 61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17" name="Rounded Rectangle 61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83568" y="4005064"/>
            <a:ext cx="1454826" cy="144016"/>
            <a:chOff x="502097" y="2924944"/>
            <a:chExt cx="1765647" cy="216024"/>
          </a:xfrm>
        </p:grpSpPr>
        <p:sp>
          <p:nvSpPr>
            <p:cNvPr id="619" name="Rounded Rectangle 61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2" name="Rounded Rectangle 62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3" name="Rounded Rectangle 62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683572" y="4149080"/>
            <a:ext cx="1454826" cy="144016"/>
            <a:chOff x="502097" y="2924944"/>
            <a:chExt cx="1765647" cy="216024"/>
          </a:xfrm>
        </p:grpSpPr>
        <p:sp>
          <p:nvSpPr>
            <p:cNvPr id="628" name="Rounded Rectangle 62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0" name="Rounded Rectangle 62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1" name="Rounded Rectangle 63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2" name="Rounded Rectangle 63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3" name="Rounded Rectangle 63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4" name="Rounded Rectangle 63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5" name="Rounded Rectangle 63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83572" y="4293096"/>
            <a:ext cx="1454826" cy="144016"/>
            <a:chOff x="502097" y="2924944"/>
            <a:chExt cx="1765647" cy="216024"/>
          </a:xfrm>
        </p:grpSpPr>
        <p:sp>
          <p:nvSpPr>
            <p:cNvPr id="637" name="Rounded Rectangle 63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4" name="Rounded Rectangle 64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683570" y="4437112"/>
            <a:ext cx="1454826" cy="144016"/>
            <a:chOff x="502097" y="2924944"/>
            <a:chExt cx="1765647" cy="216024"/>
          </a:xfrm>
        </p:grpSpPr>
        <p:sp>
          <p:nvSpPr>
            <p:cNvPr id="646" name="Rounded Rectangle 64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6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0" name="Rounded Rectangle 64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1" name="Rounded Rectangle 65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2" name="Rounded Rectangle 65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53" name="Rounded Rectangle 65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2901150" y="3429000"/>
            <a:ext cx="1454826" cy="144016"/>
            <a:chOff x="502097" y="2924944"/>
            <a:chExt cx="1765647" cy="216024"/>
          </a:xfrm>
        </p:grpSpPr>
        <p:sp>
          <p:nvSpPr>
            <p:cNvPr id="673" name="Rounded Rectangle 67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7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74" name="Rounded Rectangle 67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5" name="Rounded Rectangle 67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6" name="Rounded Rectangle 67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7" name="Rounded Rectangle 67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8" name="Rounded Rectangle 67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79" name="Rounded Rectangle 67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0" name="Rounded Rectangle 67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01150" y="3573016"/>
            <a:ext cx="1454826" cy="144016"/>
            <a:chOff x="502097" y="2924944"/>
            <a:chExt cx="1765647" cy="216024"/>
          </a:xfrm>
        </p:grpSpPr>
        <p:sp>
          <p:nvSpPr>
            <p:cNvPr id="682" name="Rounded Rectangle 68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83" name="Rounded Rectangle 68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4" name="Rounded Rectangle 68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5" name="Rounded Rectangle 68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6" name="Rounded Rectangle 68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7" name="Rounded Rectangle 68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8" name="Rounded Rectangle 68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89" name="Rounded Rectangle 68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2901148" y="3717032"/>
            <a:ext cx="1454826" cy="144016"/>
            <a:chOff x="502097" y="2924944"/>
            <a:chExt cx="1765647" cy="216024"/>
          </a:xfrm>
        </p:grpSpPr>
        <p:sp>
          <p:nvSpPr>
            <p:cNvPr id="691" name="Rounded Rectangle 69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2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692" name="Rounded Rectangle 69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3" name="Rounded Rectangle 69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4" name="Rounded Rectangle 69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5" name="Rounded Rectangle 69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6" name="Rounded Rectangle 69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7" name="Rounded Rectangle 69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698" name="Rounded Rectangle 69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2901148" y="3861048"/>
            <a:ext cx="1454826" cy="144016"/>
            <a:chOff x="502097" y="2924944"/>
            <a:chExt cx="1765647" cy="216024"/>
          </a:xfrm>
        </p:grpSpPr>
        <p:sp>
          <p:nvSpPr>
            <p:cNvPr id="700" name="Rounded Rectangle 69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3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01" name="Rounded Rectangle 70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2" name="Rounded Rectangle 70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3" name="Rounded Rectangle 70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4" name="Rounded Rectangle 70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5" name="Rounded Rectangle 70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6" name="Rounded Rectangle 70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07" name="Rounded Rectangle 70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2901146" y="4005064"/>
            <a:ext cx="1454826" cy="144016"/>
            <a:chOff x="502097" y="2924944"/>
            <a:chExt cx="1765647" cy="216024"/>
          </a:xfrm>
        </p:grpSpPr>
        <p:sp>
          <p:nvSpPr>
            <p:cNvPr id="709" name="Rounded Rectangle 70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8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10" name="Rounded Rectangle 70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1" name="Rounded Rectangle 71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2" name="Rounded Rectangle 71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3" name="Rounded Rectangle 71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4" name="Rounded Rectangle 71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5" name="Rounded Rectangle 71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16" name="Rounded Rectangle 71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205406" y="3429000"/>
            <a:ext cx="1454826" cy="144016"/>
            <a:chOff x="502097" y="2924944"/>
            <a:chExt cx="1765647" cy="216024"/>
          </a:xfrm>
        </p:grpSpPr>
        <p:sp>
          <p:nvSpPr>
            <p:cNvPr id="763" name="Rounded Rectangle 762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1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64" name="Rounded Rectangle 763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5" name="Rounded Rectangle 764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6" name="Rounded Rectangle 765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8" name="Rounded Rectangle 767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69" name="Rounded Rectangle 768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5205406" y="3573016"/>
            <a:ext cx="1454826" cy="144016"/>
            <a:chOff x="502097" y="2924944"/>
            <a:chExt cx="1765647" cy="216024"/>
          </a:xfrm>
        </p:grpSpPr>
        <p:sp>
          <p:nvSpPr>
            <p:cNvPr id="772" name="Rounded Rectangle 771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5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73" name="Rounded Rectangle 772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4" name="Rounded Rectangle 773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5" name="Rounded Rectangle 774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6" name="Rounded Rectangle 775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7" name="Rounded Rectangle 776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8" name="Rounded Rectangle 777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79" name="Rounded Rectangle 778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5205404" y="3717032"/>
            <a:ext cx="1454826" cy="144016"/>
            <a:chOff x="502097" y="2924944"/>
            <a:chExt cx="1765647" cy="216024"/>
          </a:xfrm>
        </p:grpSpPr>
        <p:sp>
          <p:nvSpPr>
            <p:cNvPr id="781" name="Rounded Rectangle 780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8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82" name="Rounded Rectangle 781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3" name="Rounded Rectangle 782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4" name="Rounded Rectangle 783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5" name="Rounded Rectangle 784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6" name="Rounded Rectangle 785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7" name="Rounded Rectangle 786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88" name="Rounded Rectangle 787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5205404" y="3861048"/>
            <a:ext cx="1454826" cy="144016"/>
            <a:chOff x="502097" y="2924944"/>
            <a:chExt cx="1765647" cy="216024"/>
          </a:xfrm>
        </p:grpSpPr>
        <p:sp>
          <p:nvSpPr>
            <p:cNvPr id="790" name="Rounded Rectangle 789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791" name="Rounded Rectangle 790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2" name="Rounded Rectangle 791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3" name="Rounded Rectangle 792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5" name="Rounded Rectangle 794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6" name="Rounded Rectangle 795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797" name="Rounded Rectangle 796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5205402" y="4005064"/>
            <a:ext cx="1454826" cy="144016"/>
            <a:chOff x="502097" y="2924944"/>
            <a:chExt cx="1765647" cy="216024"/>
          </a:xfrm>
        </p:grpSpPr>
        <p:sp>
          <p:nvSpPr>
            <p:cNvPr id="799" name="Rounded Rectangle 798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0" name="Rounded Rectangle 799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1" name="Rounded Rectangle 800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3" name="Rounded Rectangle 802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4" name="Rounded Rectangle 803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5" name="Rounded Rectangle 804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06" name="Rounded Rectangle 805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5205406" y="4149080"/>
            <a:ext cx="1454826" cy="144016"/>
            <a:chOff x="502097" y="2924944"/>
            <a:chExt cx="1765647" cy="216024"/>
          </a:xfrm>
        </p:grpSpPr>
        <p:sp>
          <p:nvSpPr>
            <p:cNvPr id="808" name="Rounded Rectangle 807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</a:rPr>
                <a:t>4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09" name="Rounded Rectangle 808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0" name="Rounded Rectangle 809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1" name="Rounded Rectangle 810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2" name="Rounded Rectangle 811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3" name="Rounded Rectangle 812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4" name="Rounded Rectangle 813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5" name="Rounded Rectangle 814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5205406" y="4293096"/>
            <a:ext cx="1454826" cy="144016"/>
            <a:chOff x="502097" y="2924944"/>
            <a:chExt cx="1765647" cy="216024"/>
          </a:xfrm>
        </p:grpSpPr>
        <p:sp>
          <p:nvSpPr>
            <p:cNvPr id="817" name="Rounded Rectangle 816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2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18" name="Rounded Rectangle 817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19" name="Rounded Rectangle 818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0" name="Rounded Rectangle 819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1" name="Rounded Rectangle 820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2" name="Rounded Rectangle 821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3" name="Rounded Rectangle 822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4" name="Rounded Rectangle 823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5205404" y="4437112"/>
            <a:ext cx="1454826" cy="144016"/>
            <a:chOff x="502097" y="2924944"/>
            <a:chExt cx="1765647" cy="216024"/>
          </a:xfrm>
        </p:grpSpPr>
        <p:sp>
          <p:nvSpPr>
            <p:cNvPr id="826" name="Rounded Rectangle 825"/>
            <p:cNvSpPr/>
            <p:nvPr/>
          </p:nvSpPr>
          <p:spPr>
            <a:xfrm>
              <a:off x="502097" y="2924944"/>
              <a:ext cx="1693640" cy="216024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1</a:t>
              </a:r>
              <a:r>
                <a:rPr lang="en-US" sz="1000" dirty="0" smtClean="0">
                  <a:solidFill>
                    <a:schemeClr val="tx1"/>
                  </a:solidFill>
                </a:rPr>
                <a:t>                        </a:t>
              </a:r>
              <a:endParaRPr lang="es-CO" sz="1000" dirty="0">
                <a:solidFill>
                  <a:schemeClr val="tx1"/>
                </a:solidFill>
              </a:endParaRPr>
            </a:p>
          </p:txBody>
        </p:sp>
        <p:sp>
          <p:nvSpPr>
            <p:cNvPr id="827" name="Rounded Rectangle 826"/>
            <p:cNvSpPr/>
            <p:nvPr/>
          </p:nvSpPr>
          <p:spPr>
            <a:xfrm>
              <a:off x="755576" y="2924944"/>
              <a:ext cx="216024" cy="2160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8" name="Rounded Rectangle 827"/>
            <p:cNvSpPr/>
            <p:nvPr/>
          </p:nvSpPr>
          <p:spPr>
            <a:xfrm>
              <a:off x="971600" y="2924944"/>
              <a:ext cx="216024" cy="21602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29" name="Rounded Rectangle 828"/>
            <p:cNvSpPr/>
            <p:nvPr/>
          </p:nvSpPr>
          <p:spPr>
            <a:xfrm>
              <a:off x="1187624" y="2924944"/>
              <a:ext cx="216024" cy="21602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0" name="Rounded Rectangle 829"/>
            <p:cNvSpPr/>
            <p:nvPr/>
          </p:nvSpPr>
          <p:spPr>
            <a:xfrm>
              <a:off x="1403648" y="2924944"/>
              <a:ext cx="216024" cy="2160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1" name="Rounded Rectangle 830"/>
            <p:cNvSpPr/>
            <p:nvPr/>
          </p:nvSpPr>
          <p:spPr>
            <a:xfrm>
              <a:off x="1619672" y="2924944"/>
              <a:ext cx="216024" cy="21602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2" name="Rounded Rectangle 831"/>
            <p:cNvSpPr/>
            <p:nvPr/>
          </p:nvSpPr>
          <p:spPr>
            <a:xfrm>
              <a:off x="1835696" y="2924944"/>
              <a:ext cx="216024" cy="21602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  <p:sp>
          <p:nvSpPr>
            <p:cNvPr id="833" name="Rounded Rectangle 832"/>
            <p:cNvSpPr/>
            <p:nvPr/>
          </p:nvSpPr>
          <p:spPr>
            <a:xfrm>
              <a:off x="2051720" y="2924944"/>
              <a:ext cx="21602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000"/>
            </a:p>
          </p:txBody>
        </p:sp>
      </p:grpSp>
      <p:sp>
        <p:nvSpPr>
          <p:cNvPr id="853" name="Rounded Rectangle 852"/>
          <p:cNvSpPr/>
          <p:nvPr/>
        </p:nvSpPr>
        <p:spPr>
          <a:xfrm>
            <a:off x="7452324" y="3429000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56" name="Rounded Rectangle 855"/>
          <p:cNvSpPr/>
          <p:nvPr/>
        </p:nvSpPr>
        <p:spPr>
          <a:xfrm>
            <a:off x="8210427" y="34290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7" name="Rounded Rectangle 856"/>
          <p:cNvSpPr/>
          <p:nvPr/>
        </p:nvSpPr>
        <p:spPr>
          <a:xfrm>
            <a:off x="7668345" y="342900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8" name="Rounded Rectangle 857"/>
          <p:cNvSpPr/>
          <p:nvPr/>
        </p:nvSpPr>
        <p:spPr>
          <a:xfrm>
            <a:off x="8028385" y="34290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59" name="Rounded Rectangle 858"/>
          <p:cNvSpPr/>
          <p:nvPr/>
        </p:nvSpPr>
        <p:spPr>
          <a:xfrm>
            <a:off x="7850387" y="342900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2" name="Rounded Rectangle 861"/>
          <p:cNvSpPr/>
          <p:nvPr/>
        </p:nvSpPr>
        <p:spPr>
          <a:xfrm>
            <a:off x="7452324" y="3573016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65" name="Rounded Rectangle 864"/>
          <p:cNvSpPr/>
          <p:nvPr/>
        </p:nvSpPr>
        <p:spPr>
          <a:xfrm>
            <a:off x="8210427" y="35730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6" name="Rounded Rectangle 865"/>
          <p:cNvSpPr/>
          <p:nvPr/>
        </p:nvSpPr>
        <p:spPr>
          <a:xfrm>
            <a:off x="7668345" y="357301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7" name="Rounded Rectangle 866"/>
          <p:cNvSpPr/>
          <p:nvPr/>
        </p:nvSpPr>
        <p:spPr>
          <a:xfrm>
            <a:off x="8028385" y="35730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68" name="Rounded Rectangle 867"/>
          <p:cNvSpPr/>
          <p:nvPr/>
        </p:nvSpPr>
        <p:spPr>
          <a:xfrm>
            <a:off x="7850387" y="357301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1" name="Rounded Rectangle 870"/>
          <p:cNvSpPr/>
          <p:nvPr/>
        </p:nvSpPr>
        <p:spPr>
          <a:xfrm>
            <a:off x="7452322" y="3717032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74" name="Rounded Rectangle 873"/>
          <p:cNvSpPr/>
          <p:nvPr/>
        </p:nvSpPr>
        <p:spPr>
          <a:xfrm>
            <a:off x="8210425" y="37170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5" name="Rounded Rectangle 874"/>
          <p:cNvSpPr/>
          <p:nvPr/>
        </p:nvSpPr>
        <p:spPr>
          <a:xfrm>
            <a:off x="7668343" y="371703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6" name="Rounded Rectangle 875"/>
          <p:cNvSpPr/>
          <p:nvPr/>
        </p:nvSpPr>
        <p:spPr>
          <a:xfrm>
            <a:off x="8028383" y="37170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77" name="Rounded Rectangle 876"/>
          <p:cNvSpPr/>
          <p:nvPr/>
        </p:nvSpPr>
        <p:spPr>
          <a:xfrm>
            <a:off x="7850385" y="371703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0" name="Rounded Rectangle 879"/>
          <p:cNvSpPr/>
          <p:nvPr/>
        </p:nvSpPr>
        <p:spPr>
          <a:xfrm>
            <a:off x="7452322" y="3861048"/>
            <a:ext cx="936100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883" name="Rounded Rectangle 882"/>
          <p:cNvSpPr/>
          <p:nvPr/>
        </p:nvSpPr>
        <p:spPr>
          <a:xfrm>
            <a:off x="8210425" y="38610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4" name="Rounded Rectangle 883"/>
          <p:cNvSpPr/>
          <p:nvPr/>
        </p:nvSpPr>
        <p:spPr>
          <a:xfrm>
            <a:off x="7668343" y="386104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5" name="Rounded Rectangle 884"/>
          <p:cNvSpPr/>
          <p:nvPr/>
        </p:nvSpPr>
        <p:spPr>
          <a:xfrm>
            <a:off x="8028383" y="38610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886" name="Rounded Rectangle 885"/>
          <p:cNvSpPr/>
          <p:nvPr/>
        </p:nvSpPr>
        <p:spPr>
          <a:xfrm>
            <a:off x="7850385" y="386104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3" name="Rounded Rectangle 942"/>
          <p:cNvSpPr/>
          <p:nvPr/>
        </p:nvSpPr>
        <p:spPr>
          <a:xfrm>
            <a:off x="4398049" y="508518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45" name="Rounded Rectangle 944"/>
          <p:cNvSpPr/>
          <p:nvPr/>
        </p:nvSpPr>
        <p:spPr>
          <a:xfrm>
            <a:off x="5008092" y="508518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6" name="Rounded Rectangle 945"/>
          <p:cNvSpPr/>
          <p:nvPr/>
        </p:nvSpPr>
        <p:spPr>
          <a:xfrm>
            <a:off x="4648052" y="508518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48" name="Rounded Rectangle 947"/>
          <p:cNvSpPr/>
          <p:nvPr/>
        </p:nvSpPr>
        <p:spPr>
          <a:xfrm>
            <a:off x="5186092" y="508518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0" name="Rounded Rectangle 949"/>
          <p:cNvSpPr/>
          <p:nvPr/>
        </p:nvSpPr>
        <p:spPr>
          <a:xfrm>
            <a:off x="4826052" y="508518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2" name="Rounded Rectangle 951"/>
          <p:cNvSpPr/>
          <p:nvPr/>
        </p:nvSpPr>
        <p:spPr>
          <a:xfrm>
            <a:off x="4398049" y="522920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54" name="Rounded Rectangle 953"/>
          <p:cNvSpPr/>
          <p:nvPr/>
        </p:nvSpPr>
        <p:spPr>
          <a:xfrm>
            <a:off x="5008092" y="522920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5" name="Rounded Rectangle 954"/>
          <p:cNvSpPr/>
          <p:nvPr/>
        </p:nvSpPr>
        <p:spPr>
          <a:xfrm>
            <a:off x="4648052" y="522920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7" name="Rounded Rectangle 956"/>
          <p:cNvSpPr/>
          <p:nvPr/>
        </p:nvSpPr>
        <p:spPr>
          <a:xfrm>
            <a:off x="5186092" y="522920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59" name="Rounded Rectangle 958"/>
          <p:cNvSpPr/>
          <p:nvPr/>
        </p:nvSpPr>
        <p:spPr>
          <a:xfrm>
            <a:off x="4826052" y="522920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1" name="Rounded Rectangle 960"/>
          <p:cNvSpPr/>
          <p:nvPr/>
        </p:nvSpPr>
        <p:spPr>
          <a:xfrm>
            <a:off x="4398047" y="537321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63" name="Rounded Rectangle 962"/>
          <p:cNvSpPr/>
          <p:nvPr/>
        </p:nvSpPr>
        <p:spPr>
          <a:xfrm>
            <a:off x="5008090" y="537321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4" name="Rounded Rectangle 963"/>
          <p:cNvSpPr/>
          <p:nvPr/>
        </p:nvSpPr>
        <p:spPr>
          <a:xfrm>
            <a:off x="4648050" y="537321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6" name="Rounded Rectangle 965"/>
          <p:cNvSpPr/>
          <p:nvPr/>
        </p:nvSpPr>
        <p:spPr>
          <a:xfrm>
            <a:off x="5186090" y="537321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68" name="Rounded Rectangle 967"/>
          <p:cNvSpPr/>
          <p:nvPr/>
        </p:nvSpPr>
        <p:spPr>
          <a:xfrm>
            <a:off x="4826050" y="537321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0" name="Rounded Rectangle 969"/>
          <p:cNvSpPr/>
          <p:nvPr/>
        </p:nvSpPr>
        <p:spPr>
          <a:xfrm>
            <a:off x="4398047" y="551723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72" name="Rounded Rectangle 971"/>
          <p:cNvSpPr/>
          <p:nvPr/>
        </p:nvSpPr>
        <p:spPr>
          <a:xfrm>
            <a:off x="5008090" y="551723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3" name="Rounded Rectangle 972"/>
          <p:cNvSpPr/>
          <p:nvPr/>
        </p:nvSpPr>
        <p:spPr>
          <a:xfrm>
            <a:off x="4648050" y="551723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5" name="Rounded Rectangle 974"/>
          <p:cNvSpPr/>
          <p:nvPr/>
        </p:nvSpPr>
        <p:spPr>
          <a:xfrm>
            <a:off x="5186090" y="551723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7" name="Rounded Rectangle 976"/>
          <p:cNvSpPr/>
          <p:nvPr/>
        </p:nvSpPr>
        <p:spPr>
          <a:xfrm>
            <a:off x="4826050" y="551723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79" name="Rounded Rectangle 978"/>
          <p:cNvSpPr/>
          <p:nvPr/>
        </p:nvSpPr>
        <p:spPr>
          <a:xfrm>
            <a:off x="4398045" y="566124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81" name="Rounded Rectangle 980"/>
          <p:cNvSpPr/>
          <p:nvPr/>
        </p:nvSpPr>
        <p:spPr>
          <a:xfrm>
            <a:off x="5008088" y="566124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2" name="Rounded Rectangle 981"/>
          <p:cNvSpPr/>
          <p:nvPr/>
        </p:nvSpPr>
        <p:spPr>
          <a:xfrm>
            <a:off x="4648048" y="566124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4" name="Rounded Rectangle 983"/>
          <p:cNvSpPr/>
          <p:nvPr/>
        </p:nvSpPr>
        <p:spPr>
          <a:xfrm>
            <a:off x="5186088" y="566124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6" name="Rounded Rectangle 985"/>
          <p:cNvSpPr/>
          <p:nvPr/>
        </p:nvSpPr>
        <p:spPr>
          <a:xfrm>
            <a:off x="4826048" y="566124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88" name="Rounded Rectangle 987"/>
          <p:cNvSpPr/>
          <p:nvPr/>
        </p:nvSpPr>
        <p:spPr>
          <a:xfrm>
            <a:off x="4398049" y="580526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0" name="Rounded Rectangle 989"/>
          <p:cNvSpPr/>
          <p:nvPr/>
        </p:nvSpPr>
        <p:spPr>
          <a:xfrm>
            <a:off x="5008092" y="580526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1" name="Rounded Rectangle 990"/>
          <p:cNvSpPr/>
          <p:nvPr/>
        </p:nvSpPr>
        <p:spPr>
          <a:xfrm>
            <a:off x="4648052" y="580526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3" name="Rounded Rectangle 992"/>
          <p:cNvSpPr/>
          <p:nvPr/>
        </p:nvSpPr>
        <p:spPr>
          <a:xfrm>
            <a:off x="5186092" y="580526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5" name="Rounded Rectangle 994"/>
          <p:cNvSpPr/>
          <p:nvPr/>
        </p:nvSpPr>
        <p:spPr>
          <a:xfrm>
            <a:off x="4826052" y="580526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997" name="Rounded Rectangle 996"/>
          <p:cNvSpPr/>
          <p:nvPr/>
        </p:nvSpPr>
        <p:spPr>
          <a:xfrm>
            <a:off x="4398049" y="594928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999" name="Rounded Rectangle 998"/>
          <p:cNvSpPr/>
          <p:nvPr/>
        </p:nvSpPr>
        <p:spPr>
          <a:xfrm>
            <a:off x="5008092" y="594928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0" name="Rounded Rectangle 999"/>
          <p:cNvSpPr/>
          <p:nvPr/>
        </p:nvSpPr>
        <p:spPr>
          <a:xfrm>
            <a:off x="4648052" y="594928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2" name="Rounded Rectangle 1001"/>
          <p:cNvSpPr/>
          <p:nvPr/>
        </p:nvSpPr>
        <p:spPr>
          <a:xfrm>
            <a:off x="5186092" y="594928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4" name="Rounded Rectangle 1003"/>
          <p:cNvSpPr/>
          <p:nvPr/>
        </p:nvSpPr>
        <p:spPr>
          <a:xfrm>
            <a:off x="4826052" y="594928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6" name="Rounded Rectangle 1005"/>
          <p:cNvSpPr/>
          <p:nvPr/>
        </p:nvSpPr>
        <p:spPr>
          <a:xfrm>
            <a:off x="4398047" y="609329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08" name="Rounded Rectangle 1007"/>
          <p:cNvSpPr/>
          <p:nvPr/>
        </p:nvSpPr>
        <p:spPr>
          <a:xfrm>
            <a:off x="5008090" y="609329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09" name="Rounded Rectangle 1008"/>
          <p:cNvSpPr/>
          <p:nvPr/>
        </p:nvSpPr>
        <p:spPr>
          <a:xfrm>
            <a:off x="4648050" y="609329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1" name="Rounded Rectangle 1010"/>
          <p:cNvSpPr/>
          <p:nvPr/>
        </p:nvSpPr>
        <p:spPr>
          <a:xfrm>
            <a:off x="5186090" y="609329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13" name="Rounded Rectangle 1012"/>
          <p:cNvSpPr/>
          <p:nvPr/>
        </p:nvSpPr>
        <p:spPr>
          <a:xfrm>
            <a:off x="4826050" y="609329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2" name="Rounded Rectangle 1031"/>
          <p:cNvSpPr/>
          <p:nvPr/>
        </p:nvSpPr>
        <p:spPr>
          <a:xfrm>
            <a:off x="5520238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3" name="Rounded Rectangle 1032"/>
          <p:cNvSpPr/>
          <p:nvPr/>
        </p:nvSpPr>
        <p:spPr>
          <a:xfrm>
            <a:off x="6130281" y="509282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4" name="Rounded Rectangle 1033"/>
          <p:cNvSpPr/>
          <p:nvPr/>
        </p:nvSpPr>
        <p:spPr>
          <a:xfrm>
            <a:off x="5770241" y="509282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5" name="Rounded Rectangle 1034"/>
          <p:cNvSpPr/>
          <p:nvPr/>
        </p:nvSpPr>
        <p:spPr>
          <a:xfrm>
            <a:off x="6308281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6" name="Rounded Rectangle 1035"/>
          <p:cNvSpPr/>
          <p:nvPr/>
        </p:nvSpPr>
        <p:spPr>
          <a:xfrm>
            <a:off x="5948241" y="509282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7" name="Rounded Rectangle 1036"/>
          <p:cNvSpPr/>
          <p:nvPr/>
        </p:nvSpPr>
        <p:spPr>
          <a:xfrm>
            <a:off x="5520238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38" name="Rounded Rectangle 1037"/>
          <p:cNvSpPr/>
          <p:nvPr/>
        </p:nvSpPr>
        <p:spPr>
          <a:xfrm>
            <a:off x="6130281" y="523684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39" name="Rounded Rectangle 1038"/>
          <p:cNvSpPr/>
          <p:nvPr/>
        </p:nvSpPr>
        <p:spPr>
          <a:xfrm>
            <a:off x="5770241" y="523684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0" name="Rounded Rectangle 1039"/>
          <p:cNvSpPr/>
          <p:nvPr/>
        </p:nvSpPr>
        <p:spPr>
          <a:xfrm>
            <a:off x="6308281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1" name="Rounded Rectangle 1040"/>
          <p:cNvSpPr/>
          <p:nvPr/>
        </p:nvSpPr>
        <p:spPr>
          <a:xfrm>
            <a:off x="5948241" y="523684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2" name="Rounded Rectangle 1041"/>
          <p:cNvSpPr/>
          <p:nvPr/>
        </p:nvSpPr>
        <p:spPr>
          <a:xfrm>
            <a:off x="5520236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3" name="Rounded Rectangle 1042"/>
          <p:cNvSpPr/>
          <p:nvPr/>
        </p:nvSpPr>
        <p:spPr>
          <a:xfrm>
            <a:off x="6130279" y="538085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4" name="Rounded Rectangle 1043"/>
          <p:cNvSpPr/>
          <p:nvPr/>
        </p:nvSpPr>
        <p:spPr>
          <a:xfrm>
            <a:off x="5770239" y="538085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5" name="Rounded Rectangle 1044"/>
          <p:cNvSpPr/>
          <p:nvPr/>
        </p:nvSpPr>
        <p:spPr>
          <a:xfrm>
            <a:off x="6308279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6" name="Rounded Rectangle 1045"/>
          <p:cNvSpPr/>
          <p:nvPr/>
        </p:nvSpPr>
        <p:spPr>
          <a:xfrm>
            <a:off x="5948239" y="538085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7" name="Rounded Rectangle 1046"/>
          <p:cNvSpPr/>
          <p:nvPr/>
        </p:nvSpPr>
        <p:spPr>
          <a:xfrm>
            <a:off x="5520236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48" name="Rounded Rectangle 1047"/>
          <p:cNvSpPr/>
          <p:nvPr/>
        </p:nvSpPr>
        <p:spPr>
          <a:xfrm>
            <a:off x="6130279" y="5524872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49" name="Rounded Rectangle 1048"/>
          <p:cNvSpPr/>
          <p:nvPr/>
        </p:nvSpPr>
        <p:spPr>
          <a:xfrm>
            <a:off x="5770239" y="5524872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0" name="Rounded Rectangle 1049"/>
          <p:cNvSpPr/>
          <p:nvPr/>
        </p:nvSpPr>
        <p:spPr>
          <a:xfrm>
            <a:off x="6308279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1" name="Rounded Rectangle 1050"/>
          <p:cNvSpPr/>
          <p:nvPr/>
        </p:nvSpPr>
        <p:spPr>
          <a:xfrm>
            <a:off x="5948239" y="5524872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2" name="Rounded Rectangle 1051"/>
          <p:cNvSpPr/>
          <p:nvPr/>
        </p:nvSpPr>
        <p:spPr>
          <a:xfrm>
            <a:off x="5520234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3" name="Rounded Rectangle 1052"/>
          <p:cNvSpPr/>
          <p:nvPr/>
        </p:nvSpPr>
        <p:spPr>
          <a:xfrm>
            <a:off x="6130277" y="5668888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4" name="Rounded Rectangle 1053"/>
          <p:cNvSpPr/>
          <p:nvPr/>
        </p:nvSpPr>
        <p:spPr>
          <a:xfrm>
            <a:off x="5770237" y="5668888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5" name="Rounded Rectangle 1054"/>
          <p:cNvSpPr/>
          <p:nvPr/>
        </p:nvSpPr>
        <p:spPr>
          <a:xfrm>
            <a:off x="6308277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6" name="Rounded Rectangle 1055"/>
          <p:cNvSpPr/>
          <p:nvPr/>
        </p:nvSpPr>
        <p:spPr>
          <a:xfrm>
            <a:off x="5948237" y="5668888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7" name="Rounded Rectangle 1056"/>
          <p:cNvSpPr/>
          <p:nvPr/>
        </p:nvSpPr>
        <p:spPr>
          <a:xfrm>
            <a:off x="5520238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58" name="Rounded Rectangle 1057"/>
          <p:cNvSpPr/>
          <p:nvPr/>
        </p:nvSpPr>
        <p:spPr>
          <a:xfrm>
            <a:off x="6130281" y="5812904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59" name="Rounded Rectangle 1058"/>
          <p:cNvSpPr/>
          <p:nvPr/>
        </p:nvSpPr>
        <p:spPr>
          <a:xfrm>
            <a:off x="5770241" y="5812904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0" name="Rounded Rectangle 1059"/>
          <p:cNvSpPr/>
          <p:nvPr/>
        </p:nvSpPr>
        <p:spPr>
          <a:xfrm>
            <a:off x="6308281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1" name="Rounded Rectangle 1060"/>
          <p:cNvSpPr/>
          <p:nvPr/>
        </p:nvSpPr>
        <p:spPr>
          <a:xfrm>
            <a:off x="5948241" y="5812904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2" name="Rounded Rectangle 1061"/>
          <p:cNvSpPr/>
          <p:nvPr/>
        </p:nvSpPr>
        <p:spPr>
          <a:xfrm>
            <a:off x="5520238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3" name="Rounded Rectangle 1062"/>
          <p:cNvSpPr/>
          <p:nvPr/>
        </p:nvSpPr>
        <p:spPr>
          <a:xfrm>
            <a:off x="6130281" y="5956920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4" name="Rounded Rectangle 1063"/>
          <p:cNvSpPr/>
          <p:nvPr/>
        </p:nvSpPr>
        <p:spPr>
          <a:xfrm>
            <a:off x="5770241" y="5956920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5" name="Rounded Rectangle 1064"/>
          <p:cNvSpPr/>
          <p:nvPr/>
        </p:nvSpPr>
        <p:spPr>
          <a:xfrm>
            <a:off x="6308281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6" name="Rounded Rectangle 1065"/>
          <p:cNvSpPr/>
          <p:nvPr/>
        </p:nvSpPr>
        <p:spPr>
          <a:xfrm>
            <a:off x="5948241" y="5956920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7" name="Rounded Rectangle 1066"/>
          <p:cNvSpPr/>
          <p:nvPr/>
        </p:nvSpPr>
        <p:spPr>
          <a:xfrm>
            <a:off x="5520236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68" name="Rounded Rectangle 1067"/>
          <p:cNvSpPr/>
          <p:nvPr/>
        </p:nvSpPr>
        <p:spPr>
          <a:xfrm>
            <a:off x="6130279" y="6100936"/>
            <a:ext cx="177996" cy="1440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69" name="Rounded Rectangle 1068"/>
          <p:cNvSpPr/>
          <p:nvPr/>
        </p:nvSpPr>
        <p:spPr>
          <a:xfrm>
            <a:off x="5770239" y="6100936"/>
            <a:ext cx="177996" cy="144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0" name="Rounded Rectangle 1069"/>
          <p:cNvSpPr/>
          <p:nvPr/>
        </p:nvSpPr>
        <p:spPr>
          <a:xfrm>
            <a:off x="6308279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1" name="Rounded Rectangle 1070"/>
          <p:cNvSpPr/>
          <p:nvPr/>
        </p:nvSpPr>
        <p:spPr>
          <a:xfrm>
            <a:off x="5948239" y="6100936"/>
            <a:ext cx="177996" cy="1440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2" name="Rounded Rectangle 1071"/>
          <p:cNvSpPr/>
          <p:nvPr/>
        </p:nvSpPr>
        <p:spPr>
          <a:xfrm>
            <a:off x="6630297" y="509282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1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3" name="Rounded Rectangle 1072"/>
          <p:cNvSpPr/>
          <p:nvPr/>
        </p:nvSpPr>
        <p:spPr>
          <a:xfrm>
            <a:off x="7240340" y="509282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4" name="Rounded Rectangle 1073"/>
          <p:cNvSpPr/>
          <p:nvPr/>
        </p:nvSpPr>
        <p:spPr>
          <a:xfrm>
            <a:off x="6880300" y="509282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5" name="Rounded Rectangle 1074"/>
          <p:cNvSpPr/>
          <p:nvPr/>
        </p:nvSpPr>
        <p:spPr>
          <a:xfrm>
            <a:off x="7418340" y="509282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6" name="Rounded Rectangle 1075"/>
          <p:cNvSpPr/>
          <p:nvPr/>
        </p:nvSpPr>
        <p:spPr>
          <a:xfrm>
            <a:off x="7058300" y="509282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7" name="Rounded Rectangle 1076"/>
          <p:cNvSpPr/>
          <p:nvPr/>
        </p:nvSpPr>
        <p:spPr>
          <a:xfrm>
            <a:off x="6630297" y="523684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5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78" name="Rounded Rectangle 1077"/>
          <p:cNvSpPr/>
          <p:nvPr/>
        </p:nvSpPr>
        <p:spPr>
          <a:xfrm>
            <a:off x="7240340" y="523684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79" name="Rounded Rectangle 1078"/>
          <p:cNvSpPr/>
          <p:nvPr/>
        </p:nvSpPr>
        <p:spPr>
          <a:xfrm>
            <a:off x="6880300" y="523684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0" name="Rounded Rectangle 1079"/>
          <p:cNvSpPr/>
          <p:nvPr/>
        </p:nvSpPr>
        <p:spPr>
          <a:xfrm>
            <a:off x="7418340" y="523684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1" name="Rounded Rectangle 1080"/>
          <p:cNvSpPr/>
          <p:nvPr/>
        </p:nvSpPr>
        <p:spPr>
          <a:xfrm>
            <a:off x="7058300" y="523684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2" name="Rounded Rectangle 1081"/>
          <p:cNvSpPr/>
          <p:nvPr/>
        </p:nvSpPr>
        <p:spPr>
          <a:xfrm>
            <a:off x="6630295" y="538085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3" name="Rounded Rectangle 1082"/>
          <p:cNvSpPr/>
          <p:nvPr/>
        </p:nvSpPr>
        <p:spPr>
          <a:xfrm>
            <a:off x="7240338" y="538085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4" name="Rounded Rectangle 1083"/>
          <p:cNvSpPr/>
          <p:nvPr/>
        </p:nvSpPr>
        <p:spPr>
          <a:xfrm>
            <a:off x="6880298" y="538085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5" name="Rounded Rectangle 1084"/>
          <p:cNvSpPr/>
          <p:nvPr/>
        </p:nvSpPr>
        <p:spPr>
          <a:xfrm>
            <a:off x="7418338" y="538085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6" name="Rounded Rectangle 1085"/>
          <p:cNvSpPr/>
          <p:nvPr/>
        </p:nvSpPr>
        <p:spPr>
          <a:xfrm>
            <a:off x="7058298" y="538085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7" name="Rounded Rectangle 1086"/>
          <p:cNvSpPr/>
          <p:nvPr/>
        </p:nvSpPr>
        <p:spPr>
          <a:xfrm>
            <a:off x="6630295" y="5524872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88" name="Rounded Rectangle 1087"/>
          <p:cNvSpPr/>
          <p:nvPr/>
        </p:nvSpPr>
        <p:spPr>
          <a:xfrm>
            <a:off x="7240338" y="5524872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89" name="Rounded Rectangle 1088"/>
          <p:cNvSpPr/>
          <p:nvPr/>
        </p:nvSpPr>
        <p:spPr>
          <a:xfrm>
            <a:off x="6880298" y="5524872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0" name="Rounded Rectangle 1089"/>
          <p:cNvSpPr/>
          <p:nvPr/>
        </p:nvSpPr>
        <p:spPr>
          <a:xfrm>
            <a:off x="7418338" y="5524872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1" name="Rounded Rectangle 1090"/>
          <p:cNvSpPr/>
          <p:nvPr/>
        </p:nvSpPr>
        <p:spPr>
          <a:xfrm>
            <a:off x="7058298" y="5524872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2" name="Rounded Rectangle 1091"/>
          <p:cNvSpPr/>
          <p:nvPr/>
        </p:nvSpPr>
        <p:spPr>
          <a:xfrm>
            <a:off x="6630293" y="5668888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3" name="Rounded Rectangle 1092"/>
          <p:cNvSpPr/>
          <p:nvPr/>
        </p:nvSpPr>
        <p:spPr>
          <a:xfrm>
            <a:off x="7240336" y="5668888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4" name="Rounded Rectangle 1093"/>
          <p:cNvSpPr/>
          <p:nvPr/>
        </p:nvSpPr>
        <p:spPr>
          <a:xfrm>
            <a:off x="6880296" y="5668888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5" name="Rounded Rectangle 1094"/>
          <p:cNvSpPr/>
          <p:nvPr/>
        </p:nvSpPr>
        <p:spPr>
          <a:xfrm>
            <a:off x="7418336" y="5668888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6" name="Rounded Rectangle 1095"/>
          <p:cNvSpPr/>
          <p:nvPr/>
        </p:nvSpPr>
        <p:spPr>
          <a:xfrm>
            <a:off x="7058296" y="5668888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7" name="Rounded Rectangle 1096"/>
          <p:cNvSpPr/>
          <p:nvPr/>
        </p:nvSpPr>
        <p:spPr>
          <a:xfrm>
            <a:off x="6630297" y="5812904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4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098" name="Rounded Rectangle 1097"/>
          <p:cNvSpPr/>
          <p:nvPr/>
        </p:nvSpPr>
        <p:spPr>
          <a:xfrm>
            <a:off x="7240340" y="5812904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099" name="Rounded Rectangle 1098"/>
          <p:cNvSpPr/>
          <p:nvPr/>
        </p:nvSpPr>
        <p:spPr>
          <a:xfrm>
            <a:off x="6880300" y="5812904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0" name="Rounded Rectangle 1099"/>
          <p:cNvSpPr/>
          <p:nvPr/>
        </p:nvSpPr>
        <p:spPr>
          <a:xfrm>
            <a:off x="7418340" y="5812904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1" name="Rounded Rectangle 1100"/>
          <p:cNvSpPr/>
          <p:nvPr/>
        </p:nvSpPr>
        <p:spPr>
          <a:xfrm>
            <a:off x="7058300" y="5812904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2" name="Rounded Rectangle 1101"/>
          <p:cNvSpPr/>
          <p:nvPr/>
        </p:nvSpPr>
        <p:spPr>
          <a:xfrm>
            <a:off x="6630297" y="5956920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3" name="Rounded Rectangle 1102"/>
          <p:cNvSpPr/>
          <p:nvPr/>
        </p:nvSpPr>
        <p:spPr>
          <a:xfrm>
            <a:off x="7240340" y="5956920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4" name="Rounded Rectangle 1103"/>
          <p:cNvSpPr/>
          <p:nvPr/>
        </p:nvSpPr>
        <p:spPr>
          <a:xfrm>
            <a:off x="6880300" y="5956920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5" name="Rounded Rectangle 1104"/>
          <p:cNvSpPr/>
          <p:nvPr/>
        </p:nvSpPr>
        <p:spPr>
          <a:xfrm>
            <a:off x="7418340" y="5956920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6" name="Rounded Rectangle 1105"/>
          <p:cNvSpPr/>
          <p:nvPr/>
        </p:nvSpPr>
        <p:spPr>
          <a:xfrm>
            <a:off x="7058300" y="5956920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7" name="Rounded Rectangle 1106"/>
          <p:cNvSpPr/>
          <p:nvPr/>
        </p:nvSpPr>
        <p:spPr>
          <a:xfrm>
            <a:off x="6630295" y="6100936"/>
            <a:ext cx="966039" cy="144016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                       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08" name="Rounded Rectangle 1107"/>
          <p:cNvSpPr/>
          <p:nvPr/>
        </p:nvSpPr>
        <p:spPr>
          <a:xfrm>
            <a:off x="7240338" y="6100936"/>
            <a:ext cx="17799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09" name="Rounded Rectangle 1108"/>
          <p:cNvSpPr/>
          <p:nvPr/>
        </p:nvSpPr>
        <p:spPr>
          <a:xfrm>
            <a:off x="6880298" y="6100936"/>
            <a:ext cx="177996" cy="1440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0" name="Rounded Rectangle 1109"/>
          <p:cNvSpPr/>
          <p:nvPr/>
        </p:nvSpPr>
        <p:spPr>
          <a:xfrm>
            <a:off x="7418338" y="6100936"/>
            <a:ext cx="177996" cy="144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111" name="Rounded Rectangle 1110"/>
          <p:cNvSpPr/>
          <p:nvPr/>
        </p:nvSpPr>
        <p:spPr>
          <a:xfrm>
            <a:off x="7058298" y="6100936"/>
            <a:ext cx="177996" cy="14401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/>
          </a:p>
        </p:txBody>
      </p:sp>
      <p:sp>
        <p:nvSpPr>
          <p:cNvPr id="14" name="Rectangle 13"/>
          <p:cNvSpPr/>
          <p:nvPr/>
        </p:nvSpPr>
        <p:spPr>
          <a:xfrm>
            <a:off x="912917" y="3032472"/>
            <a:ext cx="93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Bagging</a:t>
            </a:r>
            <a:endParaRPr lang="es-CO" dirty="0"/>
          </a:p>
        </p:txBody>
      </p:sp>
      <p:sp>
        <p:nvSpPr>
          <p:cNvPr id="13312" name="Rectangle 13311"/>
          <p:cNvSpPr/>
          <p:nvPr/>
        </p:nvSpPr>
        <p:spPr>
          <a:xfrm>
            <a:off x="3265032" y="3032472"/>
            <a:ext cx="87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Pasting</a:t>
            </a:r>
            <a:endParaRPr lang="es-CO" dirty="0"/>
          </a:p>
        </p:txBody>
      </p:sp>
      <p:sp>
        <p:nvSpPr>
          <p:cNvPr id="13313" name="Rectangle 13312"/>
          <p:cNvSpPr/>
          <p:nvPr/>
        </p:nvSpPr>
        <p:spPr>
          <a:xfrm>
            <a:off x="5135906" y="3032472"/>
            <a:ext cx="15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forest</a:t>
            </a:r>
            <a:endParaRPr lang="es-CO" dirty="0"/>
          </a:p>
        </p:txBody>
      </p:sp>
      <p:sp>
        <p:nvSpPr>
          <p:cNvPr id="13315" name="Rectangle 13314"/>
          <p:cNvSpPr/>
          <p:nvPr/>
        </p:nvSpPr>
        <p:spPr>
          <a:xfrm>
            <a:off x="7058300" y="3032472"/>
            <a:ext cx="177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Random patches</a:t>
            </a:r>
            <a:endParaRPr lang="es-CO" dirty="0"/>
          </a:p>
        </p:txBody>
      </p:sp>
      <p:sp>
        <p:nvSpPr>
          <p:cNvPr id="1117" name="Rectangle 1116"/>
          <p:cNvSpPr/>
          <p:nvPr/>
        </p:nvSpPr>
        <p:spPr>
          <a:xfrm>
            <a:off x="3923928" y="1052736"/>
            <a:ext cx="128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Training set</a:t>
            </a:r>
            <a:endParaRPr lang="es-CO" dirty="0"/>
          </a:p>
        </p:txBody>
      </p:sp>
      <p:cxnSp>
        <p:nvCxnSpPr>
          <p:cNvPr id="13317" name="Curved Connector 13316"/>
          <p:cNvCxnSpPr>
            <a:stCxn id="565" idx="2"/>
            <a:endCxn id="14" idx="0"/>
          </p:cNvCxnSpPr>
          <p:nvPr/>
        </p:nvCxnSpPr>
        <p:spPr>
          <a:xfrm rot="5400000">
            <a:off x="2760378" y="1257850"/>
            <a:ext cx="395560" cy="3153685"/>
          </a:xfrm>
          <a:prstGeom prst="curvedConnector3">
            <a:avLst/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0" name="Curved Connector 1119"/>
          <p:cNvCxnSpPr>
            <a:stCxn id="565" idx="2"/>
            <a:endCxn id="13312" idx="0"/>
          </p:cNvCxnSpPr>
          <p:nvPr/>
        </p:nvCxnSpPr>
        <p:spPr>
          <a:xfrm rot="5400000">
            <a:off x="3920966" y="2418438"/>
            <a:ext cx="395560" cy="832508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3" name="Curved Connector 1122"/>
          <p:cNvCxnSpPr>
            <a:stCxn id="565" idx="2"/>
            <a:endCxn id="13313" idx="0"/>
          </p:cNvCxnSpPr>
          <p:nvPr/>
        </p:nvCxnSpPr>
        <p:spPr>
          <a:xfrm rot="16200000" flipH="1">
            <a:off x="5036756" y="2135155"/>
            <a:ext cx="395560" cy="139907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4" name="Curved Connector 1123"/>
          <p:cNvCxnSpPr>
            <a:stCxn id="565" idx="2"/>
            <a:endCxn id="13315" idx="0"/>
          </p:cNvCxnSpPr>
          <p:nvPr/>
        </p:nvCxnSpPr>
        <p:spPr>
          <a:xfrm rot="16200000" flipH="1">
            <a:off x="6043303" y="1128609"/>
            <a:ext cx="395560" cy="341216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0" name="Curved Connector 1129"/>
          <p:cNvCxnSpPr>
            <a:stCxn id="826" idx="2"/>
            <a:endCxn id="943" idx="0"/>
          </p:cNvCxnSpPr>
          <p:nvPr/>
        </p:nvCxnSpPr>
        <p:spPr>
          <a:xfrm rot="5400000">
            <a:off x="5140083" y="4322115"/>
            <a:ext cx="504056" cy="1022083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3" name="Curved Connector 1132"/>
          <p:cNvCxnSpPr>
            <a:stCxn id="826" idx="2"/>
            <a:endCxn id="1032" idx="0"/>
          </p:cNvCxnSpPr>
          <p:nvPr/>
        </p:nvCxnSpPr>
        <p:spPr>
          <a:xfrm rot="16200000" flipH="1">
            <a:off x="5697357" y="4786923"/>
            <a:ext cx="511696" cy="100106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4" name="Curved Connector 1133"/>
          <p:cNvCxnSpPr>
            <a:stCxn id="826" idx="2"/>
            <a:endCxn id="1072" idx="0"/>
          </p:cNvCxnSpPr>
          <p:nvPr/>
        </p:nvCxnSpPr>
        <p:spPr>
          <a:xfrm rot="16200000" flipH="1">
            <a:off x="6252386" y="4231893"/>
            <a:ext cx="511696" cy="1210165"/>
          </a:xfrm>
          <a:prstGeom prst="curvedConnector3">
            <a:avLst>
              <a:gd name="adj1" fmla="val 50000"/>
            </a:avLst>
          </a:prstGeom>
          <a:ln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/>
      <p:bldP spid="856" grpId="0" animBg="1"/>
      <p:bldP spid="857" grpId="0" animBg="1"/>
      <p:bldP spid="858" grpId="0" animBg="1"/>
      <p:bldP spid="859" grpId="0" animBg="1"/>
      <p:bldP spid="862" grpId="0" animBg="1"/>
      <p:bldP spid="865" grpId="0" animBg="1"/>
      <p:bldP spid="866" grpId="0" animBg="1"/>
      <p:bldP spid="867" grpId="0" animBg="1"/>
      <p:bldP spid="868" grpId="0" animBg="1"/>
      <p:bldP spid="871" grpId="0" animBg="1"/>
      <p:bldP spid="874" grpId="0" animBg="1"/>
      <p:bldP spid="875" grpId="0" animBg="1"/>
      <p:bldP spid="876" grpId="0" animBg="1"/>
      <p:bldP spid="877" grpId="0" animBg="1"/>
      <p:bldP spid="880" grpId="0" animBg="1"/>
      <p:bldP spid="883" grpId="0" animBg="1"/>
      <p:bldP spid="884" grpId="0" animBg="1"/>
      <p:bldP spid="885" grpId="0" animBg="1"/>
      <p:bldP spid="886" grpId="0" animBg="1"/>
      <p:bldP spid="943" grpId="0" animBg="1"/>
      <p:bldP spid="945" grpId="0" animBg="1"/>
      <p:bldP spid="946" grpId="0" animBg="1"/>
      <p:bldP spid="948" grpId="0" animBg="1"/>
      <p:bldP spid="950" grpId="0" animBg="1"/>
      <p:bldP spid="952" grpId="0" animBg="1"/>
      <p:bldP spid="954" grpId="0" animBg="1"/>
      <p:bldP spid="955" grpId="0" animBg="1"/>
      <p:bldP spid="957" grpId="0" animBg="1"/>
      <p:bldP spid="959" grpId="0" animBg="1"/>
      <p:bldP spid="961" grpId="0" animBg="1"/>
      <p:bldP spid="963" grpId="0" animBg="1"/>
      <p:bldP spid="964" grpId="0" animBg="1"/>
      <p:bldP spid="966" grpId="0" animBg="1"/>
      <p:bldP spid="968" grpId="0" animBg="1"/>
      <p:bldP spid="970" grpId="0" animBg="1"/>
      <p:bldP spid="972" grpId="0" animBg="1"/>
      <p:bldP spid="973" grpId="0" animBg="1"/>
      <p:bldP spid="975" grpId="0" animBg="1"/>
      <p:bldP spid="977" grpId="0" animBg="1"/>
      <p:bldP spid="979" grpId="0" animBg="1"/>
      <p:bldP spid="981" grpId="0" animBg="1"/>
      <p:bldP spid="982" grpId="0" animBg="1"/>
      <p:bldP spid="984" grpId="0" animBg="1"/>
      <p:bldP spid="986" grpId="0" animBg="1"/>
      <p:bldP spid="988" grpId="0" animBg="1"/>
      <p:bldP spid="990" grpId="0" animBg="1"/>
      <p:bldP spid="991" grpId="0" animBg="1"/>
      <p:bldP spid="993" grpId="0" animBg="1"/>
      <p:bldP spid="995" grpId="0" animBg="1"/>
      <p:bldP spid="997" grpId="0" animBg="1"/>
      <p:bldP spid="999" grpId="0" animBg="1"/>
      <p:bldP spid="1000" grpId="0" animBg="1"/>
      <p:bldP spid="1002" grpId="0" animBg="1"/>
      <p:bldP spid="1004" grpId="0" animBg="1"/>
      <p:bldP spid="1006" grpId="0" animBg="1"/>
      <p:bldP spid="1008" grpId="0" animBg="1"/>
      <p:bldP spid="1009" grpId="0" animBg="1"/>
      <p:bldP spid="1011" grpId="0" animBg="1"/>
      <p:bldP spid="1013" grpId="0" animBg="1"/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3" grpId="0" animBg="1"/>
      <p:bldP spid="1044" grpId="0" animBg="1"/>
      <p:bldP spid="1045" grpId="0" animBg="1"/>
      <p:bldP spid="1046" grpId="0" animBg="1"/>
      <p:bldP spid="1047" grpId="0" animBg="1"/>
      <p:bldP spid="1048" grpId="0" animBg="1"/>
      <p:bldP spid="1049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8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1081" grpId="0" animBg="1"/>
      <p:bldP spid="1082" grpId="0" animBg="1"/>
      <p:bldP spid="1083" grpId="0" animBg="1"/>
      <p:bldP spid="1084" grpId="0" animBg="1"/>
      <p:bldP spid="1085" grpId="0" animBg="1"/>
      <p:bldP spid="1086" grpId="0" animBg="1"/>
      <p:bldP spid="1087" grpId="0" animBg="1"/>
      <p:bldP spid="1088" grpId="0" animBg="1"/>
      <p:bldP spid="1089" grpId="0" animBg="1"/>
      <p:bldP spid="1090" grpId="0" animBg="1"/>
      <p:bldP spid="1091" grpId="0" animBg="1"/>
      <p:bldP spid="1092" grpId="0" animBg="1"/>
      <p:bldP spid="1093" grpId="0" animBg="1"/>
      <p:bldP spid="1094" grpId="0" animBg="1"/>
      <p:bldP spid="1095" grpId="0" animBg="1"/>
      <p:bldP spid="1096" grpId="0" animBg="1"/>
      <p:bldP spid="1097" grpId="0" animBg="1"/>
      <p:bldP spid="1098" grpId="0" animBg="1"/>
      <p:bldP spid="1099" grpId="0" animBg="1"/>
      <p:bldP spid="1100" grpId="0" animBg="1"/>
      <p:bldP spid="1101" grpId="0" animBg="1"/>
      <p:bldP spid="1102" grpId="0" animBg="1"/>
      <p:bldP spid="1103" grpId="0" animBg="1"/>
      <p:bldP spid="1104" grpId="0" animBg="1"/>
      <p:bldP spid="1105" grpId="0" animBg="1"/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  <p:bldP spid="14" grpId="0"/>
      <p:bldP spid="13312" grpId="0"/>
      <p:bldP spid="13313" grpId="0"/>
      <p:bldP spid="133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After the base classifiers are constructed they are typically combined using one of the following methods: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Majority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Proposed cost-sensitive weighted voting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9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ctr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𝑆𝑎𝑣𝑖𝑛𝑔𝑠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𝑜𝑜𝑏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𝑆𝑎𝑣𝑖𝑛𝑔𝑠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𝑜𝑜𝑏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230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44</a:t>
            </a:fld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067944" y="5301208"/>
            <a:ext cx="586172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8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Proposed cost-sensitive stacking</a:t>
                </a: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342900" lvl="1" indent="-342900" algn="just">
                  <a:lnSpc>
                    <a:spcPct val="90000"/>
                  </a:lnSpc>
                  <a:spcBef>
                    <a:spcPct val="20000"/>
                  </a:spcBef>
                  <a:buFont typeface="Arial" pitchFamily="34" charset="0"/>
                  <a:buChar char="•"/>
                  <a:defRPr/>
                </a:pPr>
                <a:endParaRPr lang="en-US" sz="2000" b="1" dirty="0">
                  <a:solidFill>
                    <a:schemeClr val="tx2"/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Using the cost-sensitive logistic regression [Correa et. al, 2014] model: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𝐹𝑁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Then the weights are estimated using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356320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76672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1520" y="1644352"/>
            <a:ext cx="8640960" cy="4953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subsampling can be done either by: Bagging, pasting, random forest or random patches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51520" y="1484784"/>
                <a:ext cx="3960440" cy="40324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2"/>
                    </a:solidFill>
                  </a:rPr>
                  <a:t>Base classifiers</a:t>
                </a:r>
              </a:p>
              <a:p>
                <a:pPr algn="ctr"/>
                <a:endParaRPr lang="en-US" sz="2000" b="1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chemeClr val="tx2"/>
                    </a:solidFill>
                  </a:rPr>
                  <a:t>For j in 1..T:</a:t>
                </a: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Subsample from training set</a:t>
                </a: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  <a:ea typeface="Cambria Math"/>
                      </a:rPr>
                      <m:t>←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Subsample(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Train a CSDT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M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Estimate the weight</a:t>
                </a:r>
              </a:p>
              <a:p>
                <a:pPr marL="111125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α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𝑠𝑎𝑣𝑖𝑛𝑔𝑠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/>
                                    </a:rPr>
                                    <m:t>𝑜𝑜𝑏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3960440" cy="4032448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4932040" y="1484784"/>
                <a:ext cx="3960440" cy="40324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 smtClean="0">
                    <a:solidFill>
                      <a:schemeClr val="tx2"/>
                    </a:solidFill>
                  </a:rPr>
                  <a:t>Combination</a:t>
                </a:r>
              </a:p>
              <a:p>
                <a:pPr algn="ctr"/>
                <a:endParaRPr lang="en-US" sz="2000" b="1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chemeClr val="tx2"/>
                    </a:solidFill>
                  </a:rPr>
                  <a:t>Select combination method:</a:t>
                </a: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Majority voting</a:t>
                </a: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2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CS-Weighted voting</a:t>
                </a:r>
              </a:p>
              <a:p>
                <a:pPr marL="346075" indent="-234950"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𝑚𝑣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46075" indent="-234950">
                  <a:spcBef>
                    <a:spcPts val="300"/>
                  </a:spcBef>
                  <a:spcAft>
                    <a:spcPts val="300"/>
                  </a:spcAft>
                  <a:buFont typeface="+mj-lt"/>
                  <a:buAutoNum type="arabicPeriod" startAt="3"/>
                </a:pPr>
                <a:r>
                  <a:rPr 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CS-Stacking</a:t>
                </a: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𝑎𝑟𝑔𝑚𝑖𝑛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𝐽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) 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84784"/>
                <a:ext cx="3960440" cy="403244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4394930" y="3212976"/>
            <a:ext cx="393094" cy="57606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z="1200" smtClean="0"/>
              <a:t>46</a:t>
            </a:fld>
            <a:endParaRPr lang="en-US" sz="12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1520" y="476672"/>
            <a:ext cx="7273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Ensembles of Cost-Sensitive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9781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1625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Datasets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1170"/>
              </p:ext>
            </p:extLst>
          </p:nvPr>
        </p:nvGraphicFramePr>
        <p:xfrm>
          <a:off x="1225428" y="1772816"/>
          <a:ext cx="65836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708"/>
                <a:gridCol w="1439132"/>
                <a:gridCol w="1645920"/>
                <a:gridCol w="1645920"/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Database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# Examples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 Positives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Cost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(Euros)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Fraud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1,638,772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860,448</a:t>
                      </a: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580,884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Kaggle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112,915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8,740,181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PAKDD09 Credit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38,969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3,117,960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Marketing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37,931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12.62%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59,507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8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Cost-insensitive (CI):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Decision trees (DT)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Logistic regression (LR)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Under-sampling (u)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Cost-proportionate sampling (CPS):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rejection-sampling (r)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over-sampling (o)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Bayes minimum risk (BMR)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Cost-sensitive training (CST):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logistic regression (CSLR)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decision trees (CSDT)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546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Experimental setup - Methods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predict the class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set of examples given their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features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	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each element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composed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It is usually evaluated using a traditional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measure such as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Accuracy, F1Score, AUC, among others.</a:t>
                </a: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marL="0" lvl="1"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these measures assumes that different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misclassification errors carry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same </a:t>
                </a:r>
                <a:r>
                  <a:rPr lang="en-US" sz="2000" b="1" dirty="0" smtClean="0">
                    <a:solidFill>
                      <a:schemeClr val="tx2"/>
                    </a:solidFill>
                    <a:latin typeface="+mn-lt"/>
                  </a:rPr>
                  <a:t>cost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752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Binary classification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chemeClr val="tx2"/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Ensemble cost-sensitive decision trees (ECSDT):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Random inducers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Bagging (CSB)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Pasting (CSP)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forest (CSRF)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Random patches (CSRP)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742950" lvl="2" indent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Combination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Majority voting (mv)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weighted voting (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</a:p>
          <a:p>
            <a:pPr marL="1085850" lvl="2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staking (s)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2257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setup - </a:t>
            </a:r>
            <a:r>
              <a:rPr lang="en-US" sz="3200" dirty="0" smtClean="0">
                <a:solidFill>
                  <a:schemeClr val="accent1"/>
                </a:solidFill>
              </a:rPr>
              <a:t>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Each experiment was carry out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50 times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 the parameters of the algorithms a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grid search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was made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are measured by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savings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Then the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 Friedman ranking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calculated for each method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3414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1"/>
                </a:solidFill>
              </a:rPr>
              <a:t>Experimental </a:t>
            </a:r>
            <a:r>
              <a:rPr lang="en-US" sz="3200" dirty="0" smtClean="0">
                <a:solidFill>
                  <a:schemeClr val="accent1"/>
                </a:solidFill>
              </a:rPr>
              <a:t>setup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			     Percentage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highest savings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20" y="2204864"/>
            <a:ext cx="4832910" cy="35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17395"/>
              </p:ext>
            </p:extLst>
          </p:nvPr>
        </p:nvGraphicFramePr>
        <p:xfrm>
          <a:off x="473546" y="2204864"/>
          <a:ext cx="28267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264"/>
                <a:gridCol w="942264"/>
                <a:gridCol w="942264"/>
              </a:tblGrid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err="1">
                          <a:effectLst/>
                        </a:rPr>
                        <a:t>Database</a:t>
                      </a:r>
                      <a:endParaRPr lang="es-CO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Savings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Fraud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smtClean="0">
                          <a:effectLst/>
                        </a:rPr>
                        <a:t>CSRP-</a:t>
                      </a:r>
                      <a:r>
                        <a:rPr lang="es-CO" sz="1600" u="none" strike="noStrike" dirty="0" err="1" smtClean="0">
                          <a:effectLst/>
                        </a:rPr>
                        <a:t>wv</a:t>
                      </a:r>
                      <a:r>
                        <a:rPr lang="es-CO" sz="1600" u="none" strike="noStrike" dirty="0" smtClean="0">
                          <a:effectLst/>
                        </a:rPr>
                        <a:t>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0.73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Churn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smtClean="0">
                          <a:effectLst/>
                        </a:rPr>
                        <a:t>CSRP-s-t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0.17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Credit1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</a:rPr>
                        <a:t>CSRP-mv-t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0.52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Credit2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>
                          <a:effectLst/>
                        </a:rPr>
                        <a:t>LR-t-BMR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0.31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Marketing</a:t>
                      </a:r>
                      <a:endParaRPr lang="es-CO" sz="16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>
                          <a:effectLst/>
                        </a:rPr>
                        <a:t>LR-t-BMR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O" sz="1600" u="none" strike="noStrike" dirty="0" smtClean="0">
                          <a:effectLst/>
                        </a:rPr>
                        <a:t>0.51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53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(1=best, 28=worst)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34075"/>
              </p:ext>
            </p:extLst>
          </p:nvPr>
        </p:nvGraphicFramePr>
        <p:xfrm>
          <a:off x="14427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Rank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ECSDT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CSRP-</a:t>
                      </a:r>
                      <a:r>
                        <a:rPr lang="es-CO" sz="1600" b="1" u="none" strike="noStrike" dirty="0" err="1">
                          <a:effectLst/>
                        </a:rPr>
                        <a:t>wv</a:t>
                      </a:r>
                      <a:r>
                        <a:rPr lang="es-CO" sz="1600" b="1" u="none" strike="noStrike" dirty="0">
                          <a:effectLst/>
                        </a:rPr>
                        <a:t>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CSRP-s-t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CSRP-mv-t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CSP-wv-t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7.4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8.2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CSRF-</a:t>
                      </a:r>
                      <a:r>
                        <a:rPr lang="es-CO" sz="1600" u="none" strike="noStrike" dirty="0" err="1">
                          <a:effectLst/>
                        </a:rPr>
                        <a:t>wv</a:t>
                      </a:r>
                      <a:r>
                        <a:rPr lang="es-CO" sz="1600" u="none" strike="noStrike" dirty="0">
                          <a:effectLst/>
                        </a:rPr>
                        <a:t>-t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9.4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RF-t-BMR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9.4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9.6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ECSDT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CSP-mv-t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ECSDT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CSB-s-t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10.2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LR-t-BMR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11.2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CPS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>
                          <a:effectLst/>
                        </a:rPr>
                        <a:t>RF-r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11.6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CSDT-t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u="none" strike="noStrike" dirty="0">
                          <a:effectLst/>
                        </a:rPr>
                        <a:t>12.6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95095"/>
              </p:ext>
            </p:extLst>
          </p:nvPr>
        </p:nvGraphicFramePr>
        <p:xfrm>
          <a:off x="5043127" y="2060848"/>
          <a:ext cx="26252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37"/>
                <a:gridCol w="1005840"/>
                <a:gridCol w="1005840"/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Family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 err="1">
                          <a:effectLst/>
                        </a:rPr>
                        <a:t>Algorithm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Rank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CSLR-t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CSRF-mv-t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ECSDT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CSRF-s-t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DT-t-BMR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24.4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DT-t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RF-t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 of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Friedman rank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 the savings organized by family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93" y="2133992"/>
            <a:ext cx="54673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5427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within the ECSDT family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			                                        By combination method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07641" y="2276872"/>
            <a:ext cx="4342419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1907540"/>
            <a:ext cx="196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random inducer</a:t>
            </a:r>
            <a:endParaRPr lang="es-CO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50060" y="2276872"/>
            <a:ext cx="4342420" cy="304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0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1373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496" y="1556792"/>
            <a:ext cx="8030344" cy="32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Comparison of the Friedman ranking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savings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F1Score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sorted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by F1Score ranking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081461" cy="35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New framework for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example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dependent cost-sensitive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classification 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five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databases, from four real-world applications: credit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card fraud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detection, churn modeling, credit scoring 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direct marketing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we show that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proposed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algorithms significantly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outperforms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state-of-the-art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cost-insensitive and example-dependent cost-sensitive algorithms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Highlight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importance of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using the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real example-dependent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financial costs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associated with the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applications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21691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3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Multi-class 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Cost-sensitive calibration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Staking cost-sensitive decision trees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boosting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Online example-dependent cost-sensitive classification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4549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research directions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We define a cost measure based on the </a:t>
                </a:r>
                <a:r>
                  <a:rPr lang="en-US" sz="2000" b="1" dirty="0">
                    <a:solidFill>
                      <a:schemeClr val="tx2"/>
                    </a:solidFill>
                    <a:latin typeface="+mn-lt"/>
                  </a:rPr>
                  <a:t>cost matrix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[</a:t>
                </a:r>
                <a:r>
                  <a:rPr lang="en-US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Elkan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2001]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en-US" sz="2000" b="1" dirty="0" smtClean="0">
                  <a:solidFill>
                    <a:schemeClr val="tx2"/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From which we calculate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of applying a classifier to a given set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644352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13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Positive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Actual Negative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Positive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𝐹𝑃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Predicted Negative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6130940"/>
                  </p:ext>
                </p:extLst>
              </p:nvPr>
            </p:nvGraphicFramePr>
            <p:xfrm>
              <a:off x="1469268" y="2200612"/>
              <a:ext cx="6096000" cy="1920240"/>
            </p:xfrm>
            <a:graphic>
              <a:graphicData uri="http://schemas.openxmlformats.org/drawingml/2006/table">
                <a:tbl>
                  <a:tblPr bandRow="1" bandCol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4762" r="-100901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4762" r="-599" b="-20381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99" t="-103774" r="-200299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0901" t="-103774" r="-10090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299" t="-103774" r="-599" b="-10188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599" t="-205714" r="-20029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100901" t="-205714" r="-10090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200299" t="-205714" r="-599" b="-2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31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8936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Contributions - Papers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24088"/>
              </p:ext>
            </p:extLst>
          </p:nvPr>
        </p:nvGraphicFramePr>
        <p:xfrm>
          <a:off x="539552" y="1628800"/>
          <a:ext cx="8136904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570836"/>
                <a:gridCol w="2765868"/>
                <a:gridCol w="936104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Conference / Journal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July </a:t>
                      </a:r>
                    </a:p>
                    <a:p>
                      <a:pPr algn="ctr"/>
                      <a:r>
                        <a:rPr lang="en-US" sz="1400" dirty="0" smtClean="0"/>
                        <a:t>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 Sensitive Credit Card Fraud Detection using Bayes Minimum Risk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October 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Improving Credit Card Fraud Detection with Calibrated Probabilities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SIAM International Conference on Data Mining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Published</a:t>
                      </a:r>
                      <a:endParaRPr lang="en-US" sz="1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</a:t>
                      </a:r>
                      <a:r>
                        <a:rPr lang="en-US" sz="1400" b="0" baseline="0" dirty="0" smtClean="0">
                          <a:latin typeface="+mn-lt"/>
                        </a:rPr>
                        <a:t> </a:t>
                      </a:r>
                      <a:r>
                        <a:rPr lang="en-US" sz="1400" b="0" dirty="0" smtClean="0">
                          <a:latin typeface="+mn-lt"/>
                        </a:rPr>
                        <a:t>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Scoring using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Cost-Sensitive Logistic Regression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October 2014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Example-Dependent Cost-Sensitive Decision Trees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January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A novel cost-sensitive framework for customer churn predictive modeling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Decision Analytics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Published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 of Example-Dependent Cost-Sensitive Decision Trees</a:t>
                      </a:r>
                      <a:endParaRPr lang="en-US" sz="1400" b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IEEE Transactions on Knowledge and Data</a:t>
                      </a:r>
                      <a:r>
                        <a:rPr lang="en-US" sz="1400" b="0" baseline="0" dirty="0" smtClean="0">
                          <a:latin typeface="+mn-lt"/>
                        </a:rPr>
                        <a:t> Engineering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March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Feature Engineering Strategies for Credit Card Fraud Detection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Expert Systems with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Under review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June 2015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+mn-lt"/>
                        </a:rPr>
                        <a:t>Detecting Credit Card Fraud using Periodic Features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International Conference on Machine Learning and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+mn-lt"/>
                        </a:rPr>
                        <a:t>In Press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096" y="1052736"/>
            <a:ext cx="7742312" cy="4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b="1" dirty="0" smtClean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err="1" smtClean="0">
                <a:solidFill>
                  <a:schemeClr val="tx2"/>
                </a:solidFill>
                <a:latin typeface="+mn-lt"/>
              </a:rPr>
              <a:t>costcla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 a Python module for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cost-sensitive machine learning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built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 top of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Scikit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-Learn,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SciPy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distributed under the 3-Clause BSD license.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 particular, it provides: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 of example-dependent cost-sensitive algorithms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Different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real-world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example-dependent cost-sensitive datasets.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Installation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>pip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install </a:t>
            </a:r>
            <a:r>
              <a:rPr lang="en-US" sz="2000" b="1" dirty="0" err="1">
                <a:solidFill>
                  <a:schemeClr val="tx2"/>
                </a:solidFill>
                <a:latin typeface="+mn-lt"/>
              </a:rPr>
              <a:t>costcla</a:t>
            </a:r>
            <a:endParaRPr lang="en-US" sz="2000" b="1" dirty="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Documentation: 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://pythonhosted.org/costcla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/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Development: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https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://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3"/>
              </a:rPr>
              <a:t>github.com/albahnsen/CostSensitiveClassification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E:\Screenshot from 2015-02-11 13:41: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5540"/>
            <a:ext cx="4193740" cy="41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Screenshot from 2015-02-11 13:41: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55540"/>
            <a:ext cx="4464496" cy="401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4272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Software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E:\Screenshot from 2015-02-13 20:55: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33519"/>
            <a:ext cx="8208913" cy="50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504056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3580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- Talks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998947"/>
              </p:ext>
            </p:extLst>
          </p:nvPr>
        </p:nvGraphicFramePr>
        <p:xfrm>
          <a:off x="611560" y="1250850"/>
          <a:ext cx="8046720" cy="508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309"/>
                <a:gridCol w="4619411"/>
              </a:tblGrid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Venue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Presentation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Science Luxembourg meeting, 2013</a:t>
                      </a:r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 Fraud Detection: From Theory to Practice</a:t>
                      </a:r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Global Forum 2013, San Francisco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Using the Boosting Technique to Improve the Predictive Power of a Credit Risk Model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Analytics Conference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2013, London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 Card Fraud Detection: From Theory to Practice</a:t>
                      </a:r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European Conference on Data Analysis 2013, Luxembourg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Analysis for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3896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 Science Luxembourg meeting, 2014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Example-Dependent Cost-Sensitive Credit Scoring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KU Leuven Data Mining Research Group, 2014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Cost-Sensitive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4383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Presentation at </a:t>
                      </a:r>
                      <a:r>
                        <a:rPr lang="en-US" sz="1400" dirty="0" err="1" smtClean="0"/>
                        <a:t>Feedzai</a:t>
                      </a:r>
                      <a:r>
                        <a:rPr lang="en-US" sz="1400" baseline="0" dirty="0" smtClean="0"/>
                        <a:t>  group, 2014, Lisbon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Advances in Credit Card Fraud Detection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SAS Analytics Conference, 2014, Frankfurt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Maximizing a Churn Campaign's Profitability With Cost-Sensitive Predictive Analytics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Latin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American </a:t>
                      </a:r>
                      <a:r>
                        <a:rPr lang="en-US" sz="1400" baseline="0" dirty="0" smtClean="0"/>
                        <a:t> Conference on Fraud,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2015, Bogota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Fraud Analytics: Preventing Fraud in the era</a:t>
                      </a:r>
                      <a:r>
                        <a:rPr lang="en-US" sz="1400" baseline="0" dirty="0" smtClean="0"/>
                        <a:t> of </a:t>
                      </a:r>
                      <a:r>
                        <a:rPr lang="en-US" sz="1400" baseline="0" dirty="0" err="1" smtClean="0"/>
                        <a:t>BigData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  <a:tr h="505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PyData</a:t>
                      </a:r>
                      <a:r>
                        <a:rPr lang="en-US" sz="1400" baseline="0" dirty="0" smtClean="0"/>
                        <a:t> Berlin 2015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Example-Dependent Cost-Sensitive Credit Scoring using </a:t>
                      </a:r>
                      <a:r>
                        <a:rPr lang="en-US" sz="1400" dirty="0" err="1" smtClean="0"/>
                        <a:t>CostCla</a:t>
                      </a:r>
                      <a:endParaRPr lang="en-US" sz="1400" dirty="0"/>
                    </a:p>
                  </a:txBody>
                  <a:tcPr marL="88633" marR="88633" marT="44317" marB="44317"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2"/>
            <a:ext cx="54034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Contributions – Other activities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89361"/>
              </p:ext>
            </p:extLst>
          </p:nvPr>
        </p:nvGraphicFramePr>
        <p:xfrm>
          <a:off x="611560" y="1785776"/>
          <a:ext cx="7776864" cy="409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  <a:gridCol w="4752528"/>
              </a:tblGrid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Activity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CETREL,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CETREL Feasibility study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Luxembourg, 2013 - 2015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Organizer  of Data Science Luxembourg Group (400 Members)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CETREL</a:t>
                      </a:r>
                      <a:r>
                        <a:rPr lang="en-US" sz="1400" baseline="0" dirty="0" smtClean="0"/>
                        <a:t>, 2013 - 2014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Creation</a:t>
                      </a:r>
                      <a:r>
                        <a:rPr lang="en-US" sz="1400" baseline="0" dirty="0" smtClean="0"/>
                        <a:t> of the </a:t>
                      </a:r>
                      <a:r>
                        <a:rPr lang="en-US" sz="1400" dirty="0" smtClean="0"/>
                        <a:t>Risk Alert System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Denmark Technical University, August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Summer School, Advanced Topics in Machine Learning</a:t>
                      </a:r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Dallas,</a:t>
                      </a:r>
                      <a:r>
                        <a:rPr lang="en-US" sz="1400" baseline="0" dirty="0" smtClean="0"/>
                        <a:t> December 2013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Data Mining Case Studies and Practice Prize Workshop 2013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The Hague, September</a:t>
                      </a:r>
                      <a:r>
                        <a:rPr lang="en-US" sz="1400" baseline="0" dirty="0" smtClean="0"/>
                        <a:t> 2014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 IEEE Joint Intelligence and Security Informatics Conference 2014</a:t>
                      </a:r>
                      <a:endParaRPr lang="en-US" sz="1400" dirty="0"/>
                    </a:p>
                  </a:txBody>
                  <a:tcPr anchor="ctr"/>
                </a:tc>
              </a:tr>
              <a:tr h="5047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Baltimore, May</a:t>
                      </a:r>
                      <a:r>
                        <a:rPr lang="en-US" sz="1400" baseline="0" dirty="0" smtClean="0"/>
                        <a:t> 2015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Program committee of the  IEEE Joint Intelligence and Security Informatics Conference 2015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48464" y="6309320"/>
            <a:ext cx="2133600" cy="365125"/>
          </a:xfrm>
        </p:spPr>
        <p:txBody>
          <a:bodyPr/>
          <a:lstStyle/>
          <a:p>
            <a:fld id="{EEC364B3-F343-44BE-B88D-4261F52AD8A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055"/>
            <a:ext cx="9135751" cy="56586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16629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9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3900" b="1" dirty="0" smtClean="0">
                <a:solidFill>
                  <a:schemeClr val="bg1"/>
                </a:solidFill>
              </a:rPr>
              <a:t>Thank You!!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024" y="6021288"/>
            <a:ext cx="45720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>Alejandro Correa Bahnsen</a:t>
            </a:r>
            <a:b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67962"/>
            <a:ext cx="35385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Contact information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87624" y="1553563"/>
            <a:ext cx="6768752" cy="7100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Alejandro Correa Bahnsen</a:t>
            </a:r>
            <a:endParaRPr lang="en-US" sz="40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University of Luxembourg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albahnsen.com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al.bahnsen@gmail.com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hlinkClick r:id="rId4"/>
              </a:rPr>
              <a:t>http://www.linkedin.com/in/albahnsen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>
                <a:hlinkClick r:id="rId5"/>
              </a:rPr>
              <a:t>https://github.com/albahnsen/CostSensitiveClassification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55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 txBox="1">
                <a:spLocks noChangeArrowheads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4000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However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,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total cost may not be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easy to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interpret.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Therefore, we propose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𝑺𝒂𝒗𝒊𝒏𝒈𝒔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measure as the cost vs. the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cost of using no algorithm at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all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𝑆𝑎𝑣𝑖𝑛𝑔𝑠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𝑪𝒐𝒔𝒕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</a:rPr>
                  <a:t> is the cost of predicting the costless class</a:t>
                </a:r>
              </a:p>
              <a:p>
                <a:pPr algn="just"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  <a:p>
                <a:pPr algn="just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19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096" y="1572344"/>
                <a:ext cx="8030344" cy="4953000"/>
              </a:xfrm>
              <a:prstGeom prst="rect">
                <a:avLst/>
              </a:prstGeom>
              <a:blipFill rotWithShape="0">
                <a:blip r:embed="rId3"/>
                <a:stretch>
                  <a:fillRect l="-759" t="-739" r="-7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193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Background - Cost-sensitive evaluation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644352"/>
            <a:ext cx="8030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Research in example-dependent cost-sensitive classification has been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narrow, mostly because of the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lack of publicly available datasets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Aodha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and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Brostow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2013].</a:t>
            </a: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Standard approaches consist in </a:t>
            </a:r>
            <a:r>
              <a:rPr lang="en-US" sz="2000" b="1" dirty="0">
                <a:solidFill>
                  <a:schemeClr val="tx2"/>
                </a:solidFill>
                <a:latin typeface="+mn-lt"/>
              </a:rPr>
              <a:t>re-weighting the training examples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based on their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1" algn="just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rejection 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Zadrozny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et al. 2003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Cost-proportionate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oversampling [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Elkan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2001]</a:t>
            </a:r>
          </a:p>
          <a:p>
            <a:pPr marL="342900" lvl="1" indent="-34290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just">
              <a:spcBef>
                <a:spcPct val="20000"/>
              </a:spcBef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4799" y="467961"/>
            <a:ext cx="66452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</a:rPr>
              <a:t>Background - State-of-the-art methods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02096" y="1356320"/>
            <a:ext cx="824636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4000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Motivation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Cost-sensitive classification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Background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Real-world cost-sensitive applications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Credit card fraud detection, churn modeling, credit scoring, direct </a:t>
            </a: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t>marketing</a:t>
            </a:r>
            <a:endParaRPr lang="en-US" sz="1600" dirty="0">
              <a:solidFill>
                <a:srgbClr val="1F497D"/>
              </a:solidFill>
              <a:latin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1F497D"/>
                </a:solidFill>
                <a:latin typeface="Calibri"/>
                <a:ea typeface="+mn-ea"/>
              </a:rPr>
              <a:t>Proposed cost-sensitive algorithms</a:t>
            </a:r>
            <a:endParaRPr lang="en-US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Bayes minimum risk, cost-sensitive logistic regression, cost-sensitive decision trees, ensembles of cost-sensitive decision trees</a:t>
            </a: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Experiments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Experimental setup, results</a:t>
            </a:r>
            <a:endParaRPr lang="en-US" sz="1600" dirty="0">
              <a:solidFill>
                <a:srgbClr val="1F497D"/>
              </a:solidFill>
              <a:latin typeface="Calibri"/>
              <a:ea typeface="+mn-ea"/>
            </a:endParaRP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Conclusions</a:t>
            </a:r>
          </a:p>
          <a:p>
            <a:pPr marL="401638" lvl="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Contributions, future work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799" y="467961"/>
            <a:ext cx="1446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64B3-F343-44BE-B88D-4261F52AD8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3558</Words>
  <Application>Microsoft Office PowerPoint</Application>
  <PresentationFormat>On-screen Show (4:3)</PresentationFormat>
  <Paragraphs>1326</Paragraphs>
  <Slides>67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ＭＳ Ｐゴシック</vt:lpstr>
      <vt:lpstr>Arial</vt:lpstr>
      <vt:lpstr>Calibri</vt:lpstr>
      <vt:lpstr>Cambria Math</vt:lpstr>
      <vt:lpstr>Univers 55</vt:lpstr>
      <vt:lpstr>Office Theme</vt:lpstr>
      <vt:lpstr> EXAMPLE-DEPENDENT COST-SENSITIVE CLASSIFICATION applications in financial risk modeling and marketing analytics  September 15, 2015  Alejandro Correa Bahnsen with Djamila Aouada, SnT  Björn Ottersten, SnT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Björn OTTERSTEN</dc:creator>
  <cp:lastModifiedBy>Alejandro Correa</cp:lastModifiedBy>
  <cp:revision>780</cp:revision>
  <dcterms:created xsi:type="dcterms:W3CDTF">2012-05-22T09:42:14Z</dcterms:created>
  <dcterms:modified xsi:type="dcterms:W3CDTF">2015-09-07T22:45:32Z</dcterms:modified>
</cp:coreProperties>
</file>