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8" r:id="rId2"/>
    <p:sldId id="390" r:id="rId3"/>
    <p:sldId id="457" r:id="rId4"/>
    <p:sldId id="445" r:id="rId5"/>
    <p:sldId id="357" r:id="rId6"/>
    <p:sldId id="429" r:id="rId7"/>
    <p:sldId id="395" r:id="rId8"/>
    <p:sldId id="397" r:id="rId9"/>
    <p:sldId id="477" r:id="rId10"/>
    <p:sldId id="463" r:id="rId11"/>
    <p:sldId id="464" r:id="rId12"/>
    <p:sldId id="458" r:id="rId13"/>
    <p:sldId id="503" r:id="rId14"/>
    <p:sldId id="466" r:id="rId15"/>
    <p:sldId id="468" r:id="rId16"/>
    <p:sldId id="467" r:id="rId17"/>
    <p:sldId id="469" r:id="rId18"/>
    <p:sldId id="460" r:id="rId19"/>
    <p:sldId id="471" r:id="rId20"/>
    <p:sldId id="472" r:id="rId21"/>
    <p:sldId id="473" r:id="rId22"/>
    <p:sldId id="459" r:id="rId23"/>
    <p:sldId id="474" r:id="rId24"/>
    <p:sldId id="461" r:id="rId25"/>
    <p:sldId id="478" r:id="rId26"/>
    <p:sldId id="462" r:id="rId27"/>
    <p:sldId id="481" r:id="rId28"/>
    <p:sldId id="490" r:id="rId29"/>
    <p:sldId id="491" r:id="rId30"/>
    <p:sldId id="493" r:id="rId31"/>
    <p:sldId id="498" r:id="rId32"/>
    <p:sldId id="495" r:id="rId33"/>
    <p:sldId id="496" r:id="rId34"/>
    <p:sldId id="413" r:id="rId35"/>
    <p:sldId id="504" r:id="rId36"/>
    <p:sldId id="456" r:id="rId37"/>
    <p:sldId id="414" r:id="rId38"/>
    <p:sldId id="437" r:id="rId39"/>
    <p:sldId id="479" r:id="rId40"/>
    <p:sldId id="475" r:id="rId41"/>
    <p:sldId id="421" r:id="rId42"/>
    <p:sldId id="422" r:id="rId43"/>
    <p:sldId id="423" r:id="rId44"/>
    <p:sldId id="501" r:id="rId45"/>
    <p:sldId id="424" r:id="rId46"/>
    <p:sldId id="452" r:id="rId47"/>
    <p:sldId id="425" r:id="rId48"/>
    <p:sldId id="505" r:id="rId49"/>
    <p:sldId id="480" r:id="rId50"/>
    <p:sldId id="427" r:id="rId51"/>
    <p:sldId id="502" r:id="rId52"/>
    <p:sldId id="382" r:id="rId53"/>
    <p:sldId id="391" r:id="rId54"/>
    <p:sldId id="392" r:id="rId55"/>
    <p:sldId id="436" r:id="rId56"/>
    <p:sldId id="385" r:id="rId57"/>
    <p:sldId id="386" r:id="rId58"/>
    <p:sldId id="278" r:id="rId59"/>
    <p:sldId id="492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jörn OTTERSTEN" initials="BO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88" autoAdjust="0"/>
    <p:restoredTop sz="54335" autoAdjust="0"/>
  </p:normalViewPr>
  <p:slideViewPr>
    <p:cSldViewPr>
      <p:cViewPr varScale="1">
        <p:scale>
          <a:sx n="106" d="100"/>
          <a:sy n="106" d="100"/>
        </p:scale>
        <p:origin x="159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352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515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4B324-8A5D-4BF6-A5E7-4D4B644E7A62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6810A-3467-425D-A1CA-E1680E94E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6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6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49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51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83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233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22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79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83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741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89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65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078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65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124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65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65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65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268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65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65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6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65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704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65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65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65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150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65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35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6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90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52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2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28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389647"/>
            <a:ext cx="2133600" cy="365125"/>
          </a:xfrm>
          <a:prstGeom prst="rect">
            <a:avLst/>
          </a:prstGeom>
        </p:spPr>
        <p:txBody>
          <a:bodyPr/>
          <a:lstStyle/>
          <a:p>
            <a:fld id="{EF0A03FE-F2DB-45F1-8E31-8D4A74F334AE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20472" y="630932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EC364B3-F343-44BE-B88D-4261F52AD8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88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389647"/>
            <a:ext cx="2133600" cy="365125"/>
          </a:xfrm>
          <a:prstGeom prst="rect">
            <a:avLst/>
          </a:prstGeom>
        </p:spPr>
        <p:txBody>
          <a:bodyPr/>
          <a:lstStyle/>
          <a:p>
            <a:fld id="{38093B5F-97C1-4F1E-8639-6505E62F3428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EC364B3-F343-44BE-B88D-4261F52A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60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389647"/>
            <a:ext cx="2133600" cy="365125"/>
          </a:xfrm>
          <a:prstGeom prst="rect">
            <a:avLst/>
          </a:prstGeom>
        </p:spPr>
        <p:txBody>
          <a:bodyPr/>
          <a:lstStyle/>
          <a:p>
            <a:fld id="{877A8A58-EE12-4DD3-BAC2-8CDB988E208D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EC364B3-F343-44BE-B88D-4261F52A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9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67544" y="6389647"/>
            <a:ext cx="2133600" cy="365125"/>
          </a:xfrm>
          <a:prstGeom prst="rect">
            <a:avLst/>
          </a:prstGeom>
        </p:spPr>
        <p:txBody>
          <a:bodyPr/>
          <a:lstStyle/>
          <a:p>
            <a:fld id="{985CC0EC-A572-4699-A853-B5EB1DA75362}" type="datetime1">
              <a:rPr lang="en-US" smtClean="0"/>
              <a:t>9/9/2015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EC364B3-F343-44BE-B88D-4261F52A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53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389647"/>
            <a:ext cx="2133600" cy="365125"/>
          </a:xfrm>
          <a:prstGeom prst="rect">
            <a:avLst/>
          </a:prstGeom>
        </p:spPr>
        <p:txBody>
          <a:bodyPr/>
          <a:lstStyle/>
          <a:p>
            <a:fld id="{474D1C5F-2F37-445B-86DF-F436926D58E3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48464" y="630932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EC364B3-F343-44BE-B88D-4261F52AD8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0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389647"/>
            <a:ext cx="2133600" cy="365125"/>
          </a:xfrm>
          <a:prstGeom prst="rect">
            <a:avLst/>
          </a:prstGeom>
        </p:spPr>
        <p:txBody>
          <a:bodyPr/>
          <a:lstStyle/>
          <a:p>
            <a:fld id="{AFC27C2D-60F2-478D-B604-A5C6CB2D9C37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EC364B3-F343-44BE-B88D-4261F52A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77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4938" y="170080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EC364B3-F343-44BE-B88D-4261F52A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10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67544" y="6389647"/>
            <a:ext cx="2133600" cy="365125"/>
          </a:xfrm>
          <a:prstGeom prst="rect">
            <a:avLst/>
          </a:prstGeom>
        </p:spPr>
        <p:txBody>
          <a:bodyPr/>
          <a:lstStyle/>
          <a:p>
            <a:fld id="{407FEFAB-EFDA-4B13-94FC-F1BCE4E9F605}" type="datetime1">
              <a:rPr lang="en-US" smtClean="0"/>
              <a:t>9/9/2015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EC364B3-F343-44BE-B88D-4261F52A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67544" y="6389647"/>
            <a:ext cx="2133600" cy="365125"/>
          </a:xfrm>
          <a:prstGeom prst="rect">
            <a:avLst/>
          </a:prstGeom>
        </p:spPr>
        <p:txBody>
          <a:bodyPr/>
          <a:lstStyle/>
          <a:p>
            <a:fld id="{8B70A319-F310-45BA-AAFA-A12F765D4E8B}" type="datetime1">
              <a:rPr lang="en-US" smtClean="0"/>
              <a:t>9/9/2015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EC364B3-F343-44BE-B88D-4261F52A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8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67544" y="6389647"/>
            <a:ext cx="2133600" cy="365125"/>
          </a:xfrm>
          <a:prstGeom prst="rect">
            <a:avLst/>
          </a:prstGeom>
        </p:spPr>
        <p:txBody>
          <a:bodyPr/>
          <a:lstStyle/>
          <a:p>
            <a:fld id="{2AFA8819-3CD1-4283-8BFA-73DD93BCAD06}" type="datetime1">
              <a:rPr lang="en-US" smtClean="0"/>
              <a:t>9/9/2015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EC364B3-F343-44BE-B88D-4261F52A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1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7544" y="6389647"/>
            <a:ext cx="2133600" cy="365125"/>
          </a:xfrm>
          <a:prstGeom prst="rect">
            <a:avLst/>
          </a:prstGeom>
        </p:spPr>
        <p:txBody>
          <a:bodyPr/>
          <a:lstStyle/>
          <a:p>
            <a:fld id="{802ACBE0-276D-45E1-95A9-4031E57A53AF}" type="datetime1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EC364B3-F343-44BE-B88D-4261F52A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0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7544" y="6389647"/>
            <a:ext cx="2133600" cy="365125"/>
          </a:xfrm>
          <a:prstGeom prst="rect">
            <a:avLst/>
          </a:prstGeom>
        </p:spPr>
        <p:txBody>
          <a:bodyPr/>
          <a:lstStyle/>
          <a:p>
            <a:fld id="{918E8C9B-EFA7-48FF-A3C9-9667D5074AC9}" type="datetime1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EC364B3-F343-44BE-B88D-4261F52A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0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7067128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2210"/>
            <a:ext cx="9144000" cy="2857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3" y="404665"/>
            <a:ext cx="896046" cy="720080"/>
          </a:xfrm>
          <a:prstGeom prst="rect">
            <a:avLst/>
          </a:prstGeom>
        </p:spPr>
      </p:pic>
      <p:pic>
        <p:nvPicPr>
          <p:cNvPr id="12" name="Picture 4" descr="Uni.lu_bottom_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000710"/>
            <a:ext cx="9144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8464" y="6286460"/>
            <a:ext cx="2133600" cy="365125"/>
          </a:xfrm>
          <a:prstGeom prst="rect">
            <a:avLst/>
          </a:prstGeom>
        </p:spPr>
        <p:txBody>
          <a:bodyPr/>
          <a:lstStyle/>
          <a:p>
            <a:fld id="{EEC364B3-F343-44BE-B88D-4261F52AD8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44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1.pn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image" Target="../media/image27.png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bahnsen/CostSensitiveClassification" TargetMode="External"/><Relationship Id="rId2" Type="http://schemas.openxmlformats.org/officeDocument/2006/relationships/hyperlink" Target="https://pythonhosted.org/costcla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mailto:al.bahnsen@gmail.com" TargetMode="External"/><Relationship Id="rId2" Type="http://schemas.openxmlformats.org/officeDocument/2006/relationships/hyperlink" Target="http://albahnsen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lbahnsen/CostSensitiveClassification" TargetMode="External"/><Relationship Id="rId4" Type="http://schemas.openxmlformats.org/officeDocument/2006/relationships/hyperlink" Target="http://www.linkedin.com/in/albahnse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" y="1222267"/>
            <a:ext cx="9135751" cy="5658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9924" y="3645024"/>
            <a:ext cx="7772400" cy="936105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3600" b="1" dirty="0" smtClean="0">
                <a:solidFill>
                  <a:schemeClr val="bg1"/>
                </a:solidFill>
                <a:ea typeface="ＭＳ Ｐゴシック" pitchFamily="34" charset="-128"/>
              </a:rPr>
              <a:t/>
            </a:r>
            <a:br>
              <a:rPr lang="en-US" sz="3600" b="1" dirty="0" smtClean="0">
                <a:solidFill>
                  <a:schemeClr val="bg1"/>
                </a:solidFill>
                <a:ea typeface="ＭＳ Ｐゴシック" pitchFamily="34" charset="-128"/>
              </a:rPr>
            </a:br>
            <a:r>
              <a:rPr lang="en-US" sz="3600" b="1" dirty="0" smtClean="0">
                <a:solidFill>
                  <a:schemeClr val="bg1"/>
                </a:solidFill>
                <a:ea typeface="ＭＳ Ｐゴシック" pitchFamily="34" charset="-128"/>
              </a:rPr>
              <a:t>EXAMPLE-DEPENDENT COST-SENSITIVE CLASSIFICATION</a:t>
            </a:r>
            <a:r>
              <a:rPr lang="en-US" b="1" dirty="0">
                <a:solidFill>
                  <a:schemeClr val="bg1"/>
                </a:solidFill>
                <a:ea typeface="ＭＳ Ｐゴシック" pitchFamily="34" charset="-128"/>
              </a:rPr>
              <a:t/>
            </a:r>
            <a:br>
              <a:rPr lang="en-US" b="1" dirty="0">
                <a:solidFill>
                  <a:schemeClr val="bg1"/>
                </a:solidFill>
                <a:ea typeface="ＭＳ Ｐゴシック" pitchFamily="34" charset="-128"/>
              </a:rPr>
            </a:br>
            <a:r>
              <a:rPr lang="en-US" sz="3100" dirty="0">
                <a:solidFill>
                  <a:schemeClr val="bg1"/>
                </a:solidFill>
                <a:ea typeface="ＭＳ Ｐゴシック" pitchFamily="34" charset="-128"/>
              </a:rPr>
              <a:t>applications in financial risk modeling</a:t>
            </a:r>
            <a:br>
              <a:rPr lang="en-US" sz="3100" dirty="0">
                <a:solidFill>
                  <a:schemeClr val="bg1"/>
                </a:solidFill>
                <a:ea typeface="ＭＳ Ｐゴシック" pitchFamily="34" charset="-128"/>
              </a:rPr>
            </a:br>
            <a:r>
              <a:rPr lang="en-US" sz="3100" dirty="0">
                <a:solidFill>
                  <a:schemeClr val="bg1"/>
                </a:solidFill>
                <a:ea typeface="ＭＳ Ｐゴシック" pitchFamily="34" charset="-128"/>
              </a:rPr>
              <a:t>and marketing analytics</a:t>
            </a:r>
            <a:r>
              <a:rPr lang="en-US" sz="3100" dirty="0" smtClean="0">
                <a:solidFill>
                  <a:schemeClr val="accent2">
                    <a:lumMod val="50000"/>
                  </a:schemeClr>
                </a:solidFill>
                <a:ea typeface="ＭＳ Ｐゴシック" pitchFamily="34" charset="-128"/>
              </a:rPr>
              <a:t/>
            </a:r>
            <a:br>
              <a:rPr lang="en-US" sz="3100" dirty="0" smtClean="0">
                <a:solidFill>
                  <a:schemeClr val="accent2">
                    <a:lumMod val="50000"/>
                  </a:schemeClr>
                </a:solidFill>
                <a:ea typeface="ＭＳ Ｐゴシック" pitchFamily="34" charset="-128"/>
              </a:rPr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a typeface="ＭＳ Ｐゴシック" pitchFamily="34" charset="-128"/>
              </a:rPr>
              <a:t/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  <a:ea typeface="ＭＳ Ｐゴシック" pitchFamily="34" charset="-128"/>
              </a:rPr>
            </a:br>
            <a:r>
              <a:rPr lang="en-US" sz="2000" dirty="0" smtClean="0">
                <a:solidFill>
                  <a:schemeClr val="bg1"/>
                </a:solidFill>
                <a:ea typeface="ＭＳ Ｐゴシック" pitchFamily="34" charset="-128"/>
              </a:rPr>
              <a:t>September 15, 2015</a:t>
            </a:r>
            <a:r>
              <a:rPr lang="en-US" sz="2400" b="1" dirty="0" smtClean="0">
                <a:solidFill>
                  <a:schemeClr val="bg1"/>
                </a:solidFill>
                <a:ea typeface="ＭＳ Ｐゴシック" pitchFamily="34" charset="-128"/>
              </a:rPr>
              <a:t/>
            </a:r>
            <a:br>
              <a:rPr lang="en-US" sz="2400" b="1" dirty="0" smtClean="0">
                <a:solidFill>
                  <a:schemeClr val="bg1"/>
                </a:solidFill>
                <a:ea typeface="ＭＳ Ｐゴシック" pitchFamily="34" charset="-128"/>
              </a:rPr>
            </a:br>
            <a:r>
              <a:rPr lang="en-US" sz="2400" b="1" dirty="0" smtClean="0">
                <a:solidFill>
                  <a:schemeClr val="bg1"/>
                </a:solidFill>
                <a:ea typeface="ＭＳ Ｐゴシック" pitchFamily="34" charset="-128"/>
              </a:rPr>
              <a:t/>
            </a:r>
            <a:br>
              <a:rPr lang="en-US" sz="2400" b="1" dirty="0" smtClean="0">
                <a:solidFill>
                  <a:schemeClr val="bg1"/>
                </a:solidFill>
                <a:ea typeface="ＭＳ Ｐゴシック" pitchFamily="34" charset="-128"/>
              </a:rPr>
            </a:br>
            <a:r>
              <a:rPr lang="en-US" sz="2400" b="1" dirty="0" smtClean="0">
                <a:solidFill>
                  <a:schemeClr val="bg1"/>
                </a:solidFill>
                <a:ea typeface="ＭＳ Ｐゴシック" pitchFamily="34" charset="-128"/>
              </a:rPr>
              <a:t>Alejandro Correa </a:t>
            </a:r>
            <a:r>
              <a:rPr lang="en-US" sz="2400" b="1" dirty="0" err="1" smtClean="0">
                <a:solidFill>
                  <a:schemeClr val="bg1"/>
                </a:solidFill>
                <a:ea typeface="ＭＳ Ｐゴシック" pitchFamily="34" charset="-128"/>
              </a:rPr>
              <a:t>Bahnsen</a:t>
            </a:r>
            <a:r>
              <a:rPr lang="en-US" sz="2400" b="1" dirty="0" smtClean="0">
                <a:solidFill>
                  <a:schemeClr val="bg1"/>
                </a:solidFill>
                <a:ea typeface="ＭＳ Ｐゴシック" pitchFamily="34" charset="-128"/>
              </a:rPr>
              <a:t/>
            </a:r>
            <a:br>
              <a:rPr lang="en-US" sz="2400" b="1" dirty="0" smtClean="0">
                <a:solidFill>
                  <a:schemeClr val="bg1"/>
                </a:solidFill>
                <a:ea typeface="ＭＳ Ｐゴシック" pitchFamily="34" charset="-128"/>
              </a:rPr>
            </a:br>
            <a:r>
              <a:rPr lang="en-US" sz="1600" dirty="0" smtClean="0">
                <a:solidFill>
                  <a:schemeClr val="bg1"/>
                </a:solidFill>
                <a:ea typeface="ＭＳ Ｐゴシック" pitchFamily="34" charset="-128"/>
              </a:rPr>
              <a:t>with</a:t>
            </a:r>
            <a:r>
              <a:rPr lang="en-US" sz="1600" dirty="0">
                <a:solidFill>
                  <a:schemeClr val="bg1"/>
                </a:solidFill>
                <a:ea typeface="ＭＳ Ｐゴシック" pitchFamily="34" charset="-128"/>
              </a:rPr>
              <a:t/>
            </a:r>
            <a:br>
              <a:rPr lang="en-US" sz="1600" dirty="0">
                <a:solidFill>
                  <a:schemeClr val="bg1"/>
                </a:solidFill>
                <a:ea typeface="ＭＳ Ｐゴシック" pitchFamily="34" charset="-128"/>
              </a:rPr>
            </a:br>
            <a:r>
              <a:rPr lang="en-US" sz="1600" dirty="0" err="1" smtClean="0">
                <a:solidFill>
                  <a:schemeClr val="bg1"/>
                </a:solidFill>
                <a:ea typeface="ＭＳ Ｐゴシック" pitchFamily="34" charset="-128"/>
              </a:rPr>
              <a:t>Djamila</a:t>
            </a:r>
            <a:r>
              <a:rPr lang="en-US" sz="1600" dirty="0" smtClean="0">
                <a:solidFill>
                  <a:schemeClr val="bg1"/>
                </a:solidFill>
                <a:ea typeface="ＭＳ Ｐゴシック" pitchFamily="34" charset="-128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ＭＳ Ｐゴシック" pitchFamily="34" charset="-128"/>
              </a:rPr>
              <a:t>Aouada</a:t>
            </a:r>
            <a:r>
              <a:rPr lang="en-US" sz="1600" dirty="0">
                <a:solidFill>
                  <a:schemeClr val="bg1"/>
                </a:solidFill>
                <a:ea typeface="ＭＳ Ｐゴシック" pitchFamily="34" charset="-128"/>
              </a:rPr>
              <a:t>, </a:t>
            </a:r>
            <a:r>
              <a:rPr lang="en-US" sz="1600" dirty="0" err="1">
                <a:solidFill>
                  <a:schemeClr val="bg1"/>
                </a:solidFill>
                <a:ea typeface="ＭＳ Ｐゴシック" pitchFamily="34" charset="-128"/>
              </a:rPr>
              <a:t>SnT</a:t>
            </a:r>
            <a:r>
              <a:rPr lang="en-US" sz="1600" dirty="0">
                <a:solidFill>
                  <a:schemeClr val="bg1"/>
                </a:solidFill>
                <a:ea typeface="ＭＳ Ｐゴシック" pitchFamily="34" charset="-128"/>
              </a:rPr>
              <a:t/>
            </a:r>
            <a:br>
              <a:rPr lang="en-US" sz="1600" dirty="0">
                <a:solidFill>
                  <a:schemeClr val="bg1"/>
                </a:solidFill>
                <a:ea typeface="ＭＳ Ｐゴシック" pitchFamily="34" charset="-128"/>
              </a:rPr>
            </a:br>
            <a:r>
              <a:rPr lang="en-US" sz="1600" dirty="0">
                <a:solidFill>
                  <a:schemeClr val="bg1"/>
                </a:solidFill>
                <a:ea typeface="ＭＳ Ｐゴシック" pitchFamily="34" charset="-128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ea typeface="ＭＳ Ｐゴシック" pitchFamily="34" charset="-128"/>
              </a:rPr>
              <a:t>Björn</a:t>
            </a:r>
            <a:r>
              <a:rPr lang="en-US" sz="1600" dirty="0" smtClean="0">
                <a:solidFill>
                  <a:schemeClr val="bg1"/>
                </a:solidFill>
                <a:ea typeface="ＭＳ Ｐゴシック" pitchFamily="34" charset="-128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ea typeface="ＭＳ Ｐゴシック" pitchFamily="34" charset="-128"/>
              </a:rPr>
              <a:t>Ottersten</a:t>
            </a:r>
            <a:r>
              <a:rPr lang="en-US" sz="1600" dirty="0" smtClean="0">
                <a:solidFill>
                  <a:schemeClr val="bg1"/>
                </a:solidFill>
                <a:ea typeface="ＭＳ Ｐゴシック" pitchFamily="34" charset="-128"/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  <a:ea typeface="ＭＳ Ｐゴシック" pitchFamily="34" charset="-128"/>
              </a:rPr>
              <a:t>SnT</a:t>
            </a:r>
            <a:endParaRPr lang="en-US" sz="16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1662977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99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5241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/>
            <a:endParaRPr lang="en-US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endParaRPr lang="en-US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Estimate the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probability</a:t>
            </a: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of a transaction being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fraud</a:t>
            </a: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based on analyzing customer patterns and recent fraudulent behavior</a:t>
            </a:r>
          </a:p>
          <a:p>
            <a:pPr marL="0" lvl="1" algn="just"/>
            <a:endParaRPr lang="en-US" sz="2000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endParaRPr lang="en-US" sz="2000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Issues when constructing a fraud detection system 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[Bolton et al.,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2002]: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Skewness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of the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data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Cost-sensitivity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Short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time response of the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system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Dimensionality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of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the search space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Feature preprocessing</a:t>
            </a: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46757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Credit card fraud detection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1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5241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/>
            <a:endParaRPr lang="en-US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Credit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card fraud detection is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cost-sensitive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problem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. As 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the cost due to a false positive is different than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the cost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of a false negative. 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False positives: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When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predicting a transaction as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fraudulent, when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 fact it is not a fraud, there is an administrative cost that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is incurred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by the financial institution. 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False negatives: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Failing to detect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 fraud, the amount of that transaction is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lost. 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Moreover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it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is not enough to assume a constant cost difference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between false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positives and false negatives, as the amount of the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transactions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varies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quite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significantly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46757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Credit card fraud detection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5241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/>
            <a:endParaRPr lang="en-US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endParaRPr lang="en-US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r>
              <a:rPr lang="en-US" b="1" dirty="0" smtClean="0">
                <a:solidFill>
                  <a:schemeClr val="tx2"/>
                </a:solidFill>
                <a:latin typeface="+mn-lt"/>
              </a:rPr>
              <a:t>Cost matrix</a:t>
            </a: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. Correa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Bahnsen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A.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Stojanovic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D.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Aouada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and B.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Ottersten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“Cost Sensitive Credit Card Fraud Detection Using Bayes Minimum Risk,” in 2013 12th International Conference on Machine Learning and Applications. Miami, USA: IEEE, Dec. 2013, pp. 333–338.</a:t>
            </a:r>
          </a:p>
          <a:p>
            <a:pPr marL="0" lvl="1" algn="just"/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46757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Credit card fraud detection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7159394"/>
                  </p:ext>
                </p:extLst>
              </p:nvPr>
            </p:nvGraphicFramePr>
            <p:xfrm>
              <a:off x="1469268" y="2588880"/>
              <a:ext cx="6096000" cy="1920240"/>
            </p:xfrm>
            <a:graphic>
              <a:graphicData uri="http://schemas.openxmlformats.org/drawingml/2006/table">
                <a:tbl>
                  <a:tblPr bandRow="1" bandCol="1">
                    <a:tableStyleId>{5C22544A-7EE6-4342-B048-85BDC9FD1C3A}</a:tableStyleId>
                  </a:tblPr>
                  <a:tblGrid>
                    <a:gridCol w="2022612"/>
                    <a:gridCol w="2041388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Actual Positive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Actual Negative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Predicted Positive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𝐹𝑃</m:t>
                                        </m:r>
                                      </m:e>
                                      <m:sub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800" b="0" i="1" kern="120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Predicted Negative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𝐹𝑁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𝐴𝑚𝑡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7159394"/>
                  </p:ext>
                </p:extLst>
              </p:nvPr>
            </p:nvGraphicFramePr>
            <p:xfrm>
              <a:off x="1469268" y="2588880"/>
              <a:ext cx="6096000" cy="1920240"/>
            </p:xfrm>
            <a:graphic>
              <a:graphicData uri="http://schemas.openxmlformats.org/drawingml/2006/table">
                <a:tbl>
                  <a:tblPr bandRow="1" bandCol="1">
                    <a:tableStyleId>{5C22544A-7EE6-4342-B048-85BDC9FD1C3A}</a:tableStyleId>
                  </a:tblPr>
                  <a:tblGrid>
                    <a:gridCol w="2022612"/>
                    <a:gridCol w="2041388"/>
                    <a:gridCol w="20320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9701" t="-4762" r="-100299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299" t="-4762" r="-599" b="-202857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602" t="-103774" r="-202108" b="-1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9701" t="-103774" r="-100299" b="-1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299" t="-103774" r="-599" b="-100943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602" t="-205714" r="-202108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99701" t="-205714" r="-100299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200299" t="-205714" r="-599" b="-19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5526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5241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/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Raw features</a:t>
            </a: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46757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Credit card fraud detection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874598"/>
              </p:ext>
            </p:extLst>
          </p:nvPr>
        </p:nvGraphicFramePr>
        <p:xfrm>
          <a:off x="2267744" y="1782276"/>
          <a:ext cx="493776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816"/>
                <a:gridCol w="3545944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Attribute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name Description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Transaction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Transaction identification number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and time of the transaction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Identification number of the customer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Card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Identification of the credit card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Transaction </a:t>
                      </a: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fr-FR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ie</a:t>
                      </a: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Internet, ATM, POS, ...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Entry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ie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Chip and pin, magnetic stripe, ...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Amount of the transaction in Euros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Merchant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Identification of the merchant type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Merchant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Merchant group identification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 of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trx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Country of residence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of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ie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Visa debit,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Mastercard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American Express...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 of the card holder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Card holder age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Issuer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 of the card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48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705" y="1340768"/>
            <a:ext cx="8030344" cy="5241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Transaction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aggregation</a:t>
            </a: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strategy [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Whitrow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2008]</a:t>
            </a: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46757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Credit card fraud detection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443665"/>
              </p:ext>
            </p:extLst>
          </p:nvPr>
        </p:nvGraphicFramePr>
        <p:xfrm>
          <a:off x="502096" y="2132856"/>
          <a:ext cx="4470900" cy="3571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180"/>
                <a:gridCol w="894180"/>
                <a:gridCol w="894180"/>
                <a:gridCol w="894180"/>
                <a:gridCol w="894180"/>
              </a:tblGrid>
              <a:tr h="325653"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Raw Features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39633" marR="39633" marT="19817" marB="19817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</a:tr>
              <a:tr h="126187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solidFill>
                            <a:schemeClr val="tx2"/>
                          </a:solidFill>
                        </a:rPr>
                        <a:t>TrxId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39633" marR="39633" marT="19817" marB="19817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Time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39633" marR="39633" marT="19817" marB="19817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Type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39633" marR="39633" marT="19817" marB="19817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Country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39633" marR="39633" marT="19817" marB="19817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solidFill>
                            <a:schemeClr val="tx2"/>
                          </a:solidFill>
                        </a:rPr>
                        <a:t>Amt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39633" marR="39633" marT="19817" marB="19817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1/1 18:20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POS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Lux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1/1 20:35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POS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Lux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400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1/1 22:30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ATM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Lux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2/1 00:50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POS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Ger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2/1 19:18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POS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Ger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2/1 23:45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POS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Ger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3/1 06:00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POS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Lux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804855"/>
              </p:ext>
            </p:extLst>
          </p:nvPr>
        </p:nvGraphicFramePr>
        <p:xfrm>
          <a:off x="5064037" y="2132363"/>
          <a:ext cx="3576720" cy="3572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180"/>
                <a:gridCol w="894180"/>
                <a:gridCol w="894180"/>
                <a:gridCol w="894180"/>
              </a:tblGrid>
              <a:tr h="329184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Aggregated</a:t>
                      </a:r>
                      <a:r>
                        <a:rPr lang="en-US" sz="1600" b="1" baseline="0" dirty="0" smtClean="0">
                          <a:solidFill>
                            <a:schemeClr val="tx2"/>
                          </a:solidFill>
                        </a:rPr>
                        <a:t> Features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39633" marR="39633" marT="19817" marB="19817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</a:tr>
              <a:tr h="80463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No </a:t>
                      </a:r>
                      <a:r>
                        <a:rPr lang="en-US" sz="1600" b="1" dirty="0" err="1" smtClean="0">
                          <a:solidFill>
                            <a:schemeClr val="tx2"/>
                          </a:solidFill>
                        </a:rPr>
                        <a:t>Trx</a:t>
                      </a:r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 last 24h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39633" marR="39633" marT="19817" marB="19817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solidFill>
                            <a:schemeClr val="tx2"/>
                          </a:solidFill>
                        </a:rPr>
                        <a:t>Amt</a:t>
                      </a:r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 last 24h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39633" marR="39633" marT="19817" marB="19817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No </a:t>
                      </a:r>
                      <a:r>
                        <a:rPr lang="en-US" sz="1600" b="1" dirty="0" err="1" smtClean="0">
                          <a:solidFill>
                            <a:schemeClr val="tx2"/>
                          </a:solidFill>
                        </a:rPr>
                        <a:t>Trx</a:t>
                      </a:r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 last 24h same type and country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39633" marR="39633" marT="19817" marB="19817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solidFill>
                            <a:schemeClr val="tx2"/>
                          </a:solidFill>
                        </a:rPr>
                        <a:t>Amt</a:t>
                      </a:r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 last 24h same type and country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39633" marR="39633" marT="19817" marB="19817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50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</a:tr>
              <a:tr h="2150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</a:tr>
              <a:tr h="2150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650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</a:tr>
              <a:tr h="2150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900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</a:tr>
              <a:tr h="2150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700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</a:tr>
              <a:tr h="2150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</a:tr>
              <a:tr h="2150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400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72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195" name="Rectangle 3"/>
              <p:cNvSpPr txBox="1">
                <a:spLocks noChangeArrowheads="1"/>
              </p:cNvSpPr>
              <p:nvPr/>
            </p:nvSpPr>
            <p:spPr bwMode="auto">
              <a:xfrm>
                <a:off x="502096" y="1356320"/>
                <a:ext cx="8030344" cy="524103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4000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lvl="0"/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Univers 55"/>
                </a:endParaRPr>
              </a:p>
              <a:p>
                <a:pPr lvl="0"/>
                <a:r>
                  <a:rPr lang="en-US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cs typeface="Univers 55"/>
                  </a:rPr>
                  <a:t>Proposed</a:t>
                </a:r>
                <a:r>
                  <a:rPr lang="en-US" sz="28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/>
                    <a:ea typeface="+mn-ea"/>
                    <a:cs typeface="Univers 55"/>
                  </a:rPr>
                  <a:t> </a:t>
                </a:r>
                <a:r>
                  <a:rPr lang="en-US" sz="2800" b="1" dirty="0">
                    <a:solidFill>
                      <a:srgbClr val="1F497D"/>
                    </a:solidFill>
                    <a:latin typeface="Calibri"/>
                    <a:ea typeface="+mn-ea"/>
                    <a:cs typeface="Univers 55"/>
                  </a:rPr>
                  <a:t>periodic</a:t>
                </a:r>
                <a:r>
                  <a:rPr lang="en-US" sz="2800" dirty="0">
                    <a:solidFill>
                      <a:srgbClr val="1F497D"/>
                    </a:solidFill>
                    <a:latin typeface="Calibri"/>
                    <a:ea typeface="+mn-ea"/>
                    <a:cs typeface="Univers 55"/>
                  </a:rPr>
                  <a:t> </a:t>
                </a:r>
                <a:r>
                  <a:rPr lang="en-US" sz="28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/>
                    <a:ea typeface="+mn-ea"/>
                    <a:cs typeface="Univers 55"/>
                  </a:rPr>
                  <a:t>features</a:t>
                </a:r>
                <a:endParaRPr 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+mn-ea"/>
                </a:endParaRPr>
              </a:p>
              <a:p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Univers 55"/>
                </a:endParaRPr>
              </a:p>
              <a:p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Univers 55"/>
                </a:endParaRPr>
              </a:p>
              <a:p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cs typeface="Univers 55"/>
                  </a:rPr>
                  <a:t>When is a customer expected to make a new transaction?</a:t>
                </a:r>
              </a:p>
              <a:p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Univers 55"/>
                </a:endParaRPr>
              </a:p>
              <a:p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cs typeface="Univers 55"/>
                  </a:rPr>
                  <a:t>Considering a </a:t>
                </a:r>
                <a:r>
                  <a:rPr lang="en-US" sz="2000" b="1" dirty="0">
                    <a:solidFill>
                      <a:schemeClr val="tx2"/>
                    </a:solidFill>
                    <a:latin typeface="+mn-lt"/>
                    <a:cs typeface="Univers 55"/>
                  </a:rPr>
                  <a:t>von Mises distribution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cs typeface="Univers 55"/>
                  </a:rPr>
                  <a:t> with a period of 24 hours such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cs typeface="Univers 55"/>
                  </a:rPr>
                  <a:t>that</a:t>
                </a:r>
              </a:p>
              <a:p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Univers 55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Univers 55"/>
                        </a:rPr>
                        <m:t>𝑃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Univers 55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Univers 55"/>
                        </a:rPr>
                        <m:t>𝑡𝑖𝑚𝑒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Univers 55"/>
                        </a:rPr>
                        <m:t>) ~ </m:t>
                      </m:r>
                      <m:r>
                        <a:rPr lang="en-US" sz="2000" b="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/>
                          <a:cs typeface="Univers 55"/>
                        </a:rPr>
                        <m:t>𝑣𝑜𝑛𝑚𝑖𝑠𝑒𝑠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  <a:cs typeface="Univers 55"/>
                            </a:rPr>
                          </m:ctrlPr>
                        </m:dPr>
                        <m:e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  <a:cs typeface="Univers 55"/>
                            </a:rPr>
                            <m:t>𝜇</m:t>
                          </m:r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  <a:cs typeface="Univers 55"/>
                            </a:rPr>
                            <m:t>,</m:t>
                          </m:r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  <a:cs typeface="Univers 55"/>
                            </a:rPr>
                            <m:t>𝜎</m:t>
                          </m:r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  <a:cs typeface="Univers 55"/>
                            </a:rPr>
                            <m:t> </m:t>
                          </m:r>
                        </m:e>
                      </m:d>
                      <m:r>
                        <a:rPr lang="en-US" sz="2000" b="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/>
                          <a:cs typeface="Univers 55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l-GR" sz="20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𝜎</m:t>
                                  </m:r>
                                  <m:r>
                                    <a:rPr lang="en-US" sz="20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𝑐𝑜𝑠</m:t>
                                  </m:r>
                                  <m:r>
                                    <a:rPr lang="en-US" sz="20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20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𝑡𝑖𝑚𝑒</m:t>
                                  </m:r>
                                  <m:r>
                                    <a:rPr lang="en-US" sz="20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20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𝜇</m:t>
                                  </m:r>
                                  <m:r>
                                    <a:rPr lang="en-US" sz="20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Univers 55"/>
                </a:endParaRPr>
              </a:p>
              <a:p>
                <a:endParaRPr lang="en-US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Univers 55"/>
                </a:endParaRPr>
              </a:p>
              <a:p>
                <a:r>
                  <a:rPr lang="en-US" sz="1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cs typeface="Univers 55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/>
                        <a:cs typeface="Univers 55"/>
                      </a:rPr>
                      <m:t>𝝁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cs typeface="Univers 55"/>
                  </a:rPr>
                  <a:t> is the mean,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/>
                      </a:rPr>
                      <m:t>𝝈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cs typeface="Univers 55"/>
                  </a:rPr>
                  <a:t> is the standard deviation,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𝑰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cs typeface="Univers 55"/>
                  </a:rPr>
                  <a:t> is the Bessel function</a:t>
                </a:r>
              </a:p>
              <a:p>
                <a:pPr marL="0" lvl="1" algn="just"/>
                <a:endPara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819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096" y="1356320"/>
                <a:ext cx="8030344" cy="5241032"/>
              </a:xfrm>
              <a:prstGeom prst="rect">
                <a:avLst/>
              </a:prstGeom>
              <a:blipFill rotWithShape="0">
                <a:blip r:embed="rId3"/>
                <a:stretch>
                  <a:fillRect l="-1517"/>
                </a:stretch>
              </a:blipFill>
              <a:ln w="9525">
                <a:noFill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46757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Credit card fraud detection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9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56827" y="1268498"/>
            <a:ext cx="8030344" cy="5241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Univers 55"/>
              </a:rPr>
              <a:t>Proposed </a:t>
            </a:r>
            <a:r>
              <a:rPr lang="en-US" sz="2800" b="1" dirty="0" smtClean="0">
                <a:solidFill>
                  <a:schemeClr val="tx2"/>
                </a:solidFill>
                <a:latin typeface="+mn-lt"/>
                <a:cs typeface="Univers 55"/>
              </a:rPr>
              <a:t>periodic</a:t>
            </a:r>
            <a:r>
              <a:rPr lang="en-US" sz="2800" dirty="0" smtClean="0">
                <a:solidFill>
                  <a:schemeClr val="tx2"/>
                </a:solidFill>
                <a:latin typeface="+mn-lt"/>
                <a:cs typeface="Univers 55"/>
              </a:rPr>
              <a:t>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Univers 55"/>
              </a:rPr>
              <a:t>features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Correa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Bahnsen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Stojanovic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D.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Aouada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and B.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Ottersten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“Feature Engineering Strategies for Credit Card Fraud Detection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 submitted to Expert Systems with Applications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46757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Credit card fraud detection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16</a:t>
            </a:fld>
            <a:endParaRPr lang="en-US"/>
          </a:p>
        </p:txBody>
      </p:sp>
      <p:pic>
        <p:nvPicPr>
          <p:cNvPr id="9" name="Picture 2" descr="E:\DriveAl\Publications\2015\201504 - Fraud\figures\fig_1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15"/>
          <a:stretch/>
        </p:blipFill>
        <p:spPr bwMode="auto">
          <a:xfrm>
            <a:off x="179512" y="2060848"/>
            <a:ext cx="3124195" cy="345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DriveAl\Publications\2015\201504 - Fraud\figures\fig_1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34" r="31944"/>
          <a:stretch/>
        </p:blipFill>
        <p:spPr bwMode="auto">
          <a:xfrm>
            <a:off x="3059832" y="2060848"/>
            <a:ext cx="3146697" cy="345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DriveAl\Publications\2015\201504 - Fraud\figures\fig_1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63"/>
          <a:stretch/>
        </p:blipFill>
        <p:spPr bwMode="auto">
          <a:xfrm>
            <a:off x="5940152" y="2073627"/>
            <a:ext cx="2862342" cy="345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84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5241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/>
            <a:endParaRPr lang="en-US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endParaRPr lang="en-US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Classify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which potential customers are likely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to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default</a:t>
            </a: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 contracted financial obligation based on the customer’s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past financial experience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.</a:t>
            </a:r>
            <a:endParaRPr lang="en-US" sz="2000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endParaRPr lang="en-US" sz="2000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It is a cost-sensitive problem as the cost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associated with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approving a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bad customer,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i.e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.,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false negative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is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quite different from the cost associated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with declining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 good customer, i.e.,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false positive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.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Furthermore, the costs are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not constant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among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customers. This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is because loans have different credit line amounts, terms,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and even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interest rates.</a:t>
            </a: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2481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Credit scoring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7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5241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/>
            <a:endParaRPr lang="en-US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endParaRPr lang="en-US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r>
              <a:rPr lang="en-US" b="1" dirty="0" smtClean="0">
                <a:solidFill>
                  <a:schemeClr val="tx2"/>
                </a:solidFill>
                <a:latin typeface="+mn-lt"/>
              </a:rPr>
              <a:t>Cost matrix</a:t>
            </a: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A. Correa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Bahnsen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D.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Aouada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and B.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Ottersten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“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Example-Dependent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Cost-Sensitive Logistic Regression for Credit Scoring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,” in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2014 13th International Conference on Machine Learning and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Applications. Detroit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USA: IEEE, 2014, pp. 263–269.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2481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Credit scoring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6155223"/>
                  </p:ext>
                </p:extLst>
              </p:nvPr>
            </p:nvGraphicFramePr>
            <p:xfrm>
              <a:off x="1469268" y="2588880"/>
              <a:ext cx="6096000" cy="1920240"/>
            </p:xfrm>
            <a:graphic>
              <a:graphicData uri="http://schemas.openxmlformats.org/drawingml/2006/table">
                <a:tbl>
                  <a:tblPr bandRow="1" bandCol="1">
                    <a:tableStyleId>{5C22544A-7EE6-4342-B048-85BDC9FD1C3A}</a:tableStyleId>
                  </a:tblPr>
                  <a:tblGrid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Actual Positive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Actual Negative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Predicted Positive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𝐹𝑃</m:t>
                                        </m:r>
                                      </m:e>
                                      <m:sub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800" b="0" i="1" kern="120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𝐹𝑃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Predicted Negative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𝐹𝑁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6155223"/>
                  </p:ext>
                </p:extLst>
              </p:nvPr>
            </p:nvGraphicFramePr>
            <p:xfrm>
              <a:off x="1469268" y="2588880"/>
              <a:ext cx="6096000" cy="1920240"/>
            </p:xfrm>
            <a:graphic>
              <a:graphicData uri="http://schemas.openxmlformats.org/drawingml/2006/table">
                <a:tbl>
                  <a:tblPr bandRow="1" bandCol="1">
                    <a:tableStyleId>{5C22544A-7EE6-4342-B048-85BDC9FD1C3A}</a:tableStyleId>
                  </a:tblPr>
                  <a:tblGrid>
                    <a:gridCol w="2032000"/>
                    <a:gridCol w="2032000"/>
                    <a:gridCol w="20320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901" t="-4762" r="-100901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299" t="-4762" r="-599" b="-202857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99" t="-103774" r="-200299" b="-1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901" t="-103774" r="-100901" b="-1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299" t="-103774" r="-599" b="-100943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599" t="-205714" r="-200299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00901" t="-205714" r="-10090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200299" t="-205714" r="-599" b="-19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97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5241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/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endParaRPr lang="en-US" dirty="0">
              <a:solidFill>
                <a:schemeClr val="tx2"/>
              </a:solidFill>
              <a:latin typeface="+mn-lt"/>
            </a:endParaRPr>
          </a:p>
          <a:p>
            <a:pPr marL="0" lvl="1"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Predict the probability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of a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customer defecting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using historical, behavioral and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socioeconomical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information. 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This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tool is of great benefit to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subscription based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companies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allowing them to maximize the results of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retention campaigns.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28536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Churn modeling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9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2"/>
            <a:ext cx="20231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Motivation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27584" y="1340768"/>
            <a:ext cx="439248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Classification: </a:t>
            </a:r>
            <a:r>
              <a:rPr lang="en-US" sz="2000" b="1" dirty="0" smtClean="0">
                <a:solidFill>
                  <a:schemeClr val="tx2"/>
                </a:solidFill>
              </a:rPr>
              <a:t>predicting </a:t>
            </a:r>
            <a:r>
              <a:rPr lang="en-US" sz="2000" b="1" dirty="0">
                <a:solidFill>
                  <a:schemeClr val="tx2"/>
                </a:solidFill>
              </a:rPr>
              <a:t>the class of a </a:t>
            </a:r>
            <a:r>
              <a:rPr lang="en-US" sz="2000" b="1" dirty="0" smtClean="0">
                <a:solidFill>
                  <a:schemeClr val="tx2"/>
                </a:solidFill>
              </a:rPr>
              <a:t>set of </a:t>
            </a:r>
            <a:r>
              <a:rPr lang="en-US" sz="2000" b="1" dirty="0">
                <a:solidFill>
                  <a:schemeClr val="tx2"/>
                </a:solidFill>
              </a:rPr>
              <a:t>examples given their features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Standard classification methods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aim at minimizing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errors 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Such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traditional framework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assumes that all </a:t>
            </a:r>
            <a:r>
              <a:rPr lang="en-US" sz="2000" b="1" dirty="0">
                <a:solidFill>
                  <a:schemeClr val="tx2"/>
                </a:solidFill>
              </a:rPr>
              <a:t>misclassification errors </a:t>
            </a:r>
            <a:r>
              <a:rPr lang="en-US" sz="2000" b="1" dirty="0" smtClean="0">
                <a:solidFill>
                  <a:schemeClr val="tx2"/>
                </a:solidFill>
              </a:rPr>
              <a:t>carry the </a:t>
            </a:r>
            <a:r>
              <a:rPr lang="en-US" sz="2000" b="1" dirty="0">
                <a:solidFill>
                  <a:schemeClr val="tx2"/>
                </a:solidFill>
              </a:rPr>
              <a:t>same </a:t>
            </a:r>
            <a:r>
              <a:rPr lang="en-US" sz="2000" b="1" dirty="0" smtClean="0">
                <a:solidFill>
                  <a:schemeClr val="tx2"/>
                </a:solidFill>
              </a:rPr>
              <a:t>cost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4618871"/>
            <a:ext cx="74859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not the case in many real-world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applications: </a:t>
            </a:r>
            <a:r>
              <a:rPr lang="en-US" sz="2000" b="1" dirty="0" smtClean="0">
                <a:solidFill>
                  <a:schemeClr val="tx2"/>
                </a:solidFill>
              </a:rPr>
              <a:t>Credit </a:t>
            </a:r>
            <a:r>
              <a:rPr lang="en-US" sz="2000" b="1" dirty="0">
                <a:solidFill>
                  <a:schemeClr val="tx2"/>
                </a:solidFill>
              </a:rPr>
              <a:t>card fraud </a:t>
            </a:r>
            <a:r>
              <a:rPr lang="en-US" sz="2000" b="1" dirty="0" smtClean="0">
                <a:solidFill>
                  <a:schemeClr val="tx2"/>
                </a:solidFill>
              </a:rPr>
              <a:t>detection, churn modeling, </a:t>
            </a:r>
            <a:r>
              <a:rPr lang="en-US" sz="2000" b="1" dirty="0">
                <a:solidFill>
                  <a:schemeClr val="tx2"/>
                </a:solidFill>
              </a:rPr>
              <a:t>c</a:t>
            </a:r>
            <a:r>
              <a:rPr lang="en-US" sz="2000" b="1" dirty="0" smtClean="0">
                <a:solidFill>
                  <a:schemeClr val="tx2"/>
                </a:solidFill>
              </a:rPr>
              <a:t>redit </a:t>
            </a:r>
            <a:r>
              <a:rPr lang="en-US" sz="2000" b="1" dirty="0">
                <a:solidFill>
                  <a:schemeClr val="tx2"/>
                </a:solidFill>
              </a:rPr>
              <a:t>scoring, </a:t>
            </a:r>
            <a:r>
              <a:rPr lang="en-US" sz="2000" b="1" dirty="0" smtClean="0">
                <a:solidFill>
                  <a:schemeClr val="tx2"/>
                </a:solidFill>
              </a:rPr>
              <a:t>direct marketing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s-CO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5695392" y="1556792"/>
            <a:ext cx="3059224" cy="2808312"/>
            <a:chOff x="6300192" y="3968472"/>
            <a:chExt cx="1656184" cy="1044704"/>
          </a:xfrm>
        </p:grpSpPr>
        <p:sp>
          <p:nvSpPr>
            <p:cNvPr id="81" name="Oval 80"/>
            <p:cNvSpPr/>
            <p:nvPr/>
          </p:nvSpPr>
          <p:spPr>
            <a:xfrm>
              <a:off x="6967500" y="412691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7407932" y="4106788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7342882" y="425179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7604720" y="428296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6444208" y="439694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6516216" y="4558963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6372200" y="412691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7560332" y="4221088"/>
              <a:ext cx="72008" cy="540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7172672" y="401261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6687852" y="423280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7136668" y="428052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6507832" y="4627984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6579840" y="463214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7155904" y="461627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6660232" y="4584429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6732240" y="474644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651848" y="464056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6435824" y="488716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7495282" y="4478248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7100664" y="4699404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7172672" y="4781001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7351266" y="430792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6975884" y="4079197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7431658" y="4260208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7172672" y="408548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6973416" y="4211813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7145052" y="432195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6900044" y="463742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7485856" y="4780413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7117432" y="4224389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7560332" y="4221088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6452592" y="4349227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6524600" y="451124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6444208" y="424121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6524600" y="419349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6596608" y="435551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7155904" y="484129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7003504" y="4878749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7147520" y="4733283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7227912" y="4765986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7172672" y="4814880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7478514" y="461141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7740352" y="488716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6435824" y="423909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6751476" y="4025191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6823484" y="423909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6372200" y="418508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6895492" y="4031479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6455060" y="4008051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7270874" y="449082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7532712" y="4738983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7164288" y="4176671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6866508" y="461815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7414890" y="449711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6975884" y="429938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7001036" y="446140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6579840" y="445511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7020272" y="432068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6660232" y="440739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6651848" y="430567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6660232" y="440739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6804248" y="441997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7181056" y="4748298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6435824" y="4677426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7261448" y="4781001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6435824" y="4517533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6507832" y="459913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7261448" y="4781001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7181056" y="464142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Arrow Connector 149"/>
            <p:cNvCxnSpPr/>
            <p:nvPr/>
          </p:nvCxnSpPr>
          <p:spPr>
            <a:xfrm flipV="1">
              <a:off x="6300192" y="3968472"/>
              <a:ext cx="0" cy="104470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6300192" y="5013176"/>
              <a:ext cx="1656184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2" name="Freeform 151"/>
          <p:cNvSpPr/>
          <p:nvPr/>
        </p:nvSpPr>
        <p:spPr>
          <a:xfrm>
            <a:off x="6263764" y="1638431"/>
            <a:ext cx="1958813" cy="757637"/>
          </a:xfrm>
          <a:custGeom>
            <a:avLst/>
            <a:gdLst>
              <a:gd name="connsiteX0" fmla="*/ 0 w 1060450"/>
              <a:gd name="connsiteY0" fmla="*/ 0 h 281844"/>
              <a:gd name="connsiteX1" fmla="*/ 596900 w 1060450"/>
              <a:gd name="connsiteY1" fmla="*/ 241300 h 281844"/>
              <a:gd name="connsiteX2" fmla="*/ 1060450 w 1060450"/>
              <a:gd name="connsiteY2" fmla="*/ 279400 h 281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0450" h="281844">
                <a:moveTo>
                  <a:pt x="0" y="0"/>
                </a:moveTo>
                <a:cubicBezTo>
                  <a:pt x="210079" y="97366"/>
                  <a:pt x="420158" y="194733"/>
                  <a:pt x="596900" y="241300"/>
                </a:cubicBezTo>
                <a:cubicBezTo>
                  <a:pt x="773642" y="287867"/>
                  <a:pt x="917046" y="283633"/>
                  <a:pt x="1060450" y="2794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3" name="Freeform 152"/>
          <p:cNvSpPr/>
          <p:nvPr/>
        </p:nvSpPr>
        <p:spPr>
          <a:xfrm>
            <a:off x="5790945" y="2393954"/>
            <a:ext cx="609930" cy="1365576"/>
          </a:xfrm>
          <a:custGeom>
            <a:avLst/>
            <a:gdLst>
              <a:gd name="connsiteX0" fmla="*/ 0 w 330200"/>
              <a:gd name="connsiteY0" fmla="*/ 508000 h 508000"/>
              <a:gd name="connsiteX1" fmla="*/ 330200 w 330200"/>
              <a:gd name="connsiteY1" fmla="*/ 247650 h 508000"/>
              <a:gd name="connsiteX2" fmla="*/ 0 w 330200"/>
              <a:gd name="connsiteY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0200" h="508000">
                <a:moveTo>
                  <a:pt x="0" y="508000"/>
                </a:moveTo>
                <a:cubicBezTo>
                  <a:pt x="165100" y="420158"/>
                  <a:pt x="330200" y="332317"/>
                  <a:pt x="330200" y="247650"/>
                </a:cubicBezTo>
                <a:cubicBezTo>
                  <a:pt x="330200" y="162983"/>
                  <a:pt x="165100" y="81491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4" name="Freeform 153"/>
          <p:cNvSpPr/>
          <p:nvPr/>
        </p:nvSpPr>
        <p:spPr>
          <a:xfrm>
            <a:off x="7127439" y="3305283"/>
            <a:ext cx="892095" cy="870923"/>
          </a:xfrm>
          <a:custGeom>
            <a:avLst/>
            <a:gdLst>
              <a:gd name="connsiteX0" fmla="*/ 482957 w 482957"/>
              <a:gd name="connsiteY0" fmla="*/ 292237 h 323987"/>
              <a:gd name="connsiteX1" fmla="*/ 13057 w 482957"/>
              <a:gd name="connsiteY1" fmla="*/ 137 h 323987"/>
              <a:gd name="connsiteX2" fmla="*/ 121007 w 482957"/>
              <a:gd name="connsiteY2" fmla="*/ 323987 h 323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957" h="323987">
                <a:moveTo>
                  <a:pt x="482957" y="292237"/>
                </a:moveTo>
                <a:cubicBezTo>
                  <a:pt x="278169" y="143541"/>
                  <a:pt x="73382" y="-5155"/>
                  <a:pt x="13057" y="137"/>
                </a:cubicBezTo>
                <a:cubicBezTo>
                  <a:pt x="-47268" y="5429"/>
                  <a:pt x="121007" y="323987"/>
                  <a:pt x="121007" y="32398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5" name="Rectangle 154"/>
          <p:cNvSpPr/>
          <p:nvPr/>
        </p:nvSpPr>
        <p:spPr>
          <a:xfrm>
            <a:off x="6954416" y="4325034"/>
            <a:ext cx="5475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x1</a:t>
            </a:r>
            <a:endParaRPr lang="en-US" sz="2000" b="1" dirty="0" smtClean="0">
              <a:solidFill>
                <a:schemeClr val="tx2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 rot="16200000">
            <a:off x="5250310" y="2566604"/>
            <a:ext cx="5475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x2</a:t>
            </a:r>
            <a:endParaRPr lang="en-US" sz="20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37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  <p:bldP spid="4" grpId="0"/>
      <p:bldP spid="152" grpId="0" animBg="1"/>
      <p:bldP spid="153" grpId="0" animBg="1"/>
      <p:bldP spid="154" grpId="0" animBg="1"/>
      <p:bldP spid="155" grpId="0"/>
      <p:bldP spid="15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5241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/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r>
              <a:rPr lang="en-US" dirty="0" smtClean="0">
                <a:solidFill>
                  <a:schemeClr val="tx2"/>
                </a:solidFill>
                <a:latin typeface="+mn-lt"/>
              </a:rPr>
              <a:t>Churn management campaign 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[</a:t>
            </a:r>
            <a:r>
              <a:rPr lang="en-US" dirty="0" err="1" smtClean="0">
                <a:solidFill>
                  <a:schemeClr val="tx2"/>
                </a:solidFill>
                <a:latin typeface="+mn-lt"/>
              </a:rPr>
              <a:t>Verbraken</a:t>
            </a:r>
            <a:r>
              <a:rPr lang="en-US" dirty="0" smtClean="0">
                <a:solidFill>
                  <a:schemeClr val="tx2"/>
                </a:solidFill>
                <a:latin typeface="+mn-lt"/>
              </a:rPr>
              <a:t>, 2013]</a:t>
            </a:r>
            <a:endParaRPr lang="en-US" dirty="0">
              <a:solidFill>
                <a:schemeClr val="tx2"/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28536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Churn modeling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20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62942" y="4067491"/>
            <a:ext cx="1177365" cy="934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Inflow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334660" y="4410471"/>
            <a:ext cx="1033930" cy="4661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New Customers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1777984" y="3067735"/>
            <a:ext cx="1323785" cy="26655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Customer Base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1849702" y="3599657"/>
            <a:ext cx="1192302" cy="20559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Active Customers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458451" y="3067735"/>
            <a:ext cx="2336796" cy="26655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Predicted Churners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r>
              <a:rPr lang="en-US" sz="1400" dirty="0" smtClean="0"/>
              <a:t>Predicted Non-Churners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4554073" y="3503154"/>
            <a:ext cx="2109690" cy="3534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TP: Actual Churners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6" idx="3"/>
            <a:endCxn id="8" idx="1"/>
          </p:cNvCxnSpPr>
          <p:nvPr/>
        </p:nvCxnSpPr>
        <p:spPr>
          <a:xfrm flipV="1">
            <a:off x="1368590" y="4627610"/>
            <a:ext cx="481112" cy="159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554073" y="3890748"/>
            <a:ext cx="2109690" cy="3534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FP: Actual Non-Churners</a:t>
            </a:r>
            <a:endParaRPr lang="en-US" sz="1400" dirty="0"/>
          </a:p>
        </p:txBody>
      </p:sp>
      <p:cxnSp>
        <p:nvCxnSpPr>
          <p:cNvPr id="13" name="Straight Connector 12"/>
          <p:cNvCxnSpPr>
            <a:stCxn id="9" idx="1"/>
            <a:endCxn id="9" idx="3"/>
          </p:cNvCxnSpPr>
          <p:nvPr/>
        </p:nvCxnSpPr>
        <p:spPr>
          <a:xfrm>
            <a:off x="4458451" y="4400496"/>
            <a:ext cx="23367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557073" y="4844778"/>
            <a:ext cx="2109690" cy="3534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FN: Actual Churners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4557073" y="5232372"/>
            <a:ext cx="2109690" cy="3534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TN: Actual Non-Churners</a:t>
            </a:r>
            <a:endParaRPr lang="en-US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7676777" y="4067490"/>
            <a:ext cx="1177365" cy="934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Outflow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7748495" y="4410471"/>
            <a:ext cx="1033930" cy="4661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Effective Churners</a:t>
            </a:r>
            <a:endParaRPr lang="en-US" sz="1400" dirty="0"/>
          </a:p>
        </p:txBody>
      </p:sp>
      <p:sp>
        <p:nvSpPr>
          <p:cNvPr id="18" name="Curved Down Arrow 17"/>
          <p:cNvSpPr/>
          <p:nvPr/>
        </p:nvSpPr>
        <p:spPr>
          <a:xfrm>
            <a:off x="2318871" y="2458152"/>
            <a:ext cx="3448423" cy="507999"/>
          </a:xfrm>
          <a:prstGeom prst="curvedDownArrow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Churn Model Prediction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1"/>
          </p:cNvCxnSpPr>
          <p:nvPr/>
        </p:nvCxnSpPr>
        <p:spPr>
          <a:xfrm flipH="1" flipV="1">
            <a:off x="3042004" y="5409115"/>
            <a:ext cx="1515069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4" idx="3"/>
            <a:endCxn id="17" idx="1"/>
          </p:cNvCxnSpPr>
          <p:nvPr/>
        </p:nvCxnSpPr>
        <p:spPr>
          <a:xfrm flipV="1">
            <a:off x="6666763" y="4643554"/>
            <a:ext cx="1081732" cy="377968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0" idx="3"/>
            <a:endCxn id="17" idx="1"/>
          </p:cNvCxnSpPr>
          <p:nvPr/>
        </p:nvCxnSpPr>
        <p:spPr>
          <a:xfrm>
            <a:off x="6663763" y="3679898"/>
            <a:ext cx="1084732" cy="963656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039003" y="3679898"/>
            <a:ext cx="1515069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61519" y="5255226"/>
            <a:ext cx="276038" cy="30777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1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68110" y="4867632"/>
            <a:ext cx="276038" cy="30777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1</a:t>
            </a:r>
            <a:endParaRPr lang="en-US" sz="1400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888663" y="3526010"/>
                <a:ext cx="655564" cy="307777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𝜸</m:t>
                      </m:r>
                    </m:oMath>
                  </m:oMathPara>
                </a14:m>
                <a:endParaRPr lang="en-US" sz="1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663" y="3526010"/>
                <a:ext cx="655564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634474" y="3526010"/>
                <a:ext cx="333746" cy="307777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𝜸</m:t>
                      </m:r>
                    </m:oMath>
                  </m:oMathPara>
                </a14:m>
                <a:endParaRPr lang="en-US" sz="1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474" y="3526010"/>
                <a:ext cx="333746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Elbow Connector 26"/>
          <p:cNvCxnSpPr>
            <a:stCxn id="12" idx="1"/>
            <a:endCxn id="8" idx="3"/>
          </p:cNvCxnSpPr>
          <p:nvPr/>
        </p:nvCxnSpPr>
        <p:spPr>
          <a:xfrm rot="10800000" flipV="1">
            <a:off x="3042005" y="4067492"/>
            <a:ext cx="1512069" cy="5601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58518" y="4473720"/>
            <a:ext cx="276038" cy="30777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1</a:t>
            </a:r>
            <a:endParaRPr lang="en-US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14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3" grpId="0" animBg="1"/>
      <p:bldP spid="24" grpId="0" animBg="1"/>
      <p:bldP spid="25" grpId="0" animBg="1"/>
      <p:bldP spid="26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5241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/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r>
              <a:rPr lang="en-US" dirty="0" smtClean="0">
                <a:solidFill>
                  <a:schemeClr val="tx2"/>
                </a:solidFill>
                <a:latin typeface="+mn-lt"/>
              </a:rPr>
              <a:t>Proposed financial </a:t>
            </a:r>
            <a:r>
              <a:rPr lang="en-US" dirty="0" smtClean="0">
                <a:solidFill>
                  <a:schemeClr val="tx2"/>
                </a:solidFill>
                <a:latin typeface="+mn-lt"/>
              </a:rPr>
              <a:t>evaluation of a churn campaign</a:t>
            </a:r>
            <a:endParaRPr lang="en-US" dirty="0">
              <a:solidFill>
                <a:schemeClr val="tx2"/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1" algn="just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A. Correa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Bahnsen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A.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Stojanovic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D.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Aouada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and B.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Ottersten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“A novel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cost-sensitive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framework for customer churn predictive modeling,” Decision Analytics, vol.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2:5,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2015.</a:t>
            </a:r>
          </a:p>
          <a:p>
            <a:pPr marL="0" lvl="1" algn="just"/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28536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Churn modeling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21</a:t>
            </a:fld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51520" y="4067491"/>
            <a:ext cx="1177365" cy="934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Inflow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323238" y="4410471"/>
            <a:ext cx="1033930" cy="4661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New Customers</a:t>
            </a:r>
            <a:endParaRPr lang="en-US" sz="1400" dirty="0"/>
          </a:p>
        </p:txBody>
      </p:sp>
      <p:sp>
        <p:nvSpPr>
          <p:cNvPr id="31" name="Rounded Rectangle 30"/>
          <p:cNvSpPr/>
          <p:nvPr/>
        </p:nvSpPr>
        <p:spPr>
          <a:xfrm>
            <a:off x="1766562" y="3067735"/>
            <a:ext cx="1323785" cy="26655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Customer Base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32" name="Rounded Rectangle 31"/>
          <p:cNvSpPr/>
          <p:nvPr/>
        </p:nvSpPr>
        <p:spPr>
          <a:xfrm>
            <a:off x="1838280" y="3599657"/>
            <a:ext cx="1192302" cy="20559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Active Customers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447029" y="3067735"/>
            <a:ext cx="2336796" cy="26655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Predicted Churners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r>
              <a:rPr lang="en-US" sz="1400" dirty="0" smtClean="0"/>
              <a:t>Predicted Non-Churners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34" name="Rounded Rectangle 33"/>
          <p:cNvSpPr/>
          <p:nvPr/>
        </p:nvSpPr>
        <p:spPr>
          <a:xfrm>
            <a:off x="4542651" y="3503154"/>
            <a:ext cx="2109690" cy="3534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TP: Actual Churners</a:t>
            </a:r>
            <a:endParaRPr lang="en-US" sz="1400" dirty="0"/>
          </a:p>
        </p:txBody>
      </p:sp>
      <p:cxnSp>
        <p:nvCxnSpPr>
          <p:cNvPr id="35" name="Straight Arrow Connector 34"/>
          <p:cNvCxnSpPr>
            <a:stCxn id="30" idx="3"/>
            <a:endCxn id="32" idx="1"/>
          </p:cNvCxnSpPr>
          <p:nvPr/>
        </p:nvCxnSpPr>
        <p:spPr>
          <a:xfrm flipV="1">
            <a:off x="1357168" y="4627610"/>
            <a:ext cx="481112" cy="159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542651" y="3890748"/>
            <a:ext cx="2109690" cy="3534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FP: Actual Non-Churners</a:t>
            </a:r>
            <a:endParaRPr lang="en-US" sz="1400" dirty="0"/>
          </a:p>
        </p:txBody>
      </p:sp>
      <p:cxnSp>
        <p:nvCxnSpPr>
          <p:cNvPr id="37" name="Straight Connector 36"/>
          <p:cNvCxnSpPr>
            <a:stCxn id="33" idx="1"/>
            <a:endCxn id="33" idx="3"/>
          </p:cNvCxnSpPr>
          <p:nvPr/>
        </p:nvCxnSpPr>
        <p:spPr>
          <a:xfrm>
            <a:off x="4447029" y="4400496"/>
            <a:ext cx="23367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4545651" y="4844778"/>
            <a:ext cx="2109690" cy="3534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FN: Actual Churners</a:t>
            </a:r>
            <a:endParaRPr lang="en-US" sz="1400" dirty="0"/>
          </a:p>
        </p:txBody>
      </p:sp>
      <p:sp>
        <p:nvSpPr>
          <p:cNvPr id="39" name="Rounded Rectangle 38"/>
          <p:cNvSpPr/>
          <p:nvPr/>
        </p:nvSpPr>
        <p:spPr>
          <a:xfrm>
            <a:off x="4545651" y="5232372"/>
            <a:ext cx="2109690" cy="3534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TN: Actual Non-Churners</a:t>
            </a:r>
            <a:endParaRPr lang="en-US" sz="1400" dirty="0"/>
          </a:p>
        </p:txBody>
      </p:sp>
      <p:sp>
        <p:nvSpPr>
          <p:cNvPr id="40" name="Rounded Rectangle 39"/>
          <p:cNvSpPr/>
          <p:nvPr/>
        </p:nvSpPr>
        <p:spPr>
          <a:xfrm>
            <a:off x="7665355" y="4067490"/>
            <a:ext cx="1177365" cy="934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Outflow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41" name="Rounded Rectangle 40"/>
          <p:cNvSpPr/>
          <p:nvPr/>
        </p:nvSpPr>
        <p:spPr>
          <a:xfrm>
            <a:off x="7737073" y="4410471"/>
            <a:ext cx="1033930" cy="4661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Effective Churners</a:t>
            </a:r>
            <a:endParaRPr lang="en-US" sz="1400" dirty="0"/>
          </a:p>
        </p:txBody>
      </p:sp>
      <p:sp>
        <p:nvSpPr>
          <p:cNvPr id="42" name="Curved Down Arrow 41"/>
          <p:cNvSpPr/>
          <p:nvPr/>
        </p:nvSpPr>
        <p:spPr>
          <a:xfrm>
            <a:off x="2307449" y="2458152"/>
            <a:ext cx="3448423" cy="507999"/>
          </a:xfrm>
          <a:prstGeom prst="curvedDownArrow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Churn Model Prediction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39" idx="1"/>
          </p:cNvCxnSpPr>
          <p:nvPr/>
        </p:nvCxnSpPr>
        <p:spPr>
          <a:xfrm flipH="1" flipV="1">
            <a:off x="3030582" y="5409115"/>
            <a:ext cx="1515069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8" idx="3"/>
            <a:endCxn id="41" idx="1"/>
          </p:cNvCxnSpPr>
          <p:nvPr/>
        </p:nvCxnSpPr>
        <p:spPr>
          <a:xfrm flipV="1">
            <a:off x="6655341" y="4643554"/>
            <a:ext cx="1081732" cy="377968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4" idx="3"/>
            <a:endCxn id="41" idx="1"/>
          </p:cNvCxnSpPr>
          <p:nvPr/>
        </p:nvCxnSpPr>
        <p:spPr>
          <a:xfrm>
            <a:off x="6652341" y="3679898"/>
            <a:ext cx="1084732" cy="963656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3027581" y="3679898"/>
            <a:ext cx="1515069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623051" y="5255226"/>
                <a:ext cx="332142" cy="307777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051" y="5255226"/>
                <a:ext cx="332142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923087" y="4867631"/>
                <a:ext cx="554959" cy="307777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𝑪𝑳𝑽</m:t>
                      </m:r>
                    </m:oMath>
                  </m:oMathPara>
                </a14:m>
                <a:endParaRPr lang="en-US" sz="1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087" y="4867631"/>
                <a:ext cx="554959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877241" y="3526010"/>
                <a:ext cx="970779" cy="307777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𝑪𝑳𝑽</m:t>
                      </m:r>
                      <m:r>
                        <a:rPr lang="en-US" sz="14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241" y="3526010"/>
                <a:ext cx="970779" cy="3077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78817" y="3526008"/>
                <a:ext cx="835549" cy="307777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817" y="3526008"/>
                <a:ext cx="835549" cy="3077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Elbow Connector 50"/>
          <p:cNvCxnSpPr>
            <a:stCxn id="36" idx="1"/>
            <a:endCxn id="32" idx="3"/>
          </p:cNvCxnSpPr>
          <p:nvPr/>
        </p:nvCxnSpPr>
        <p:spPr>
          <a:xfrm rot="10800000" flipV="1">
            <a:off x="3030583" y="4067492"/>
            <a:ext cx="1512069" cy="5601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381818" y="4473718"/>
                <a:ext cx="835549" cy="307777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14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818" y="4473718"/>
                <a:ext cx="835549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28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5241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/>
            <a:endParaRPr lang="en-US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endParaRPr lang="en-US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r>
              <a:rPr lang="en-US" b="1" dirty="0" smtClean="0">
                <a:solidFill>
                  <a:schemeClr val="tx2"/>
                </a:solidFill>
                <a:latin typeface="+mn-lt"/>
              </a:rPr>
              <a:t>Cost matrix</a:t>
            </a: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A. Correa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Bahnsen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A.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Stojanovic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D.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Aouada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and B.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Ottersten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“A novel cost-sensitive</a:t>
            </a:r>
          </a:p>
          <a:p>
            <a:pPr marL="0" lvl="1" algn="just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framework for customer churn predictive modeling,” Decision Analytics, vol. 2:5, 2015.</a:t>
            </a:r>
          </a:p>
          <a:p>
            <a:pPr marL="0" lvl="1" algn="just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29482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Churn modeling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8405353"/>
                  </p:ext>
                </p:extLst>
              </p:nvPr>
            </p:nvGraphicFramePr>
            <p:xfrm>
              <a:off x="1342268" y="2564904"/>
              <a:ext cx="6350000" cy="1947164"/>
            </p:xfrm>
            <a:graphic>
              <a:graphicData uri="http://schemas.openxmlformats.org/drawingml/2006/table">
                <a:tbl>
                  <a:tblPr bandRow="1" bandCol="1">
                    <a:tableStyleId>{5C22544A-7EE6-4342-B048-85BDC9FD1C3A}</a:tableStyleId>
                  </a:tblPr>
                  <a:tblGrid>
                    <a:gridCol w="2032000"/>
                    <a:gridCol w="2286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Actual Positive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Actual Negative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Predicted Positive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b="0" i="1" kern="120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kern="120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b="0" i="1" kern="120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kern="120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sz="1800" b="0" i="1" kern="120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b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 +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𝐶𝐿𝑉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𝐹𝑃</m:t>
                                        </m:r>
                                      </m:e>
                                      <m:sub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800" b="0" i="1" kern="120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800" b="0" i="1" kern="120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Predicted Negative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𝐹𝑁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𝐶𝐿𝑉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8405353"/>
                  </p:ext>
                </p:extLst>
              </p:nvPr>
            </p:nvGraphicFramePr>
            <p:xfrm>
              <a:off x="1342268" y="2564904"/>
              <a:ext cx="6350000" cy="1947164"/>
            </p:xfrm>
            <a:graphic>
              <a:graphicData uri="http://schemas.openxmlformats.org/drawingml/2006/table">
                <a:tbl>
                  <a:tblPr bandRow="1" bandCol="1">
                    <a:tableStyleId>{5C22544A-7EE6-4342-B048-85BDC9FD1C3A}</a:tableStyleId>
                  </a:tblPr>
                  <a:tblGrid>
                    <a:gridCol w="2032000"/>
                    <a:gridCol w="2286000"/>
                    <a:gridCol w="20320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8830" t="-4717" r="-89096" b="-2047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13213" t="-4717" r="-601" b="-204717"/>
                          </a:stretch>
                        </a:blipFill>
                      </a:tcPr>
                    </a:tc>
                  </a:tr>
                  <a:tr h="6670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0" t="-101835" r="-213514" b="-99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8830" t="-101835" r="-89096" b="-99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13213" t="-101835" r="-601" b="-99083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300" t="-207547" r="-213514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88830" t="-207547" r="-89096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213213" t="-207547" r="-601" b="-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1269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5241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Classify those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customers who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are more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likely to have a certain response to a marketing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campaign.</a:t>
            </a: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This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problem is example-dependent cost sensitive,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as the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false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positives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have the cost of contacting the client, and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false negatives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have the cost due to the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loss of income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by failing to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making the an offer to the right customer.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29627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Direct marketing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9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 bldLvl="2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5241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/>
            <a:endParaRPr lang="en-US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endParaRPr lang="en-US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r>
              <a:rPr lang="en-US" b="1" dirty="0" smtClean="0">
                <a:solidFill>
                  <a:schemeClr val="tx2"/>
                </a:solidFill>
                <a:latin typeface="+mn-lt"/>
              </a:rPr>
              <a:t>Cost matrix</a:t>
            </a: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A. Correa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Bahnsen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A.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Stojanovic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D.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Aouada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and B.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Ottersten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“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Improving Credit Card Fraud Detection with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Calibrated Probabilities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,” in Proceedings of the fourteenth SIAM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International Conference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on Data Mining, Philadelphia, USA, 2014, pp. 677 – 685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.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29627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Direct marketing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335228"/>
                  </p:ext>
                </p:extLst>
              </p:nvPr>
            </p:nvGraphicFramePr>
            <p:xfrm>
              <a:off x="1469268" y="2588880"/>
              <a:ext cx="6096000" cy="1920240"/>
            </p:xfrm>
            <a:graphic>
              <a:graphicData uri="http://schemas.openxmlformats.org/drawingml/2006/table">
                <a:tbl>
                  <a:tblPr bandRow="1" bandCol="1">
                    <a:tableStyleId>{5C22544A-7EE6-4342-B048-85BDC9FD1C3A}</a:tableStyleId>
                  </a:tblPr>
                  <a:tblGrid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Actual Positive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Actual Negative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Predicted Positive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𝐹𝑃</m:t>
                                        </m:r>
                                      </m:e>
                                      <m:sub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800" b="0" i="1" kern="120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Predicted Negative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𝐹𝑁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𝐼𝑛𝑡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335228"/>
                  </p:ext>
                </p:extLst>
              </p:nvPr>
            </p:nvGraphicFramePr>
            <p:xfrm>
              <a:off x="1469268" y="2588880"/>
              <a:ext cx="6096000" cy="1920240"/>
            </p:xfrm>
            <a:graphic>
              <a:graphicData uri="http://schemas.openxmlformats.org/drawingml/2006/table">
                <a:tbl>
                  <a:tblPr bandRow="1" bandCol="1">
                    <a:tableStyleId>{5C22544A-7EE6-4342-B048-85BDC9FD1C3A}</a:tableStyleId>
                  </a:tblPr>
                  <a:tblGrid>
                    <a:gridCol w="2032000"/>
                    <a:gridCol w="2032000"/>
                    <a:gridCol w="20320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901" t="-4762" r="-100901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299" t="-4762" r="-599" b="-202857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99" t="-103774" r="-200299" b="-1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901" t="-103774" r="-100901" b="-1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299" t="-103774" r="-599" b="-100943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599" t="-205714" r="-200299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00901" t="-205714" r="-10090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200299" t="-205714" r="-599" b="-19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2177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24636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Motivation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Cost-sensitive classification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Background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Real-world cost-sensitive applications</a:t>
            </a: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Credit card fraud detection, churn modeling, credit scoring, direct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marketing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marL="285750" lvl="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1F497D"/>
                </a:solidFill>
                <a:latin typeface="Calibri"/>
                <a:ea typeface="+mn-ea"/>
              </a:rPr>
              <a:t>Proposed cost-sensitive algorithms</a:t>
            </a:r>
            <a:endParaRPr lang="en-US" dirty="0">
              <a:solidFill>
                <a:srgbClr val="1F497D"/>
              </a:solidFill>
              <a:latin typeface="Calibri"/>
              <a:ea typeface="+mn-ea"/>
            </a:endParaRP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Bayes minimum risk, cost-sensitive logistic regression, cost-sensitive decision trees, ensembles of cost-sensitive decision trees</a:t>
            </a:r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Experiments</a:t>
            </a: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Experimental setup, results</a:t>
            </a:r>
            <a:endParaRPr lang="en-US" sz="1600" dirty="0">
              <a:solidFill>
                <a:srgbClr val="1F497D"/>
              </a:solidFill>
              <a:latin typeface="Calibri"/>
              <a:ea typeface="+mn-ea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Conclusions</a:t>
            </a: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Contributions, future work</a:t>
            </a:r>
            <a:endParaRPr lang="en-US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799" y="467961"/>
            <a:ext cx="1446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Agenda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516902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2"/>
                </a:solidFill>
                <a:latin typeface="+mn-lt"/>
              </a:rPr>
              <a:t>Bayes minimum risk (BMR)</a:t>
            </a: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A. Correa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Bahnsen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A.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Stojanovic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D.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Aouada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and B.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Ottersten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“Cost Sensitive Credit Card Fraud Detection Using Bayes Minimum Risk,” in 2013 12th International Conference on Machine Learning and Applications. Miami, USA: IEEE, Dec. 2013, pp.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333–338. </a:t>
            </a: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A. Correa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Bahnsen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Aouada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and B.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Ottersten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“Improving Credit Card Fraud Detection with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Calibrated Probabilities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,” in Proceedings of the fourteenth SIAM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International Conference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on Data Mining, Philadelphia, USA, 2014, pp. 677 – 685.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000" b="1" dirty="0" smtClean="0">
              <a:solidFill>
                <a:schemeClr val="tx2"/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Cost-sensitive logistic regression (CSLR)</a:t>
            </a: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. Correa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Bahnsen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D.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Aouada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and B.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Ottersten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“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Example-Dependent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Cost-Sensitive Logistic Regression for Credit Scoring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,” in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2014 13th International Conference on Machine Learning and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Applications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. Detroit, USA: IEEE, 2014, pp. 263–269.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000" b="1" dirty="0" smtClean="0">
              <a:solidFill>
                <a:schemeClr val="tx2"/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Cost-sensitive decision trees (CSDT)</a:t>
            </a:r>
            <a:endParaRPr lang="da-DK" sz="2000" b="1" dirty="0">
              <a:solidFill>
                <a:schemeClr val="tx2"/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A. Correa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Bahnsen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D.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Aouada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and B.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Ottersten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“Example-Dependent Cost-Sensitive Decision Trees,” Expert Systems with Applications, vol. 42:19, 2015.</a:t>
            </a:r>
            <a:endParaRPr lang="en-US" sz="1400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+mn-ea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000" b="1" dirty="0">
              <a:solidFill>
                <a:srgbClr val="1F497D"/>
              </a:solidFill>
              <a:latin typeface="Calibri"/>
              <a:ea typeface="+mn-ea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1F497D"/>
                </a:solidFill>
                <a:latin typeface="Calibri"/>
                <a:ea typeface="+mn-ea"/>
              </a:rPr>
              <a:t>Ensembles of cost-sensitive </a:t>
            </a:r>
            <a:r>
              <a:rPr lang="en-US" sz="2000" b="1" dirty="0">
                <a:solidFill>
                  <a:srgbClr val="1F497D"/>
                </a:solidFill>
                <a:latin typeface="Calibri"/>
                <a:ea typeface="+mn-ea"/>
              </a:rPr>
              <a:t>decision trees </a:t>
            </a:r>
            <a:r>
              <a:rPr lang="en-US" sz="2000" b="1" dirty="0" smtClean="0">
                <a:solidFill>
                  <a:srgbClr val="1F497D"/>
                </a:solidFill>
                <a:latin typeface="Calibri"/>
                <a:ea typeface="+mn-ea"/>
              </a:rPr>
              <a:t>(ECSDT</a:t>
            </a:r>
            <a:r>
              <a:rPr lang="en-US" sz="2000" b="1" dirty="0">
                <a:solidFill>
                  <a:srgbClr val="1F497D"/>
                </a:solidFill>
                <a:latin typeface="Calibri"/>
                <a:ea typeface="+mn-ea"/>
              </a:rPr>
              <a:t>)</a:t>
            </a:r>
            <a:endParaRPr lang="da-DK" sz="2000" b="1" dirty="0">
              <a:solidFill>
                <a:srgbClr val="1F497D"/>
              </a:solidFill>
              <a:latin typeface="Calibri"/>
              <a:ea typeface="+mn-ea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A. Correa </a:t>
            </a:r>
            <a:r>
              <a:rPr 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Bahnsen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, D. </a:t>
            </a:r>
            <a:r>
              <a:rPr 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Aouada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, and B. </a:t>
            </a:r>
            <a:r>
              <a:rPr 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Ottersten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, “Ensemble of Example-Dependent Cost-Sensitive Decision Trees,” IEEE Transactions on Knowledge and Data </a:t>
            </a:r>
            <a:r>
              <a:rPr 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Engineering, vol. under review, 2015.</a:t>
            </a: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algn="just"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59852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</a:rPr>
              <a:t>Proposed cost-sensitive algorithms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2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 bwMode="auto">
              <a:xfrm>
                <a:off x="502096" y="1421135"/>
                <a:ext cx="8011522" cy="51042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4000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Decision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model based on </a:t>
                </a:r>
                <a:r>
                  <a:rPr lang="en-US" sz="2000" b="1" dirty="0">
                    <a:solidFill>
                      <a:schemeClr val="tx2"/>
                    </a:solidFill>
                    <a:latin typeface="+mn-lt"/>
                  </a:rPr>
                  <a:t>quantifying </a:t>
                </a:r>
                <a:r>
                  <a:rPr lang="en-US" sz="2000" b="1" dirty="0" smtClean="0">
                    <a:solidFill>
                      <a:schemeClr val="tx2"/>
                    </a:solidFill>
                    <a:latin typeface="+mn-lt"/>
                  </a:rPr>
                  <a:t>tradeoffs</a:t>
                </a:r>
                <a:r>
                  <a:rPr lang="en-US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between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various decisions using probabilities and the costs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that accompany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such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decisions</a:t>
                </a: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b="1" dirty="0" smtClean="0">
                    <a:solidFill>
                      <a:schemeClr val="tx2"/>
                    </a:solidFill>
                    <a:latin typeface="+mn-lt"/>
                  </a:rPr>
                  <a:t>Risk of classification</a:t>
                </a:r>
              </a:p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=0|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𝑇𝑁</m:t>
                              </m:r>
                            </m:sub>
                          </m:sSub>
                        </m:e>
                        <m:sub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𝐹𝑁</m:t>
                              </m:r>
                            </m:sub>
                          </m:sSub>
                        </m:e>
                        <m:sub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b="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𝐹𝑃</m:t>
                              </m:r>
                            </m:sub>
                          </m:sSub>
                        </m:e>
                        <m:sub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𝑇𝑃</m:t>
                              </m:r>
                            </m:sub>
                          </m:sSub>
                        </m:e>
                        <m:sub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b="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 smtClean="0">
                  <a:solidFill>
                    <a:schemeClr val="tx2"/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Using the different risks the prediction is made based on the following condition:</a:t>
                </a:r>
              </a:p>
              <a:p>
                <a:endParaRPr lang="en-US" sz="2000" b="1" dirty="0" smtClean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b="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000" b="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000" b="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000" b="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=0|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000" b="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≤</m:t>
                                </m:r>
                                <m:r>
                                  <a:rPr lang="en-US" sz="2000" b="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000" b="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000" b="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=1|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000" b="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</a:rPr>
                                  <m:t> 1</m:t>
                                </m:r>
                              </m:e>
                              <m:e>
                                <m:r>
                                  <a:rPr lang="en-US" sz="2000" b="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b="1" dirty="0" smtClean="0">
                  <a:solidFill>
                    <a:schemeClr val="tx2"/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b="1" dirty="0">
                  <a:solidFill>
                    <a:schemeClr val="tx2"/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 smtClean="0">
                  <a:solidFill>
                    <a:schemeClr val="tx2"/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 smtClean="0">
                  <a:solidFill>
                    <a:schemeClr val="tx2"/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 smtClean="0">
                  <a:solidFill>
                    <a:schemeClr val="tx2"/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>
                  <a:solidFill>
                    <a:schemeClr val="tx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096" y="1421135"/>
                <a:ext cx="8011522" cy="5104209"/>
              </a:xfrm>
              <a:prstGeom prst="rect">
                <a:avLst/>
              </a:prstGeom>
              <a:blipFill rotWithShape="0">
                <a:blip r:embed="rId2"/>
                <a:stretch>
                  <a:fillRect l="-760" t="-1195" r="-760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4799" y="467962"/>
            <a:ext cx="36216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Bayes Minimum Risk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246368" cy="416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16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59664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</a:rPr>
              <a:t>Cost-Sensitive </a:t>
            </a:r>
            <a:r>
              <a:rPr lang="en-US" sz="3200" dirty="0">
                <a:solidFill>
                  <a:schemeClr val="accent1"/>
                </a:solidFill>
              </a:rPr>
              <a:t>Logistic Regression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02096" y="1421136"/>
            <a:ext cx="8011522" cy="3448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pPr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3"/>
              <p:cNvSpPr txBox="1">
                <a:spLocks noChangeArrowheads="1"/>
              </p:cNvSpPr>
              <p:nvPr/>
            </p:nvSpPr>
            <p:spPr bwMode="auto">
              <a:xfrm>
                <a:off x="502096" y="1494393"/>
                <a:ext cx="8246368" cy="38068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4000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marL="285750" indent="-285750" algn="just" eaLnBrk="1" hangingPunct="1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Logistic Regression Model</a:t>
                </a:r>
              </a:p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=0|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>
                      <a:lumMod val="50000"/>
                    </a:schemeClr>
                  </a:solidFill>
                  <a:latin typeface="+mn-lt"/>
                </a:endParaRPr>
              </a:p>
              <a:p>
                <a:pPr algn="just" eaLnBrk="1" hangingPunct="1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endParaRPr>
              </a:p>
              <a:p>
                <a:pPr marL="285750" indent="-285750" algn="just" eaLnBrk="1" hangingPunct="1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2000" b="1" dirty="0" smtClean="0">
                    <a:solidFill>
                      <a:schemeClr val="tx2"/>
                    </a:solidFill>
                    <a:latin typeface="+mn-lt"/>
                  </a:rPr>
                  <a:t>Cost Function</a:t>
                </a:r>
              </a:p>
              <a:p>
                <a:pPr marL="285750" indent="-285750" algn="just" eaLnBrk="1" hangingPunct="1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b="1" dirty="0" smtClean="0">
                  <a:solidFill>
                    <a:schemeClr val="tx2"/>
                  </a:solidFill>
                  <a:latin typeface="+mn-lt"/>
                </a:endParaRPr>
              </a:p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bg1">
                      <a:lumMod val="50000"/>
                    </a:schemeClr>
                  </a:solidFill>
                  <a:latin typeface="+mn-lt"/>
                </a:endParaRPr>
              </a:p>
              <a:p>
                <a:pPr marL="285750" indent="-285750" algn="just" eaLnBrk="1" hangingPunct="1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dirty="0">
                  <a:solidFill>
                    <a:schemeClr val="bg1">
                      <a:lumMod val="50000"/>
                    </a:schemeClr>
                  </a:solidFill>
                  <a:latin typeface="+mn-lt"/>
                </a:endParaRPr>
              </a:p>
              <a:p>
                <a:pPr marL="285750" indent="-285750" algn="just" eaLnBrk="1" hangingPunct="1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2000" b="1" dirty="0" smtClean="0">
                    <a:solidFill>
                      <a:schemeClr val="tx2"/>
                    </a:solidFill>
                    <a:latin typeface="+mn-lt"/>
                  </a:rPr>
                  <a:t>Cost Analysis</a:t>
                </a:r>
              </a:p>
              <a:p>
                <a:pPr marL="285750" indent="-285750" algn="just" eaLnBrk="1" hangingPunct="1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b="1" dirty="0" smtClean="0">
                  <a:solidFill>
                    <a:schemeClr val="tx2"/>
                  </a:solidFill>
                  <a:latin typeface="+mn-lt"/>
                </a:endParaRPr>
              </a:p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d>
                      <m:dPr>
                        <m:begChr m:val="{"/>
                        <m:endChr m:val=""/>
                        <m:ctrlPr>
                          <a:rPr lang="en-US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𝑖𝑛𝑓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</m:t>
                              </m:r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tx2"/>
                    </a:solidFill>
                    <a:latin typeface="+mn-lt"/>
                  </a:rPr>
                  <a:t>          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𝑇𝑁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𝐹𝑃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≈∞</m:t>
                          </m:r>
                        </m:e>
                      </m:mr>
                    </m:m>
                  </m:oMath>
                </a14:m>
                <a:endParaRPr lang="en-US" sz="2000" dirty="0">
                  <a:solidFill>
                    <a:schemeClr val="tx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096" y="1494393"/>
                <a:ext cx="8246368" cy="3806815"/>
              </a:xfrm>
              <a:prstGeom prst="rect">
                <a:avLst/>
              </a:prstGeom>
              <a:blipFill rotWithShape="0">
                <a:blip r:embed="rId2"/>
                <a:stretch>
                  <a:fillRect l="-665" t="-1600" b="-1248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Arrow 20"/>
          <p:cNvSpPr/>
          <p:nvPr/>
        </p:nvSpPr>
        <p:spPr>
          <a:xfrm>
            <a:off x="4788024" y="5157192"/>
            <a:ext cx="364385" cy="57064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6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 bldLvl="2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59664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</a:rPr>
              <a:t>Cost-Sensitive </a:t>
            </a:r>
            <a:r>
              <a:rPr lang="en-US" sz="3200" dirty="0">
                <a:solidFill>
                  <a:schemeClr val="accent1"/>
                </a:solidFill>
              </a:rPr>
              <a:t>Logistic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pPr/>
              <a:t>29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3"/>
              <p:cNvSpPr txBox="1">
                <a:spLocks noChangeArrowheads="1"/>
              </p:cNvSpPr>
              <p:nvPr/>
            </p:nvSpPr>
            <p:spPr bwMode="auto">
              <a:xfrm>
                <a:off x="502096" y="1494393"/>
                <a:ext cx="8246368" cy="38068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4000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marL="285750" indent="-285750" algn="just" eaLnBrk="1" hangingPunct="1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2000" b="1" dirty="0" smtClean="0">
                    <a:solidFill>
                      <a:schemeClr val="tx2"/>
                    </a:solidFill>
                    <a:latin typeface="+mn-lt"/>
                  </a:rPr>
                  <a:t>Actual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Costs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algn="just" eaLnBrk="1" hangingPunct="1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b="1" dirty="0">
                  <a:solidFill>
                    <a:schemeClr val="tx2"/>
                  </a:solidFill>
                  <a:latin typeface="+mn-lt"/>
                </a:endParaRPr>
              </a:p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  <m:r>
                                                <a:rPr lang="en-US" sz="2000" b="0" i="1" smtClean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𝑖𝑓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𝑎𝑛𝑑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≈1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𝑇𝑁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𝑖𝑓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𝑎𝑛𝑑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≈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𝐹𝑃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𝑖𝑓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𝑎𝑛𝑑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≈1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  <m: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𝑖𝑓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 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𝑎𝑛𝑑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≈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1" dirty="0" smtClean="0">
                  <a:solidFill>
                    <a:schemeClr val="tx2"/>
                  </a:solidFill>
                  <a:latin typeface="+mn-lt"/>
                </a:endParaRPr>
              </a:p>
              <a:p>
                <a:pPr algn="just" eaLnBrk="1" hangingPunct="1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b="1" dirty="0">
                  <a:solidFill>
                    <a:schemeClr val="tx2"/>
                  </a:solidFill>
                  <a:latin typeface="+mn-lt"/>
                </a:endParaRPr>
              </a:p>
              <a:p>
                <a:pPr marL="285750" indent="-285750" algn="just" eaLnBrk="1" hangingPunct="1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b="1" dirty="0" smtClean="0">
                  <a:solidFill>
                    <a:schemeClr val="tx2"/>
                  </a:solidFill>
                  <a:latin typeface="+mn-lt"/>
                </a:endParaRPr>
              </a:p>
              <a:p>
                <a:pPr marL="285750" indent="-285750" algn="just" eaLnBrk="1" hangingPunct="1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2000" b="1" dirty="0" smtClean="0">
                    <a:solidFill>
                      <a:schemeClr val="tx2"/>
                    </a:solidFill>
                    <a:latin typeface="+mn-lt"/>
                  </a:rPr>
                  <a:t>Proposed Cost-Sensitive </a:t>
                </a:r>
                <a:r>
                  <a:rPr lang="en-US" sz="2000" b="1" dirty="0" smtClean="0">
                    <a:solidFill>
                      <a:schemeClr val="tx2"/>
                    </a:solidFill>
                    <a:latin typeface="+mn-lt"/>
                  </a:rPr>
                  <a:t>Function</a:t>
                </a:r>
              </a:p>
              <a:p>
                <a:pPr marL="285750" indent="-285750" algn="just" eaLnBrk="1" hangingPunct="1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1050" b="1" dirty="0" smtClean="0">
                  <a:solidFill>
                    <a:schemeClr val="tx2"/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d>
                        <m:d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𝐹𝑁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        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just" eaLnBrk="1" hangingPunct="1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dirty="0" smtClean="0">
                  <a:solidFill>
                    <a:schemeClr val="tx2"/>
                  </a:solidFill>
                  <a:latin typeface="+mn-lt"/>
                </a:endParaRPr>
              </a:p>
              <a:p>
                <a:pPr marL="285750" indent="-285750" algn="just" eaLnBrk="1" hangingPunct="1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dirty="0">
                  <a:solidFill>
                    <a:schemeClr val="tx2"/>
                  </a:solidFill>
                  <a:latin typeface="+mn-lt"/>
                </a:endParaRPr>
              </a:p>
              <a:p>
                <a:pPr marL="285750" indent="-285750" algn="just" eaLnBrk="1" hangingPunct="1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dirty="0">
                  <a:solidFill>
                    <a:schemeClr val="tx2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1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096" y="1494393"/>
                <a:ext cx="8246368" cy="3806815"/>
              </a:xfrm>
              <a:prstGeom prst="rect">
                <a:avLst/>
              </a:prstGeom>
              <a:blipFill rotWithShape="0">
                <a:blip r:embed="rId2"/>
                <a:stretch>
                  <a:fillRect l="-665" t="-1600" b="-1584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Arrow 13"/>
          <p:cNvSpPr/>
          <p:nvPr/>
        </p:nvSpPr>
        <p:spPr>
          <a:xfrm rot="5400000">
            <a:off x="4942760" y="3727752"/>
            <a:ext cx="504056" cy="626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bldLvl="2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2"/>
            <a:ext cx="20231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Motivation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27584" y="1628800"/>
            <a:ext cx="748597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2"/>
                </a:solidFill>
              </a:rPr>
              <a:t>Credit </a:t>
            </a:r>
            <a:r>
              <a:rPr lang="en-US" sz="2000" b="1" dirty="0">
                <a:solidFill>
                  <a:schemeClr val="tx2"/>
                </a:solidFill>
              </a:rPr>
              <a:t>card fraud </a:t>
            </a:r>
            <a:r>
              <a:rPr lang="en-US" sz="2000" b="1" dirty="0" smtClean="0">
                <a:solidFill>
                  <a:schemeClr val="tx2"/>
                </a:solidFill>
              </a:rPr>
              <a:t>detection,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failing to detect a fraudulent transaction may have an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economical impact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a few to thousands of Euros, depending on the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particular transaction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card holder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2"/>
                </a:solidFill>
              </a:rPr>
              <a:t>Credit scoring,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accepting loans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from bad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customers does not have the same economical loss, since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customers have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different credit lines, therefore, different profit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</a:rPr>
              <a:t>C</a:t>
            </a:r>
            <a:r>
              <a:rPr lang="en-US" sz="2000" b="1" dirty="0" smtClean="0">
                <a:solidFill>
                  <a:schemeClr val="tx2"/>
                </a:solidFill>
              </a:rPr>
              <a:t>hurn modeling,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misidentifying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profitable or unprofitable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churner has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significant different economic result. 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2"/>
                </a:solidFill>
              </a:rPr>
              <a:t>Direct marketing</a:t>
            </a:r>
            <a:r>
              <a:rPr lang="en-US" sz="2000" b="1" dirty="0">
                <a:solidFill>
                  <a:schemeClr val="tx2"/>
                </a:solidFill>
              </a:rPr>
              <a:t>,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wrongly predicting that a customer will not accept an offer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when in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fact he will, may have different financial impact, as not all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customers generate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same profit. 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40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3"/>
              <p:cNvSpPr txBox="1">
                <a:spLocks noChangeArrowheads="1"/>
              </p:cNvSpPr>
              <p:nvPr/>
            </p:nvSpPr>
            <p:spPr bwMode="auto">
              <a:xfrm>
                <a:off x="502096" y="1421136"/>
                <a:ext cx="8011522" cy="4528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4000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marL="342900" indent="-342900" algn="just">
                  <a:lnSpc>
                    <a:spcPct val="9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342900" indent="-342900" algn="just">
                  <a:lnSpc>
                    <a:spcPct val="9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A decision tree is a classification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model that iteratively creates</a:t>
                </a:r>
                <a:r>
                  <a:rPr lang="en-US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</a:rPr>
                  <a:t> </a:t>
                </a:r>
                <a:r>
                  <a:rPr lang="en-US" sz="2000" b="1" dirty="0" smtClean="0">
                    <a:solidFill>
                      <a:schemeClr val="tx2"/>
                    </a:solidFill>
                    <a:latin typeface="+mn-lt"/>
                  </a:rPr>
                  <a:t>binary decision rules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+mn-lt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+mn-lt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+mn-lt"/>
                              </a:rPr>
                              <m:t>𝑗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+mn-lt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+mn-lt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+mn-lt"/>
                              </a:rPr>
                              <m:t>𝑚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+mn-lt"/>
                              </a:rPr>
                              <m:t>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 that maximize certain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criteria (gain, entropy, …). Where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+mn-lt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+mn-lt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+mn-lt"/>
                              </a:rPr>
                              <m:t>𝑗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+mn-lt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+mn-lt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+mn-lt"/>
                              </a:rPr>
                              <m:t>𝑚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+mn-lt"/>
                              </a:rPr>
                              <m:t>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 refers to making a rule using feature j on value m</a:t>
                </a:r>
              </a:p>
              <a:p>
                <a:pPr marL="342900" indent="-342900" algn="just">
                  <a:lnSpc>
                    <a:spcPct val="9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Maximize the accuracy is </a:t>
                </a:r>
                <a:r>
                  <a:rPr lang="en-US" sz="2000" b="1" dirty="0">
                    <a:solidFill>
                      <a:schemeClr val="tx2"/>
                    </a:solidFill>
                    <a:latin typeface="+mn-lt"/>
                  </a:rPr>
                  <a:t>different</a:t>
                </a:r>
                <a:r>
                  <a:rPr lang="en-US" sz="2000" dirty="0">
                    <a:solidFill>
                      <a:schemeClr val="tx2"/>
                    </a:solidFill>
                    <a:latin typeface="+mn-lt"/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than maximizing the cost.</a:t>
                </a:r>
              </a:p>
              <a:p>
                <a:pPr marL="342900" indent="-342900" algn="just">
                  <a:lnSpc>
                    <a:spcPct val="9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To solve this, some studies had been proposed method that aim to introduce the cost-sensitivity into the algorithms [Lomax 2013].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However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, research have been focused on </a:t>
                </a:r>
                <a:r>
                  <a:rPr lang="en-US" sz="2000" b="1" dirty="0">
                    <a:solidFill>
                      <a:schemeClr val="tx2"/>
                    </a:solidFill>
                    <a:latin typeface="+mn-lt"/>
                  </a:rPr>
                  <a:t>class-dependent methods </a:t>
                </a:r>
                <a:endParaRPr lang="en-US" sz="2000" b="1" dirty="0" smtClean="0">
                  <a:solidFill>
                    <a:schemeClr val="tx2"/>
                  </a:solidFill>
                  <a:latin typeface="+mn-lt"/>
                </a:endParaRPr>
              </a:p>
              <a:p>
                <a:pPr marL="342900" indent="-342900" algn="just">
                  <a:lnSpc>
                    <a:spcPct val="9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sz="2000" b="1" dirty="0">
                  <a:solidFill>
                    <a:schemeClr val="tx2"/>
                  </a:solidFill>
                  <a:latin typeface="+mn-lt"/>
                </a:endParaRPr>
              </a:p>
              <a:p>
                <a:pPr marL="342900" indent="-342900" algn="just">
                  <a:lnSpc>
                    <a:spcPct val="9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We proposed:</a:t>
                </a:r>
              </a:p>
              <a:p>
                <a:pPr marL="742950" lvl="1" indent="-342900" algn="just">
                  <a:lnSpc>
                    <a:spcPct val="9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sz="2000" b="1" dirty="0" smtClean="0">
                    <a:solidFill>
                      <a:schemeClr val="tx2"/>
                    </a:solidFill>
                    <a:latin typeface="+mn-lt"/>
                  </a:rPr>
                  <a:t>Example-dependent  </a:t>
                </a:r>
                <a:r>
                  <a:rPr lang="en-US" sz="2000" b="1" dirty="0">
                    <a:solidFill>
                      <a:schemeClr val="tx2"/>
                    </a:solidFill>
                    <a:latin typeface="+mn-lt"/>
                  </a:rPr>
                  <a:t>cost based impurity </a:t>
                </a:r>
                <a:r>
                  <a:rPr lang="en-US" sz="2000" b="1" dirty="0" smtClean="0">
                    <a:solidFill>
                      <a:schemeClr val="tx2"/>
                    </a:solidFill>
                    <a:latin typeface="+mn-lt"/>
                  </a:rPr>
                  <a:t>measure</a:t>
                </a:r>
              </a:p>
              <a:p>
                <a:pPr marL="742950" lvl="1" indent="-342900" algn="just">
                  <a:lnSpc>
                    <a:spcPct val="9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sz="2000" b="1" dirty="0" smtClean="0">
                    <a:solidFill>
                      <a:schemeClr val="tx2"/>
                    </a:solidFill>
                    <a:latin typeface="+mn-lt"/>
                  </a:rPr>
                  <a:t>Example-dependent  </a:t>
                </a:r>
                <a:r>
                  <a:rPr lang="en-US" sz="2000" b="1" dirty="0">
                    <a:solidFill>
                      <a:schemeClr val="tx2"/>
                    </a:solidFill>
                    <a:latin typeface="+mn-lt"/>
                  </a:rPr>
                  <a:t>cost based pruning criteria</a:t>
                </a:r>
                <a:endParaRPr lang="en-US" b="1" dirty="0">
                  <a:solidFill>
                    <a:schemeClr val="tx2"/>
                  </a:solidFill>
                  <a:latin typeface="+mn-lt"/>
                </a:endParaRPr>
              </a:p>
              <a:p>
                <a:pPr marL="342900" indent="-342900" algn="just">
                  <a:lnSpc>
                    <a:spcPct val="9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1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096" y="1421136"/>
                <a:ext cx="8011522" cy="4528144"/>
              </a:xfrm>
              <a:prstGeom prst="rect">
                <a:avLst/>
              </a:prstGeom>
              <a:blipFill rotWithShape="0">
                <a:blip r:embed="rId2"/>
                <a:stretch>
                  <a:fillRect l="-684" r="-76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50549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</a:rPr>
              <a:t>Cost-Sensitive </a:t>
            </a: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Decision trees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5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49619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</a:rPr>
              <a:t>Cost-Sensitive Decision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31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3"/>
              <p:cNvSpPr txBox="1">
                <a:spLocks noChangeArrowheads="1"/>
              </p:cNvSpPr>
              <p:nvPr/>
            </p:nvSpPr>
            <p:spPr bwMode="auto">
              <a:xfrm>
                <a:off x="502096" y="1349128"/>
                <a:ext cx="8011522" cy="4956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4000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800" b="1" dirty="0" smtClean="0">
                    <a:solidFill>
                      <a:schemeClr val="tx2"/>
                    </a:solidFill>
                    <a:latin typeface="+mn-lt"/>
                  </a:rPr>
                  <a:t>Proposed Cost </a:t>
                </a:r>
                <a:r>
                  <a:rPr lang="en-US" sz="2800" b="1" dirty="0" smtClean="0">
                    <a:solidFill>
                      <a:schemeClr val="tx2"/>
                    </a:solidFill>
                    <a:latin typeface="+mn-lt"/>
                  </a:rPr>
                  <a:t>based </a:t>
                </a:r>
                <a:r>
                  <a:rPr lang="en-US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impurity measure</a:t>
                </a: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lvl="0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6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+mn-ea"/>
                </a:endParaRPr>
              </a:p>
              <a:p>
                <a:pPr lvl="0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/>
                    <a:ea typeface="+mn-ea"/>
                  </a:rPr>
                  <a:t>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𝑆</m:t>
                        </m:r>
                      </m:e>
                      <m:sup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𝑙</m:t>
                        </m:r>
                      </m:sup>
                    </m:sSup>
                    <m:r>
                      <a:rPr lang="en-US" sz="20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 </m:t>
                        </m:r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∧ 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/>
                    <a:ea typeface="+mn-ea"/>
                  </a:rPr>
                  <a:t>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𝑆</m:t>
                        </m:r>
                      </m:e>
                      <m:sup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𝑟</m:t>
                        </m:r>
                      </m:sup>
                    </m:sSup>
                    <m:r>
                      <a:rPr lang="en-US" sz="20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 </m:t>
                        </m:r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∧ 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</m:oMath>
                </a14:m>
                <a:endParaRPr 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+mn-ea"/>
                </a:endParaRPr>
              </a:p>
              <a:p>
                <a:pPr lvl="0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+mn-ea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1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096" y="1349128"/>
                <a:ext cx="8011522" cy="495696"/>
              </a:xfrm>
              <a:prstGeom prst="rect">
                <a:avLst/>
              </a:prstGeom>
              <a:blipFill rotWithShape="0">
                <a:blip r:embed="rId2"/>
                <a:stretch>
                  <a:fillRect l="-1521" t="-19512" b="-35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02096" y="3779748"/>
                <a:ext cx="7382272" cy="15755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The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impurity of each leaf is calculated using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</a:t>
                </a: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𝐶𝑜𝑠𝑡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𝐶𝑜𝑠𝑡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𝐶𝑜𝑠𝑡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𝐶𝑜𝑠𝑡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96" y="3779748"/>
                <a:ext cx="7382272" cy="1575560"/>
              </a:xfrm>
              <a:prstGeom prst="rect">
                <a:avLst/>
              </a:prstGeom>
              <a:blipFill rotWithShape="0">
                <a:blip r:embed="rId3"/>
                <a:stretch>
                  <a:fillRect l="-743" t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02096" y="5507940"/>
                <a:ext cx="7382272" cy="105477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Afterwards the </a:t>
                </a:r>
                <a:r>
                  <a:rPr lang="en-US" sz="2000" b="1" dirty="0" smtClean="0">
                    <a:solidFill>
                      <a:schemeClr val="tx2"/>
                    </a:solidFill>
                  </a:rPr>
                  <a:t>gain</a:t>
                </a:r>
                <a:r>
                  <a:rPr lang="en-US" sz="2000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of applying a given rule to the set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is:</a:t>
                </a:r>
              </a:p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  <m:r>
                        <a:rPr lang="en-US" sz="2000" i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sz="2000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96" y="5507940"/>
                <a:ext cx="7382272" cy="1054776"/>
              </a:xfrm>
              <a:prstGeom prst="rect">
                <a:avLst/>
              </a:prstGeom>
              <a:blipFill rotWithShape="0">
                <a:blip r:embed="rId4"/>
                <a:stretch>
                  <a:fillRect l="-743" t="-6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ounded Rectangle 23"/>
          <p:cNvSpPr/>
          <p:nvPr/>
        </p:nvSpPr>
        <p:spPr>
          <a:xfrm>
            <a:off x="4125058" y="1844824"/>
            <a:ext cx="792088" cy="432048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564" y="1956073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2517991" y="2708920"/>
            <a:ext cx="792088" cy="432048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830359" y="2708920"/>
            <a:ext cx="792088" cy="432048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397" y="2801119"/>
            <a:ext cx="2952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578" y="2791594"/>
            <a:ext cx="2476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2" name="Elbow Connector 31"/>
          <p:cNvCxnSpPr>
            <a:stCxn id="28" idx="0"/>
            <a:endCxn id="24" idx="2"/>
          </p:cNvCxnSpPr>
          <p:nvPr/>
        </p:nvCxnSpPr>
        <p:spPr>
          <a:xfrm rot="5400000" flipH="1" flipV="1">
            <a:off x="3501544" y="1689363"/>
            <a:ext cx="432048" cy="1607067"/>
          </a:xfrm>
          <a:prstGeom prst="bentConnector3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9" idx="0"/>
            <a:endCxn id="24" idx="2"/>
          </p:cNvCxnSpPr>
          <p:nvPr/>
        </p:nvCxnSpPr>
        <p:spPr>
          <a:xfrm rot="16200000" flipV="1">
            <a:off x="5157729" y="1640245"/>
            <a:ext cx="432048" cy="17053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4073369" y="2557289"/>
                <a:ext cx="997261" cy="46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369" y="2557289"/>
                <a:ext cx="997261" cy="4608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52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2"/>
      <p:bldP spid="19" grpId="0"/>
      <p:bldP spid="25" grpId="0" animBg="1"/>
      <p:bldP spid="24" grpId="0" animBg="1"/>
      <p:bldP spid="28" grpId="0" animBg="1"/>
      <p:bldP spid="29" grpId="0" animBg="1"/>
      <p:bldP spid="3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49619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</a:rPr>
              <a:t>Cost-Sensitive Decision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32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3"/>
              <p:cNvSpPr txBox="1">
                <a:spLocks noChangeArrowheads="1"/>
              </p:cNvSpPr>
              <p:nvPr/>
            </p:nvSpPr>
            <p:spPr bwMode="auto">
              <a:xfrm>
                <a:off x="502096" y="1421136"/>
                <a:ext cx="8011522" cy="4956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4000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Decision trees </a:t>
                </a: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construction</a:t>
                </a:r>
                <a:endPara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The rule that </a:t>
                </a:r>
                <a:r>
                  <a:rPr lang="en-US" sz="2000" b="1" dirty="0" smtClean="0">
                    <a:solidFill>
                      <a:schemeClr val="tx2"/>
                    </a:solidFill>
                    <a:latin typeface="+mn-lt"/>
                  </a:rPr>
                  <a:t>maximizes the gain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is selected</a:t>
                </a:r>
              </a:p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𝑏𝑒𝑠𝑡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𝑏𝑒𝑠𝑡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𝐺𝑎𝑖𝑛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sSubSup>
                                        <m:sSubSup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1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096" y="1421136"/>
                <a:ext cx="8011522" cy="495696"/>
              </a:xfrm>
              <a:prstGeom prst="rect">
                <a:avLst/>
              </a:prstGeom>
              <a:blipFill rotWithShape="0">
                <a:blip r:embed="rId2"/>
                <a:stretch>
                  <a:fillRect l="-1141" t="-17284" b="-1654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4040627" y="3215428"/>
            <a:ext cx="792088" cy="432048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133" y="3326677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433560" y="4079524"/>
            <a:ext cx="792088" cy="432048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745928" y="4079524"/>
            <a:ext cx="792088" cy="432048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966" y="4171723"/>
            <a:ext cx="2952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147" y="4162198"/>
            <a:ext cx="2476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Elbow Connector 12"/>
          <p:cNvCxnSpPr>
            <a:stCxn id="7" idx="0"/>
            <a:endCxn id="6" idx="2"/>
          </p:cNvCxnSpPr>
          <p:nvPr/>
        </p:nvCxnSpPr>
        <p:spPr>
          <a:xfrm rot="5400000" flipH="1" flipV="1">
            <a:off x="3417113" y="3059967"/>
            <a:ext cx="432048" cy="1607067"/>
          </a:xfrm>
          <a:prstGeom prst="bentConnector3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9" idx="0"/>
            <a:endCxn id="6" idx="2"/>
          </p:cNvCxnSpPr>
          <p:nvPr/>
        </p:nvCxnSpPr>
        <p:spPr>
          <a:xfrm rot="16200000" flipV="1">
            <a:off x="5073298" y="3010849"/>
            <a:ext cx="432048" cy="17053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827584" y="4943621"/>
            <a:ext cx="792088" cy="432048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3263433" y="4943621"/>
            <a:ext cx="792088" cy="432048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90" y="5035820"/>
            <a:ext cx="2952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652" y="5026295"/>
            <a:ext cx="2476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Elbow Connector 27"/>
          <p:cNvCxnSpPr>
            <a:stCxn id="24" idx="0"/>
          </p:cNvCxnSpPr>
          <p:nvPr/>
        </p:nvCxnSpPr>
        <p:spPr>
          <a:xfrm rot="5400000" flipH="1" flipV="1">
            <a:off x="1811137" y="3924064"/>
            <a:ext cx="432048" cy="1607067"/>
          </a:xfrm>
          <a:prstGeom prst="bentConnector3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5" idx="0"/>
            <a:endCxn id="7" idx="2"/>
          </p:cNvCxnSpPr>
          <p:nvPr/>
        </p:nvCxnSpPr>
        <p:spPr>
          <a:xfrm rot="16200000" flipV="1">
            <a:off x="3028517" y="4312660"/>
            <a:ext cx="432049" cy="8298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4775601" y="4943620"/>
            <a:ext cx="792088" cy="432048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7439897" y="4943620"/>
            <a:ext cx="792088" cy="432048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007" y="5035819"/>
            <a:ext cx="2952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116" y="5026294"/>
            <a:ext cx="2476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Elbow Connector 35"/>
          <p:cNvCxnSpPr>
            <a:stCxn id="32" idx="0"/>
            <a:endCxn id="9" idx="2"/>
          </p:cNvCxnSpPr>
          <p:nvPr/>
        </p:nvCxnSpPr>
        <p:spPr>
          <a:xfrm rot="5400000" flipH="1" flipV="1">
            <a:off x="5440784" y="4242433"/>
            <a:ext cx="432048" cy="970327"/>
          </a:xfrm>
          <a:prstGeom prst="bentConnector3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3" idx="0"/>
          </p:cNvCxnSpPr>
          <p:nvPr/>
        </p:nvCxnSpPr>
        <p:spPr>
          <a:xfrm rot="16200000" flipV="1">
            <a:off x="6767267" y="3874945"/>
            <a:ext cx="432048" cy="17053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4127529" y="5805263"/>
            <a:ext cx="792088" cy="432048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5351665" y="5805263"/>
            <a:ext cx="792088" cy="432048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935" y="5897462"/>
            <a:ext cx="2952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884" y="5887937"/>
            <a:ext cx="2476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4" name="Elbow Connector 43"/>
          <p:cNvCxnSpPr>
            <a:stCxn id="40" idx="0"/>
            <a:endCxn id="32" idx="2"/>
          </p:cNvCxnSpPr>
          <p:nvPr/>
        </p:nvCxnSpPr>
        <p:spPr>
          <a:xfrm rot="5400000" flipH="1" flipV="1">
            <a:off x="4632812" y="5266430"/>
            <a:ext cx="429595" cy="648072"/>
          </a:xfrm>
          <a:prstGeom prst="bentConnector3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1" idx="0"/>
            <a:endCxn id="32" idx="2"/>
          </p:cNvCxnSpPr>
          <p:nvPr/>
        </p:nvCxnSpPr>
        <p:spPr>
          <a:xfrm rot="16200000" flipV="1">
            <a:off x="5244880" y="5302434"/>
            <a:ext cx="429595" cy="5760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6809007" y="5805264"/>
            <a:ext cx="792088" cy="432048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8033143" y="5805264"/>
            <a:ext cx="792088" cy="432048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413" y="5897463"/>
            <a:ext cx="2952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362" y="5887938"/>
            <a:ext cx="2476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7" name="Elbow Connector 56"/>
          <p:cNvCxnSpPr>
            <a:stCxn id="53" idx="0"/>
          </p:cNvCxnSpPr>
          <p:nvPr/>
        </p:nvCxnSpPr>
        <p:spPr>
          <a:xfrm rot="5400000" flipH="1" flipV="1">
            <a:off x="7314290" y="5266431"/>
            <a:ext cx="429595" cy="648072"/>
          </a:xfrm>
          <a:prstGeom prst="bentConnector3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4" idx="0"/>
          </p:cNvCxnSpPr>
          <p:nvPr/>
        </p:nvCxnSpPr>
        <p:spPr>
          <a:xfrm rot="16200000" flipV="1">
            <a:off x="7926358" y="5302435"/>
            <a:ext cx="429595" cy="5760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02096" y="2699628"/>
            <a:ext cx="6878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process is repeated until a stopping criteria is met: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54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24" grpId="0" animBg="1"/>
      <p:bldP spid="25" grpId="0" animBg="1"/>
      <p:bldP spid="32" grpId="0" animBg="1"/>
      <p:bldP spid="33" grpId="0" animBg="1"/>
      <p:bldP spid="40" grpId="0" animBg="1"/>
      <p:bldP spid="41" grpId="0" animBg="1"/>
      <p:bldP spid="53" grpId="0" animBg="1"/>
      <p:bldP spid="54" grpId="0" animBg="1"/>
      <p:bldP spid="6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49619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</a:rPr>
              <a:t>Cost-Sensitive Decision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33</a:t>
            </a:fld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02096" y="1421136"/>
            <a:ext cx="8011522" cy="495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Proposed cost-sensitive pruning criteria</a:t>
            </a: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Calculation of the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Tree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savings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and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pruned Tree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savings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7544" y="2420888"/>
            <a:ext cx="2053213" cy="1385015"/>
            <a:chOff x="827584" y="3215428"/>
            <a:chExt cx="7997647" cy="3021884"/>
          </a:xfrm>
        </p:grpSpPr>
        <p:sp>
          <p:nvSpPr>
            <p:cNvPr id="6" name="Rounded Rectangle 5"/>
            <p:cNvSpPr/>
            <p:nvPr/>
          </p:nvSpPr>
          <p:spPr>
            <a:xfrm>
              <a:off x="4040627" y="3215428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pic>
          <p:nvPicPr>
            <p:cNvPr id="1741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7133" y="3326677"/>
              <a:ext cx="219075" cy="209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Rounded Rectangle 6"/>
            <p:cNvSpPr/>
            <p:nvPr/>
          </p:nvSpPr>
          <p:spPr>
            <a:xfrm>
              <a:off x="2433560" y="4079524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745928" y="4079524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pic>
          <p:nvPicPr>
            <p:cNvPr id="1843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1966" y="4171723"/>
              <a:ext cx="29527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43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8147" y="4162198"/>
              <a:ext cx="247650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3" name="Elbow Connector 12"/>
            <p:cNvCxnSpPr>
              <a:stCxn id="7" idx="0"/>
              <a:endCxn id="6" idx="2"/>
            </p:cNvCxnSpPr>
            <p:nvPr/>
          </p:nvCxnSpPr>
          <p:spPr>
            <a:xfrm rot="5400000" flipH="1" flipV="1">
              <a:off x="3417113" y="3059967"/>
              <a:ext cx="432048" cy="1607067"/>
            </a:xfrm>
            <a:prstGeom prst="bentConnector3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9" idx="0"/>
              <a:endCxn id="6" idx="2"/>
            </p:cNvCxnSpPr>
            <p:nvPr/>
          </p:nvCxnSpPr>
          <p:spPr>
            <a:xfrm rot="16200000" flipV="1">
              <a:off x="5073298" y="3010849"/>
              <a:ext cx="432048" cy="170530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4" name="Rounded Rectangle 23"/>
            <p:cNvSpPr/>
            <p:nvPr/>
          </p:nvSpPr>
          <p:spPr>
            <a:xfrm>
              <a:off x="827584" y="4943621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263433" y="4943621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990" y="5035820"/>
              <a:ext cx="29527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5652" y="5026295"/>
              <a:ext cx="247650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8" name="Elbow Connector 27"/>
            <p:cNvCxnSpPr>
              <a:stCxn id="24" idx="0"/>
            </p:cNvCxnSpPr>
            <p:nvPr/>
          </p:nvCxnSpPr>
          <p:spPr>
            <a:xfrm rot="5400000" flipH="1" flipV="1">
              <a:off x="1811137" y="3924064"/>
              <a:ext cx="432048" cy="1607067"/>
            </a:xfrm>
            <a:prstGeom prst="bentConnector3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25" idx="0"/>
              <a:endCxn id="7" idx="2"/>
            </p:cNvCxnSpPr>
            <p:nvPr/>
          </p:nvCxnSpPr>
          <p:spPr>
            <a:xfrm rot="16200000" flipV="1">
              <a:off x="3028517" y="4312660"/>
              <a:ext cx="432049" cy="829873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2" name="Rounded Rectangle 31"/>
            <p:cNvSpPr/>
            <p:nvPr/>
          </p:nvSpPr>
          <p:spPr>
            <a:xfrm>
              <a:off x="4775601" y="4943620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7439897" y="4943620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4007" y="5035819"/>
              <a:ext cx="29527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2116" y="5026294"/>
              <a:ext cx="247650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6" name="Elbow Connector 35"/>
            <p:cNvCxnSpPr>
              <a:stCxn id="32" idx="0"/>
              <a:endCxn id="9" idx="2"/>
            </p:cNvCxnSpPr>
            <p:nvPr/>
          </p:nvCxnSpPr>
          <p:spPr>
            <a:xfrm rot="5400000" flipH="1" flipV="1">
              <a:off x="5440784" y="4242433"/>
              <a:ext cx="432048" cy="970327"/>
            </a:xfrm>
            <a:prstGeom prst="bentConnector3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33" idx="0"/>
            </p:cNvCxnSpPr>
            <p:nvPr/>
          </p:nvCxnSpPr>
          <p:spPr>
            <a:xfrm rot="16200000" flipV="1">
              <a:off x="6767267" y="3874945"/>
              <a:ext cx="432048" cy="170530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0" name="Rounded Rectangle 39"/>
            <p:cNvSpPr/>
            <p:nvPr/>
          </p:nvSpPr>
          <p:spPr>
            <a:xfrm>
              <a:off x="4127529" y="5805263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351665" y="5805263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5935" y="5897462"/>
              <a:ext cx="29527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3884" y="5887937"/>
              <a:ext cx="247650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4" name="Elbow Connector 43"/>
            <p:cNvCxnSpPr>
              <a:stCxn id="40" idx="0"/>
              <a:endCxn id="32" idx="2"/>
            </p:cNvCxnSpPr>
            <p:nvPr/>
          </p:nvCxnSpPr>
          <p:spPr>
            <a:xfrm rot="5400000" flipH="1" flipV="1">
              <a:off x="4632812" y="5266430"/>
              <a:ext cx="429595" cy="648072"/>
            </a:xfrm>
            <a:prstGeom prst="bentConnector3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41" idx="0"/>
              <a:endCxn id="32" idx="2"/>
            </p:cNvCxnSpPr>
            <p:nvPr/>
          </p:nvCxnSpPr>
          <p:spPr>
            <a:xfrm rot="16200000" flipV="1">
              <a:off x="5244880" y="5302434"/>
              <a:ext cx="429595" cy="576064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>
              <a:off x="6809007" y="5805264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8033143" y="5805264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7413" y="5897463"/>
              <a:ext cx="29527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5362" y="5887938"/>
              <a:ext cx="247650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7" name="Elbow Connector 56"/>
            <p:cNvCxnSpPr>
              <a:stCxn id="53" idx="0"/>
            </p:cNvCxnSpPr>
            <p:nvPr/>
          </p:nvCxnSpPr>
          <p:spPr>
            <a:xfrm rot="5400000" flipH="1" flipV="1">
              <a:off x="7314290" y="5266431"/>
              <a:ext cx="429595" cy="648072"/>
            </a:xfrm>
            <a:prstGeom prst="bentConnector3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54" idx="0"/>
            </p:cNvCxnSpPr>
            <p:nvPr/>
          </p:nvCxnSpPr>
          <p:spPr>
            <a:xfrm rot="16200000" flipV="1">
              <a:off x="7926358" y="5302435"/>
              <a:ext cx="429595" cy="576064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4"/>
              <p:cNvSpPr/>
              <p:nvPr/>
            </p:nvSpPr>
            <p:spPr>
              <a:xfrm>
                <a:off x="502095" y="4221088"/>
                <a:ext cx="7940903" cy="23008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𝑃𝐶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𝐶𝑜𝑠𝑡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𝑇𝑟𝑒𝑒</m:t>
                                  </m:r>
                                </m:e>
                              </m:d>
                            </m:e>
                          </m:d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𝐶𝑜𝑠𝑡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𝐸𝐵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𝑇𝑟𝑒𝑒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𝑏𝑟𝑎𝑛𝑐h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𝑇𝑟𝑒𝑒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𝐸𝐵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𝑇𝑟𝑒𝑒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𝑏𝑟𝑎𝑛𝑐h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After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calculating the pruning criteria for all possible trees. The maximum improvement is selected and the Tree is pruned.</a:t>
                </a: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Later the process is repeated until there is no further improvement.</a:t>
                </a:r>
              </a:p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95" y="4221088"/>
                <a:ext cx="7940903" cy="2300886"/>
              </a:xfrm>
              <a:prstGeom prst="rect">
                <a:avLst/>
              </a:prstGeom>
              <a:blipFill rotWithShape="0">
                <a:blip r:embed="rId5"/>
                <a:stretch>
                  <a:fillRect l="-691" r="-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3463177" y="2445852"/>
            <a:ext cx="1900911" cy="1425033"/>
            <a:chOff x="827584" y="3215428"/>
            <a:chExt cx="7404401" cy="3021883"/>
          </a:xfrm>
        </p:grpSpPr>
        <p:sp>
          <p:nvSpPr>
            <p:cNvPr id="47" name="Rounded Rectangle 46"/>
            <p:cNvSpPr/>
            <p:nvPr/>
          </p:nvSpPr>
          <p:spPr>
            <a:xfrm>
              <a:off x="4040627" y="3215428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7133" y="3326677"/>
              <a:ext cx="219075" cy="209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" name="Rounded Rectangle 48"/>
            <p:cNvSpPr/>
            <p:nvPr/>
          </p:nvSpPr>
          <p:spPr>
            <a:xfrm>
              <a:off x="2433560" y="4079524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5745928" y="4079524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pic>
          <p:nvPicPr>
            <p:cNvPr id="5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1966" y="4171723"/>
              <a:ext cx="29527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8147" y="4162198"/>
              <a:ext cx="247650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9" name="Elbow Connector 58"/>
            <p:cNvCxnSpPr>
              <a:stCxn id="49" idx="0"/>
              <a:endCxn id="47" idx="2"/>
            </p:cNvCxnSpPr>
            <p:nvPr/>
          </p:nvCxnSpPr>
          <p:spPr>
            <a:xfrm rot="5400000" flipH="1" flipV="1">
              <a:off x="3417113" y="3059967"/>
              <a:ext cx="432048" cy="1607067"/>
            </a:xfrm>
            <a:prstGeom prst="bentConnector3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50" idx="0"/>
              <a:endCxn id="47" idx="2"/>
            </p:cNvCxnSpPr>
            <p:nvPr/>
          </p:nvCxnSpPr>
          <p:spPr>
            <a:xfrm rot="16200000" flipV="1">
              <a:off x="5073298" y="3010849"/>
              <a:ext cx="432048" cy="170530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1" name="Rounded Rectangle 60"/>
            <p:cNvSpPr/>
            <p:nvPr/>
          </p:nvSpPr>
          <p:spPr>
            <a:xfrm>
              <a:off x="827584" y="4943621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3263433" y="4943621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990" y="5035820"/>
              <a:ext cx="29527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5652" y="5026295"/>
              <a:ext cx="247650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6" name="Elbow Connector 65"/>
            <p:cNvCxnSpPr>
              <a:stCxn id="61" idx="0"/>
            </p:cNvCxnSpPr>
            <p:nvPr/>
          </p:nvCxnSpPr>
          <p:spPr>
            <a:xfrm rot="5400000" flipH="1" flipV="1">
              <a:off x="1811137" y="3924064"/>
              <a:ext cx="432048" cy="1607067"/>
            </a:xfrm>
            <a:prstGeom prst="bentConnector3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>
              <a:stCxn id="62" idx="0"/>
              <a:endCxn id="49" idx="2"/>
            </p:cNvCxnSpPr>
            <p:nvPr/>
          </p:nvCxnSpPr>
          <p:spPr>
            <a:xfrm rot="16200000" flipV="1">
              <a:off x="3028517" y="4312660"/>
              <a:ext cx="432049" cy="829873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8" name="Rounded Rectangle 67"/>
            <p:cNvSpPr/>
            <p:nvPr/>
          </p:nvSpPr>
          <p:spPr>
            <a:xfrm>
              <a:off x="4775601" y="4943620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7439897" y="4943620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pic>
          <p:nvPicPr>
            <p:cNvPr id="7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4007" y="5035819"/>
              <a:ext cx="29527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2116" y="5026294"/>
              <a:ext cx="247650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2" name="Elbow Connector 71"/>
            <p:cNvCxnSpPr>
              <a:stCxn id="68" idx="0"/>
              <a:endCxn id="50" idx="2"/>
            </p:cNvCxnSpPr>
            <p:nvPr/>
          </p:nvCxnSpPr>
          <p:spPr>
            <a:xfrm rot="5400000" flipH="1" flipV="1">
              <a:off x="5440784" y="4242433"/>
              <a:ext cx="432048" cy="970327"/>
            </a:xfrm>
            <a:prstGeom prst="bentConnector3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69" idx="0"/>
            </p:cNvCxnSpPr>
            <p:nvPr/>
          </p:nvCxnSpPr>
          <p:spPr>
            <a:xfrm rot="16200000" flipV="1">
              <a:off x="6767267" y="3874945"/>
              <a:ext cx="432048" cy="170530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4" name="Rounded Rectangle 73"/>
            <p:cNvSpPr/>
            <p:nvPr/>
          </p:nvSpPr>
          <p:spPr>
            <a:xfrm>
              <a:off x="4127529" y="5805263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5351665" y="5805263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pic>
          <p:nvPicPr>
            <p:cNvPr id="7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5935" y="5897462"/>
              <a:ext cx="29527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3884" y="5887937"/>
              <a:ext cx="247650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8" name="Elbow Connector 77"/>
            <p:cNvCxnSpPr>
              <a:stCxn id="74" idx="0"/>
              <a:endCxn id="68" idx="2"/>
            </p:cNvCxnSpPr>
            <p:nvPr/>
          </p:nvCxnSpPr>
          <p:spPr>
            <a:xfrm rot="5400000" flipH="1" flipV="1">
              <a:off x="4632812" y="5266430"/>
              <a:ext cx="429595" cy="648072"/>
            </a:xfrm>
            <a:prstGeom prst="bentConnector3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Elbow Connector 78"/>
            <p:cNvCxnSpPr>
              <a:stCxn id="75" idx="0"/>
              <a:endCxn id="68" idx="2"/>
            </p:cNvCxnSpPr>
            <p:nvPr/>
          </p:nvCxnSpPr>
          <p:spPr>
            <a:xfrm rot="16200000" flipV="1">
              <a:off x="5244880" y="5302434"/>
              <a:ext cx="429595" cy="576064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6597891" y="2420889"/>
            <a:ext cx="1488613" cy="1087400"/>
            <a:chOff x="2433560" y="3215428"/>
            <a:chExt cx="5798425" cy="2160240"/>
          </a:xfrm>
        </p:grpSpPr>
        <p:sp>
          <p:nvSpPr>
            <p:cNvPr id="87" name="Rounded Rectangle 86"/>
            <p:cNvSpPr/>
            <p:nvPr/>
          </p:nvSpPr>
          <p:spPr>
            <a:xfrm>
              <a:off x="4040627" y="3215428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pic>
          <p:nvPicPr>
            <p:cNvPr id="8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7133" y="3326677"/>
              <a:ext cx="219075" cy="209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9" name="Rounded Rectangle 88"/>
            <p:cNvSpPr/>
            <p:nvPr/>
          </p:nvSpPr>
          <p:spPr>
            <a:xfrm>
              <a:off x="2433560" y="4079524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5745928" y="4079524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pic>
          <p:nvPicPr>
            <p:cNvPr id="9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1966" y="4171723"/>
              <a:ext cx="29527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8147" y="4162198"/>
              <a:ext cx="247650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93" name="Elbow Connector 92"/>
            <p:cNvCxnSpPr>
              <a:stCxn id="89" idx="0"/>
              <a:endCxn id="87" idx="2"/>
            </p:cNvCxnSpPr>
            <p:nvPr/>
          </p:nvCxnSpPr>
          <p:spPr>
            <a:xfrm rot="5400000" flipH="1" flipV="1">
              <a:off x="3417113" y="3059967"/>
              <a:ext cx="432048" cy="1607067"/>
            </a:xfrm>
            <a:prstGeom prst="bentConnector3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4" name="Elbow Connector 93"/>
            <p:cNvCxnSpPr>
              <a:stCxn id="90" idx="0"/>
              <a:endCxn id="87" idx="2"/>
            </p:cNvCxnSpPr>
            <p:nvPr/>
          </p:nvCxnSpPr>
          <p:spPr>
            <a:xfrm rot="16200000" flipV="1">
              <a:off x="5073298" y="3010849"/>
              <a:ext cx="432048" cy="170530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1" name="Rounded Rectangle 100"/>
            <p:cNvSpPr/>
            <p:nvPr/>
          </p:nvSpPr>
          <p:spPr>
            <a:xfrm>
              <a:off x="4775601" y="4943620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7439897" y="4943620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pic>
          <p:nvPicPr>
            <p:cNvPr id="10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4007" y="5035819"/>
              <a:ext cx="29527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2116" y="5026294"/>
              <a:ext cx="247650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5" name="Elbow Connector 104"/>
            <p:cNvCxnSpPr>
              <a:stCxn id="101" idx="0"/>
              <a:endCxn id="90" idx="2"/>
            </p:cNvCxnSpPr>
            <p:nvPr/>
          </p:nvCxnSpPr>
          <p:spPr>
            <a:xfrm rot="5400000" flipH="1" flipV="1">
              <a:off x="5440784" y="4242433"/>
              <a:ext cx="432048" cy="970327"/>
            </a:xfrm>
            <a:prstGeom prst="bentConnector3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6" name="Elbow Connector 105"/>
            <p:cNvCxnSpPr>
              <a:stCxn id="102" idx="0"/>
            </p:cNvCxnSpPr>
            <p:nvPr/>
          </p:nvCxnSpPr>
          <p:spPr>
            <a:xfrm rot="16200000" flipV="1">
              <a:off x="6767267" y="3874945"/>
              <a:ext cx="432048" cy="170530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219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465584" y="1378671"/>
            <a:ext cx="8030344" cy="13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Typical ensemble is made by combining T different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base classifiers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. Each base classifiers is trained by applying algorithm M in a random subset</a:t>
            </a: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72735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</a:rPr>
              <a:t>Ensembles of Cost-Sensitive Decision </a:t>
            </a:r>
            <a:r>
              <a:rPr lang="en-US" sz="3200" dirty="0" smtClean="0">
                <a:solidFill>
                  <a:schemeClr val="accent1"/>
                </a:solidFill>
              </a:rPr>
              <a:t>trees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34</a:t>
            </a:fld>
            <a:endParaRPr lang="en-US" dirty="0"/>
          </a:p>
        </p:txBody>
      </p:sp>
      <p:grpSp>
        <p:nvGrpSpPr>
          <p:cNvPr id="13336" name="Group 13335"/>
          <p:cNvGrpSpPr/>
          <p:nvPr/>
        </p:nvGrpSpPr>
        <p:grpSpPr>
          <a:xfrm>
            <a:off x="1043608" y="3968472"/>
            <a:ext cx="1656184" cy="1044704"/>
            <a:chOff x="1043608" y="3968472"/>
            <a:chExt cx="1656184" cy="1044704"/>
          </a:xfrm>
        </p:grpSpPr>
        <p:sp>
          <p:nvSpPr>
            <p:cNvPr id="10" name="Oval 9"/>
            <p:cNvSpPr/>
            <p:nvPr/>
          </p:nvSpPr>
          <p:spPr>
            <a:xfrm>
              <a:off x="1710916" y="412691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151348" y="4106788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086298" y="425179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348136" y="428296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187624" y="439694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259632" y="4558963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115616" y="412691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303748" y="4221088"/>
              <a:ext cx="72008" cy="540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916088" y="401261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431268" y="423280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880084" y="428052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251248" y="4627984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323256" y="463214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899320" y="461627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403648" y="4584429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475656" y="474644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395264" y="464056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179240" y="488716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238698" y="4478248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844080" y="4699404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1916088" y="4781001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2094682" y="430792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1719300" y="4079197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2175074" y="4260208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1916088" y="408548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1716832" y="4211813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1888468" y="432195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1643460" y="463742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2229272" y="4780413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860848" y="4224389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2303748" y="4221088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1196008" y="4349227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1268016" y="451124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1187624" y="424121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1268016" y="419349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1340024" y="435551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1899320" y="484129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1746920" y="4878749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1890936" y="4733283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1971328" y="4765986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1916088" y="4814880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2221930" y="461141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2483768" y="488716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1179240" y="423909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1494892" y="4025191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1566900" y="423909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1115616" y="418508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1638908" y="4031479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1198476" y="4008051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2014290" y="449082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2276128" y="4738983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1907704" y="4176671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1609924" y="461815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2158306" y="449711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1719300" y="429938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1744452" y="446140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1323256" y="445511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1763688" y="432068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1403648" y="440739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1395264" y="430567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1403648" y="440739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1547664" y="441997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1924472" y="4748298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1179240" y="4677426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2004864" y="4781001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1179240" y="4517533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1251248" y="459913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2004864" y="4781001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1924472" y="464142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1043608" y="3968472"/>
              <a:ext cx="0" cy="104470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/>
            <p:nvPr/>
          </p:nvCxnSpPr>
          <p:spPr>
            <a:xfrm>
              <a:off x="1043608" y="5013176"/>
              <a:ext cx="1656184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337" name="Group 13336"/>
          <p:cNvGrpSpPr/>
          <p:nvPr/>
        </p:nvGrpSpPr>
        <p:grpSpPr>
          <a:xfrm>
            <a:off x="3697052" y="2744336"/>
            <a:ext cx="1656184" cy="1044704"/>
            <a:chOff x="3697052" y="2744336"/>
            <a:chExt cx="1656184" cy="1044704"/>
          </a:xfrm>
        </p:grpSpPr>
        <p:cxnSp>
          <p:nvCxnSpPr>
            <p:cNvPr id="460" name="Straight Arrow Connector 459"/>
            <p:cNvCxnSpPr/>
            <p:nvPr/>
          </p:nvCxnSpPr>
          <p:spPr>
            <a:xfrm flipV="1">
              <a:off x="3697052" y="2744336"/>
              <a:ext cx="0" cy="104470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1" name="Straight Arrow Connector 460"/>
            <p:cNvCxnSpPr/>
            <p:nvPr/>
          </p:nvCxnSpPr>
          <p:spPr>
            <a:xfrm>
              <a:off x="3697052" y="3789040"/>
              <a:ext cx="1656184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9" name="Oval 508"/>
            <p:cNvSpPr/>
            <p:nvPr/>
          </p:nvSpPr>
          <p:spPr>
            <a:xfrm>
              <a:off x="4364360" y="289979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/>
            <p:cNvSpPr/>
            <p:nvPr/>
          </p:nvSpPr>
          <p:spPr>
            <a:xfrm>
              <a:off x="4804792" y="287966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/>
            <p:cNvSpPr/>
            <p:nvPr/>
          </p:nvSpPr>
          <p:spPr>
            <a:xfrm>
              <a:off x="4739742" y="302467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/>
            <p:cNvSpPr/>
            <p:nvPr/>
          </p:nvSpPr>
          <p:spPr>
            <a:xfrm>
              <a:off x="5001580" y="305583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/>
            <p:cNvSpPr/>
            <p:nvPr/>
          </p:nvSpPr>
          <p:spPr>
            <a:xfrm>
              <a:off x="4957192" y="2993965"/>
              <a:ext cx="72008" cy="540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/>
            <p:cNvSpPr/>
            <p:nvPr/>
          </p:nvSpPr>
          <p:spPr>
            <a:xfrm>
              <a:off x="4569532" y="2785492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/>
            <p:cNvSpPr/>
            <p:nvPr/>
          </p:nvSpPr>
          <p:spPr>
            <a:xfrm>
              <a:off x="4084712" y="3005679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/>
            <p:cNvSpPr/>
            <p:nvPr/>
          </p:nvSpPr>
          <p:spPr>
            <a:xfrm>
              <a:off x="4533528" y="305339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/>
            <p:cNvSpPr/>
            <p:nvPr/>
          </p:nvSpPr>
          <p:spPr>
            <a:xfrm>
              <a:off x="4372744" y="2852074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/>
            <p:cNvSpPr/>
            <p:nvPr/>
          </p:nvSpPr>
          <p:spPr>
            <a:xfrm>
              <a:off x="4828518" y="303308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/>
            <p:cNvSpPr/>
            <p:nvPr/>
          </p:nvSpPr>
          <p:spPr>
            <a:xfrm>
              <a:off x="4569532" y="2858362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/>
            <p:cNvSpPr/>
            <p:nvPr/>
          </p:nvSpPr>
          <p:spPr>
            <a:xfrm>
              <a:off x="4370276" y="298469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/>
            <p:cNvSpPr/>
            <p:nvPr/>
          </p:nvSpPr>
          <p:spPr>
            <a:xfrm>
              <a:off x="4514292" y="299726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/>
            <p:cNvSpPr/>
            <p:nvPr/>
          </p:nvSpPr>
          <p:spPr>
            <a:xfrm>
              <a:off x="4957192" y="299396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/>
            <p:cNvSpPr/>
            <p:nvPr/>
          </p:nvSpPr>
          <p:spPr>
            <a:xfrm>
              <a:off x="3921460" y="296637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/>
            <p:cNvSpPr/>
            <p:nvPr/>
          </p:nvSpPr>
          <p:spPr>
            <a:xfrm>
              <a:off x="4148336" y="2798068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/>
            <p:cNvSpPr/>
            <p:nvPr/>
          </p:nvSpPr>
          <p:spPr>
            <a:xfrm>
              <a:off x="4220344" y="301196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/>
            <p:cNvSpPr/>
            <p:nvPr/>
          </p:nvSpPr>
          <p:spPr>
            <a:xfrm>
              <a:off x="4292352" y="2804356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Oval 526"/>
            <p:cNvSpPr/>
            <p:nvPr/>
          </p:nvSpPr>
          <p:spPr>
            <a:xfrm>
              <a:off x="3851920" y="2780928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Oval 527"/>
            <p:cNvSpPr/>
            <p:nvPr/>
          </p:nvSpPr>
          <p:spPr>
            <a:xfrm>
              <a:off x="4561148" y="2949548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8" name="Freeform 247"/>
          <p:cNvSpPr/>
          <p:nvPr/>
        </p:nvSpPr>
        <p:spPr>
          <a:xfrm>
            <a:off x="4003303" y="2774706"/>
            <a:ext cx="1060450" cy="281844"/>
          </a:xfrm>
          <a:custGeom>
            <a:avLst/>
            <a:gdLst>
              <a:gd name="connsiteX0" fmla="*/ 0 w 1060450"/>
              <a:gd name="connsiteY0" fmla="*/ 0 h 281844"/>
              <a:gd name="connsiteX1" fmla="*/ 596900 w 1060450"/>
              <a:gd name="connsiteY1" fmla="*/ 241300 h 281844"/>
              <a:gd name="connsiteX2" fmla="*/ 1060450 w 1060450"/>
              <a:gd name="connsiteY2" fmla="*/ 279400 h 281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0450" h="281844">
                <a:moveTo>
                  <a:pt x="0" y="0"/>
                </a:moveTo>
                <a:cubicBezTo>
                  <a:pt x="210079" y="97366"/>
                  <a:pt x="420158" y="194733"/>
                  <a:pt x="596900" y="241300"/>
                </a:cubicBezTo>
                <a:cubicBezTo>
                  <a:pt x="773642" y="287867"/>
                  <a:pt x="917046" y="283633"/>
                  <a:pt x="1060450" y="279400"/>
                </a:cubicBezTo>
              </a:path>
            </a:pathLst>
          </a:cu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3338" name="Group 13337"/>
          <p:cNvGrpSpPr/>
          <p:nvPr/>
        </p:nvGrpSpPr>
        <p:grpSpPr>
          <a:xfrm>
            <a:off x="3697052" y="3968472"/>
            <a:ext cx="1656184" cy="1044704"/>
            <a:chOff x="3697052" y="3968472"/>
            <a:chExt cx="1656184" cy="1044704"/>
          </a:xfrm>
        </p:grpSpPr>
        <p:cxnSp>
          <p:nvCxnSpPr>
            <p:cNvPr id="389" name="Straight Arrow Connector 388"/>
            <p:cNvCxnSpPr/>
            <p:nvPr/>
          </p:nvCxnSpPr>
          <p:spPr>
            <a:xfrm flipV="1">
              <a:off x="3697052" y="3968472"/>
              <a:ext cx="0" cy="104470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0" name="Straight Arrow Connector 389"/>
            <p:cNvCxnSpPr/>
            <p:nvPr/>
          </p:nvCxnSpPr>
          <p:spPr>
            <a:xfrm>
              <a:off x="3697052" y="5013176"/>
              <a:ext cx="1656184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9" name="Oval 528"/>
            <p:cNvSpPr/>
            <p:nvPr/>
          </p:nvSpPr>
          <p:spPr>
            <a:xfrm>
              <a:off x="3832684" y="439694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/>
            <p:cNvSpPr/>
            <p:nvPr/>
          </p:nvSpPr>
          <p:spPr>
            <a:xfrm>
              <a:off x="3904692" y="4558963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/>
            <p:cNvSpPr/>
            <p:nvPr/>
          </p:nvSpPr>
          <p:spPr>
            <a:xfrm>
              <a:off x="3760676" y="412691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/>
            <p:cNvSpPr/>
            <p:nvPr/>
          </p:nvSpPr>
          <p:spPr>
            <a:xfrm>
              <a:off x="4076328" y="423280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/>
            <p:cNvSpPr/>
            <p:nvPr/>
          </p:nvSpPr>
          <p:spPr>
            <a:xfrm>
              <a:off x="3896308" y="4627984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/>
            <p:cNvSpPr/>
            <p:nvPr/>
          </p:nvSpPr>
          <p:spPr>
            <a:xfrm>
              <a:off x="3968316" y="463214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/>
            <p:cNvSpPr/>
            <p:nvPr/>
          </p:nvSpPr>
          <p:spPr>
            <a:xfrm>
              <a:off x="4048708" y="4584429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/>
            <p:cNvSpPr/>
            <p:nvPr/>
          </p:nvSpPr>
          <p:spPr>
            <a:xfrm>
              <a:off x="4120716" y="474644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/>
            <p:cNvSpPr/>
            <p:nvPr/>
          </p:nvSpPr>
          <p:spPr>
            <a:xfrm>
              <a:off x="4040324" y="464056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Oval 537"/>
            <p:cNvSpPr/>
            <p:nvPr/>
          </p:nvSpPr>
          <p:spPr>
            <a:xfrm>
              <a:off x="3824300" y="488716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Oval 538"/>
            <p:cNvSpPr/>
            <p:nvPr/>
          </p:nvSpPr>
          <p:spPr>
            <a:xfrm>
              <a:off x="3841068" y="4349227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/>
            <p:cNvSpPr/>
            <p:nvPr/>
          </p:nvSpPr>
          <p:spPr>
            <a:xfrm>
              <a:off x="3913076" y="451124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/>
            <p:cNvSpPr/>
            <p:nvPr/>
          </p:nvSpPr>
          <p:spPr>
            <a:xfrm>
              <a:off x="3832684" y="424121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/>
            <p:cNvSpPr/>
            <p:nvPr/>
          </p:nvSpPr>
          <p:spPr>
            <a:xfrm>
              <a:off x="3913076" y="419349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/>
            <p:cNvSpPr/>
            <p:nvPr/>
          </p:nvSpPr>
          <p:spPr>
            <a:xfrm>
              <a:off x="3985084" y="435551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/>
            <p:cNvSpPr/>
            <p:nvPr/>
          </p:nvSpPr>
          <p:spPr>
            <a:xfrm>
              <a:off x="3824300" y="423909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/>
            <p:cNvSpPr/>
            <p:nvPr/>
          </p:nvSpPr>
          <p:spPr>
            <a:xfrm>
              <a:off x="3760676" y="418508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/>
            <p:cNvSpPr/>
            <p:nvPr/>
          </p:nvSpPr>
          <p:spPr>
            <a:xfrm>
              <a:off x="3843536" y="4008051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/>
            <p:cNvSpPr/>
            <p:nvPr/>
          </p:nvSpPr>
          <p:spPr>
            <a:xfrm>
              <a:off x="3968316" y="445511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/>
            <p:cNvSpPr/>
            <p:nvPr/>
          </p:nvSpPr>
          <p:spPr>
            <a:xfrm>
              <a:off x="4048708" y="440739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/>
            <p:cNvSpPr/>
            <p:nvPr/>
          </p:nvSpPr>
          <p:spPr>
            <a:xfrm>
              <a:off x="4040324" y="430567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/>
            <p:cNvSpPr/>
            <p:nvPr/>
          </p:nvSpPr>
          <p:spPr>
            <a:xfrm>
              <a:off x="4048708" y="440739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/>
            <p:cNvSpPr/>
            <p:nvPr/>
          </p:nvSpPr>
          <p:spPr>
            <a:xfrm>
              <a:off x="3824300" y="4677426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/>
            <p:cNvSpPr/>
            <p:nvPr/>
          </p:nvSpPr>
          <p:spPr>
            <a:xfrm>
              <a:off x="3824300" y="4517533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Oval 553"/>
            <p:cNvSpPr/>
            <p:nvPr/>
          </p:nvSpPr>
          <p:spPr>
            <a:xfrm>
              <a:off x="3896308" y="459913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12" name="Freeform 13311"/>
          <p:cNvSpPr/>
          <p:nvPr/>
        </p:nvSpPr>
        <p:spPr>
          <a:xfrm>
            <a:off x="3748782" y="4279900"/>
            <a:ext cx="330200" cy="508000"/>
          </a:xfrm>
          <a:custGeom>
            <a:avLst/>
            <a:gdLst>
              <a:gd name="connsiteX0" fmla="*/ 0 w 330200"/>
              <a:gd name="connsiteY0" fmla="*/ 508000 h 508000"/>
              <a:gd name="connsiteX1" fmla="*/ 330200 w 330200"/>
              <a:gd name="connsiteY1" fmla="*/ 247650 h 508000"/>
              <a:gd name="connsiteX2" fmla="*/ 0 w 330200"/>
              <a:gd name="connsiteY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0200" h="508000">
                <a:moveTo>
                  <a:pt x="0" y="508000"/>
                </a:moveTo>
                <a:cubicBezTo>
                  <a:pt x="165100" y="420158"/>
                  <a:pt x="330200" y="332317"/>
                  <a:pt x="330200" y="247650"/>
                </a:cubicBezTo>
                <a:cubicBezTo>
                  <a:pt x="330200" y="162983"/>
                  <a:pt x="165100" y="81491"/>
                  <a:pt x="0" y="0"/>
                </a:cubicBezTo>
              </a:path>
            </a:pathLst>
          </a:cu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3339" name="Group 13338"/>
          <p:cNvGrpSpPr/>
          <p:nvPr/>
        </p:nvGrpSpPr>
        <p:grpSpPr>
          <a:xfrm>
            <a:off x="3697052" y="5262879"/>
            <a:ext cx="1656184" cy="1044704"/>
            <a:chOff x="3697052" y="5262879"/>
            <a:chExt cx="1656184" cy="1044704"/>
          </a:xfrm>
        </p:grpSpPr>
        <p:cxnSp>
          <p:nvCxnSpPr>
            <p:cNvPr id="318" name="Straight Arrow Connector 317"/>
            <p:cNvCxnSpPr/>
            <p:nvPr/>
          </p:nvCxnSpPr>
          <p:spPr>
            <a:xfrm flipV="1">
              <a:off x="3697052" y="5262879"/>
              <a:ext cx="0" cy="104470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Arrow Connector 318"/>
            <p:cNvCxnSpPr/>
            <p:nvPr/>
          </p:nvCxnSpPr>
          <p:spPr>
            <a:xfrm>
              <a:off x="3697052" y="6307583"/>
              <a:ext cx="1656184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6" name="Oval 555"/>
            <p:cNvSpPr/>
            <p:nvPr/>
          </p:nvSpPr>
          <p:spPr>
            <a:xfrm>
              <a:off x="4563616" y="589758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Oval 556"/>
            <p:cNvSpPr/>
            <p:nvPr/>
          </p:nvSpPr>
          <p:spPr>
            <a:xfrm>
              <a:off x="4139952" y="6027761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Oval 557"/>
            <p:cNvSpPr/>
            <p:nvPr/>
          </p:nvSpPr>
          <p:spPr>
            <a:xfrm>
              <a:off x="4902994" y="575956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Oval 558"/>
            <p:cNvSpPr/>
            <p:nvPr/>
          </p:nvSpPr>
          <p:spPr>
            <a:xfrm>
              <a:off x="4508376" y="5980718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Oval 559"/>
            <p:cNvSpPr/>
            <p:nvPr/>
          </p:nvSpPr>
          <p:spPr>
            <a:xfrm>
              <a:off x="4580384" y="606231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Oval 560"/>
            <p:cNvSpPr/>
            <p:nvPr/>
          </p:nvSpPr>
          <p:spPr>
            <a:xfrm>
              <a:off x="4758978" y="558924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Oval 561"/>
            <p:cNvSpPr/>
            <p:nvPr/>
          </p:nvSpPr>
          <p:spPr>
            <a:xfrm>
              <a:off x="4552764" y="560326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Oval 562"/>
            <p:cNvSpPr/>
            <p:nvPr/>
          </p:nvSpPr>
          <p:spPr>
            <a:xfrm>
              <a:off x="4307756" y="591873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Oval 563"/>
            <p:cNvSpPr/>
            <p:nvPr/>
          </p:nvSpPr>
          <p:spPr>
            <a:xfrm>
              <a:off x="4893568" y="606172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Oval 564"/>
            <p:cNvSpPr/>
            <p:nvPr/>
          </p:nvSpPr>
          <p:spPr>
            <a:xfrm>
              <a:off x="4563616" y="6122609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Oval 565"/>
            <p:cNvSpPr/>
            <p:nvPr/>
          </p:nvSpPr>
          <p:spPr>
            <a:xfrm>
              <a:off x="4411216" y="6160063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l 566"/>
            <p:cNvSpPr/>
            <p:nvPr/>
          </p:nvSpPr>
          <p:spPr>
            <a:xfrm>
              <a:off x="4555232" y="6014597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Oval 567"/>
            <p:cNvSpPr/>
            <p:nvPr/>
          </p:nvSpPr>
          <p:spPr>
            <a:xfrm>
              <a:off x="4635624" y="6047300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Oval 568"/>
            <p:cNvSpPr/>
            <p:nvPr/>
          </p:nvSpPr>
          <p:spPr>
            <a:xfrm>
              <a:off x="4580384" y="6096194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Oval 569"/>
            <p:cNvSpPr/>
            <p:nvPr/>
          </p:nvSpPr>
          <p:spPr>
            <a:xfrm>
              <a:off x="4886226" y="589272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Oval 570"/>
            <p:cNvSpPr/>
            <p:nvPr/>
          </p:nvSpPr>
          <p:spPr>
            <a:xfrm>
              <a:off x="5148064" y="616847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Oval 571"/>
            <p:cNvSpPr/>
            <p:nvPr/>
          </p:nvSpPr>
          <p:spPr>
            <a:xfrm>
              <a:off x="4678586" y="5772138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Oval 572"/>
            <p:cNvSpPr/>
            <p:nvPr/>
          </p:nvSpPr>
          <p:spPr>
            <a:xfrm>
              <a:off x="4940424" y="602029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Oval 573"/>
            <p:cNvSpPr/>
            <p:nvPr/>
          </p:nvSpPr>
          <p:spPr>
            <a:xfrm>
              <a:off x="4274220" y="5899469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Oval 574"/>
            <p:cNvSpPr/>
            <p:nvPr/>
          </p:nvSpPr>
          <p:spPr>
            <a:xfrm>
              <a:off x="4822602" y="577842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Oval 575"/>
            <p:cNvSpPr/>
            <p:nvPr/>
          </p:nvSpPr>
          <p:spPr>
            <a:xfrm>
              <a:off x="4408748" y="574271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Oval 576"/>
            <p:cNvSpPr/>
            <p:nvPr/>
          </p:nvSpPr>
          <p:spPr>
            <a:xfrm>
              <a:off x="4427984" y="5602001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Oval 577"/>
            <p:cNvSpPr/>
            <p:nvPr/>
          </p:nvSpPr>
          <p:spPr>
            <a:xfrm>
              <a:off x="4211960" y="570128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Oval 578"/>
            <p:cNvSpPr/>
            <p:nvPr/>
          </p:nvSpPr>
          <p:spPr>
            <a:xfrm>
              <a:off x="4588768" y="6029612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Oval 579"/>
            <p:cNvSpPr/>
            <p:nvPr/>
          </p:nvSpPr>
          <p:spPr>
            <a:xfrm>
              <a:off x="4669160" y="606231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Oval 580"/>
            <p:cNvSpPr/>
            <p:nvPr/>
          </p:nvSpPr>
          <p:spPr>
            <a:xfrm>
              <a:off x="4669160" y="606231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Oval 581"/>
            <p:cNvSpPr/>
            <p:nvPr/>
          </p:nvSpPr>
          <p:spPr>
            <a:xfrm>
              <a:off x="4588768" y="592273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13" name="Freeform 13312"/>
          <p:cNvSpPr/>
          <p:nvPr/>
        </p:nvSpPr>
        <p:spPr>
          <a:xfrm>
            <a:off x="4472325" y="5913325"/>
            <a:ext cx="482957" cy="323987"/>
          </a:xfrm>
          <a:custGeom>
            <a:avLst/>
            <a:gdLst>
              <a:gd name="connsiteX0" fmla="*/ 482957 w 482957"/>
              <a:gd name="connsiteY0" fmla="*/ 292237 h 323987"/>
              <a:gd name="connsiteX1" fmla="*/ 13057 w 482957"/>
              <a:gd name="connsiteY1" fmla="*/ 137 h 323987"/>
              <a:gd name="connsiteX2" fmla="*/ 121007 w 482957"/>
              <a:gd name="connsiteY2" fmla="*/ 323987 h 323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957" h="323987">
                <a:moveTo>
                  <a:pt x="482957" y="292237"/>
                </a:moveTo>
                <a:cubicBezTo>
                  <a:pt x="278169" y="143541"/>
                  <a:pt x="73382" y="-5155"/>
                  <a:pt x="13057" y="137"/>
                </a:cubicBezTo>
                <a:cubicBezTo>
                  <a:pt x="-47268" y="5429"/>
                  <a:pt x="121007" y="323987"/>
                  <a:pt x="121007" y="323987"/>
                </a:cubicBezTo>
              </a:path>
            </a:pathLst>
          </a:cu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3340" name="Group 13339"/>
          <p:cNvGrpSpPr/>
          <p:nvPr/>
        </p:nvGrpSpPr>
        <p:grpSpPr>
          <a:xfrm>
            <a:off x="6300192" y="3968472"/>
            <a:ext cx="1656184" cy="1044704"/>
            <a:chOff x="6300192" y="3968472"/>
            <a:chExt cx="1656184" cy="1044704"/>
          </a:xfrm>
        </p:grpSpPr>
        <p:sp>
          <p:nvSpPr>
            <p:cNvPr id="584" name="Oval 583"/>
            <p:cNvSpPr/>
            <p:nvPr/>
          </p:nvSpPr>
          <p:spPr>
            <a:xfrm>
              <a:off x="6967500" y="412691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Oval 584"/>
            <p:cNvSpPr/>
            <p:nvPr/>
          </p:nvSpPr>
          <p:spPr>
            <a:xfrm>
              <a:off x="7407932" y="4106788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Oval 585"/>
            <p:cNvSpPr/>
            <p:nvPr/>
          </p:nvSpPr>
          <p:spPr>
            <a:xfrm>
              <a:off x="7342882" y="425179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Oval 586"/>
            <p:cNvSpPr/>
            <p:nvPr/>
          </p:nvSpPr>
          <p:spPr>
            <a:xfrm>
              <a:off x="7604720" y="428296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Oval 587"/>
            <p:cNvSpPr/>
            <p:nvPr/>
          </p:nvSpPr>
          <p:spPr>
            <a:xfrm>
              <a:off x="6444208" y="439694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Oval 588"/>
            <p:cNvSpPr/>
            <p:nvPr/>
          </p:nvSpPr>
          <p:spPr>
            <a:xfrm>
              <a:off x="6516216" y="4558963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Oval 589"/>
            <p:cNvSpPr/>
            <p:nvPr/>
          </p:nvSpPr>
          <p:spPr>
            <a:xfrm>
              <a:off x="6372200" y="412691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Oval 590"/>
            <p:cNvSpPr/>
            <p:nvPr/>
          </p:nvSpPr>
          <p:spPr>
            <a:xfrm>
              <a:off x="7560332" y="4221088"/>
              <a:ext cx="72008" cy="540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Oval 591"/>
            <p:cNvSpPr/>
            <p:nvPr/>
          </p:nvSpPr>
          <p:spPr>
            <a:xfrm>
              <a:off x="7172672" y="401261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Oval 592"/>
            <p:cNvSpPr/>
            <p:nvPr/>
          </p:nvSpPr>
          <p:spPr>
            <a:xfrm>
              <a:off x="6687852" y="423280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Oval 593"/>
            <p:cNvSpPr/>
            <p:nvPr/>
          </p:nvSpPr>
          <p:spPr>
            <a:xfrm>
              <a:off x="7136668" y="428052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Oval 594"/>
            <p:cNvSpPr/>
            <p:nvPr/>
          </p:nvSpPr>
          <p:spPr>
            <a:xfrm>
              <a:off x="6507832" y="4627984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Oval 595"/>
            <p:cNvSpPr/>
            <p:nvPr/>
          </p:nvSpPr>
          <p:spPr>
            <a:xfrm>
              <a:off x="6579840" y="463214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Oval 596"/>
            <p:cNvSpPr/>
            <p:nvPr/>
          </p:nvSpPr>
          <p:spPr>
            <a:xfrm>
              <a:off x="7155904" y="461627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Oval 597"/>
            <p:cNvSpPr/>
            <p:nvPr/>
          </p:nvSpPr>
          <p:spPr>
            <a:xfrm>
              <a:off x="6660232" y="4584429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Oval 598"/>
            <p:cNvSpPr/>
            <p:nvPr/>
          </p:nvSpPr>
          <p:spPr>
            <a:xfrm>
              <a:off x="6732240" y="474644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Oval 599"/>
            <p:cNvSpPr/>
            <p:nvPr/>
          </p:nvSpPr>
          <p:spPr>
            <a:xfrm>
              <a:off x="6651848" y="464056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Oval 600"/>
            <p:cNvSpPr/>
            <p:nvPr/>
          </p:nvSpPr>
          <p:spPr>
            <a:xfrm>
              <a:off x="6435824" y="488716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Oval 601"/>
            <p:cNvSpPr/>
            <p:nvPr/>
          </p:nvSpPr>
          <p:spPr>
            <a:xfrm>
              <a:off x="7495282" y="4478248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3" name="Oval 602"/>
            <p:cNvSpPr/>
            <p:nvPr/>
          </p:nvSpPr>
          <p:spPr>
            <a:xfrm>
              <a:off x="7100664" y="4699404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Oval 603"/>
            <p:cNvSpPr/>
            <p:nvPr/>
          </p:nvSpPr>
          <p:spPr>
            <a:xfrm>
              <a:off x="7172672" y="4781001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Oval 604"/>
            <p:cNvSpPr/>
            <p:nvPr/>
          </p:nvSpPr>
          <p:spPr>
            <a:xfrm>
              <a:off x="7351266" y="430792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Oval 605"/>
            <p:cNvSpPr/>
            <p:nvPr/>
          </p:nvSpPr>
          <p:spPr>
            <a:xfrm>
              <a:off x="6975884" y="4079197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Oval 606"/>
            <p:cNvSpPr/>
            <p:nvPr/>
          </p:nvSpPr>
          <p:spPr>
            <a:xfrm>
              <a:off x="7431658" y="4260208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Oval 607"/>
            <p:cNvSpPr/>
            <p:nvPr/>
          </p:nvSpPr>
          <p:spPr>
            <a:xfrm>
              <a:off x="7172672" y="408548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Oval 608"/>
            <p:cNvSpPr/>
            <p:nvPr/>
          </p:nvSpPr>
          <p:spPr>
            <a:xfrm>
              <a:off x="6973416" y="4211813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Oval 609"/>
            <p:cNvSpPr/>
            <p:nvPr/>
          </p:nvSpPr>
          <p:spPr>
            <a:xfrm>
              <a:off x="7145052" y="432195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Oval 610"/>
            <p:cNvSpPr/>
            <p:nvPr/>
          </p:nvSpPr>
          <p:spPr>
            <a:xfrm>
              <a:off x="6900044" y="463742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Oval 611"/>
            <p:cNvSpPr/>
            <p:nvPr/>
          </p:nvSpPr>
          <p:spPr>
            <a:xfrm>
              <a:off x="7485856" y="4780413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Oval 612"/>
            <p:cNvSpPr/>
            <p:nvPr/>
          </p:nvSpPr>
          <p:spPr>
            <a:xfrm>
              <a:off x="7117432" y="4224389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Oval 613"/>
            <p:cNvSpPr/>
            <p:nvPr/>
          </p:nvSpPr>
          <p:spPr>
            <a:xfrm>
              <a:off x="7560332" y="4221088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Oval 614"/>
            <p:cNvSpPr/>
            <p:nvPr/>
          </p:nvSpPr>
          <p:spPr>
            <a:xfrm>
              <a:off x="6452592" y="4349227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Oval 615"/>
            <p:cNvSpPr/>
            <p:nvPr/>
          </p:nvSpPr>
          <p:spPr>
            <a:xfrm>
              <a:off x="6524600" y="451124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Oval 616"/>
            <p:cNvSpPr/>
            <p:nvPr/>
          </p:nvSpPr>
          <p:spPr>
            <a:xfrm>
              <a:off x="6444208" y="424121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Oval 617"/>
            <p:cNvSpPr/>
            <p:nvPr/>
          </p:nvSpPr>
          <p:spPr>
            <a:xfrm>
              <a:off x="6524600" y="419349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Oval 618"/>
            <p:cNvSpPr/>
            <p:nvPr/>
          </p:nvSpPr>
          <p:spPr>
            <a:xfrm>
              <a:off x="6596608" y="435551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Oval 619"/>
            <p:cNvSpPr/>
            <p:nvPr/>
          </p:nvSpPr>
          <p:spPr>
            <a:xfrm>
              <a:off x="7155904" y="484129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Oval 620"/>
            <p:cNvSpPr/>
            <p:nvPr/>
          </p:nvSpPr>
          <p:spPr>
            <a:xfrm>
              <a:off x="7003504" y="4878749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Oval 621"/>
            <p:cNvSpPr/>
            <p:nvPr/>
          </p:nvSpPr>
          <p:spPr>
            <a:xfrm>
              <a:off x="7147520" y="4733283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Oval 622"/>
            <p:cNvSpPr/>
            <p:nvPr/>
          </p:nvSpPr>
          <p:spPr>
            <a:xfrm>
              <a:off x="7227912" y="4765986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Oval 623"/>
            <p:cNvSpPr/>
            <p:nvPr/>
          </p:nvSpPr>
          <p:spPr>
            <a:xfrm>
              <a:off x="7172672" y="4814880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Oval 624"/>
            <p:cNvSpPr/>
            <p:nvPr/>
          </p:nvSpPr>
          <p:spPr>
            <a:xfrm>
              <a:off x="7478514" y="461141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Oval 625"/>
            <p:cNvSpPr/>
            <p:nvPr/>
          </p:nvSpPr>
          <p:spPr>
            <a:xfrm>
              <a:off x="7740352" y="488716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Oval 626"/>
            <p:cNvSpPr/>
            <p:nvPr/>
          </p:nvSpPr>
          <p:spPr>
            <a:xfrm>
              <a:off x="6435824" y="423909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Oval 627"/>
            <p:cNvSpPr/>
            <p:nvPr/>
          </p:nvSpPr>
          <p:spPr>
            <a:xfrm>
              <a:off x="6751476" y="4025191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Oval 628"/>
            <p:cNvSpPr/>
            <p:nvPr/>
          </p:nvSpPr>
          <p:spPr>
            <a:xfrm>
              <a:off x="6823484" y="423909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0" name="Oval 629"/>
            <p:cNvSpPr/>
            <p:nvPr/>
          </p:nvSpPr>
          <p:spPr>
            <a:xfrm>
              <a:off x="6372200" y="418508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Oval 630"/>
            <p:cNvSpPr/>
            <p:nvPr/>
          </p:nvSpPr>
          <p:spPr>
            <a:xfrm>
              <a:off x="6895492" y="4031479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Oval 631"/>
            <p:cNvSpPr/>
            <p:nvPr/>
          </p:nvSpPr>
          <p:spPr>
            <a:xfrm>
              <a:off x="6455060" y="4008051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Oval 632"/>
            <p:cNvSpPr/>
            <p:nvPr/>
          </p:nvSpPr>
          <p:spPr>
            <a:xfrm>
              <a:off x="7270874" y="449082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Oval 633"/>
            <p:cNvSpPr/>
            <p:nvPr/>
          </p:nvSpPr>
          <p:spPr>
            <a:xfrm>
              <a:off x="7532712" y="4738983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Oval 634"/>
            <p:cNvSpPr/>
            <p:nvPr/>
          </p:nvSpPr>
          <p:spPr>
            <a:xfrm>
              <a:off x="7164288" y="4176671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" name="Oval 635"/>
            <p:cNvSpPr/>
            <p:nvPr/>
          </p:nvSpPr>
          <p:spPr>
            <a:xfrm>
              <a:off x="6866508" y="461815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7" name="Oval 636"/>
            <p:cNvSpPr/>
            <p:nvPr/>
          </p:nvSpPr>
          <p:spPr>
            <a:xfrm>
              <a:off x="7414890" y="449711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8" name="Oval 637"/>
            <p:cNvSpPr/>
            <p:nvPr/>
          </p:nvSpPr>
          <p:spPr>
            <a:xfrm>
              <a:off x="6975884" y="429938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Oval 638"/>
            <p:cNvSpPr/>
            <p:nvPr/>
          </p:nvSpPr>
          <p:spPr>
            <a:xfrm>
              <a:off x="7001036" y="446140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Oval 639"/>
            <p:cNvSpPr/>
            <p:nvPr/>
          </p:nvSpPr>
          <p:spPr>
            <a:xfrm>
              <a:off x="6579840" y="445511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1" name="Oval 640"/>
            <p:cNvSpPr/>
            <p:nvPr/>
          </p:nvSpPr>
          <p:spPr>
            <a:xfrm>
              <a:off x="7020272" y="432068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Oval 641"/>
            <p:cNvSpPr/>
            <p:nvPr/>
          </p:nvSpPr>
          <p:spPr>
            <a:xfrm>
              <a:off x="6660232" y="440739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Oval 642"/>
            <p:cNvSpPr/>
            <p:nvPr/>
          </p:nvSpPr>
          <p:spPr>
            <a:xfrm>
              <a:off x="6651848" y="430567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4" name="Oval 643"/>
            <p:cNvSpPr/>
            <p:nvPr/>
          </p:nvSpPr>
          <p:spPr>
            <a:xfrm>
              <a:off x="6660232" y="440739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5" name="Oval 644"/>
            <p:cNvSpPr/>
            <p:nvPr/>
          </p:nvSpPr>
          <p:spPr>
            <a:xfrm>
              <a:off x="6804248" y="441997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6" name="Oval 645"/>
            <p:cNvSpPr/>
            <p:nvPr/>
          </p:nvSpPr>
          <p:spPr>
            <a:xfrm>
              <a:off x="7181056" y="4748298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" name="Oval 646"/>
            <p:cNvSpPr/>
            <p:nvPr/>
          </p:nvSpPr>
          <p:spPr>
            <a:xfrm>
              <a:off x="6435824" y="4677426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" name="Oval 647"/>
            <p:cNvSpPr/>
            <p:nvPr/>
          </p:nvSpPr>
          <p:spPr>
            <a:xfrm>
              <a:off x="7261448" y="4781001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9" name="Oval 648"/>
            <p:cNvSpPr/>
            <p:nvPr/>
          </p:nvSpPr>
          <p:spPr>
            <a:xfrm>
              <a:off x="6435824" y="4517533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0" name="Oval 649"/>
            <p:cNvSpPr/>
            <p:nvPr/>
          </p:nvSpPr>
          <p:spPr>
            <a:xfrm>
              <a:off x="6507832" y="459913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1" name="Oval 650"/>
            <p:cNvSpPr/>
            <p:nvPr/>
          </p:nvSpPr>
          <p:spPr>
            <a:xfrm>
              <a:off x="7261448" y="4781001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2" name="Oval 651"/>
            <p:cNvSpPr/>
            <p:nvPr/>
          </p:nvSpPr>
          <p:spPr>
            <a:xfrm>
              <a:off x="7181056" y="464142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3" name="Straight Arrow Connector 652"/>
            <p:cNvCxnSpPr/>
            <p:nvPr/>
          </p:nvCxnSpPr>
          <p:spPr>
            <a:xfrm flipV="1">
              <a:off x="6300192" y="3968472"/>
              <a:ext cx="0" cy="104470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4" name="Straight Arrow Connector 653"/>
            <p:cNvCxnSpPr/>
            <p:nvPr/>
          </p:nvCxnSpPr>
          <p:spPr>
            <a:xfrm>
              <a:off x="6300192" y="5013176"/>
              <a:ext cx="1656184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335" name="Right Arrow 13334"/>
          <p:cNvSpPr/>
          <p:nvPr/>
        </p:nvSpPr>
        <p:spPr>
          <a:xfrm>
            <a:off x="2822451" y="4289815"/>
            <a:ext cx="432048" cy="33631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88" name="Right Arrow 687"/>
          <p:cNvSpPr/>
          <p:nvPr/>
        </p:nvSpPr>
        <p:spPr>
          <a:xfrm>
            <a:off x="5652120" y="4266739"/>
            <a:ext cx="432048" cy="33631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9" name="Freeform 238"/>
          <p:cNvSpPr/>
          <p:nvPr/>
        </p:nvSpPr>
        <p:spPr>
          <a:xfrm>
            <a:off x="6607894" y="3998842"/>
            <a:ext cx="1060450" cy="281844"/>
          </a:xfrm>
          <a:custGeom>
            <a:avLst/>
            <a:gdLst>
              <a:gd name="connsiteX0" fmla="*/ 0 w 1060450"/>
              <a:gd name="connsiteY0" fmla="*/ 0 h 281844"/>
              <a:gd name="connsiteX1" fmla="*/ 596900 w 1060450"/>
              <a:gd name="connsiteY1" fmla="*/ 241300 h 281844"/>
              <a:gd name="connsiteX2" fmla="*/ 1060450 w 1060450"/>
              <a:gd name="connsiteY2" fmla="*/ 279400 h 281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0450" h="281844">
                <a:moveTo>
                  <a:pt x="0" y="0"/>
                </a:moveTo>
                <a:cubicBezTo>
                  <a:pt x="210079" y="97366"/>
                  <a:pt x="420158" y="194733"/>
                  <a:pt x="596900" y="241300"/>
                </a:cubicBezTo>
                <a:cubicBezTo>
                  <a:pt x="773642" y="287867"/>
                  <a:pt x="917046" y="283633"/>
                  <a:pt x="1060450" y="279400"/>
                </a:cubicBezTo>
              </a:path>
            </a:pathLst>
          </a:cu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0" name="Freeform 239"/>
          <p:cNvSpPr/>
          <p:nvPr/>
        </p:nvSpPr>
        <p:spPr>
          <a:xfrm>
            <a:off x="6351922" y="4279900"/>
            <a:ext cx="330200" cy="508000"/>
          </a:xfrm>
          <a:custGeom>
            <a:avLst/>
            <a:gdLst>
              <a:gd name="connsiteX0" fmla="*/ 0 w 330200"/>
              <a:gd name="connsiteY0" fmla="*/ 508000 h 508000"/>
              <a:gd name="connsiteX1" fmla="*/ 330200 w 330200"/>
              <a:gd name="connsiteY1" fmla="*/ 247650 h 508000"/>
              <a:gd name="connsiteX2" fmla="*/ 0 w 330200"/>
              <a:gd name="connsiteY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0200" h="508000">
                <a:moveTo>
                  <a:pt x="0" y="508000"/>
                </a:moveTo>
                <a:cubicBezTo>
                  <a:pt x="165100" y="420158"/>
                  <a:pt x="330200" y="332317"/>
                  <a:pt x="330200" y="247650"/>
                </a:cubicBezTo>
                <a:cubicBezTo>
                  <a:pt x="330200" y="162983"/>
                  <a:pt x="165100" y="81491"/>
                  <a:pt x="0" y="0"/>
                </a:cubicBezTo>
              </a:path>
            </a:pathLst>
          </a:cu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1" name="Freeform 240"/>
          <p:cNvSpPr/>
          <p:nvPr/>
        </p:nvSpPr>
        <p:spPr>
          <a:xfrm>
            <a:off x="7075465" y="4618918"/>
            <a:ext cx="482957" cy="323987"/>
          </a:xfrm>
          <a:custGeom>
            <a:avLst/>
            <a:gdLst>
              <a:gd name="connsiteX0" fmla="*/ 482957 w 482957"/>
              <a:gd name="connsiteY0" fmla="*/ 292237 h 323987"/>
              <a:gd name="connsiteX1" fmla="*/ 13057 w 482957"/>
              <a:gd name="connsiteY1" fmla="*/ 137 h 323987"/>
              <a:gd name="connsiteX2" fmla="*/ 121007 w 482957"/>
              <a:gd name="connsiteY2" fmla="*/ 323987 h 323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957" h="323987">
                <a:moveTo>
                  <a:pt x="482957" y="292237"/>
                </a:moveTo>
                <a:cubicBezTo>
                  <a:pt x="278169" y="143541"/>
                  <a:pt x="73382" y="-5155"/>
                  <a:pt x="13057" y="137"/>
                </a:cubicBezTo>
                <a:cubicBezTo>
                  <a:pt x="-47268" y="5429"/>
                  <a:pt x="121007" y="323987"/>
                  <a:pt x="121007" y="323987"/>
                </a:cubicBezTo>
              </a:path>
            </a:pathLst>
          </a:cu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404669" y="2054971"/>
                <a:ext cx="3504101" cy="4153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6075" indent="-234950"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b="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𝑀</m:t>
                    </m:r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/>
                      </a:rPr>
                      <m:t>     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/>
                      </a:rPr>
                      <m:t>  </m:t>
                    </m:r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 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</a:t>
                </a:r>
                <a:r>
                  <a:rPr lang="en-US" b="1" dirty="0" smtClean="0">
                    <a:solidFill>
                      <a:schemeClr val="tx2"/>
                    </a:solidFill>
                  </a:rPr>
                  <a:t> </a:t>
                </a:r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669" y="2054971"/>
                <a:ext cx="3504101" cy="415370"/>
              </a:xfrm>
              <a:prstGeom prst="rect">
                <a:avLst/>
              </a:prstGeom>
              <a:blipFill rotWithShape="0">
                <a:blip r:embed="rId3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29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4" presetClass="emph" presetSubtype="0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4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900"/>
                            </p:stCondLst>
                            <p:childTnLst>
                              <p:par>
                                <p:cTn id="69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0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400"/>
                            </p:stCondLst>
                            <p:childTnLst>
                              <p:par>
                                <p:cTn id="75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248" grpId="0" animBg="1"/>
      <p:bldP spid="13312" grpId="0" animBg="1"/>
      <p:bldP spid="13313" grpId="0" animBg="1"/>
      <p:bldP spid="13335" grpId="0" animBg="1"/>
      <p:bldP spid="688" grpId="0" animBg="1"/>
      <p:bldP spid="239" grpId="0" animBg="1"/>
      <p:bldP spid="239" grpId="1" animBg="1"/>
      <p:bldP spid="240" grpId="0" animBg="1"/>
      <p:bldP spid="240" grpId="1" animBg="1"/>
      <p:bldP spid="241" grpId="0" animBg="1"/>
      <p:bldP spid="241" grpId="1" animBg="1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465584" y="1378671"/>
            <a:ext cx="8030344" cy="13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The core principle in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ensemble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learning, is to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induce random perturbations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into the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learning procedure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 order to produce several different base classifiers from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 single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training set, then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combining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the base classifiers in order to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make the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final prediction.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72735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</a:rPr>
              <a:t>Ensembles of Cost-Sensitive Decision </a:t>
            </a:r>
            <a:r>
              <a:rPr lang="en-US" sz="3200" dirty="0" smtClean="0">
                <a:solidFill>
                  <a:schemeClr val="accent1"/>
                </a:solidFill>
              </a:rPr>
              <a:t>trees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8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72735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</a:rPr>
              <a:t>Ensembles of Cost-Sensitive Decision trees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36</a:t>
            </a:fld>
            <a:endParaRPr lang="en-US"/>
          </a:p>
        </p:txBody>
      </p:sp>
      <p:grpSp>
        <p:nvGrpSpPr>
          <p:cNvPr id="285" name="Group 284"/>
          <p:cNvGrpSpPr/>
          <p:nvPr/>
        </p:nvGrpSpPr>
        <p:grpSpPr>
          <a:xfrm>
            <a:off x="3837254" y="1484784"/>
            <a:ext cx="1454826" cy="144016"/>
            <a:chOff x="502097" y="2924944"/>
            <a:chExt cx="1765647" cy="216024"/>
          </a:xfrm>
        </p:grpSpPr>
        <p:sp>
          <p:nvSpPr>
            <p:cNvPr id="286" name="Rounded Rectangle 285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1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287" name="Rounded Rectangle 286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288" name="Rounded Rectangle 287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289" name="Rounded Rectangle 288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290" name="Rounded Rectangle 289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291" name="Rounded Rectangle 290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292" name="Rounded Rectangle 291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293" name="Rounded Rectangle 292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3837252" y="1628800"/>
            <a:ext cx="1454826" cy="144016"/>
            <a:chOff x="502097" y="2924944"/>
            <a:chExt cx="1765647" cy="216024"/>
          </a:xfrm>
        </p:grpSpPr>
        <p:sp>
          <p:nvSpPr>
            <p:cNvPr id="295" name="Rounded Rectangle 294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2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296" name="Rounded Rectangle 295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297" name="Rounded Rectangle 296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298" name="Rounded Rectangle 297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299" name="Rounded Rectangle 298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300" name="Rounded Rectangle 299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301" name="Rounded Rectangle 300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302" name="Rounded Rectangle 301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303" name="Group 302"/>
          <p:cNvGrpSpPr/>
          <p:nvPr/>
        </p:nvGrpSpPr>
        <p:grpSpPr>
          <a:xfrm>
            <a:off x="3837252" y="1772816"/>
            <a:ext cx="1454826" cy="144016"/>
            <a:chOff x="502097" y="2924944"/>
            <a:chExt cx="1765647" cy="216024"/>
          </a:xfrm>
        </p:grpSpPr>
        <p:sp>
          <p:nvSpPr>
            <p:cNvPr id="304" name="Rounded Rectangle 303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3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305" name="Rounded Rectangle 304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306" name="Rounded Rectangle 305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307" name="Rounded Rectangle 306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308" name="Rounded Rectangle 307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309" name="Rounded Rectangle 308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310" name="Rounded Rectangle 309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311" name="Rounded Rectangle 310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312" name="Group 311"/>
          <p:cNvGrpSpPr/>
          <p:nvPr/>
        </p:nvGrpSpPr>
        <p:grpSpPr>
          <a:xfrm>
            <a:off x="3837250" y="1916832"/>
            <a:ext cx="1454826" cy="144016"/>
            <a:chOff x="502097" y="2924944"/>
            <a:chExt cx="1765647" cy="216024"/>
          </a:xfrm>
        </p:grpSpPr>
        <p:sp>
          <p:nvSpPr>
            <p:cNvPr id="313" name="Rounded Rectangle 312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4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314" name="Rounded Rectangle 313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315" name="Rounded Rectangle 314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316" name="Rounded Rectangle 315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317" name="Rounded Rectangle 316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318" name="Rounded Rectangle 317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319" name="Rounded Rectangle 318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320" name="Rounded Rectangle 319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537" name="Group 536"/>
          <p:cNvGrpSpPr/>
          <p:nvPr/>
        </p:nvGrpSpPr>
        <p:grpSpPr>
          <a:xfrm>
            <a:off x="3837254" y="2060848"/>
            <a:ext cx="1454826" cy="144016"/>
            <a:chOff x="502097" y="2924944"/>
            <a:chExt cx="1765647" cy="216024"/>
          </a:xfrm>
        </p:grpSpPr>
        <p:sp>
          <p:nvSpPr>
            <p:cNvPr id="538" name="Rounded Rectangle 537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5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539" name="Rounded Rectangle 538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40" name="Rounded Rectangle 539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41" name="Rounded Rectangle 540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42" name="Rounded Rectangle 541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43" name="Rounded Rectangle 542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44" name="Rounded Rectangle 543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45" name="Rounded Rectangle 544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546" name="Group 545"/>
          <p:cNvGrpSpPr/>
          <p:nvPr/>
        </p:nvGrpSpPr>
        <p:grpSpPr>
          <a:xfrm>
            <a:off x="3837254" y="2204864"/>
            <a:ext cx="1454826" cy="144016"/>
            <a:chOff x="502097" y="2924944"/>
            <a:chExt cx="1765647" cy="216024"/>
          </a:xfrm>
        </p:grpSpPr>
        <p:sp>
          <p:nvSpPr>
            <p:cNvPr id="547" name="Rounded Rectangle 546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6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548" name="Rounded Rectangle 547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49" name="Rounded Rectangle 548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50" name="Rounded Rectangle 549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51" name="Rounded Rectangle 550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52" name="Rounded Rectangle 551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53" name="Rounded Rectangle 552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54" name="Rounded Rectangle 553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555" name="Group 554"/>
          <p:cNvGrpSpPr/>
          <p:nvPr/>
        </p:nvGrpSpPr>
        <p:grpSpPr>
          <a:xfrm>
            <a:off x="3837252" y="2348880"/>
            <a:ext cx="1454826" cy="144016"/>
            <a:chOff x="502097" y="2924944"/>
            <a:chExt cx="1765647" cy="216024"/>
          </a:xfrm>
        </p:grpSpPr>
        <p:sp>
          <p:nvSpPr>
            <p:cNvPr id="556" name="Rounded Rectangle 555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7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557" name="Rounded Rectangle 556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58" name="Rounded Rectangle 557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59" name="Rounded Rectangle 558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60" name="Rounded Rectangle 559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61" name="Rounded Rectangle 560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62" name="Rounded Rectangle 561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63" name="Rounded Rectangle 562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564" name="Group 563"/>
          <p:cNvGrpSpPr/>
          <p:nvPr/>
        </p:nvGrpSpPr>
        <p:grpSpPr>
          <a:xfrm>
            <a:off x="3837252" y="2492896"/>
            <a:ext cx="1454826" cy="144016"/>
            <a:chOff x="502097" y="2924944"/>
            <a:chExt cx="1765647" cy="216024"/>
          </a:xfrm>
        </p:grpSpPr>
        <p:sp>
          <p:nvSpPr>
            <p:cNvPr id="565" name="Rounded Rectangle 564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8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566" name="Rounded Rectangle 565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67" name="Rounded Rectangle 566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68" name="Rounded Rectangle 567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69" name="Rounded Rectangle 568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70" name="Rounded Rectangle 569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71" name="Rounded Rectangle 570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72" name="Rounded Rectangle 571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582" name="Group 581"/>
          <p:cNvGrpSpPr/>
          <p:nvPr/>
        </p:nvGrpSpPr>
        <p:grpSpPr>
          <a:xfrm>
            <a:off x="683572" y="3429000"/>
            <a:ext cx="1454826" cy="144016"/>
            <a:chOff x="502097" y="2924944"/>
            <a:chExt cx="1765647" cy="216024"/>
          </a:xfrm>
        </p:grpSpPr>
        <p:sp>
          <p:nvSpPr>
            <p:cNvPr id="583" name="Rounded Rectangle 582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8</a:t>
              </a:r>
              <a:r>
                <a:rPr lang="en-US" sz="1000" dirty="0" smtClean="0">
                  <a:solidFill>
                    <a:schemeClr val="tx1"/>
                  </a:solidFill>
                </a:rPr>
                <a:t>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584" name="Rounded Rectangle 583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85" name="Rounded Rectangle 584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86" name="Rounded Rectangle 585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87" name="Rounded Rectangle 586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88" name="Rounded Rectangle 587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89" name="Rounded Rectangle 588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90" name="Rounded Rectangle 589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591" name="Group 590"/>
          <p:cNvGrpSpPr/>
          <p:nvPr/>
        </p:nvGrpSpPr>
        <p:grpSpPr>
          <a:xfrm>
            <a:off x="683572" y="3573016"/>
            <a:ext cx="1454826" cy="144016"/>
            <a:chOff x="502097" y="2924944"/>
            <a:chExt cx="1765647" cy="216024"/>
          </a:xfrm>
        </p:grpSpPr>
        <p:sp>
          <p:nvSpPr>
            <p:cNvPr id="592" name="Rounded Rectangle 591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6</a:t>
              </a:r>
              <a:r>
                <a:rPr lang="en-US" sz="1000" dirty="0" smtClean="0">
                  <a:solidFill>
                    <a:schemeClr val="tx1"/>
                  </a:solidFill>
                </a:rPr>
                <a:t>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593" name="Rounded Rectangle 592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94" name="Rounded Rectangle 593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95" name="Rounded Rectangle 594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96" name="Rounded Rectangle 595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97" name="Rounded Rectangle 596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98" name="Rounded Rectangle 597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99" name="Rounded Rectangle 598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600" name="Group 599"/>
          <p:cNvGrpSpPr/>
          <p:nvPr/>
        </p:nvGrpSpPr>
        <p:grpSpPr>
          <a:xfrm>
            <a:off x="683570" y="3717032"/>
            <a:ext cx="1454826" cy="144016"/>
            <a:chOff x="502097" y="2924944"/>
            <a:chExt cx="1765647" cy="216024"/>
          </a:xfrm>
        </p:grpSpPr>
        <p:sp>
          <p:nvSpPr>
            <p:cNvPr id="601" name="Rounded Rectangle 600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2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602" name="Rounded Rectangle 601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03" name="Rounded Rectangle 602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04" name="Rounded Rectangle 603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05" name="Rounded Rectangle 604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06" name="Rounded Rectangle 605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07" name="Rounded Rectangle 606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08" name="Rounded Rectangle 607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609" name="Group 608"/>
          <p:cNvGrpSpPr/>
          <p:nvPr/>
        </p:nvGrpSpPr>
        <p:grpSpPr>
          <a:xfrm>
            <a:off x="683570" y="3861048"/>
            <a:ext cx="1454826" cy="144016"/>
            <a:chOff x="502097" y="2924944"/>
            <a:chExt cx="1765647" cy="216024"/>
          </a:xfrm>
        </p:grpSpPr>
        <p:sp>
          <p:nvSpPr>
            <p:cNvPr id="610" name="Rounded Rectangle 609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5</a:t>
              </a:r>
              <a:r>
                <a:rPr lang="en-US" sz="1000" dirty="0" smtClean="0">
                  <a:solidFill>
                    <a:schemeClr val="tx1"/>
                  </a:solidFill>
                </a:rPr>
                <a:t>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611" name="Rounded Rectangle 610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12" name="Rounded Rectangle 611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13" name="Rounded Rectangle 612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14" name="Rounded Rectangle 613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15" name="Rounded Rectangle 614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16" name="Rounded Rectangle 615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17" name="Rounded Rectangle 616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618" name="Group 617"/>
          <p:cNvGrpSpPr/>
          <p:nvPr/>
        </p:nvGrpSpPr>
        <p:grpSpPr>
          <a:xfrm>
            <a:off x="683568" y="4005064"/>
            <a:ext cx="1454826" cy="144016"/>
            <a:chOff x="502097" y="2924944"/>
            <a:chExt cx="1765647" cy="216024"/>
          </a:xfrm>
        </p:grpSpPr>
        <p:sp>
          <p:nvSpPr>
            <p:cNvPr id="619" name="Rounded Rectangle 618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2</a:t>
              </a:r>
              <a:r>
                <a:rPr lang="en-US" sz="1000" dirty="0" smtClean="0">
                  <a:solidFill>
                    <a:schemeClr val="tx1"/>
                  </a:solidFill>
                </a:rPr>
                <a:t>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620" name="Rounded Rectangle 619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21" name="Rounded Rectangle 620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22" name="Rounded Rectangle 621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23" name="Rounded Rectangle 622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24" name="Rounded Rectangle 623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25" name="Rounded Rectangle 624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26" name="Rounded Rectangle 625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627" name="Group 626"/>
          <p:cNvGrpSpPr/>
          <p:nvPr/>
        </p:nvGrpSpPr>
        <p:grpSpPr>
          <a:xfrm>
            <a:off x="683572" y="4149080"/>
            <a:ext cx="1454826" cy="144016"/>
            <a:chOff x="502097" y="2924944"/>
            <a:chExt cx="1765647" cy="216024"/>
          </a:xfrm>
        </p:grpSpPr>
        <p:sp>
          <p:nvSpPr>
            <p:cNvPr id="628" name="Rounded Rectangle 627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1</a:t>
              </a:r>
              <a:r>
                <a:rPr lang="en-US" sz="1000" dirty="0" smtClean="0">
                  <a:solidFill>
                    <a:schemeClr val="tx1"/>
                  </a:solidFill>
                </a:rPr>
                <a:t>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629" name="Rounded Rectangle 628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30" name="Rounded Rectangle 629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31" name="Rounded Rectangle 630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32" name="Rounded Rectangle 631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33" name="Rounded Rectangle 632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34" name="Rounded Rectangle 633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35" name="Rounded Rectangle 634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636" name="Group 635"/>
          <p:cNvGrpSpPr/>
          <p:nvPr/>
        </p:nvGrpSpPr>
        <p:grpSpPr>
          <a:xfrm>
            <a:off x="683572" y="4293096"/>
            <a:ext cx="1454826" cy="144016"/>
            <a:chOff x="502097" y="2924944"/>
            <a:chExt cx="1765647" cy="216024"/>
          </a:xfrm>
        </p:grpSpPr>
        <p:sp>
          <p:nvSpPr>
            <p:cNvPr id="637" name="Rounded Rectangle 636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3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638" name="Rounded Rectangle 637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39" name="Rounded Rectangle 638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40" name="Rounded Rectangle 639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41" name="Rounded Rectangle 640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42" name="Rounded Rectangle 641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43" name="Rounded Rectangle 642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44" name="Rounded Rectangle 643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645" name="Group 644"/>
          <p:cNvGrpSpPr/>
          <p:nvPr/>
        </p:nvGrpSpPr>
        <p:grpSpPr>
          <a:xfrm>
            <a:off x="683570" y="4437112"/>
            <a:ext cx="1454826" cy="144016"/>
            <a:chOff x="502097" y="2924944"/>
            <a:chExt cx="1765647" cy="216024"/>
          </a:xfrm>
        </p:grpSpPr>
        <p:sp>
          <p:nvSpPr>
            <p:cNvPr id="646" name="Rounded Rectangle 645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6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647" name="Rounded Rectangle 646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48" name="Rounded Rectangle 647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49" name="Rounded Rectangle 648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50" name="Rounded Rectangle 649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51" name="Rounded Rectangle 650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52" name="Rounded Rectangle 651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53" name="Rounded Rectangle 652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672" name="Group 671"/>
          <p:cNvGrpSpPr/>
          <p:nvPr/>
        </p:nvGrpSpPr>
        <p:grpSpPr>
          <a:xfrm>
            <a:off x="2901150" y="3429000"/>
            <a:ext cx="1454826" cy="144016"/>
            <a:chOff x="502097" y="2924944"/>
            <a:chExt cx="1765647" cy="216024"/>
          </a:xfrm>
        </p:grpSpPr>
        <p:sp>
          <p:nvSpPr>
            <p:cNvPr id="673" name="Rounded Rectangle 672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7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674" name="Rounded Rectangle 673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75" name="Rounded Rectangle 674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76" name="Rounded Rectangle 675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77" name="Rounded Rectangle 676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78" name="Rounded Rectangle 677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79" name="Rounded Rectangle 678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80" name="Rounded Rectangle 679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681" name="Group 680"/>
          <p:cNvGrpSpPr/>
          <p:nvPr/>
        </p:nvGrpSpPr>
        <p:grpSpPr>
          <a:xfrm>
            <a:off x="2901150" y="3573016"/>
            <a:ext cx="1454826" cy="144016"/>
            <a:chOff x="502097" y="2924944"/>
            <a:chExt cx="1765647" cy="216024"/>
          </a:xfrm>
        </p:grpSpPr>
        <p:sp>
          <p:nvSpPr>
            <p:cNvPr id="682" name="Rounded Rectangle 681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1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683" name="Rounded Rectangle 682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84" name="Rounded Rectangle 683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85" name="Rounded Rectangle 684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86" name="Rounded Rectangle 685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87" name="Rounded Rectangle 686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88" name="Rounded Rectangle 687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89" name="Rounded Rectangle 688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690" name="Group 689"/>
          <p:cNvGrpSpPr/>
          <p:nvPr/>
        </p:nvGrpSpPr>
        <p:grpSpPr>
          <a:xfrm>
            <a:off x="2901148" y="3717032"/>
            <a:ext cx="1454826" cy="144016"/>
            <a:chOff x="502097" y="2924944"/>
            <a:chExt cx="1765647" cy="216024"/>
          </a:xfrm>
        </p:grpSpPr>
        <p:sp>
          <p:nvSpPr>
            <p:cNvPr id="691" name="Rounded Rectangle 690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2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692" name="Rounded Rectangle 691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93" name="Rounded Rectangle 692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94" name="Rounded Rectangle 693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95" name="Rounded Rectangle 694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96" name="Rounded Rectangle 695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97" name="Rounded Rectangle 696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98" name="Rounded Rectangle 697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699" name="Group 698"/>
          <p:cNvGrpSpPr/>
          <p:nvPr/>
        </p:nvGrpSpPr>
        <p:grpSpPr>
          <a:xfrm>
            <a:off x="2901148" y="3861048"/>
            <a:ext cx="1454826" cy="144016"/>
            <a:chOff x="502097" y="2924944"/>
            <a:chExt cx="1765647" cy="216024"/>
          </a:xfrm>
        </p:grpSpPr>
        <p:sp>
          <p:nvSpPr>
            <p:cNvPr id="700" name="Rounded Rectangle 699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3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701" name="Rounded Rectangle 700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02" name="Rounded Rectangle 701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03" name="Rounded Rectangle 702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04" name="Rounded Rectangle 703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05" name="Rounded Rectangle 704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06" name="Rounded Rectangle 705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07" name="Rounded Rectangle 706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708" name="Group 707"/>
          <p:cNvGrpSpPr/>
          <p:nvPr/>
        </p:nvGrpSpPr>
        <p:grpSpPr>
          <a:xfrm>
            <a:off x="2901146" y="4005064"/>
            <a:ext cx="1454826" cy="144016"/>
            <a:chOff x="502097" y="2924944"/>
            <a:chExt cx="1765647" cy="216024"/>
          </a:xfrm>
        </p:grpSpPr>
        <p:sp>
          <p:nvSpPr>
            <p:cNvPr id="709" name="Rounded Rectangle 708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8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710" name="Rounded Rectangle 709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11" name="Rounded Rectangle 710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12" name="Rounded Rectangle 711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13" name="Rounded Rectangle 712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14" name="Rounded Rectangle 713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15" name="Rounded Rectangle 714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16" name="Rounded Rectangle 715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762" name="Group 761"/>
          <p:cNvGrpSpPr/>
          <p:nvPr/>
        </p:nvGrpSpPr>
        <p:grpSpPr>
          <a:xfrm>
            <a:off x="5205406" y="3429000"/>
            <a:ext cx="1454826" cy="144016"/>
            <a:chOff x="502097" y="2924944"/>
            <a:chExt cx="1765647" cy="216024"/>
          </a:xfrm>
        </p:grpSpPr>
        <p:sp>
          <p:nvSpPr>
            <p:cNvPr id="763" name="Rounded Rectangle 762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1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764" name="Rounded Rectangle 763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65" name="Rounded Rectangle 764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66" name="Rounded Rectangle 765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67" name="Rounded Rectangle 766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68" name="Rounded Rectangle 767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69" name="Rounded Rectangle 768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70" name="Rounded Rectangle 769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771" name="Group 770"/>
          <p:cNvGrpSpPr/>
          <p:nvPr/>
        </p:nvGrpSpPr>
        <p:grpSpPr>
          <a:xfrm>
            <a:off x="5205406" y="3573016"/>
            <a:ext cx="1454826" cy="144016"/>
            <a:chOff x="502097" y="2924944"/>
            <a:chExt cx="1765647" cy="216024"/>
          </a:xfrm>
        </p:grpSpPr>
        <p:sp>
          <p:nvSpPr>
            <p:cNvPr id="772" name="Rounded Rectangle 771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5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773" name="Rounded Rectangle 772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74" name="Rounded Rectangle 773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75" name="Rounded Rectangle 774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76" name="Rounded Rectangle 775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77" name="Rounded Rectangle 776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78" name="Rounded Rectangle 777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79" name="Rounded Rectangle 778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780" name="Group 779"/>
          <p:cNvGrpSpPr/>
          <p:nvPr/>
        </p:nvGrpSpPr>
        <p:grpSpPr>
          <a:xfrm>
            <a:off x="5205404" y="3717032"/>
            <a:ext cx="1454826" cy="144016"/>
            <a:chOff x="502097" y="2924944"/>
            <a:chExt cx="1765647" cy="216024"/>
          </a:xfrm>
        </p:grpSpPr>
        <p:sp>
          <p:nvSpPr>
            <p:cNvPr id="781" name="Rounded Rectangle 780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8</a:t>
              </a:r>
              <a:r>
                <a:rPr lang="en-US" sz="1000" dirty="0" smtClean="0">
                  <a:solidFill>
                    <a:schemeClr val="tx1"/>
                  </a:solidFill>
                </a:rPr>
                <a:t>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782" name="Rounded Rectangle 781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83" name="Rounded Rectangle 782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84" name="Rounded Rectangle 783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85" name="Rounded Rectangle 784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86" name="Rounded Rectangle 785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87" name="Rounded Rectangle 786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88" name="Rounded Rectangle 787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789" name="Group 788"/>
          <p:cNvGrpSpPr/>
          <p:nvPr/>
        </p:nvGrpSpPr>
        <p:grpSpPr>
          <a:xfrm>
            <a:off x="5205404" y="3861048"/>
            <a:ext cx="1454826" cy="144016"/>
            <a:chOff x="502097" y="2924944"/>
            <a:chExt cx="1765647" cy="216024"/>
          </a:xfrm>
        </p:grpSpPr>
        <p:sp>
          <p:nvSpPr>
            <p:cNvPr id="790" name="Rounded Rectangle 789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1</a:t>
              </a:r>
              <a:r>
                <a:rPr lang="en-US" sz="1000" dirty="0" smtClean="0">
                  <a:solidFill>
                    <a:schemeClr val="tx1"/>
                  </a:solidFill>
                </a:rPr>
                <a:t>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791" name="Rounded Rectangle 790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92" name="Rounded Rectangle 791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93" name="Rounded Rectangle 792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94" name="Rounded Rectangle 793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95" name="Rounded Rectangle 794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96" name="Rounded Rectangle 795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97" name="Rounded Rectangle 796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798" name="Group 797"/>
          <p:cNvGrpSpPr/>
          <p:nvPr/>
        </p:nvGrpSpPr>
        <p:grpSpPr>
          <a:xfrm>
            <a:off x="5205402" y="4005064"/>
            <a:ext cx="1454826" cy="144016"/>
            <a:chOff x="502097" y="2924944"/>
            <a:chExt cx="1765647" cy="216024"/>
          </a:xfrm>
        </p:grpSpPr>
        <p:sp>
          <p:nvSpPr>
            <p:cNvPr id="799" name="Rounded Rectangle 798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4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800" name="Rounded Rectangle 799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01" name="Rounded Rectangle 800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02" name="Rounded Rectangle 801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03" name="Rounded Rectangle 802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04" name="Rounded Rectangle 803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05" name="Rounded Rectangle 804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06" name="Rounded Rectangle 805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807" name="Group 806"/>
          <p:cNvGrpSpPr/>
          <p:nvPr/>
        </p:nvGrpSpPr>
        <p:grpSpPr>
          <a:xfrm>
            <a:off x="5205406" y="4149080"/>
            <a:ext cx="1454826" cy="144016"/>
            <a:chOff x="502097" y="2924944"/>
            <a:chExt cx="1765647" cy="216024"/>
          </a:xfrm>
        </p:grpSpPr>
        <p:sp>
          <p:nvSpPr>
            <p:cNvPr id="808" name="Rounded Rectangle 807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4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809" name="Rounded Rectangle 808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10" name="Rounded Rectangle 809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11" name="Rounded Rectangle 810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12" name="Rounded Rectangle 811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13" name="Rounded Rectangle 812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14" name="Rounded Rectangle 813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15" name="Rounded Rectangle 814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816" name="Group 815"/>
          <p:cNvGrpSpPr/>
          <p:nvPr/>
        </p:nvGrpSpPr>
        <p:grpSpPr>
          <a:xfrm>
            <a:off x="5205406" y="4293096"/>
            <a:ext cx="1454826" cy="144016"/>
            <a:chOff x="502097" y="2924944"/>
            <a:chExt cx="1765647" cy="216024"/>
          </a:xfrm>
        </p:grpSpPr>
        <p:sp>
          <p:nvSpPr>
            <p:cNvPr id="817" name="Rounded Rectangle 816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2</a:t>
              </a:r>
              <a:r>
                <a:rPr lang="en-US" sz="1000" dirty="0" smtClean="0">
                  <a:solidFill>
                    <a:schemeClr val="tx1"/>
                  </a:solidFill>
                </a:rPr>
                <a:t>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818" name="Rounded Rectangle 817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19" name="Rounded Rectangle 818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20" name="Rounded Rectangle 819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21" name="Rounded Rectangle 820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22" name="Rounded Rectangle 821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23" name="Rounded Rectangle 822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24" name="Rounded Rectangle 823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825" name="Group 824"/>
          <p:cNvGrpSpPr/>
          <p:nvPr/>
        </p:nvGrpSpPr>
        <p:grpSpPr>
          <a:xfrm>
            <a:off x="5205404" y="4437112"/>
            <a:ext cx="1454826" cy="144016"/>
            <a:chOff x="502097" y="2924944"/>
            <a:chExt cx="1765647" cy="216024"/>
          </a:xfrm>
        </p:grpSpPr>
        <p:sp>
          <p:nvSpPr>
            <p:cNvPr id="826" name="Rounded Rectangle 825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1</a:t>
              </a:r>
              <a:r>
                <a:rPr lang="en-US" sz="1000" dirty="0" smtClean="0">
                  <a:solidFill>
                    <a:schemeClr val="tx1"/>
                  </a:solidFill>
                </a:rPr>
                <a:t>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827" name="Rounded Rectangle 826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28" name="Rounded Rectangle 827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29" name="Rounded Rectangle 828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30" name="Rounded Rectangle 829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31" name="Rounded Rectangle 830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32" name="Rounded Rectangle 831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33" name="Rounded Rectangle 832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sp>
        <p:nvSpPr>
          <p:cNvPr id="853" name="Rounded Rectangle 852"/>
          <p:cNvSpPr/>
          <p:nvPr/>
        </p:nvSpPr>
        <p:spPr>
          <a:xfrm>
            <a:off x="7452324" y="3429000"/>
            <a:ext cx="936100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9</a:t>
            </a:r>
            <a:r>
              <a:rPr lang="en-US" sz="1000" dirty="0" smtClean="0">
                <a:solidFill>
                  <a:schemeClr val="tx1"/>
                </a:solidFill>
              </a:rPr>
              <a:t>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856" name="Rounded Rectangle 855"/>
          <p:cNvSpPr/>
          <p:nvPr/>
        </p:nvSpPr>
        <p:spPr>
          <a:xfrm>
            <a:off x="8210427" y="3429000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857" name="Rounded Rectangle 856"/>
          <p:cNvSpPr/>
          <p:nvPr/>
        </p:nvSpPr>
        <p:spPr>
          <a:xfrm>
            <a:off x="7668345" y="3429000"/>
            <a:ext cx="17799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858" name="Rounded Rectangle 857"/>
          <p:cNvSpPr/>
          <p:nvPr/>
        </p:nvSpPr>
        <p:spPr>
          <a:xfrm>
            <a:off x="8028385" y="3429000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859" name="Rounded Rectangle 858"/>
          <p:cNvSpPr/>
          <p:nvPr/>
        </p:nvSpPr>
        <p:spPr>
          <a:xfrm>
            <a:off x="7850387" y="3429000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862" name="Rounded Rectangle 861"/>
          <p:cNvSpPr/>
          <p:nvPr/>
        </p:nvSpPr>
        <p:spPr>
          <a:xfrm>
            <a:off x="7452324" y="3573016"/>
            <a:ext cx="936100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  <a:r>
              <a:rPr lang="en-US" sz="1000" dirty="0" smtClean="0">
                <a:solidFill>
                  <a:schemeClr val="tx1"/>
                </a:solidFill>
              </a:rPr>
              <a:t>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865" name="Rounded Rectangle 864"/>
          <p:cNvSpPr/>
          <p:nvPr/>
        </p:nvSpPr>
        <p:spPr>
          <a:xfrm>
            <a:off x="8210427" y="3573016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866" name="Rounded Rectangle 865"/>
          <p:cNvSpPr/>
          <p:nvPr/>
        </p:nvSpPr>
        <p:spPr>
          <a:xfrm>
            <a:off x="7668345" y="3573016"/>
            <a:ext cx="17799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867" name="Rounded Rectangle 866"/>
          <p:cNvSpPr/>
          <p:nvPr/>
        </p:nvSpPr>
        <p:spPr>
          <a:xfrm>
            <a:off x="8028385" y="3573016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868" name="Rounded Rectangle 867"/>
          <p:cNvSpPr/>
          <p:nvPr/>
        </p:nvSpPr>
        <p:spPr>
          <a:xfrm>
            <a:off x="7850387" y="3573016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871" name="Rounded Rectangle 870"/>
          <p:cNvSpPr/>
          <p:nvPr/>
        </p:nvSpPr>
        <p:spPr>
          <a:xfrm>
            <a:off x="7452322" y="3717032"/>
            <a:ext cx="936100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6</a:t>
            </a:r>
            <a:r>
              <a:rPr lang="en-US" sz="1000" dirty="0" smtClean="0">
                <a:solidFill>
                  <a:schemeClr val="tx1"/>
                </a:solidFill>
              </a:rPr>
              <a:t>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874" name="Rounded Rectangle 873"/>
          <p:cNvSpPr/>
          <p:nvPr/>
        </p:nvSpPr>
        <p:spPr>
          <a:xfrm>
            <a:off x="8210425" y="3717032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875" name="Rounded Rectangle 874"/>
          <p:cNvSpPr/>
          <p:nvPr/>
        </p:nvSpPr>
        <p:spPr>
          <a:xfrm>
            <a:off x="7668343" y="3717032"/>
            <a:ext cx="17799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876" name="Rounded Rectangle 875"/>
          <p:cNvSpPr/>
          <p:nvPr/>
        </p:nvSpPr>
        <p:spPr>
          <a:xfrm>
            <a:off x="8028383" y="3717032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877" name="Rounded Rectangle 876"/>
          <p:cNvSpPr/>
          <p:nvPr/>
        </p:nvSpPr>
        <p:spPr>
          <a:xfrm>
            <a:off x="7850385" y="3717032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880" name="Rounded Rectangle 879"/>
          <p:cNvSpPr/>
          <p:nvPr/>
        </p:nvSpPr>
        <p:spPr>
          <a:xfrm>
            <a:off x="7452322" y="3861048"/>
            <a:ext cx="936100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1</a:t>
            </a:r>
            <a:r>
              <a:rPr lang="en-US" sz="1000" dirty="0" smtClean="0">
                <a:solidFill>
                  <a:schemeClr val="tx1"/>
                </a:solidFill>
              </a:rPr>
              <a:t>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883" name="Rounded Rectangle 882"/>
          <p:cNvSpPr/>
          <p:nvPr/>
        </p:nvSpPr>
        <p:spPr>
          <a:xfrm>
            <a:off x="8210425" y="3861048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884" name="Rounded Rectangle 883"/>
          <p:cNvSpPr/>
          <p:nvPr/>
        </p:nvSpPr>
        <p:spPr>
          <a:xfrm>
            <a:off x="7668343" y="3861048"/>
            <a:ext cx="17799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885" name="Rounded Rectangle 884"/>
          <p:cNvSpPr/>
          <p:nvPr/>
        </p:nvSpPr>
        <p:spPr>
          <a:xfrm>
            <a:off x="8028383" y="3861048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886" name="Rounded Rectangle 885"/>
          <p:cNvSpPr/>
          <p:nvPr/>
        </p:nvSpPr>
        <p:spPr>
          <a:xfrm>
            <a:off x="7850385" y="3861048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43" name="Rounded Rectangle 942"/>
          <p:cNvSpPr/>
          <p:nvPr/>
        </p:nvSpPr>
        <p:spPr>
          <a:xfrm>
            <a:off x="4398049" y="5085184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1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945" name="Rounded Rectangle 944"/>
          <p:cNvSpPr/>
          <p:nvPr/>
        </p:nvSpPr>
        <p:spPr>
          <a:xfrm>
            <a:off x="5008092" y="5085184"/>
            <a:ext cx="177996" cy="1440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46" name="Rounded Rectangle 945"/>
          <p:cNvSpPr/>
          <p:nvPr/>
        </p:nvSpPr>
        <p:spPr>
          <a:xfrm>
            <a:off x="4648052" y="5085184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48" name="Rounded Rectangle 947"/>
          <p:cNvSpPr/>
          <p:nvPr/>
        </p:nvSpPr>
        <p:spPr>
          <a:xfrm>
            <a:off x="5186092" y="5085184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50" name="Rounded Rectangle 949"/>
          <p:cNvSpPr/>
          <p:nvPr/>
        </p:nvSpPr>
        <p:spPr>
          <a:xfrm>
            <a:off x="4826052" y="5085184"/>
            <a:ext cx="17799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52" name="Rounded Rectangle 951"/>
          <p:cNvSpPr/>
          <p:nvPr/>
        </p:nvSpPr>
        <p:spPr>
          <a:xfrm>
            <a:off x="4398049" y="5229200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5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954" name="Rounded Rectangle 953"/>
          <p:cNvSpPr/>
          <p:nvPr/>
        </p:nvSpPr>
        <p:spPr>
          <a:xfrm>
            <a:off x="5008092" y="5229200"/>
            <a:ext cx="177996" cy="1440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55" name="Rounded Rectangle 954"/>
          <p:cNvSpPr/>
          <p:nvPr/>
        </p:nvSpPr>
        <p:spPr>
          <a:xfrm>
            <a:off x="4648052" y="5229200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57" name="Rounded Rectangle 956"/>
          <p:cNvSpPr/>
          <p:nvPr/>
        </p:nvSpPr>
        <p:spPr>
          <a:xfrm>
            <a:off x="5186092" y="5229200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59" name="Rounded Rectangle 958"/>
          <p:cNvSpPr/>
          <p:nvPr/>
        </p:nvSpPr>
        <p:spPr>
          <a:xfrm>
            <a:off x="4826052" y="5229200"/>
            <a:ext cx="17799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61" name="Rounded Rectangle 960"/>
          <p:cNvSpPr/>
          <p:nvPr/>
        </p:nvSpPr>
        <p:spPr>
          <a:xfrm>
            <a:off x="4398047" y="5373216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8</a:t>
            </a:r>
            <a:r>
              <a:rPr lang="en-US" sz="1000" dirty="0" smtClean="0">
                <a:solidFill>
                  <a:schemeClr val="tx1"/>
                </a:solidFill>
              </a:rPr>
              <a:t>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963" name="Rounded Rectangle 962"/>
          <p:cNvSpPr/>
          <p:nvPr/>
        </p:nvSpPr>
        <p:spPr>
          <a:xfrm>
            <a:off x="5008090" y="5373216"/>
            <a:ext cx="177996" cy="1440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64" name="Rounded Rectangle 963"/>
          <p:cNvSpPr/>
          <p:nvPr/>
        </p:nvSpPr>
        <p:spPr>
          <a:xfrm>
            <a:off x="4648050" y="5373216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66" name="Rounded Rectangle 965"/>
          <p:cNvSpPr/>
          <p:nvPr/>
        </p:nvSpPr>
        <p:spPr>
          <a:xfrm>
            <a:off x="5186090" y="5373216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68" name="Rounded Rectangle 967"/>
          <p:cNvSpPr/>
          <p:nvPr/>
        </p:nvSpPr>
        <p:spPr>
          <a:xfrm>
            <a:off x="4826050" y="5373216"/>
            <a:ext cx="17799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70" name="Rounded Rectangle 969"/>
          <p:cNvSpPr/>
          <p:nvPr/>
        </p:nvSpPr>
        <p:spPr>
          <a:xfrm>
            <a:off x="4398047" y="5517232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1</a:t>
            </a:r>
            <a:r>
              <a:rPr lang="en-US" sz="1000" dirty="0" smtClean="0">
                <a:solidFill>
                  <a:schemeClr val="tx1"/>
                </a:solidFill>
              </a:rPr>
              <a:t>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972" name="Rounded Rectangle 971"/>
          <p:cNvSpPr/>
          <p:nvPr/>
        </p:nvSpPr>
        <p:spPr>
          <a:xfrm>
            <a:off x="5008090" y="5517232"/>
            <a:ext cx="177996" cy="1440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73" name="Rounded Rectangle 972"/>
          <p:cNvSpPr/>
          <p:nvPr/>
        </p:nvSpPr>
        <p:spPr>
          <a:xfrm>
            <a:off x="4648050" y="5517232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75" name="Rounded Rectangle 974"/>
          <p:cNvSpPr/>
          <p:nvPr/>
        </p:nvSpPr>
        <p:spPr>
          <a:xfrm>
            <a:off x="5186090" y="5517232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77" name="Rounded Rectangle 976"/>
          <p:cNvSpPr/>
          <p:nvPr/>
        </p:nvSpPr>
        <p:spPr>
          <a:xfrm>
            <a:off x="4826050" y="5517232"/>
            <a:ext cx="17799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79" name="Rounded Rectangle 978"/>
          <p:cNvSpPr/>
          <p:nvPr/>
        </p:nvSpPr>
        <p:spPr>
          <a:xfrm>
            <a:off x="4398045" y="5661248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4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981" name="Rounded Rectangle 980"/>
          <p:cNvSpPr/>
          <p:nvPr/>
        </p:nvSpPr>
        <p:spPr>
          <a:xfrm>
            <a:off x="5008088" y="5661248"/>
            <a:ext cx="177996" cy="1440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82" name="Rounded Rectangle 981"/>
          <p:cNvSpPr/>
          <p:nvPr/>
        </p:nvSpPr>
        <p:spPr>
          <a:xfrm>
            <a:off x="4648048" y="5661248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84" name="Rounded Rectangle 983"/>
          <p:cNvSpPr/>
          <p:nvPr/>
        </p:nvSpPr>
        <p:spPr>
          <a:xfrm>
            <a:off x="5186088" y="5661248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86" name="Rounded Rectangle 985"/>
          <p:cNvSpPr/>
          <p:nvPr/>
        </p:nvSpPr>
        <p:spPr>
          <a:xfrm>
            <a:off x="4826048" y="5661248"/>
            <a:ext cx="17799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88" name="Rounded Rectangle 987"/>
          <p:cNvSpPr/>
          <p:nvPr/>
        </p:nvSpPr>
        <p:spPr>
          <a:xfrm>
            <a:off x="4398049" y="5805264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4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990" name="Rounded Rectangle 989"/>
          <p:cNvSpPr/>
          <p:nvPr/>
        </p:nvSpPr>
        <p:spPr>
          <a:xfrm>
            <a:off x="5008092" y="5805264"/>
            <a:ext cx="177996" cy="1440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91" name="Rounded Rectangle 990"/>
          <p:cNvSpPr/>
          <p:nvPr/>
        </p:nvSpPr>
        <p:spPr>
          <a:xfrm>
            <a:off x="4648052" y="5805264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93" name="Rounded Rectangle 992"/>
          <p:cNvSpPr/>
          <p:nvPr/>
        </p:nvSpPr>
        <p:spPr>
          <a:xfrm>
            <a:off x="5186092" y="5805264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95" name="Rounded Rectangle 994"/>
          <p:cNvSpPr/>
          <p:nvPr/>
        </p:nvSpPr>
        <p:spPr>
          <a:xfrm>
            <a:off x="4826052" y="5805264"/>
            <a:ext cx="17799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97" name="Rounded Rectangle 996"/>
          <p:cNvSpPr/>
          <p:nvPr/>
        </p:nvSpPr>
        <p:spPr>
          <a:xfrm>
            <a:off x="4398049" y="5949280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2</a:t>
            </a:r>
            <a:r>
              <a:rPr lang="en-US" sz="1000" dirty="0" smtClean="0">
                <a:solidFill>
                  <a:schemeClr val="tx1"/>
                </a:solidFill>
              </a:rPr>
              <a:t>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999" name="Rounded Rectangle 998"/>
          <p:cNvSpPr/>
          <p:nvPr/>
        </p:nvSpPr>
        <p:spPr>
          <a:xfrm>
            <a:off x="5008092" y="5949280"/>
            <a:ext cx="177996" cy="1440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00" name="Rounded Rectangle 999"/>
          <p:cNvSpPr/>
          <p:nvPr/>
        </p:nvSpPr>
        <p:spPr>
          <a:xfrm>
            <a:off x="4648052" y="5949280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02" name="Rounded Rectangle 1001"/>
          <p:cNvSpPr/>
          <p:nvPr/>
        </p:nvSpPr>
        <p:spPr>
          <a:xfrm>
            <a:off x="5186092" y="5949280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04" name="Rounded Rectangle 1003"/>
          <p:cNvSpPr/>
          <p:nvPr/>
        </p:nvSpPr>
        <p:spPr>
          <a:xfrm>
            <a:off x="4826052" y="5949280"/>
            <a:ext cx="17799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06" name="Rounded Rectangle 1005"/>
          <p:cNvSpPr/>
          <p:nvPr/>
        </p:nvSpPr>
        <p:spPr>
          <a:xfrm>
            <a:off x="4398047" y="6093296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1</a:t>
            </a:r>
            <a:r>
              <a:rPr lang="en-US" sz="1000" dirty="0" smtClean="0">
                <a:solidFill>
                  <a:schemeClr val="tx1"/>
                </a:solidFill>
              </a:rPr>
              <a:t>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008" name="Rounded Rectangle 1007"/>
          <p:cNvSpPr/>
          <p:nvPr/>
        </p:nvSpPr>
        <p:spPr>
          <a:xfrm>
            <a:off x="5008090" y="6093296"/>
            <a:ext cx="177996" cy="1440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09" name="Rounded Rectangle 1008"/>
          <p:cNvSpPr/>
          <p:nvPr/>
        </p:nvSpPr>
        <p:spPr>
          <a:xfrm>
            <a:off x="4648050" y="6093296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11" name="Rounded Rectangle 1010"/>
          <p:cNvSpPr/>
          <p:nvPr/>
        </p:nvSpPr>
        <p:spPr>
          <a:xfrm>
            <a:off x="5186090" y="6093296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13" name="Rounded Rectangle 1012"/>
          <p:cNvSpPr/>
          <p:nvPr/>
        </p:nvSpPr>
        <p:spPr>
          <a:xfrm>
            <a:off x="4826050" y="6093296"/>
            <a:ext cx="17799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32" name="Rounded Rectangle 1031"/>
          <p:cNvSpPr/>
          <p:nvPr/>
        </p:nvSpPr>
        <p:spPr>
          <a:xfrm>
            <a:off x="5520238" y="5092824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1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033" name="Rounded Rectangle 1032"/>
          <p:cNvSpPr/>
          <p:nvPr/>
        </p:nvSpPr>
        <p:spPr>
          <a:xfrm>
            <a:off x="6130281" y="5092824"/>
            <a:ext cx="17799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34" name="Rounded Rectangle 1033"/>
          <p:cNvSpPr/>
          <p:nvPr/>
        </p:nvSpPr>
        <p:spPr>
          <a:xfrm>
            <a:off x="5770241" y="5092824"/>
            <a:ext cx="177996" cy="14401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35" name="Rounded Rectangle 1034"/>
          <p:cNvSpPr/>
          <p:nvPr/>
        </p:nvSpPr>
        <p:spPr>
          <a:xfrm>
            <a:off x="6308281" y="5092824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36" name="Rounded Rectangle 1035"/>
          <p:cNvSpPr/>
          <p:nvPr/>
        </p:nvSpPr>
        <p:spPr>
          <a:xfrm>
            <a:off x="5948241" y="5092824"/>
            <a:ext cx="177996" cy="1440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37" name="Rounded Rectangle 1036"/>
          <p:cNvSpPr/>
          <p:nvPr/>
        </p:nvSpPr>
        <p:spPr>
          <a:xfrm>
            <a:off x="5520238" y="5236840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5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038" name="Rounded Rectangle 1037"/>
          <p:cNvSpPr/>
          <p:nvPr/>
        </p:nvSpPr>
        <p:spPr>
          <a:xfrm>
            <a:off x="6130281" y="5236840"/>
            <a:ext cx="17799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39" name="Rounded Rectangle 1038"/>
          <p:cNvSpPr/>
          <p:nvPr/>
        </p:nvSpPr>
        <p:spPr>
          <a:xfrm>
            <a:off x="5770241" y="5236840"/>
            <a:ext cx="177996" cy="14401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40" name="Rounded Rectangle 1039"/>
          <p:cNvSpPr/>
          <p:nvPr/>
        </p:nvSpPr>
        <p:spPr>
          <a:xfrm>
            <a:off x="6308281" y="5236840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41" name="Rounded Rectangle 1040"/>
          <p:cNvSpPr/>
          <p:nvPr/>
        </p:nvSpPr>
        <p:spPr>
          <a:xfrm>
            <a:off x="5948241" y="5236840"/>
            <a:ext cx="177996" cy="1440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42" name="Rounded Rectangle 1041"/>
          <p:cNvSpPr/>
          <p:nvPr/>
        </p:nvSpPr>
        <p:spPr>
          <a:xfrm>
            <a:off x="5520236" y="5380856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8</a:t>
            </a:r>
            <a:r>
              <a:rPr lang="en-US" sz="1000" dirty="0" smtClean="0">
                <a:solidFill>
                  <a:schemeClr val="tx1"/>
                </a:solidFill>
              </a:rPr>
              <a:t>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043" name="Rounded Rectangle 1042"/>
          <p:cNvSpPr/>
          <p:nvPr/>
        </p:nvSpPr>
        <p:spPr>
          <a:xfrm>
            <a:off x="6130279" y="5380856"/>
            <a:ext cx="17799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44" name="Rounded Rectangle 1043"/>
          <p:cNvSpPr/>
          <p:nvPr/>
        </p:nvSpPr>
        <p:spPr>
          <a:xfrm>
            <a:off x="5770239" y="5380856"/>
            <a:ext cx="177996" cy="14401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45" name="Rounded Rectangle 1044"/>
          <p:cNvSpPr/>
          <p:nvPr/>
        </p:nvSpPr>
        <p:spPr>
          <a:xfrm>
            <a:off x="6308279" y="5380856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46" name="Rounded Rectangle 1045"/>
          <p:cNvSpPr/>
          <p:nvPr/>
        </p:nvSpPr>
        <p:spPr>
          <a:xfrm>
            <a:off x="5948239" y="5380856"/>
            <a:ext cx="177996" cy="1440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47" name="Rounded Rectangle 1046"/>
          <p:cNvSpPr/>
          <p:nvPr/>
        </p:nvSpPr>
        <p:spPr>
          <a:xfrm>
            <a:off x="5520236" y="5524872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1</a:t>
            </a:r>
            <a:r>
              <a:rPr lang="en-US" sz="1000" dirty="0" smtClean="0">
                <a:solidFill>
                  <a:schemeClr val="tx1"/>
                </a:solidFill>
              </a:rPr>
              <a:t>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048" name="Rounded Rectangle 1047"/>
          <p:cNvSpPr/>
          <p:nvPr/>
        </p:nvSpPr>
        <p:spPr>
          <a:xfrm>
            <a:off x="6130279" y="5524872"/>
            <a:ext cx="17799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49" name="Rounded Rectangle 1048"/>
          <p:cNvSpPr/>
          <p:nvPr/>
        </p:nvSpPr>
        <p:spPr>
          <a:xfrm>
            <a:off x="5770239" y="5524872"/>
            <a:ext cx="177996" cy="14401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50" name="Rounded Rectangle 1049"/>
          <p:cNvSpPr/>
          <p:nvPr/>
        </p:nvSpPr>
        <p:spPr>
          <a:xfrm>
            <a:off x="6308279" y="5524872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51" name="Rounded Rectangle 1050"/>
          <p:cNvSpPr/>
          <p:nvPr/>
        </p:nvSpPr>
        <p:spPr>
          <a:xfrm>
            <a:off x="5948239" y="5524872"/>
            <a:ext cx="177996" cy="1440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52" name="Rounded Rectangle 1051"/>
          <p:cNvSpPr/>
          <p:nvPr/>
        </p:nvSpPr>
        <p:spPr>
          <a:xfrm>
            <a:off x="5520234" y="5668888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4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053" name="Rounded Rectangle 1052"/>
          <p:cNvSpPr/>
          <p:nvPr/>
        </p:nvSpPr>
        <p:spPr>
          <a:xfrm>
            <a:off x="6130277" y="5668888"/>
            <a:ext cx="17799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54" name="Rounded Rectangle 1053"/>
          <p:cNvSpPr/>
          <p:nvPr/>
        </p:nvSpPr>
        <p:spPr>
          <a:xfrm>
            <a:off x="5770237" y="5668888"/>
            <a:ext cx="177996" cy="14401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55" name="Rounded Rectangle 1054"/>
          <p:cNvSpPr/>
          <p:nvPr/>
        </p:nvSpPr>
        <p:spPr>
          <a:xfrm>
            <a:off x="6308277" y="5668888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56" name="Rounded Rectangle 1055"/>
          <p:cNvSpPr/>
          <p:nvPr/>
        </p:nvSpPr>
        <p:spPr>
          <a:xfrm>
            <a:off x="5948237" y="5668888"/>
            <a:ext cx="177996" cy="1440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57" name="Rounded Rectangle 1056"/>
          <p:cNvSpPr/>
          <p:nvPr/>
        </p:nvSpPr>
        <p:spPr>
          <a:xfrm>
            <a:off x="5520238" y="5812904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4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058" name="Rounded Rectangle 1057"/>
          <p:cNvSpPr/>
          <p:nvPr/>
        </p:nvSpPr>
        <p:spPr>
          <a:xfrm>
            <a:off x="6130281" y="5812904"/>
            <a:ext cx="17799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59" name="Rounded Rectangle 1058"/>
          <p:cNvSpPr/>
          <p:nvPr/>
        </p:nvSpPr>
        <p:spPr>
          <a:xfrm>
            <a:off x="5770241" y="5812904"/>
            <a:ext cx="177996" cy="14401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60" name="Rounded Rectangle 1059"/>
          <p:cNvSpPr/>
          <p:nvPr/>
        </p:nvSpPr>
        <p:spPr>
          <a:xfrm>
            <a:off x="6308281" y="5812904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61" name="Rounded Rectangle 1060"/>
          <p:cNvSpPr/>
          <p:nvPr/>
        </p:nvSpPr>
        <p:spPr>
          <a:xfrm>
            <a:off x="5948241" y="5812904"/>
            <a:ext cx="177996" cy="1440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62" name="Rounded Rectangle 1061"/>
          <p:cNvSpPr/>
          <p:nvPr/>
        </p:nvSpPr>
        <p:spPr>
          <a:xfrm>
            <a:off x="5520238" y="5956920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2</a:t>
            </a:r>
            <a:r>
              <a:rPr lang="en-US" sz="1000" dirty="0" smtClean="0">
                <a:solidFill>
                  <a:schemeClr val="tx1"/>
                </a:solidFill>
              </a:rPr>
              <a:t>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063" name="Rounded Rectangle 1062"/>
          <p:cNvSpPr/>
          <p:nvPr/>
        </p:nvSpPr>
        <p:spPr>
          <a:xfrm>
            <a:off x="6130281" y="5956920"/>
            <a:ext cx="17799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64" name="Rounded Rectangle 1063"/>
          <p:cNvSpPr/>
          <p:nvPr/>
        </p:nvSpPr>
        <p:spPr>
          <a:xfrm>
            <a:off x="5770241" y="5956920"/>
            <a:ext cx="177996" cy="14401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65" name="Rounded Rectangle 1064"/>
          <p:cNvSpPr/>
          <p:nvPr/>
        </p:nvSpPr>
        <p:spPr>
          <a:xfrm>
            <a:off x="6308281" y="5956920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66" name="Rounded Rectangle 1065"/>
          <p:cNvSpPr/>
          <p:nvPr/>
        </p:nvSpPr>
        <p:spPr>
          <a:xfrm>
            <a:off x="5948241" y="5956920"/>
            <a:ext cx="177996" cy="1440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67" name="Rounded Rectangle 1066"/>
          <p:cNvSpPr/>
          <p:nvPr/>
        </p:nvSpPr>
        <p:spPr>
          <a:xfrm>
            <a:off x="5520236" y="6100936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1</a:t>
            </a:r>
            <a:r>
              <a:rPr lang="en-US" sz="1000" dirty="0" smtClean="0">
                <a:solidFill>
                  <a:schemeClr val="tx1"/>
                </a:solidFill>
              </a:rPr>
              <a:t>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068" name="Rounded Rectangle 1067"/>
          <p:cNvSpPr/>
          <p:nvPr/>
        </p:nvSpPr>
        <p:spPr>
          <a:xfrm>
            <a:off x="6130279" y="6100936"/>
            <a:ext cx="17799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69" name="Rounded Rectangle 1068"/>
          <p:cNvSpPr/>
          <p:nvPr/>
        </p:nvSpPr>
        <p:spPr>
          <a:xfrm>
            <a:off x="5770239" y="6100936"/>
            <a:ext cx="177996" cy="14401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70" name="Rounded Rectangle 1069"/>
          <p:cNvSpPr/>
          <p:nvPr/>
        </p:nvSpPr>
        <p:spPr>
          <a:xfrm>
            <a:off x="6308279" y="6100936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71" name="Rounded Rectangle 1070"/>
          <p:cNvSpPr/>
          <p:nvPr/>
        </p:nvSpPr>
        <p:spPr>
          <a:xfrm>
            <a:off x="5948239" y="6100936"/>
            <a:ext cx="177996" cy="1440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72" name="Rounded Rectangle 1071"/>
          <p:cNvSpPr/>
          <p:nvPr/>
        </p:nvSpPr>
        <p:spPr>
          <a:xfrm>
            <a:off x="6630297" y="5092824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1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073" name="Rounded Rectangle 1072"/>
          <p:cNvSpPr/>
          <p:nvPr/>
        </p:nvSpPr>
        <p:spPr>
          <a:xfrm>
            <a:off x="7240340" y="5092824"/>
            <a:ext cx="17799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74" name="Rounded Rectangle 1073"/>
          <p:cNvSpPr/>
          <p:nvPr/>
        </p:nvSpPr>
        <p:spPr>
          <a:xfrm>
            <a:off x="6880300" y="5092824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75" name="Rounded Rectangle 1074"/>
          <p:cNvSpPr/>
          <p:nvPr/>
        </p:nvSpPr>
        <p:spPr>
          <a:xfrm>
            <a:off x="7418340" y="5092824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76" name="Rounded Rectangle 1075"/>
          <p:cNvSpPr/>
          <p:nvPr/>
        </p:nvSpPr>
        <p:spPr>
          <a:xfrm>
            <a:off x="7058300" y="5092824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77" name="Rounded Rectangle 1076"/>
          <p:cNvSpPr/>
          <p:nvPr/>
        </p:nvSpPr>
        <p:spPr>
          <a:xfrm>
            <a:off x="6630297" y="5236840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5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078" name="Rounded Rectangle 1077"/>
          <p:cNvSpPr/>
          <p:nvPr/>
        </p:nvSpPr>
        <p:spPr>
          <a:xfrm>
            <a:off x="7240340" y="5236840"/>
            <a:ext cx="17799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79" name="Rounded Rectangle 1078"/>
          <p:cNvSpPr/>
          <p:nvPr/>
        </p:nvSpPr>
        <p:spPr>
          <a:xfrm>
            <a:off x="6880300" y="5236840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80" name="Rounded Rectangle 1079"/>
          <p:cNvSpPr/>
          <p:nvPr/>
        </p:nvSpPr>
        <p:spPr>
          <a:xfrm>
            <a:off x="7418340" y="5236840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81" name="Rounded Rectangle 1080"/>
          <p:cNvSpPr/>
          <p:nvPr/>
        </p:nvSpPr>
        <p:spPr>
          <a:xfrm>
            <a:off x="7058300" y="5236840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82" name="Rounded Rectangle 1081"/>
          <p:cNvSpPr/>
          <p:nvPr/>
        </p:nvSpPr>
        <p:spPr>
          <a:xfrm>
            <a:off x="6630295" y="5380856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8</a:t>
            </a:r>
            <a:r>
              <a:rPr lang="en-US" sz="1000" dirty="0" smtClean="0">
                <a:solidFill>
                  <a:schemeClr val="tx1"/>
                </a:solidFill>
              </a:rPr>
              <a:t>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083" name="Rounded Rectangle 1082"/>
          <p:cNvSpPr/>
          <p:nvPr/>
        </p:nvSpPr>
        <p:spPr>
          <a:xfrm>
            <a:off x="7240338" y="5380856"/>
            <a:ext cx="17799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84" name="Rounded Rectangle 1083"/>
          <p:cNvSpPr/>
          <p:nvPr/>
        </p:nvSpPr>
        <p:spPr>
          <a:xfrm>
            <a:off x="6880298" y="5380856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85" name="Rounded Rectangle 1084"/>
          <p:cNvSpPr/>
          <p:nvPr/>
        </p:nvSpPr>
        <p:spPr>
          <a:xfrm>
            <a:off x="7418338" y="5380856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86" name="Rounded Rectangle 1085"/>
          <p:cNvSpPr/>
          <p:nvPr/>
        </p:nvSpPr>
        <p:spPr>
          <a:xfrm>
            <a:off x="7058298" y="5380856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87" name="Rounded Rectangle 1086"/>
          <p:cNvSpPr/>
          <p:nvPr/>
        </p:nvSpPr>
        <p:spPr>
          <a:xfrm>
            <a:off x="6630295" y="5524872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1</a:t>
            </a:r>
            <a:r>
              <a:rPr lang="en-US" sz="1000" dirty="0" smtClean="0">
                <a:solidFill>
                  <a:schemeClr val="tx1"/>
                </a:solidFill>
              </a:rPr>
              <a:t>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088" name="Rounded Rectangle 1087"/>
          <p:cNvSpPr/>
          <p:nvPr/>
        </p:nvSpPr>
        <p:spPr>
          <a:xfrm>
            <a:off x="7240338" y="5524872"/>
            <a:ext cx="17799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89" name="Rounded Rectangle 1088"/>
          <p:cNvSpPr/>
          <p:nvPr/>
        </p:nvSpPr>
        <p:spPr>
          <a:xfrm>
            <a:off x="6880298" y="5524872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90" name="Rounded Rectangle 1089"/>
          <p:cNvSpPr/>
          <p:nvPr/>
        </p:nvSpPr>
        <p:spPr>
          <a:xfrm>
            <a:off x="7418338" y="5524872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91" name="Rounded Rectangle 1090"/>
          <p:cNvSpPr/>
          <p:nvPr/>
        </p:nvSpPr>
        <p:spPr>
          <a:xfrm>
            <a:off x="7058298" y="5524872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92" name="Rounded Rectangle 1091"/>
          <p:cNvSpPr/>
          <p:nvPr/>
        </p:nvSpPr>
        <p:spPr>
          <a:xfrm>
            <a:off x="6630293" y="5668888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4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093" name="Rounded Rectangle 1092"/>
          <p:cNvSpPr/>
          <p:nvPr/>
        </p:nvSpPr>
        <p:spPr>
          <a:xfrm>
            <a:off x="7240336" y="5668888"/>
            <a:ext cx="17799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94" name="Rounded Rectangle 1093"/>
          <p:cNvSpPr/>
          <p:nvPr/>
        </p:nvSpPr>
        <p:spPr>
          <a:xfrm>
            <a:off x="6880296" y="5668888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95" name="Rounded Rectangle 1094"/>
          <p:cNvSpPr/>
          <p:nvPr/>
        </p:nvSpPr>
        <p:spPr>
          <a:xfrm>
            <a:off x="7418336" y="5668888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96" name="Rounded Rectangle 1095"/>
          <p:cNvSpPr/>
          <p:nvPr/>
        </p:nvSpPr>
        <p:spPr>
          <a:xfrm>
            <a:off x="7058296" y="5668888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97" name="Rounded Rectangle 1096"/>
          <p:cNvSpPr/>
          <p:nvPr/>
        </p:nvSpPr>
        <p:spPr>
          <a:xfrm>
            <a:off x="6630297" y="5812904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4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098" name="Rounded Rectangle 1097"/>
          <p:cNvSpPr/>
          <p:nvPr/>
        </p:nvSpPr>
        <p:spPr>
          <a:xfrm>
            <a:off x="7240340" y="5812904"/>
            <a:ext cx="17799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99" name="Rounded Rectangle 1098"/>
          <p:cNvSpPr/>
          <p:nvPr/>
        </p:nvSpPr>
        <p:spPr>
          <a:xfrm>
            <a:off x="6880300" y="5812904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100" name="Rounded Rectangle 1099"/>
          <p:cNvSpPr/>
          <p:nvPr/>
        </p:nvSpPr>
        <p:spPr>
          <a:xfrm>
            <a:off x="7418340" y="5812904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101" name="Rounded Rectangle 1100"/>
          <p:cNvSpPr/>
          <p:nvPr/>
        </p:nvSpPr>
        <p:spPr>
          <a:xfrm>
            <a:off x="7058300" y="5812904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102" name="Rounded Rectangle 1101"/>
          <p:cNvSpPr/>
          <p:nvPr/>
        </p:nvSpPr>
        <p:spPr>
          <a:xfrm>
            <a:off x="6630297" y="5956920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2</a:t>
            </a:r>
            <a:r>
              <a:rPr lang="en-US" sz="1000" dirty="0" smtClean="0">
                <a:solidFill>
                  <a:schemeClr val="tx1"/>
                </a:solidFill>
              </a:rPr>
              <a:t>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103" name="Rounded Rectangle 1102"/>
          <p:cNvSpPr/>
          <p:nvPr/>
        </p:nvSpPr>
        <p:spPr>
          <a:xfrm>
            <a:off x="7240340" y="5956920"/>
            <a:ext cx="17799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104" name="Rounded Rectangle 1103"/>
          <p:cNvSpPr/>
          <p:nvPr/>
        </p:nvSpPr>
        <p:spPr>
          <a:xfrm>
            <a:off x="6880300" y="5956920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105" name="Rounded Rectangle 1104"/>
          <p:cNvSpPr/>
          <p:nvPr/>
        </p:nvSpPr>
        <p:spPr>
          <a:xfrm>
            <a:off x="7418340" y="5956920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106" name="Rounded Rectangle 1105"/>
          <p:cNvSpPr/>
          <p:nvPr/>
        </p:nvSpPr>
        <p:spPr>
          <a:xfrm>
            <a:off x="7058300" y="5956920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107" name="Rounded Rectangle 1106"/>
          <p:cNvSpPr/>
          <p:nvPr/>
        </p:nvSpPr>
        <p:spPr>
          <a:xfrm>
            <a:off x="6630295" y="6100936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1</a:t>
            </a:r>
            <a:r>
              <a:rPr lang="en-US" sz="1000" dirty="0" smtClean="0">
                <a:solidFill>
                  <a:schemeClr val="tx1"/>
                </a:solidFill>
              </a:rPr>
              <a:t>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108" name="Rounded Rectangle 1107"/>
          <p:cNvSpPr/>
          <p:nvPr/>
        </p:nvSpPr>
        <p:spPr>
          <a:xfrm>
            <a:off x="7240338" y="6100936"/>
            <a:ext cx="17799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109" name="Rounded Rectangle 1108"/>
          <p:cNvSpPr/>
          <p:nvPr/>
        </p:nvSpPr>
        <p:spPr>
          <a:xfrm>
            <a:off x="6880298" y="6100936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110" name="Rounded Rectangle 1109"/>
          <p:cNvSpPr/>
          <p:nvPr/>
        </p:nvSpPr>
        <p:spPr>
          <a:xfrm>
            <a:off x="7418338" y="6100936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111" name="Rounded Rectangle 1110"/>
          <p:cNvSpPr/>
          <p:nvPr/>
        </p:nvSpPr>
        <p:spPr>
          <a:xfrm>
            <a:off x="7058298" y="6100936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4" name="Rectangle 13"/>
          <p:cNvSpPr/>
          <p:nvPr/>
        </p:nvSpPr>
        <p:spPr>
          <a:xfrm>
            <a:off x="912917" y="3032472"/>
            <a:ext cx="936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Bagging</a:t>
            </a:r>
            <a:endParaRPr lang="es-CO" dirty="0"/>
          </a:p>
        </p:txBody>
      </p:sp>
      <p:sp>
        <p:nvSpPr>
          <p:cNvPr id="13312" name="Rectangle 13311"/>
          <p:cNvSpPr/>
          <p:nvPr/>
        </p:nvSpPr>
        <p:spPr>
          <a:xfrm>
            <a:off x="3265032" y="3032472"/>
            <a:ext cx="874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Pasting</a:t>
            </a:r>
            <a:endParaRPr lang="es-CO" dirty="0"/>
          </a:p>
        </p:txBody>
      </p:sp>
      <p:sp>
        <p:nvSpPr>
          <p:cNvPr id="13313" name="Rectangle 13312"/>
          <p:cNvSpPr/>
          <p:nvPr/>
        </p:nvSpPr>
        <p:spPr>
          <a:xfrm>
            <a:off x="5135906" y="3032472"/>
            <a:ext cx="1596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Random forest</a:t>
            </a:r>
            <a:endParaRPr lang="es-CO" dirty="0"/>
          </a:p>
        </p:txBody>
      </p:sp>
      <p:sp>
        <p:nvSpPr>
          <p:cNvPr id="13315" name="Rectangle 13314"/>
          <p:cNvSpPr/>
          <p:nvPr/>
        </p:nvSpPr>
        <p:spPr>
          <a:xfrm>
            <a:off x="7058300" y="3032472"/>
            <a:ext cx="1777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Random patches</a:t>
            </a:r>
            <a:endParaRPr lang="es-CO" dirty="0"/>
          </a:p>
        </p:txBody>
      </p:sp>
      <p:sp>
        <p:nvSpPr>
          <p:cNvPr id="1117" name="Rectangle 1116"/>
          <p:cNvSpPr/>
          <p:nvPr/>
        </p:nvSpPr>
        <p:spPr>
          <a:xfrm>
            <a:off x="3923928" y="1052736"/>
            <a:ext cx="1283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Training set</a:t>
            </a:r>
            <a:endParaRPr lang="es-CO" dirty="0"/>
          </a:p>
        </p:txBody>
      </p:sp>
      <p:cxnSp>
        <p:nvCxnSpPr>
          <p:cNvPr id="13317" name="Curved Connector 13316"/>
          <p:cNvCxnSpPr>
            <a:stCxn id="565" idx="2"/>
            <a:endCxn id="14" idx="0"/>
          </p:cNvCxnSpPr>
          <p:nvPr/>
        </p:nvCxnSpPr>
        <p:spPr>
          <a:xfrm rot="5400000">
            <a:off x="2760378" y="1257850"/>
            <a:ext cx="395560" cy="3153685"/>
          </a:xfrm>
          <a:prstGeom prst="curvedConnector3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0" name="Curved Connector 1119"/>
          <p:cNvCxnSpPr>
            <a:stCxn id="565" idx="2"/>
            <a:endCxn id="13312" idx="0"/>
          </p:cNvCxnSpPr>
          <p:nvPr/>
        </p:nvCxnSpPr>
        <p:spPr>
          <a:xfrm rot="5400000">
            <a:off x="3920966" y="2418438"/>
            <a:ext cx="395560" cy="832508"/>
          </a:xfrm>
          <a:prstGeom prst="curvedConnector3">
            <a:avLst>
              <a:gd name="adj1" fmla="val 50000"/>
            </a:avLst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3" name="Curved Connector 1122"/>
          <p:cNvCxnSpPr>
            <a:stCxn id="565" idx="2"/>
            <a:endCxn id="13313" idx="0"/>
          </p:cNvCxnSpPr>
          <p:nvPr/>
        </p:nvCxnSpPr>
        <p:spPr>
          <a:xfrm rot="16200000" flipH="1">
            <a:off x="5036756" y="2135155"/>
            <a:ext cx="395560" cy="1399073"/>
          </a:xfrm>
          <a:prstGeom prst="curvedConnector3">
            <a:avLst>
              <a:gd name="adj1" fmla="val 50000"/>
            </a:avLst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4" name="Curved Connector 1123"/>
          <p:cNvCxnSpPr>
            <a:stCxn id="565" idx="2"/>
            <a:endCxn id="13315" idx="0"/>
          </p:cNvCxnSpPr>
          <p:nvPr/>
        </p:nvCxnSpPr>
        <p:spPr>
          <a:xfrm rot="16200000" flipH="1">
            <a:off x="6043303" y="1128609"/>
            <a:ext cx="395560" cy="3412166"/>
          </a:xfrm>
          <a:prstGeom prst="curvedConnector3">
            <a:avLst>
              <a:gd name="adj1" fmla="val 50000"/>
            </a:avLst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0" name="Curved Connector 1129"/>
          <p:cNvCxnSpPr>
            <a:stCxn id="826" idx="2"/>
            <a:endCxn id="943" idx="0"/>
          </p:cNvCxnSpPr>
          <p:nvPr/>
        </p:nvCxnSpPr>
        <p:spPr>
          <a:xfrm rot="5400000">
            <a:off x="5140083" y="4322115"/>
            <a:ext cx="504056" cy="1022083"/>
          </a:xfrm>
          <a:prstGeom prst="curvedConnector3">
            <a:avLst>
              <a:gd name="adj1" fmla="val 50000"/>
            </a:avLst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3" name="Curved Connector 1132"/>
          <p:cNvCxnSpPr>
            <a:stCxn id="826" idx="2"/>
            <a:endCxn id="1032" idx="0"/>
          </p:cNvCxnSpPr>
          <p:nvPr/>
        </p:nvCxnSpPr>
        <p:spPr>
          <a:xfrm rot="16200000" flipH="1">
            <a:off x="5697357" y="4786923"/>
            <a:ext cx="511696" cy="100106"/>
          </a:xfrm>
          <a:prstGeom prst="curvedConnector3">
            <a:avLst>
              <a:gd name="adj1" fmla="val 50000"/>
            </a:avLst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4" name="Curved Connector 1133"/>
          <p:cNvCxnSpPr>
            <a:stCxn id="826" idx="2"/>
            <a:endCxn id="1072" idx="0"/>
          </p:cNvCxnSpPr>
          <p:nvPr/>
        </p:nvCxnSpPr>
        <p:spPr>
          <a:xfrm rot="16200000" flipH="1">
            <a:off x="6252386" y="4231893"/>
            <a:ext cx="511696" cy="1210165"/>
          </a:xfrm>
          <a:prstGeom prst="curvedConnector3">
            <a:avLst>
              <a:gd name="adj1" fmla="val 50000"/>
            </a:avLst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52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5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500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5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5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500"/>
                                        <p:tgtEl>
                                          <p:spTgt spid="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50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50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500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1" dur="500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5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5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5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3" dur="5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5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5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5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0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3" dur="5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5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5" dur="5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5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5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4" dur="5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7" dur="5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5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3" dur="5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6" dur="5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9" dur="5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5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5" dur="5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8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1" dur="5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5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7" dur="5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0" dur="5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3" grpId="0" animBg="1"/>
      <p:bldP spid="856" grpId="0" animBg="1"/>
      <p:bldP spid="857" grpId="0" animBg="1"/>
      <p:bldP spid="858" grpId="0" animBg="1"/>
      <p:bldP spid="859" grpId="0" animBg="1"/>
      <p:bldP spid="862" grpId="0" animBg="1"/>
      <p:bldP spid="865" grpId="0" animBg="1"/>
      <p:bldP spid="866" grpId="0" animBg="1"/>
      <p:bldP spid="867" grpId="0" animBg="1"/>
      <p:bldP spid="868" grpId="0" animBg="1"/>
      <p:bldP spid="871" grpId="0" animBg="1"/>
      <p:bldP spid="874" grpId="0" animBg="1"/>
      <p:bldP spid="875" grpId="0" animBg="1"/>
      <p:bldP spid="876" grpId="0" animBg="1"/>
      <p:bldP spid="877" grpId="0" animBg="1"/>
      <p:bldP spid="880" grpId="0" animBg="1"/>
      <p:bldP spid="883" grpId="0" animBg="1"/>
      <p:bldP spid="884" grpId="0" animBg="1"/>
      <p:bldP spid="885" grpId="0" animBg="1"/>
      <p:bldP spid="886" grpId="0" animBg="1"/>
      <p:bldP spid="943" grpId="0" animBg="1"/>
      <p:bldP spid="945" grpId="0" animBg="1"/>
      <p:bldP spid="946" grpId="0" animBg="1"/>
      <p:bldP spid="948" grpId="0" animBg="1"/>
      <p:bldP spid="950" grpId="0" animBg="1"/>
      <p:bldP spid="952" grpId="0" animBg="1"/>
      <p:bldP spid="954" grpId="0" animBg="1"/>
      <p:bldP spid="955" grpId="0" animBg="1"/>
      <p:bldP spid="957" grpId="0" animBg="1"/>
      <p:bldP spid="959" grpId="0" animBg="1"/>
      <p:bldP spid="961" grpId="0" animBg="1"/>
      <p:bldP spid="963" grpId="0" animBg="1"/>
      <p:bldP spid="964" grpId="0" animBg="1"/>
      <p:bldP spid="966" grpId="0" animBg="1"/>
      <p:bldP spid="968" grpId="0" animBg="1"/>
      <p:bldP spid="970" grpId="0" animBg="1"/>
      <p:bldP spid="972" grpId="0" animBg="1"/>
      <p:bldP spid="973" grpId="0" animBg="1"/>
      <p:bldP spid="975" grpId="0" animBg="1"/>
      <p:bldP spid="977" grpId="0" animBg="1"/>
      <p:bldP spid="979" grpId="0" animBg="1"/>
      <p:bldP spid="981" grpId="0" animBg="1"/>
      <p:bldP spid="982" grpId="0" animBg="1"/>
      <p:bldP spid="984" grpId="0" animBg="1"/>
      <p:bldP spid="986" grpId="0" animBg="1"/>
      <p:bldP spid="988" grpId="0" animBg="1"/>
      <p:bldP spid="990" grpId="0" animBg="1"/>
      <p:bldP spid="991" grpId="0" animBg="1"/>
      <p:bldP spid="993" grpId="0" animBg="1"/>
      <p:bldP spid="995" grpId="0" animBg="1"/>
      <p:bldP spid="997" grpId="0" animBg="1"/>
      <p:bldP spid="999" grpId="0" animBg="1"/>
      <p:bldP spid="1000" grpId="0" animBg="1"/>
      <p:bldP spid="1002" grpId="0" animBg="1"/>
      <p:bldP spid="1004" grpId="0" animBg="1"/>
      <p:bldP spid="1006" grpId="0" animBg="1"/>
      <p:bldP spid="1008" grpId="0" animBg="1"/>
      <p:bldP spid="1009" grpId="0" animBg="1"/>
      <p:bldP spid="1011" grpId="0" animBg="1"/>
      <p:bldP spid="1013" grpId="0" animBg="1"/>
      <p:bldP spid="1032" grpId="0" animBg="1"/>
      <p:bldP spid="1033" grpId="0" animBg="1"/>
      <p:bldP spid="1034" grpId="0" animBg="1"/>
      <p:bldP spid="1035" grpId="0" animBg="1"/>
      <p:bldP spid="1036" grpId="0" animBg="1"/>
      <p:bldP spid="1037" grpId="0" animBg="1"/>
      <p:bldP spid="1038" grpId="0" animBg="1"/>
      <p:bldP spid="1039" grpId="0" animBg="1"/>
      <p:bldP spid="1040" grpId="0" animBg="1"/>
      <p:bldP spid="1041" grpId="0" animBg="1"/>
      <p:bldP spid="1042" grpId="0" animBg="1"/>
      <p:bldP spid="1043" grpId="0" animBg="1"/>
      <p:bldP spid="1044" grpId="0" animBg="1"/>
      <p:bldP spid="1045" grpId="0" animBg="1"/>
      <p:bldP spid="1046" grpId="0" animBg="1"/>
      <p:bldP spid="1047" grpId="0" animBg="1"/>
      <p:bldP spid="1048" grpId="0" animBg="1"/>
      <p:bldP spid="1049" grpId="0" animBg="1"/>
      <p:bldP spid="1050" grpId="0" animBg="1"/>
      <p:bldP spid="1051" grpId="0" animBg="1"/>
      <p:bldP spid="1052" grpId="0" animBg="1"/>
      <p:bldP spid="1053" grpId="0" animBg="1"/>
      <p:bldP spid="1054" grpId="0" animBg="1"/>
      <p:bldP spid="1055" grpId="0" animBg="1"/>
      <p:bldP spid="1056" grpId="0" animBg="1"/>
      <p:bldP spid="1057" grpId="0" animBg="1"/>
      <p:bldP spid="1058" grpId="0" animBg="1"/>
      <p:bldP spid="1059" grpId="0" animBg="1"/>
      <p:bldP spid="1060" grpId="0" animBg="1"/>
      <p:bldP spid="1061" grpId="0" animBg="1"/>
      <p:bldP spid="1062" grpId="0" animBg="1"/>
      <p:bldP spid="1063" grpId="0" animBg="1"/>
      <p:bldP spid="1064" grpId="0" animBg="1"/>
      <p:bldP spid="1065" grpId="0" animBg="1"/>
      <p:bldP spid="1066" grpId="0" animBg="1"/>
      <p:bldP spid="1067" grpId="0" animBg="1"/>
      <p:bldP spid="1068" grpId="0" animBg="1"/>
      <p:bldP spid="1069" grpId="0" animBg="1"/>
      <p:bldP spid="1070" grpId="0" animBg="1"/>
      <p:bldP spid="1071" grpId="0" animBg="1"/>
      <p:bldP spid="1072" grpId="0" animBg="1"/>
      <p:bldP spid="1073" grpId="0" animBg="1"/>
      <p:bldP spid="1074" grpId="0" animBg="1"/>
      <p:bldP spid="1075" grpId="0" animBg="1"/>
      <p:bldP spid="1076" grpId="0" animBg="1"/>
      <p:bldP spid="1077" grpId="0" animBg="1"/>
      <p:bldP spid="1078" grpId="0" animBg="1"/>
      <p:bldP spid="1079" grpId="0" animBg="1"/>
      <p:bldP spid="1080" grpId="0" animBg="1"/>
      <p:bldP spid="1081" grpId="0" animBg="1"/>
      <p:bldP spid="1082" grpId="0" animBg="1"/>
      <p:bldP spid="1083" grpId="0" animBg="1"/>
      <p:bldP spid="1084" grpId="0" animBg="1"/>
      <p:bldP spid="1085" grpId="0" animBg="1"/>
      <p:bldP spid="1086" grpId="0" animBg="1"/>
      <p:bldP spid="1087" grpId="0" animBg="1"/>
      <p:bldP spid="1088" grpId="0" animBg="1"/>
      <p:bldP spid="1089" grpId="0" animBg="1"/>
      <p:bldP spid="1090" grpId="0" animBg="1"/>
      <p:bldP spid="1091" grpId="0" animBg="1"/>
      <p:bldP spid="1092" grpId="0" animBg="1"/>
      <p:bldP spid="1093" grpId="0" animBg="1"/>
      <p:bldP spid="1094" grpId="0" animBg="1"/>
      <p:bldP spid="1095" grpId="0" animBg="1"/>
      <p:bldP spid="1096" grpId="0" animBg="1"/>
      <p:bldP spid="1097" grpId="0" animBg="1"/>
      <p:bldP spid="1098" grpId="0" animBg="1"/>
      <p:bldP spid="1099" grpId="0" animBg="1"/>
      <p:bldP spid="1100" grpId="0" animBg="1"/>
      <p:bldP spid="1101" grpId="0" animBg="1"/>
      <p:bldP spid="1102" grpId="0" animBg="1"/>
      <p:bldP spid="1103" grpId="0" animBg="1"/>
      <p:bldP spid="1104" grpId="0" animBg="1"/>
      <p:bldP spid="1105" grpId="0" animBg="1"/>
      <p:bldP spid="1106" grpId="0" animBg="1"/>
      <p:bldP spid="1107" grpId="0" animBg="1"/>
      <p:bldP spid="1108" grpId="0" animBg="1"/>
      <p:bldP spid="1109" grpId="0" animBg="1"/>
      <p:bldP spid="1110" grpId="0" animBg="1"/>
      <p:bldP spid="1111" grpId="0" animBg="1"/>
      <p:bldP spid="14" grpId="0"/>
      <p:bldP spid="13312" grpId="0"/>
      <p:bldP spid="13313" grpId="0"/>
      <p:bldP spid="133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195" name="Rectangle 3"/>
              <p:cNvSpPr txBox="1">
                <a:spLocks noChangeArrowheads="1"/>
              </p:cNvSpPr>
              <p:nvPr/>
            </p:nvSpPr>
            <p:spPr bwMode="auto">
              <a:xfrm>
                <a:off x="502096" y="1356320"/>
                <a:ext cx="8030344" cy="495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4000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After the base classifiers are constructed they are typically combined using one of the following methods:</a:t>
                </a: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342900" lvl="1" indent="-34290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2000" b="1" dirty="0" smtClean="0">
                    <a:solidFill>
                      <a:schemeClr val="tx2"/>
                    </a:solidFill>
                    <a:latin typeface="+mn-lt"/>
                  </a:rPr>
                  <a:t>Majority voting</a:t>
                </a: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𝑚𝑣</m:t>
                          </m:r>
                        </m:sub>
                      </m:sSub>
                      <m:d>
                        <m:d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chemeClr val="tx2"/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dirty="0" smtClean="0">
                  <a:solidFill>
                    <a:schemeClr val="tx2"/>
                  </a:solidFill>
                  <a:latin typeface="+mn-lt"/>
                </a:endParaRPr>
              </a:p>
              <a:p>
                <a:pPr marL="342900" lvl="1" indent="-34290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2800" b="1" dirty="0" smtClean="0">
                    <a:solidFill>
                      <a:schemeClr val="tx2"/>
                    </a:solidFill>
                    <a:latin typeface="+mn-lt"/>
                  </a:rPr>
                  <a:t>Proposed cost-sensitive weighted voting</a:t>
                </a: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2000" b="1" dirty="0" smtClean="0">
                  <a:solidFill>
                    <a:schemeClr val="tx2"/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900" b="1" dirty="0" smtClean="0">
                  <a:solidFill>
                    <a:schemeClr val="tx2"/>
                  </a:solidFill>
                  <a:latin typeface="+mn-lt"/>
                </a:endParaRPr>
              </a:p>
              <a:p>
                <a:pPr marL="0" lvl="1" algn="ctr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𝑜𝑜𝑏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25"/>
                              </m:rP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𝑜𝑜𝑏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</m:e>
                        </m:nary>
                      </m:den>
                    </m:f>
                  </m:oMath>
                </a14:m>
                <a:r>
                  <a:rPr lang="en-US" sz="2000" b="1" dirty="0" smtClean="0">
                    <a:solidFill>
                      <a:schemeClr val="tx2"/>
                    </a:solidFill>
                    <a:latin typeface="+mn-lt"/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𝑆𝑎𝑣𝑖𝑛𝑔𝑠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𝑜𝑜𝑏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25"/>
                              </m:r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𝑆𝑎𝑣𝑖𝑛𝑔𝑠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𝑜𝑜𝑏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sz="2000" b="1" dirty="0" smtClean="0">
                  <a:solidFill>
                    <a:schemeClr val="tx2"/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b="1" dirty="0">
                  <a:solidFill>
                    <a:schemeClr val="tx2"/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b="1" dirty="0">
                  <a:solidFill>
                    <a:schemeClr val="tx2"/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819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096" y="1356320"/>
                <a:ext cx="8030344" cy="4953000"/>
              </a:xfrm>
              <a:prstGeom prst="rect">
                <a:avLst/>
              </a:prstGeom>
              <a:blipFill rotWithShape="0">
                <a:blip r:embed="rId3"/>
                <a:stretch>
                  <a:fillRect l="-1366" t="-1230" r="-75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72735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</a:rPr>
              <a:t>Ensembles of Cost-Sensitive Decision trees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37</a:t>
            </a:fld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4067944" y="5301208"/>
            <a:ext cx="586172" cy="57606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085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 bldLvl="2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195" name="Rectangle 3"/>
              <p:cNvSpPr txBox="1">
                <a:spLocks noChangeArrowheads="1"/>
              </p:cNvSpPr>
              <p:nvPr/>
            </p:nvSpPr>
            <p:spPr bwMode="auto">
              <a:xfrm>
                <a:off x="502096" y="1356320"/>
                <a:ext cx="8030344" cy="495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4000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marL="342900" lvl="1" indent="-34290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2800" b="1" dirty="0" smtClean="0">
                    <a:solidFill>
                      <a:schemeClr val="tx2"/>
                    </a:solidFill>
                    <a:latin typeface="+mn-lt"/>
                  </a:rPr>
                  <a:t>Proposed cost-sensitive stacking</a:t>
                </a:r>
              </a:p>
              <a:p>
                <a:pPr marL="342900" lvl="1" indent="-34290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b="1" dirty="0" smtClean="0">
                  <a:solidFill>
                    <a:schemeClr val="tx2"/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tx2"/>
                  </a:solidFill>
                  <a:latin typeface="+mn-lt"/>
                </a:endParaRPr>
              </a:p>
              <a:p>
                <a:pPr marL="342900" lvl="1" indent="-34290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b="1" dirty="0">
                  <a:solidFill>
                    <a:schemeClr val="tx2"/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Using the cost-sensitive logistic regression [Correa et. al, 2014] model:</a:t>
                </a: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𝑇𝑃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𝐹𝑁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𝐹𝑁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Cambria Math" panose="02040503050406030204" pitchFamily="18" charset="0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        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d>
                          <m:d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Then the weights are estimated using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lim>
                          </m:limLow>
                        </m:fName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819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096" y="1356320"/>
                <a:ext cx="8030344" cy="4953000"/>
              </a:xfrm>
              <a:prstGeom prst="rect">
                <a:avLst/>
              </a:prstGeom>
              <a:blipFill rotWithShape="0">
                <a:blip r:embed="rId3"/>
                <a:stretch>
                  <a:fillRect l="-1366" t="-196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520" y="476672"/>
            <a:ext cx="72735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</a:rPr>
              <a:t>Ensembles of Cost-Sensitive Decision trees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90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24636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Motivation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Cost-sensitive classification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Background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Real-world cost-sensitive applications</a:t>
            </a: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Credit card fraud detection, churn modeling, credit scoring, direct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marketing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marL="285750" lvl="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</a:rPr>
              <a:t>Proposed cost-sensitive algorithms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alibri"/>
              <a:ea typeface="+mn-ea"/>
            </a:endParaRP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</a:rPr>
              <a:t>Bayes minimum risk, cost-sensitive logistic regression, cost-sensitive decision trees, ensembles of cost-sensitive decision trees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Experiments</a:t>
            </a: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Experimental setup, results</a:t>
            </a:r>
            <a:endParaRPr lang="en-US" sz="1600" dirty="0">
              <a:solidFill>
                <a:srgbClr val="1F497D"/>
              </a:solidFill>
              <a:latin typeface="Calibri"/>
              <a:ea typeface="+mn-ea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Conclusions</a:t>
            </a: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Contributions, future work</a:t>
            </a:r>
            <a:endParaRPr lang="en-US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799" y="467961"/>
            <a:ext cx="1446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Agenda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1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24636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Motivation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Cost-sensitive classification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Background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Real-world cost-sensitive applications</a:t>
            </a: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Credit card fraud detection, churn modeling, credit scoring, direct </a:t>
            </a: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marketing</a:t>
            </a:r>
            <a:endParaRPr lang="en-US" sz="1600" dirty="0">
              <a:solidFill>
                <a:srgbClr val="1F497D"/>
              </a:solidFill>
              <a:latin typeface="Calibri"/>
            </a:endParaRPr>
          </a:p>
          <a:p>
            <a:pPr marL="285750" lvl="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1F497D"/>
                </a:solidFill>
                <a:latin typeface="Calibri"/>
                <a:ea typeface="+mn-ea"/>
              </a:rPr>
              <a:t>Proposed cost-sensitive algorithms</a:t>
            </a:r>
            <a:endParaRPr lang="en-US" dirty="0">
              <a:solidFill>
                <a:srgbClr val="1F497D"/>
              </a:solidFill>
              <a:latin typeface="Calibri"/>
              <a:ea typeface="+mn-ea"/>
            </a:endParaRP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Bayes minimum risk, cost-sensitive logistic regression, cost-sensitive decision trees, ensembles of cost-sensitive decision trees</a:t>
            </a:r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Experiments</a:t>
            </a: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Experimental setup, results</a:t>
            </a:r>
            <a:endParaRPr lang="en-US" sz="1600" dirty="0">
              <a:solidFill>
                <a:srgbClr val="1F497D"/>
              </a:solidFill>
              <a:latin typeface="Calibri"/>
              <a:ea typeface="+mn-ea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Conclusions</a:t>
            </a: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Contributions, future work</a:t>
            </a:r>
            <a:endParaRPr lang="en-US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799" y="467961"/>
            <a:ext cx="1446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Agenda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7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51625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</a:rPr>
              <a:t>Experimental setup - </a:t>
            </a:r>
            <a:r>
              <a:rPr lang="en-US" sz="3200" dirty="0" smtClean="0">
                <a:solidFill>
                  <a:schemeClr val="accent1"/>
                </a:solidFill>
              </a:rPr>
              <a:t>Datasets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51170"/>
              </p:ext>
            </p:extLst>
          </p:nvPr>
        </p:nvGraphicFramePr>
        <p:xfrm>
          <a:off x="1225428" y="1772816"/>
          <a:ext cx="658368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708"/>
                <a:gridCol w="1439132"/>
                <a:gridCol w="1645920"/>
                <a:gridCol w="1645920"/>
              </a:tblGrid>
              <a:tr h="548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Database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# Examples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% Positives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Cost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(Euros)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Fraud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1,638,772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860,448</a:t>
                      </a:r>
                    </a:p>
                  </a:txBody>
                  <a:tcPr marL="9525" marR="9525" marT="9525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Churn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9,410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4.83%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580,884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Kaggle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Credit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112,915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6.74%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8,740,181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PAKDD09 Credit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38,969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19.88%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3,117,960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Direct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Marketing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37,931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12.62%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59,507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98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b="1" dirty="0" smtClean="0">
              <a:solidFill>
                <a:schemeClr val="tx2"/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Cost-insensitive (CI):</a:t>
            </a:r>
          </a:p>
          <a:p>
            <a:pPr marL="1085850" lvl="2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Decision trees (DT)</a:t>
            </a:r>
          </a:p>
          <a:p>
            <a:pPr marL="1085850" lvl="2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Logistic regression (LR)</a:t>
            </a:r>
          </a:p>
          <a:p>
            <a:pPr marL="1085850" lvl="2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Random forest (RF)</a:t>
            </a:r>
          </a:p>
          <a:p>
            <a:pPr marL="1085850" lvl="2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Under-sampling (u)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Cost-proportionate sampling (CPS):</a:t>
            </a:r>
          </a:p>
          <a:p>
            <a:pPr marL="1085850" lvl="2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Cost-proportionate rejection-sampling (r)</a:t>
            </a:r>
          </a:p>
          <a:p>
            <a:pPr marL="1085850" lvl="2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Cost-proportionate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over-sampling (o)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Bayes minimum risk (BMR)</a:t>
            </a: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Cost-sensitive training (CST):</a:t>
            </a:r>
          </a:p>
          <a:p>
            <a:pPr marL="1085850" lvl="2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Cost-sensitive logistic regression (CSLR)</a:t>
            </a:r>
          </a:p>
          <a:p>
            <a:pPr marL="1085850" lvl="2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Cost-sensitive decision trees (CSDT)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52546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Experimental setup - Methods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3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b="1" dirty="0" smtClean="0">
              <a:solidFill>
                <a:schemeClr val="tx2"/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Ensemble cost-sensitive decision trees (ECSDT):</a:t>
            </a: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742950" lvl="2" indent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Random inducers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:</a:t>
            </a:r>
          </a:p>
          <a:p>
            <a:pPr marL="1085850" lvl="2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Bagging (CSB)</a:t>
            </a:r>
          </a:p>
          <a:p>
            <a:pPr marL="1085850" lvl="2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Pasting (CSP)</a:t>
            </a:r>
          </a:p>
          <a:p>
            <a:pPr marL="1085850" lvl="2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Random forest (CSRF)</a:t>
            </a:r>
          </a:p>
          <a:p>
            <a:pPr marL="1085850" lvl="2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Random patches (CSRP)</a:t>
            </a: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742950" lvl="2" indent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Combination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:</a:t>
            </a:r>
          </a:p>
          <a:p>
            <a:pPr marL="1085850" lvl="2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Majority voting (mv)</a:t>
            </a:r>
          </a:p>
          <a:p>
            <a:pPr marL="1085850" lvl="2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Cost-sensitive weighted voting (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wv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)</a:t>
            </a:r>
          </a:p>
          <a:p>
            <a:pPr marL="1085850" lvl="2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Cost-sensitive staking (s)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522579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</a:rPr>
              <a:t>Experimental setup - </a:t>
            </a:r>
            <a:r>
              <a:rPr lang="en-US" sz="3200" dirty="0" smtClean="0">
                <a:solidFill>
                  <a:schemeClr val="accent1"/>
                </a:solidFill>
              </a:rPr>
              <a:t>Methods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2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Each experiment was carry out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50 times</a:t>
            </a: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For the parameters of the algorithms a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grid search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was made</a:t>
            </a: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Results are measured by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savings and F1Score</a:t>
            </a:r>
            <a:endParaRPr lang="en-US" sz="2000" b="1" dirty="0" smtClean="0">
              <a:solidFill>
                <a:schemeClr val="tx2"/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Then the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 Friedman ranking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is calculated for each method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34149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</a:rPr>
              <a:t>Experimental </a:t>
            </a:r>
            <a:r>
              <a:rPr lang="en-US" sz="3200" dirty="0" smtClean="0">
                <a:solidFill>
                  <a:schemeClr val="accent1"/>
                </a:solidFill>
              </a:rPr>
              <a:t>setup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3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13732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Results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44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71600" y="1556792"/>
            <a:ext cx="8030344" cy="32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				     Percentage of the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highest savings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090" y="2204865"/>
            <a:ext cx="4260382" cy="3096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424944"/>
              </p:ext>
            </p:extLst>
          </p:nvPr>
        </p:nvGraphicFramePr>
        <p:xfrm>
          <a:off x="214066" y="2204864"/>
          <a:ext cx="3327887" cy="2752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132"/>
                <a:gridCol w="971752"/>
                <a:gridCol w="672751"/>
                <a:gridCol w="822252"/>
              </a:tblGrid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500" b="0" u="none" strike="noStrike" dirty="0" err="1">
                          <a:effectLst/>
                          <a:latin typeface="+mn-lt"/>
                        </a:rPr>
                        <a:t>Database</a:t>
                      </a:r>
                      <a:endParaRPr lang="es-CO" sz="1500" b="0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500" b="0" u="none" strike="noStrike" dirty="0" err="1">
                          <a:effectLst/>
                          <a:latin typeface="+mn-lt"/>
                        </a:rPr>
                        <a:t>Algorithm</a:t>
                      </a:r>
                      <a:endParaRPr lang="es-CO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500" b="0" u="none" strike="noStrike" dirty="0" err="1">
                          <a:effectLst/>
                          <a:latin typeface="+mn-lt"/>
                        </a:rPr>
                        <a:t>Savings</a:t>
                      </a:r>
                      <a:endParaRPr lang="es-CO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Savings (Euros)</a:t>
                      </a:r>
                      <a:endParaRPr lang="en-US" sz="15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500" u="none" strike="noStrike">
                          <a:effectLst/>
                          <a:latin typeface="+mn-lt"/>
                        </a:rPr>
                        <a:t>Fraud</a:t>
                      </a:r>
                      <a:endParaRPr lang="es-CO" sz="15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500" u="none" strike="noStrike" dirty="0" smtClean="0">
                          <a:effectLst/>
                          <a:latin typeface="+mn-lt"/>
                        </a:rPr>
                        <a:t>CSRP-</a:t>
                      </a:r>
                      <a:r>
                        <a:rPr lang="es-CO" sz="1500" u="none" strike="noStrike" dirty="0" err="1" smtClean="0">
                          <a:effectLst/>
                          <a:latin typeface="+mn-lt"/>
                        </a:rPr>
                        <a:t>wv</a:t>
                      </a:r>
                      <a:r>
                        <a:rPr lang="es-CO" sz="1500" u="none" strike="noStrike" dirty="0" smtClean="0">
                          <a:effectLst/>
                          <a:latin typeface="+mn-lt"/>
                        </a:rPr>
                        <a:t>-t</a:t>
                      </a:r>
                      <a:endParaRPr lang="es-CO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500" u="none" strike="noStrike" dirty="0">
                          <a:effectLst/>
                          <a:latin typeface="+mn-lt"/>
                        </a:rPr>
                        <a:t>0.73</a:t>
                      </a:r>
                      <a:endParaRPr lang="es-CO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628,127</a:t>
                      </a: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500" u="none" strike="noStrike">
                          <a:effectLst/>
                          <a:latin typeface="+mn-lt"/>
                        </a:rPr>
                        <a:t>Churn</a:t>
                      </a:r>
                      <a:endParaRPr lang="es-CO" sz="15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500" u="none" strike="noStrike" dirty="0" smtClean="0">
                          <a:effectLst/>
                          <a:latin typeface="+mn-lt"/>
                        </a:rPr>
                        <a:t>CSRP-s-t</a:t>
                      </a:r>
                      <a:endParaRPr lang="es-CO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500" u="none" strike="noStrike" dirty="0">
                          <a:effectLst/>
                          <a:latin typeface="+mn-lt"/>
                        </a:rPr>
                        <a:t>0.17</a:t>
                      </a:r>
                      <a:endParaRPr lang="es-CO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98,750</a:t>
                      </a: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500" u="none" strike="noStrike">
                          <a:effectLst/>
                          <a:latin typeface="+mn-lt"/>
                        </a:rPr>
                        <a:t>Credit1</a:t>
                      </a:r>
                      <a:endParaRPr lang="es-CO" sz="15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500" u="none" strike="noStrike" dirty="0">
                          <a:effectLst/>
                          <a:latin typeface="+mn-lt"/>
                        </a:rPr>
                        <a:t>CSRP-mv-t</a:t>
                      </a:r>
                      <a:endParaRPr lang="es-CO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500" u="none" strike="noStrike" dirty="0">
                          <a:effectLst/>
                          <a:latin typeface="+mn-lt"/>
                        </a:rPr>
                        <a:t>0.52</a:t>
                      </a:r>
                      <a:endParaRPr lang="es-CO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4,544,894</a:t>
                      </a: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500" u="none" strike="noStrike">
                          <a:effectLst/>
                          <a:latin typeface="+mn-lt"/>
                        </a:rPr>
                        <a:t>Credit2</a:t>
                      </a:r>
                      <a:endParaRPr lang="es-CO" sz="15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500" u="none" strike="noStrike" dirty="0">
                          <a:effectLst/>
                          <a:latin typeface="+mn-lt"/>
                        </a:rPr>
                        <a:t>LR-t-BMR</a:t>
                      </a:r>
                      <a:endParaRPr lang="es-CO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500" u="none" strike="noStrike" dirty="0">
                          <a:effectLst/>
                          <a:latin typeface="+mn-lt"/>
                        </a:rPr>
                        <a:t>0.31</a:t>
                      </a:r>
                      <a:endParaRPr lang="es-CO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966,568</a:t>
                      </a: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500" u="none" strike="noStrike">
                          <a:effectLst/>
                          <a:latin typeface="+mn-lt"/>
                        </a:rPr>
                        <a:t>Marketing</a:t>
                      </a:r>
                      <a:endParaRPr lang="es-CO" sz="15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500" u="none" strike="noStrike">
                          <a:effectLst/>
                          <a:latin typeface="+mn-lt"/>
                        </a:rPr>
                        <a:t>LR-t-BMR</a:t>
                      </a:r>
                      <a:endParaRPr lang="es-CO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500" u="none" strike="noStrike" dirty="0" smtClean="0">
                          <a:effectLst/>
                          <a:latin typeface="+mn-lt"/>
                        </a:rPr>
                        <a:t>0.51</a:t>
                      </a:r>
                      <a:endParaRPr lang="es-CO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30,349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086596"/>
              </p:ext>
            </p:extLst>
          </p:nvPr>
        </p:nvGraphicFramePr>
        <p:xfrm>
          <a:off x="3541953" y="2209626"/>
          <a:ext cx="59800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001"/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 Pos.</a:t>
                      </a:r>
                      <a:endParaRPr lang="en-US" sz="15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4.83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6.74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19.88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12.62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2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13732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Results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45</a:t>
            </a:fld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54496" y="1556792"/>
            <a:ext cx="8030344" cy="32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Results of the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Friedman rank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of the savings (1=best, 28=worst)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234075"/>
              </p:ext>
            </p:extLst>
          </p:nvPr>
        </p:nvGraphicFramePr>
        <p:xfrm>
          <a:off x="1442727" y="2060848"/>
          <a:ext cx="2625217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537"/>
                <a:gridCol w="1005840"/>
                <a:gridCol w="1005840"/>
              </a:tblGrid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 err="1">
                          <a:effectLst/>
                        </a:rPr>
                        <a:t>Family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 err="1">
                          <a:effectLst/>
                        </a:rPr>
                        <a:t>Algorithm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Rank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ECSDT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CSRP-</a:t>
                      </a:r>
                      <a:r>
                        <a:rPr lang="es-CO" sz="1600" b="1" u="none" strike="noStrike" dirty="0" err="1">
                          <a:effectLst/>
                        </a:rPr>
                        <a:t>wv</a:t>
                      </a:r>
                      <a:r>
                        <a:rPr lang="es-CO" sz="1600" b="1" u="none" strike="noStrike" dirty="0">
                          <a:effectLst/>
                        </a:rPr>
                        <a:t>-t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2.6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ECSDT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CSRP-s-t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3.4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ECSDT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CSRP-mv-t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4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ECSDT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CSB-wv-t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5.6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ECSDT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CSP-wv-t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7.4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ECSDT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CSB-mv-t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8.2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ECSDT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CSRF-</a:t>
                      </a:r>
                      <a:r>
                        <a:rPr lang="es-CO" sz="1600" u="none" strike="noStrike" dirty="0" err="1">
                          <a:effectLst/>
                        </a:rPr>
                        <a:t>wv</a:t>
                      </a:r>
                      <a:r>
                        <a:rPr lang="es-CO" sz="1600" u="none" strike="noStrike" dirty="0">
                          <a:effectLst/>
                        </a:rPr>
                        <a:t>-t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9.4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BMR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RF-t-BMR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9.4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ECSDT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CSP-s-t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9.6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ECSDT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CSP-mv-t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10.2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ECSDT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CSB-s-t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10.2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BMR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LR-t-BMR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11.2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>
                          <a:effectLst/>
                        </a:rPr>
                        <a:t>CPS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>
                          <a:effectLst/>
                        </a:rPr>
                        <a:t>RF-r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11.6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CST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CSDT-t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12.6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695095"/>
              </p:ext>
            </p:extLst>
          </p:nvPr>
        </p:nvGraphicFramePr>
        <p:xfrm>
          <a:off x="5043127" y="2060848"/>
          <a:ext cx="2625217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537"/>
                <a:gridCol w="1005840"/>
                <a:gridCol w="1005840"/>
              </a:tblGrid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 err="1">
                          <a:effectLst/>
                        </a:rPr>
                        <a:t>Family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 err="1">
                          <a:effectLst/>
                        </a:rPr>
                        <a:t>Algorithm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Rank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CSLR-t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14.4</a:t>
                      </a: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ECSDT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CSRF-mv-t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15.2</a:t>
                      </a: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ECSDT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CSRF-s-t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RF-u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17.2</a:t>
                      </a: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CPS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LR-r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BMR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DT-t-BMR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CPS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LR-o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CPS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DT-r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22.6</a:t>
                      </a: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LR-u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22.8</a:t>
                      </a: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CPS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RF-o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22.8</a:t>
                      </a: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DT-u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24.4</a:t>
                      </a: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CPS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DT-o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DT-t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RF-t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26.2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71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13732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Results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46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54496" y="1556792"/>
            <a:ext cx="8030344" cy="32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Results of the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Friedman rank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of the savings organized by family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593" y="2133992"/>
            <a:ext cx="5467350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991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54274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Results within the ECSDT family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47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54496" y="1556792"/>
            <a:ext cx="8030344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   			                                        By combination method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07641" y="2276872"/>
            <a:ext cx="4342419" cy="3044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47664" y="1907540"/>
            <a:ext cx="1965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 random inducer</a:t>
            </a:r>
            <a:endParaRPr lang="es-CO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4550060" y="2276872"/>
            <a:ext cx="4342420" cy="3044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007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13732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Results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48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54496" y="1556792"/>
            <a:ext cx="8030344" cy="32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Comparison of the Friedman ranking of the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savings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and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F1Score</a:t>
            </a: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sorted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by F1Score ranking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276872"/>
            <a:ext cx="5081461" cy="359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7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24636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Motivation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Cost-sensitive classification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Background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Real-world cost-sensitive applications</a:t>
            </a: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Credit card fraud detection, churn modeling, credit scoring, direct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marketing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marL="285750" lvl="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</a:rPr>
              <a:t>Proposed cost-sensitive algorithms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alibri"/>
              <a:ea typeface="+mn-ea"/>
            </a:endParaRP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</a:rPr>
              <a:t>Bayes minimum risk, cost-sensitive logistic regression, cost-sensitive decision trees, ensembles of cost-sensitive decision trees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Experiments</a:t>
            </a: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</a:rPr>
              <a:t>Experimental setup, results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alibri"/>
              <a:ea typeface="+mn-ea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Conclusions</a:t>
            </a: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Contributions, future work</a:t>
            </a:r>
            <a:endParaRPr lang="en-US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799" y="467961"/>
            <a:ext cx="1446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Agenda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8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 txBox="1">
                <a:spLocks noChangeArrowheads="1"/>
              </p:cNvSpPr>
              <p:nvPr/>
            </p:nvSpPr>
            <p:spPr bwMode="auto">
              <a:xfrm>
                <a:off x="502096" y="1644352"/>
                <a:ext cx="8030344" cy="495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4000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just" eaLnBrk="1" hangingPunct="1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b="1" dirty="0" smtClean="0">
                    <a:solidFill>
                      <a:schemeClr val="tx2"/>
                    </a:solidFill>
                    <a:latin typeface="+mn-lt"/>
                  </a:rPr>
                  <a:t>predict the class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of set of examples given their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features</a:t>
                </a: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	</a:t>
                </a: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Where each element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 is composed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It is usually evaluated using a traditional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misclassification measure such as</a:t>
                </a: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Accuracy, F1Score, AUC, among others.</a:t>
                </a: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However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,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these measures assumes that different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misclassification errors carry the </a:t>
                </a:r>
                <a:r>
                  <a:rPr lang="en-US" sz="2000" b="1" dirty="0">
                    <a:solidFill>
                      <a:schemeClr val="tx2"/>
                    </a:solidFill>
                    <a:latin typeface="+mn-lt"/>
                  </a:rPr>
                  <a:t>same </a:t>
                </a:r>
                <a:r>
                  <a:rPr lang="en-US" sz="2000" b="1" dirty="0" smtClean="0">
                    <a:solidFill>
                      <a:schemeClr val="tx2"/>
                    </a:solidFill>
                    <a:latin typeface="+mn-lt"/>
                  </a:rPr>
                  <a:t>cost</a:t>
                </a:r>
              </a:p>
              <a:p>
                <a:pPr algn="just">
                  <a:spcBef>
                    <a:spcPct val="20000"/>
                  </a:spcBef>
                  <a:defRPr/>
                </a:pPr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819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096" y="1644352"/>
                <a:ext cx="8030344" cy="4953000"/>
              </a:xfrm>
              <a:prstGeom prst="rect">
                <a:avLst/>
              </a:prstGeom>
              <a:blipFill rotWithShape="0">
                <a:blip r:embed="rId3"/>
                <a:stretch>
                  <a:fillRect l="-759" t="-1355" r="-75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57529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Background - Binary classification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0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New framework for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example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dependent cost-sensitive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classification </a:t>
            </a: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Using five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databases, from four real-world applications: credit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card fraud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detection, churn modeling, credit scoring and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direct marketing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we show that the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proposed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algorithms significantly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outperforms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the state-of-the-art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cost-insensitive and example-dependent cost-sensitive algorithms</a:t>
            </a: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Highlight the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importance of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using the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real example-dependent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financial costs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associated with the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real-world applications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21691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Conclusions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 bldLvl="3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Multi-class example-dependent cost-sensitive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classification</a:t>
            </a: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Cost-sensitive calibration</a:t>
            </a: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Staking cost-sensitive decision trees</a:t>
            </a: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Example-dependent cost-sensitive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boosting</a:t>
            </a: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Online example-dependent cost-sensitive classification</a:t>
            </a: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45499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Future research directions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1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2"/>
            <a:ext cx="38936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Contributions - Papers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724088"/>
              </p:ext>
            </p:extLst>
          </p:nvPr>
        </p:nvGraphicFramePr>
        <p:xfrm>
          <a:off x="539552" y="1628800"/>
          <a:ext cx="8136904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3570836"/>
                <a:gridCol w="2765868"/>
                <a:gridCol w="936104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Conference / Journal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Status</a:t>
                      </a:r>
                      <a:endParaRPr lang="en-US" sz="1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July </a:t>
                      </a:r>
                    </a:p>
                    <a:p>
                      <a:pPr algn="ctr"/>
                      <a:r>
                        <a:rPr lang="en-US" sz="1400" dirty="0" smtClean="0"/>
                        <a:t>2013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Cost Sensitive Credit Card Fraud Detection using Bayes Minimum Risk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IEEE International Conference on Machine Learning and Applications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Published</a:t>
                      </a:r>
                      <a:endParaRPr lang="en-US" sz="1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October 2013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Improving Credit Card Fraud Detection with Calibrated Probabilities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SIAM International Conference on Data Mining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Published</a:t>
                      </a:r>
                      <a:endParaRPr lang="en-US" sz="1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June</a:t>
                      </a:r>
                      <a:r>
                        <a:rPr lang="en-US" sz="1400" b="0" baseline="0" dirty="0" smtClean="0">
                          <a:latin typeface="+mn-lt"/>
                        </a:rPr>
                        <a:t> </a:t>
                      </a:r>
                      <a:r>
                        <a:rPr lang="en-US" sz="1400" b="0" dirty="0" smtClean="0">
                          <a:latin typeface="+mn-lt"/>
                        </a:rPr>
                        <a:t>2014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Credit Scoring using</a:t>
                      </a:r>
                    </a:p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Cost-Sensitive Logistic Regression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IEEE International Conference on Machine Learning and Applications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Published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October 2014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Example-Dependent Cost-Sensitive Decision Trees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Expert Systems with Applications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Published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January 2015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A novel cost-sensitive framework for customer churn predictive modeling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Decision Analytics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</a:rPr>
                        <a:t>Published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March 2015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Ensemble of Example-Dependent Cost-Sensitive Decision Trees</a:t>
                      </a:r>
                      <a:endParaRPr lang="en-US" sz="1400" b="0" noProof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</a:rPr>
                        <a:t>IEEE Transactions on Knowledge and Data</a:t>
                      </a:r>
                      <a:r>
                        <a:rPr lang="en-US" sz="1400" b="0" baseline="0" dirty="0" smtClean="0">
                          <a:latin typeface="+mn-lt"/>
                        </a:rPr>
                        <a:t> Engineering</a:t>
                      </a:r>
                      <a:endParaRPr lang="en-US" sz="1400" b="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</a:rPr>
                        <a:t>Under review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March 2015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Feature Engineering Strategies for Credit Card Fraud Detection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</a:rPr>
                        <a:t>Expert Systems with Applications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</a:rPr>
                        <a:t>Under review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June 2015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Detecting Credit Card Fraud using Periodic Features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IEEE International Conference on Machine Learning and Applications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</a:rPr>
                        <a:t>In Press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748464" y="6309320"/>
            <a:ext cx="2133600" cy="365125"/>
          </a:xfrm>
        </p:spPr>
        <p:txBody>
          <a:bodyPr/>
          <a:lstStyle/>
          <a:p>
            <a:fld id="{EEC364B3-F343-44BE-B88D-4261F52AD8AB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14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2"/>
            <a:ext cx="42729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</a:rPr>
              <a:t>Contributions - Software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02096" y="1052736"/>
            <a:ext cx="7742312" cy="416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b="1" dirty="0" smtClean="0">
              <a:solidFill>
                <a:schemeClr val="tx2"/>
              </a:solidFill>
              <a:latin typeface="+mn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b="1" dirty="0" err="1" smtClean="0">
                <a:solidFill>
                  <a:schemeClr val="tx2"/>
                </a:solidFill>
                <a:latin typeface="+mn-lt"/>
              </a:rPr>
              <a:t>costcla</a:t>
            </a: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is a Python module for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cost-sensitive machine learning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built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on top of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Scikit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-Learn,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SciPy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and distributed under the 3-Clause BSD license.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 particular, it provides: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set of example-dependent cost-sensitive algorithms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Different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real-world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example-dependent cost-sensitive datasets.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Installation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pip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install </a:t>
            </a:r>
            <a:r>
              <a:rPr lang="en-US" sz="2000" b="1" dirty="0" err="1">
                <a:solidFill>
                  <a:schemeClr val="tx2"/>
                </a:solidFill>
                <a:latin typeface="+mn-lt"/>
              </a:rPr>
              <a:t>costcla</a:t>
            </a:r>
            <a:endParaRPr lang="en-US" sz="2000" b="1" dirty="0">
              <a:solidFill>
                <a:schemeClr val="tx2"/>
              </a:solidFill>
              <a:latin typeface="+mn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Documentation: 	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hlinkClick r:id="rId2"/>
              </a:rPr>
              <a:t>https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hlinkClick r:id="rId2"/>
              </a:rPr>
              <a:t>://pythonhosted.org/costcla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hlinkClick r:id="rId2"/>
              </a:rPr>
              <a:t>/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Development: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hlinkClick r:id="rId3"/>
              </a:rPr>
              <a:t>https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hlinkClick r:id="rId3"/>
              </a:rPr>
              <a:t>://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hlinkClick r:id="rId3"/>
              </a:rPr>
              <a:t>github.com/albahnsen/CostSensitiveClassification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748464" y="6309320"/>
            <a:ext cx="2133600" cy="365125"/>
          </a:xfrm>
        </p:spPr>
        <p:txBody>
          <a:bodyPr/>
          <a:lstStyle/>
          <a:p>
            <a:fld id="{EEC364B3-F343-44BE-B88D-4261F52AD8AB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81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2"/>
            <a:ext cx="42729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</a:rPr>
              <a:t>Contributions - Software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E:\Screenshot from 2015-02-11 13:41: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55540"/>
            <a:ext cx="4193740" cy="419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Screenshot from 2015-02-11 13:41: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755540"/>
            <a:ext cx="4464496" cy="401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748464" y="6309320"/>
            <a:ext cx="2133600" cy="365125"/>
          </a:xfrm>
        </p:spPr>
        <p:txBody>
          <a:bodyPr/>
          <a:lstStyle/>
          <a:p>
            <a:fld id="{EEC364B3-F343-44BE-B88D-4261F52AD8AB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9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2"/>
            <a:ext cx="42729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</a:rPr>
              <a:t>Contributions - Software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E:\Screenshot from 2015-02-13 20:55: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333519"/>
            <a:ext cx="8208913" cy="504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748464" y="6309320"/>
            <a:ext cx="504056" cy="365125"/>
          </a:xfrm>
        </p:spPr>
        <p:txBody>
          <a:bodyPr/>
          <a:lstStyle/>
          <a:p>
            <a:fld id="{EEC364B3-F343-44BE-B88D-4261F52AD8AB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6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2"/>
            <a:ext cx="35802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</a:rPr>
              <a:t>Contributions - Talks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998947"/>
              </p:ext>
            </p:extLst>
          </p:nvPr>
        </p:nvGraphicFramePr>
        <p:xfrm>
          <a:off x="611560" y="1250850"/>
          <a:ext cx="8046720" cy="5088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309"/>
                <a:gridCol w="4619411"/>
              </a:tblGrid>
              <a:tr h="38961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Venue</a:t>
                      </a:r>
                      <a:endParaRPr lang="en-US" sz="1400" dirty="0"/>
                    </a:p>
                  </a:txBody>
                  <a:tcPr marL="88633" marR="88633" marT="44317" marB="443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Presentation</a:t>
                      </a:r>
                      <a:r>
                        <a:rPr lang="en-US" sz="1400" baseline="0" dirty="0" smtClean="0"/>
                        <a:t> name</a:t>
                      </a:r>
                      <a:endParaRPr lang="en-US" sz="1400" dirty="0"/>
                    </a:p>
                  </a:txBody>
                  <a:tcPr marL="88633" marR="88633" marT="44317" marB="44317" anchor="ctr"/>
                </a:tc>
              </a:tr>
              <a:tr h="38961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Data Science Luxembourg meeting, 2013</a:t>
                      </a:r>
                    </a:p>
                  </a:txBody>
                  <a:tcPr marL="88633" marR="88633" marT="44317" marB="443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Credit Card Fraud Detection: From Theory to Practice</a:t>
                      </a:r>
                    </a:p>
                  </a:txBody>
                  <a:tcPr marL="88633" marR="88633" marT="44317" marB="44317" anchor="ctr"/>
                </a:tc>
              </a:tr>
              <a:tr h="5054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SAS Global Forum 2013, San Francisco</a:t>
                      </a:r>
                      <a:endParaRPr lang="en-US" sz="1400" dirty="0"/>
                    </a:p>
                  </a:txBody>
                  <a:tcPr marL="88633" marR="88633" marT="44317" marB="443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Using the Boosting Technique to Improve the Predictive Power of a Credit Risk Model</a:t>
                      </a:r>
                      <a:endParaRPr lang="en-US" sz="1400" dirty="0"/>
                    </a:p>
                  </a:txBody>
                  <a:tcPr marL="88633" marR="88633" marT="44317" marB="44317" anchor="ctr"/>
                </a:tc>
              </a:tr>
              <a:tr h="38961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SAS Analytics Conference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2013, London</a:t>
                      </a:r>
                      <a:endParaRPr lang="en-US" sz="1400" dirty="0"/>
                    </a:p>
                  </a:txBody>
                  <a:tcPr marL="88633" marR="88633" marT="44317" marB="443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Credit Card Fraud Detection: From Theory to Practice</a:t>
                      </a:r>
                    </a:p>
                  </a:txBody>
                  <a:tcPr marL="88633" marR="88633" marT="44317" marB="44317" anchor="ctr"/>
                </a:tc>
              </a:tr>
              <a:tr h="5054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European Conference on Data Analysis 2013, Luxembourg</a:t>
                      </a:r>
                      <a:endParaRPr lang="en-US" sz="1400" dirty="0"/>
                    </a:p>
                  </a:txBody>
                  <a:tcPr marL="88633" marR="88633" marT="44317" marB="443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Data Analysis for Credit Card Fraud Detection</a:t>
                      </a:r>
                      <a:endParaRPr lang="en-US" sz="1400" dirty="0"/>
                    </a:p>
                  </a:txBody>
                  <a:tcPr marL="88633" marR="88633" marT="44317" marB="44317" anchor="ctr"/>
                </a:tc>
              </a:tr>
              <a:tr h="38961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Data Science Luxembourg meeting, 2014</a:t>
                      </a:r>
                      <a:endParaRPr lang="en-US" sz="1400" dirty="0"/>
                    </a:p>
                  </a:txBody>
                  <a:tcPr marL="88633" marR="88633" marT="44317" marB="443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Example-Dependent Cost-Sensitive Credit Scoring</a:t>
                      </a:r>
                      <a:endParaRPr lang="en-US" sz="1400" dirty="0"/>
                    </a:p>
                  </a:txBody>
                  <a:tcPr marL="88633" marR="88633" marT="44317" marB="44317" anchor="ctr"/>
                </a:tc>
              </a:tr>
              <a:tr h="5054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KU Leuven Data Mining Research Group, 2014</a:t>
                      </a:r>
                      <a:endParaRPr lang="en-US" sz="1400" dirty="0"/>
                    </a:p>
                  </a:txBody>
                  <a:tcPr marL="88633" marR="88633" marT="44317" marB="443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Cost-Sensitive Credit Card Fraud Detection</a:t>
                      </a:r>
                      <a:endParaRPr lang="en-US" sz="1400" dirty="0"/>
                    </a:p>
                  </a:txBody>
                  <a:tcPr marL="88633" marR="88633" marT="44317" marB="44317" anchor="ctr"/>
                </a:tc>
              </a:tr>
              <a:tr h="4383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Presentation at </a:t>
                      </a:r>
                      <a:r>
                        <a:rPr lang="en-US" sz="1400" dirty="0" err="1" smtClean="0"/>
                        <a:t>Feedzai</a:t>
                      </a:r>
                      <a:r>
                        <a:rPr lang="en-US" sz="1400" baseline="0" dirty="0" smtClean="0"/>
                        <a:t>  group, 2014, Lisbon</a:t>
                      </a:r>
                      <a:endParaRPr lang="en-US" sz="1400" dirty="0"/>
                    </a:p>
                  </a:txBody>
                  <a:tcPr marL="88633" marR="88633" marT="44317" marB="443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Advances in Credit Card Fraud Detection</a:t>
                      </a:r>
                      <a:endParaRPr lang="en-US" sz="1400" dirty="0"/>
                    </a:p>
                  </a:txBody>
                  <a:tcPr marL="88633" marR="88633" marT="44317" marB="44317" anchor="ctr"/>
                </a:tc>
              </a:tr>
              <a:tr h="5054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SAS Analytics Conference, 2014, Frankfurt</a:t>
                      </a:r>
                      <a:endParaRPr lang="en-US" sz="1400" dirty="0"/>
                    </a:p>
                  </a:txBody>
                  <a:tcPr marL="88633" marR="88633" marT="44317" marB="443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Maximizing a Churn Campaign's Profitability With Cost-Sensitive Predictive Analytics</a:t>
                      </a:r>
                      <a:endParaRPr lang="en-US" sz="1400" dirty="0"/>
                    </a:p>
                  </a:txBody>
                  <a:tcPr marL="88633" marR="88633" marT="44317" marB="44317" anchor="ctr"/>
                </a:tc>
              </a:tr>
              <a:tr h="5054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Latin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American </a:t>
                      </a:r>
                      <a:r>
                        <a:rPr lang="en-US" sz="1400" baseline="0" dirty="0" smtClean="0"/>
                        <a:t> Conference on Fraud,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2015, Bogota</a:t>
                      </a:r>
                      <a:endParaRPr lang="en-US" sz="1400" dirty="0"/>
                    </a:p>
                  </a:txBody>
                  <a:tcPr marL="88633" marR="88633" marT="44317" marB="443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Fraud Analytics: Preventing Fraud in the era</a:t>
                      </a:r>
                      <a:r>
                        <a:rPr lang="en-US" sz="1400" baseline="0" dirty="0" smtClean="0"/>
                        <a:t> of </a:t>
                      </a:r>
                      <a:r>
                        <a:rPr lang="en-US" sz="1400" baseline="0" dirty="0" err="1" smtClean="0"/>
                        <a:t>BigData</a:t>
                      </a:r>
                      <a:endParaRPr lang="en-US" sz="1400" dirty="0"/>
                    </a:p>
                  </a:txBody>
                  <a:tcPr marL="88633" marR="88633" marT="44317" marB="44317" anchor="ctr"/>
                </a:tc>
              </a:tr>
              <a:tr h="5054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PyData</a:t>
                      </a:r>
                      <a:r>
                        <a:rPr lang="en-US" sz="1400" baseline="0" dirty="0" smtClean="0"/>
                        <a:t> Berlin 2015</a:t>
                      </a:r>
                      <a:endParaRPr lang="en-US" sz="1400" dirty="0"/>
                    </a:p>
                  </a:txBody>
                  <a:tcPr marL="88633" marR="88633" marT="44317" marB="443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Example-Dependent Cost-Sensitive Credit Scoring using </a:t>
                      </a:r>
                      <a:r>
                        <a:rPr lang="en-US" sz="1400" dirty="0" err="1" smtClean="0"/>
                        <a:t>CostCla</a:t>
                      </a:r>
                      <a:endParaRPr lang="en-US" sz="1400" dirty="0"/>
                    </a:p>
                  </a:txBody>
                  <a:tcPr marL="88633" marR="88633" marT="44317" marB="44317" anchor="ctr"/>
                </a:tc>
              </a:tr>
            </a:tbl>
          </a:graphicData>
        </a:graphic>
      </p:graphicFrame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748464" y="6309320"/>
            <a:ext cx="2133600" cy="365125"/>
          </a:xfrm>
        </p:spPr>
        <p:txBody>
          <a:bodyPr/>
          <a:lstStyle/>
          <a:p>
            <a:fld id="{EEC364B3-F343-44BE-B88D-4261F52AD8AB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4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2"/>
            <a:ext cx="54034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</a:rPr>
              <a:t>Contributions – Other activities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489361"/>
              </p:ext>
            </p:extLst>
          </p:nvPr>
        </p:nvGraphicFramePr>
        <p:xfrm>
          <a:off x="611560" y="1785776"/>
          <a:ext cx="7776864" cy="4091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/>
                <a:gridCol w="4752528"/>
              </a:tblGrid>
              <a:tr h="5047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Location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Activity</a:t>
                      </a:r>
                      <a:endParaRPr lang="en-US" sz="1400" dirty="0"/>
                    </a:p>
                  </a:txBody>
                  <a:tcPr anchor="ctr"/>
                </a:tc>
              </a:tr>
              <a:tr h="5047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CETREL, 2014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CETREL Feasibility study</a:t>
                      </a:r>
                    </a:p>
                  </a:txBody>
                  <a:tcPr anchor="ctr"/>
                </a:tc>
              </a:tr>
              <a:tr h="5047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Luxembourg, 2013 - 2015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Organizer  of Data Science Luxembourg Group (400 Members)</a:t>
                      </a:r>
                    </a:p>
                  </a:txBody>
                  <a:tcPr anchor="ctr"/>
                </a:tc>
              </a:tr>
              <a:tr h="5047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CETREL</a:t>
                      </a:r>
                      <a:r>
                        <a:rPr lang="en-US" sz="1400" baseline="0" dirty="0" smtClean="0"/>
                        <a:t>, 2013 - 2014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Creation</a:t>
                      </a:r>
                      <a:r>
                        <a:rPr lang="en-US" sz="1400" baseline="0" dirty="0" smtClean="0"/>
                        <a:t> of the </a:t>
                      </a:r>
                      <a:r>
                        <a:rPr lang="en-US" sz="1400" dirty="0" smtClean="0"/>
                        <a:t>Risk Alert System</a:t>
                      </a:r>
                      <a:endParaRPr lang="en-US" sz="1400" dirty="0"/>
                    </a:p>
                  </a:txBody>
                  <a:tcPr anchor="ctr"/>
                </a:tc>
              </a:tr>
              <a:tr h="504714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Denmark Technical University, August 2013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Summer School, Advanced Topics in Machine Learning</a:t>
                      </a:r>
                    </a:p>
                  </a:txBody>
                  <a:tcPr anchor="ctr"/>
                </a:tc>
              </a:tr>
              <a:tr h="5047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Dallas,</a:t>
                      </a:r>
                      <a:r>
                        <a:rPr lang="en-US" sz="1400" baseline="0" dirty="0" smtClean="0"/>
                        <a:t> December 2013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Program committee of the Data Mining Case Studies and Practice Prize Workshop 2013</a:t>
                      </a:r>
                      <a:endParaRPr lang="en-US" sz="1400" dirty="0"/>
                    </a:p>
                  </a:txBody>
                  <a:tcPr anchor="ctr"/>
                </a:tc>
              </a:tr>
              <a:tr h="5047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The Hague, September</a:t>
                      </a:r>
                      <a:r>
                        <a:rPr lang="en-US" sz="1400" baseline="0" dirty="0" smtClean="0"/>
                        <a:t> 2014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Program committee of the  IEEE Joint Intelligence and Security Informatics Conference 2014</a:t>
                      </a:r>
                      <a:endParaRPr lang="en-US" sz="1400" dirty="0"/>
                    </a:p>
                  </a:txBody>
                  <a:tcPr anchor="ctr"/>
                </a:tc>
              </a:tr>
              <a:tr h="5047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Baltimore, May</a:t>
                      </a:r>
                      <a:r>
                        <a:rPr lang="en-US" sz="1400" baseline="0" dirty="0" smtClean="0"/>
                        <a:t> 2015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Program committee of the  IEEE Joint Intelligence and Security Informatics Conference 2015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748464" y="6309320"/>
            <a:ext cx="2133600" cy="365125"/>
          </a:xfrm>
        </p:spPr>
        <p:txBody>
          <a:bodyPr/>
          <a:lstStyle/>
          <a:p>
            <a:fld id="{EEC364B3-F343-44BE-B88D-4261F52AD8AB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41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6055"/>
            <a:ext cx="9135751" cy="565864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1662977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981200"/>
            <a:ext cx="8229600" cy="3896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  <a:defRPr/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3900" b="1" dirty="0" smtClean="0">
                <a:solidFill>
                  <a:schemeClr val="bg1"/>
                </a:solidFill>
              </a:rPr>
              <a:t>Thank You!!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6024" y="6021288"/>
            <a:ext cx="4572000" cy="5909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b="1" dirty="0">
                <a:solidFill>
                  <a:schemeClr val="bg1"/>
                </a:solidFill>
                <a:ea typeface="ＭＳ Ｐゴシック" pitchFamily="34" charset="-128"/>
              </a:rPr>
              <a:t>Alejandro Correa Bahnsen</a:t>
            </a:r>
            <a:br>
              <a:rPr lang="en-US" b="1" dirty="0">
                <a:solidFill>
                  <a:schemeClr val="bg1"/>
                </a:solidFill>
                <a:ea typeface="ＭＳ Ｐゴシック" pitchFamily="34" charset="-128"/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76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467962"/>
            <a:ext cx="35385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</a:rPr>
              <a:t>Contact information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87624" y="1553563"/>
            <a:ext cx="6768752" cy="71007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b="1" dirty="0" smtClean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sz="3600" b="1" dirty="0" smtClean="0">
                <a:solidFill>
                  <a:schemeClr val="tx2"/>
                </a:solidFill>
              </a:rPr>
              <a:t>Alejandro Correa Bahnsen</a:t>
            </a:r>
            <a:endParaRPr lang="en-US" sz="4000" dirty="0" smtClean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University of Luxembourg</a:t>
            </a:r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2000" dirty="0" smtClean="0">
                <a:hlinkClick r:id="rId2"/>
              </a:rPr>
              <a:t>albahnsen.com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>
                <a:hlinkClick r:id="rId3"/>
              </a:rPr>
              <a:t>al.bahnsen@gmail.com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>
                <a:hlinkClick r:id="rId4"/>
              </a:rPr>
              <a:t>http://www.linkedin.com/in/albahnsen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dirty="0">
                <a:hlinkClick r:id="rId5"/>
              </a:rPr>
              <a:t>https://github.com/albahnsen/CostSensitiveClassification</a:t>
            </a: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8556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 txBox="1">
                <a:spLocks noChangeArrowheads="1"/>
              </p:cNvSpPr>
              <p:nvPr/>
            </p:nvSpPr>
            <p:spPr bwMode="auto">
              <a:xfrm>
                <a:off x="502096" y="1644352"/>
                <a:ext cx="8030344" cy="495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4000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We define a cost measure based on the </a:t>
                </a:r>
                <a:r>
                  <a:rPr lang="en-US" sz="2000" b="1" dirty="0">
                    <a:solidFill>
                      <a:schemeClr val="tx2"/>
                    </a:solidFill>
                    <a:latin typeface="+mn-lt"/>
                  </a:rPr>
                  <a:t>cost matrix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[</a:t>
                </a:r>
                <a:r>
                  <a:rPr lang="en-US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Elkan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 2001]</a:t>
                </a:r>
              </a:p>
              <a:p>
                <a:pPr algn="just" eaLnBrk="1" hangingPunct="1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b="1" dirty="0" smtClean="0">
                  <a:solidFill>
                    <a:schemeClr val="tx2"/>
                  </a:solidFill>
                  <a:latin typeface="+mn-lt"/>
                </a:endParaRPr>
              </a:p>
              <a:p>
                <a:pPr algn="just">
                  <a:spcBef>
                    <a:spcPct val="20000"/>
                  </a:spcBef>
                  <a:defRPr/>
                </a:pPr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algn="just">
                  <a:spcBef>
                    <a:spcPct val="20000"/>
                  </a:spcBef>
                  <a:defRPr/>
                </a:pPr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algn="just">
                  <a:spcBef>
                    <a:spcPct val="20000"/>
                  </a:spcBef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algn="just">
                  <a:spcBef>
                    <a:spcPct val="20000"/>
                  </a:spcBef>
                  <a:defRPr/>
                </a:pPr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algn="just">
                  <a:spcBef>
                    <a:spcPct val="20000"/>
                  </a:spcBef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algn="just">
                  <a:spcBef>
                    <a:spcPct val="20000"/>
                  </a:spcBef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algn="just"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From which we calculate the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𝑪𝒐𝒔𝒕</m:t>
                    </m:r>
                    <m:r>
                      <a:rPr lang="en-US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of applying a classifier to a given set</a:t>
                </a:r>
              </a:p>
              <a:p>
                <a:pPr algn="just"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𝐶𝑜𝑠𝑡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𝑇𝑃</m:t>
                                      </m:r>
                                    </m:e>
                                    <m:sub>
                                      <m:r>
                                        <a:rPr lang="en-US" sz="18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8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𝐹𝑁</m:t>
                                      </m:r>
                                    </m:e>
                                    <m:sub>
                                      <m:r>
                                        <a:rPr lang="en-US" sz="18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8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r>
                                        <a:rPr lang="en-US" sz="18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8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8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8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r>
                                        <a:rPr lang="en-US" sz="18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8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algn="just">
                  <a:spcBef>
                    <a:spcPct val="20000"/>
                  </a:spcBef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algn="just">
                  <a:spcBef>
                    <a:spcPct val="20000"/>
                  </a:spcBef>
                  <a:defRPr/>
                </a:pPr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819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096" y="1644352"/>
                <a:ext cx="8030344" cy="4953000"/>
              </a:xfrm>
              <a:prstGeom prst="rect">
                <a:avLst/>
              </a:prstGeom>
              <a:blipFill rotWithShape="0">
                <a:blip r:embed="rId3"/>
                <a:stretch>
                  <a:fillRect l="-759" t="-135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66193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Background - Cost-sensitive evaluation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6130940"/>
                  </p:ext>
                </p:extLst>
              </p:nvPr>
            </p:nvGraphicFramePr>
            <p:xfrm>
              <a:off x="1469268" y="2200612"/>
              <a:ext cx="6096000" cy="1920240"/>
            </p:xfrm>
            <a:graphic>
              <a:graphicData uri="http://schemas.openxmlformats.org/drawingml/2006/table">
                <a:tbl>
                  <a:tblPr bandRow="1" bandCol="1">
                    <a:tableStyleId>{5C22544A-7EE6-4342-B048-85BDC9FD1C3A}</a:tableStyleId>
                  </a:tblPr>
                  <a:tblGrid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Actual Positive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Actual Negative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Predicted Positive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𝐹𝑃</m:t>
                                        </m:r>
                                      </m:e>
                                      <m:sub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Predicted Negative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𝐹𝑁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6130940"/>
                  </p:ext>
                </p:extLst>
              </p:nvPr>
            </p:nvGraphicFramePr>
            <p:xfrm>
              <a:off x="1469268" y="2200612"/>
              <a:ext cx="6096000" cy="1920240"/>
            </p:xfrm>
            <a:graphic>
              <a:graphicData uri="http://schemas.openxmlformats.org/drawingml/2006/table">
                <a:tbl>
                  <a:tblPr bandRow="1" bandCol="1">
                    <a:tableStyleId>{5C22544A-7EE6-4342-B048-85BDC9FD1C3A}</a:tableStyleId>
                  </a:tblPr>
                  <a:tblGrid>
                    <a:gridCol w="2032000"/>
                    <a:gridCol w="2032000"/>
                    <a:gridCol w="20320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0901" t="-4762" r="-100901" b="-20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00299" t="-4762" r="-599" b="-203810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599" t="-103774" r="-200299" b="-1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0901" t="-103774" r="-100901" b="-1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00299" t="-103774" r="-599" b="-101887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4"/>
                          <a:stretch>
                            <a:fillRect l="-599" t="-205714" r="-200299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4"/>
                          <a:stretch>
                            <a:fillRect l="-100901" t="-205714" r="-100901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4"/>
                          <a:stretch>
                            <a:fillRect l="-200299" t="-205714" r="-599" b="-285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2315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 txBox="1">
                <a:spLocks noChangeArrowheads="1"/>
              </p:cNvSpPr>
              <p:nvPr/>
            </p:nvSpPr>
            <p:spPr bwMode="auto">
              <a:xfrm>
                <a:off x="502096" y="1572344"/>
                <a:ext cx="8030344" cy="495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4000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just"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However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,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the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total cost may not be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easy to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interpret.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Therefore, we propose a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𝑺𝒂𝒗𝒊𝒏𝒈𝒔</m:t>
                    </m:r>
                    <m:r>
                      <a:rPr lang="en-US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measure as the cost vs. the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cost of using no algorithm at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all</a:t>
                </a:r>
              </a:p>
              <a:p>
                <a:pPr algn="just">
                  <a:spcBef>
                    <a:spcPct val="20000"/>
                  </a:spcBef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algn="just"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𝑆𝑎𝑣𝑖𝑛𝑔𝑠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𝐶𝑜𝑠𝑡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𝐶𝑜𝑠𝑡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𝐶𝑜𝑠𝑡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algn="just">
                  <a:spcBef>
                    <a:spcPct val="20000"/>
                  </a:spcBef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algn="just"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𝑪𝒐𝒔𝒕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  <m:d>
                      <m:dPr>
                        <m:ctrlPr>
                          <a:rPr lang="en-U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20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 is the cost of predicting the costless class</a:t>
                </a:r>
              </a:p>
              <a:p>
                <a:pPr algn="just">
                  <a:spcBef>
                    <a:spcPct val="20000"/>
                  </a:spcBef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algn="just"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𝐶𝑜𝑠𝑡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𝐶𝑜𝑠𝑡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0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𝐶𝑜𝑠𝑡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819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096" y="1572344"/>
                <a:ext cx="8030344" cy="4953000"/>
              </a:xfrm>
              <a:prstGeom prst="rect">
                <a:avLst/>
              </a:prstGeom>
              <a:blipFill rotWithShape="0">
                <a:blip r:embed="rId3"/>
                <a:stretch>
                  <a:fillRect l="-759" t="-739" r="-75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66193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Background - Cost-sensitive evaluation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6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644352"/>
            <a:ext cx="8030344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Research in example-dependent cost-sensitive classification has been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narrow, mostly because of the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lack of publicly available datasets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[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Aodha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and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Brostow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2013].</a:t>
            </a: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Standard approaches consist in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re-weighting the training examples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based on their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costs: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Cost-proportionate rejection sampling [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Zadrozny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et al. 2003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]</a:t>
            </a: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Cost-proportionate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oversampling [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Elkan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2001]</a:t>
            </a: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algn="just"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66452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</a:rPr>
              <a:t>Background - State-of-the-art methods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1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24636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Motivation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Cost-sensitive classification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Background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Real-world cost-sensitive applications</a:t>
            </a: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Credit card fraud detection, churn modeling, credit scoring, direct </a:t>
            </a: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marketing</a:t>
            </a:r>
            <a:endParaRPr lang="en-US" sz="1600" dirty="0">
              <a:solidFill>
                <a:srgbClr val="1F497D"/>
              </a:solidFill>
              <a:latin typeface="Calibri"/>
            </a:endParaRPr>
          </a:p>
          <a:p>
            <a:pPr marL="285750" lvl="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1F497D"/>
                </a:solidFill>
                <a:latin typeface="Calibri"/>
                <a:ea typeface="+mn-ea"/>
              </a:rPr>
              <a:t>Proposed cost-sensitive algorithms</a:t>
            </a:r>
            <a:endParaRPr lang="en-US" dirty="0">
              <a:solidFill>
                <a:srgbClr val="1F497D"/>
              </a:solidFill>
              <a:latin typeface="Calibri"/>
              <a:ea typeface="+mn-ea"/>
            </a:endParaRP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Bayes minimum risk, cost-sensitive logistic regression, cost-sensitive decision trees, ensembles of cost-sensitive decision trees</a:t>
            </a:r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Experiments</a:t>
            </a: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Experimental setup, results</a:t>
            </a:r>
            <a:endParaRPr lang="en-US" sz="1600" dirty="0">
              <a:solidFill>
                <a:srgbClr val="1F497D"/>
              </a:solidFill>
              <a:latin typeface="Calibri"/>
              <a:ea typeface="+mn-ea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Conclusions</a:t>
            </a: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Contributions, future work</a:t>
            </a:r>
            <a:endParaRPr lang="en-US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799" y="467961"/>
            <a:ext cx="1446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Agenda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8431</TotalTime>
  <Words>3219</Words>
  <Application>Microsoft Office PowerPoint</Application>
  <PresentationFormat>On-screen Show (4:3)</PresentationFormat>
  <Paragraphs>1168</Paragraphs>
  <Slides>59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ＭＳ Ｐゴシック</vt:lpstr>
      <vt:lpstr>Arial</vt:lpstr>
      <vt:lpstr>Calibri</vt:lpstr>
      <vt:lpstr>Cambria Math</vt:lpstr>
      <vt:lpstr>Univers 55</vt:lpstr>
      <vt:lpstr>Office Theme</vt:lpstr>
      <vt:lpstr> EXAMPLE-DEPENDENT COST-SENSITIVE CLASSIFICATION applications in financial risk modeling and marketing analytics  September 15, 2015  Alejandro Correa Bahnsen with Djamila Aouada, SnT  Björn Ottersten, SnT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Björn OTTERSTEN</dc:creator>
  <cp:lastModifiedBy>Alejandro Correa</cp:lastModifiedBy>
  <cp:revision>785</cp:revision>
  <dcterms:created xsi:type="dcterms:W3CDTF">2012-05-22T09:42:14Z</dcterms:created>
  <dcterms:modified xsi:type="dcterms:W3CDTF">2015-09-09T12:59:02Z</dcterms:modified>
</cp:coreProperties>
</file>