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390" r:id="rId3"/>
    <p:sldId id="457" r:id="rId4"/>
    <p:sldId id="445" r:id="rId5"/>
    <p:sldId id="357" r:id="rId6"/>
    <p:sldId id="429" r:id="rId7"/>
    <p:sldId id="395" r:id="rId8"/>
    <p:sldId id="397" r:id="rId9"/>
    <p:sldId id="477" r:id="rId10"/>
    <p:sldId id="463" r:id="rId11"/>
    <p:sldId id="464" r:id="rId12"/>
    <p:sldId id="458" r:id="rId13"/>
    <p:sldId id="503" r:id="rId14"/>
    <p:sldId id="466" r:id="rId15"/>
    <p:sldId id="468" r:id="rId16"/>
    <p:sldId id="467" r:id="rId17"/>
    <p:sldId id="469" r:id="rId18"/>
    <p:sldId id="460" r:id="rId19"/>
    <p:sldId id="471" r:id="rId20"/>
    <p:sldId id="472" r:id="rId21"/>
    <p:sldId id="473" r:id="rId22"/>
    <p:sldId id="459" r:id="rId23"/>
    <p:sldId id="474" r:id="rId24"/>
    <p:sldId id="461" r:id="rId25"/>
    <p:sldId id="478" r:id="rId26"/>
    <p:sldId id="462" r:id="rId27"/>
    <p:sldId id="481" r:id="rId28"/>
    <p:sldId id="490" r:id="rId29"/>
    <p:sldId id="491" r:id="rId30"/>
    <p:sldId id="493" r:id="rId31"/>
    <p:sldId id="498" r:id="rId32"/>
    <p:sldId id="495" r:id="rId33"/>
    <p:sldId id="496" r:id="rId34"/>
    <p:sldId id="413" r:id="rId35"/>
    <p:sldId id="504" r:id="rId36"/>
    <p:sldId id="456" r:id="rId37"/>
    <p:sldId id="414" r:id="rId38"/>
    <p:sldId id="437" r:id="rId39"/>
    <p:sldId id="479" r:id="rId40"/>
    <p:sldId id="475" r:id="rId41"/>
    <p:sldId id="421" r:id="rId42"/>
    <p:sldId id="422" r:id="rId43"/>
    <p:sldId id="423" r:id="rId44"/>
    <p:sldId id="501" r:id="rId45"/>
    <p:sldId id="424" r:id="rId46"/>
    <p:sldId id="452" r:id="rId47"/>
    <p:sldId id="425" r:id="rId48"/>
    <p:sldId id="505" r:id="rId49"/>
    <p:sldId id="480" r:id="rId50"/>
    <p:sldId id="427" r:id="rId51"/>
    <p:sldId id="502" r:id="rId52"/>
    <p:sldId id="382" r:id="rId53"/>
    <p:sldId id="391" r:id="rId54"/>
    <p:sldId id="278" r:id="rId55"/>
    <p:sldId id="49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örn OTTERSTEN" initials="B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54335" autoAdjust="0"/>
  </p:normalViewPr>
  <p:slideViewPr>
    <p:cSldViewPr>
      <p:cViewPr varScale="1">
        <p:scale>
          <a:sx n="106" d="100"/>
          <a:sy n="106" d="100"/>
        </p:scale>
        <p:origin x="21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B324-8A5D-4BF6-A5E7-4D4B644E7A62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810A-3467-425D-A1CA-E1680E94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9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2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6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5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EF0A03FE-F2DB-45F1-8E31-8D4A74F334AE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472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38093B5F-97C1-4F1E-8639-6505E62F3428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77A8A58-EE12-4DD3-BAC2-8CDB988E208D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85CC0EC-A572-4699-A853-B5EB1DA75362}" type="datetime1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74D1C5F-2F37-445B-86DF-F436926D58E3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AFC27C2D-60F2-478D-B604-A5C6CB2D9C37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938" y="170080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07FEFAB-EFDA-4B13-94FC-F1BCE4E9F605}" type="datetime1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B70A319-F310-45BA-AAFA-A12F765D4E8B}" type="datetime1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2AFA8819-3CD1-4283-8BFA-73DD93BCAD06}" type="datetime1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02ACBE0-276D-45E1-95A9-4031E57A53AF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18E8C9B-EFA7-48FF-A3C9-9667D5074AC9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067128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10"/>
            <a:ext cx="9144000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3" y="404665"/>
            <a:ext cx="896046" cy="720080"/>
          </a:xfrm>
          <a:prstGeom prst="rect">
            <a:avLst/>
          </a:prstGeom>
        </p:spPr>
      </p:pic>
      <p:pic>
        <p:nvPicPr>
          <p:cNvPr id="12" name="Picture 4" descr="Uni.lu_bottom_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071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8464" y="6286460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pythonhosted.org/costcl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al.bahnsen@gmail.com" TargetMode="External"/><Relationship Id="rId2" Type="http://schemas.openxmlformats.org/officeDocument/2006/relationships/hyperlink" Target="http://albahns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bahnsen/CostSensitiveClassification" TargetMode="External"/><Relationship Id="rId4" Type="http://schemas.openxmlformats.org/officeDocument/2006/relationships/hyperlink" Target="http://www.linkedin.com/in/albahnse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1222267"/>
            <a:ext cx="9135751" cy="5658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924" y="3645024"/>
            <a:ext cx="7772400" cy="93610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>EXAMPLE-DEPENDENT COST-SENSITIVE CLASSIFICATION</a:t>
            </a: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applications in financial risk modeling</a:t>
            </a:r>
            <a:b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and marketing analytics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pitchFamily="34" charset="-128"/>
              </a:rPr>
              <a:t>September 15, 2015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>Alejandro Correa </a:t>
            </a:r>
            <a:r>
              <a:rPr lang="en-US" sz="2400" b="1" dirty="0" err="1" smtClean="0">
                <a:solidFill>
                  <a:schemeClr val="bg1"/>
                </a:solidFill>
                <a:ea typeface="ＭＳ Ｐゴシック" pitchFamily="34" charset="-128"/>
              </a:rPr>
              <a:t>Bahnsen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with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Djamila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Aouada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Björn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Ottersten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4266"/>
            <a:ext cx="2038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Estimate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probability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transaction being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fraud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analyzing customer patterns and recent fraudulent behavior</a:t>
            </a: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Issues when constructing a fraud detection system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[Bolton et al.,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2002]: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Skewness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Cost-sensitivity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Short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time response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system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Dimensionality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search space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Feature preprocessing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Credit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detection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problem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As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due to a false positive is different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false negative.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predicting a transaction as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fraudulent, 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fact it is not a fraud, there is an administrative cost that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incurred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the financial institution.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Failing to detect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fraud, the amount of that transaction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lost.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Moreover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not enough to assume a constant cost difference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between false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positives and false negatives, as the amount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varies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quite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significantly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333–338.</a:t>
            </a:r>
          </a:p>
          <a:p>
            <a:pPr marL="0" lvl="1" algn="just"/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𝐴𝑚𝑡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4762" r="-10029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2" t="-103774" r="-20210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103774" r="-1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602" t="-205714" r="-20210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99701" t="-205714" r="-1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52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Raw features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598"/>
              </p:ext>
            </p:extLst>
          </p:nvPr>
        </p:nvGraphicFramePr>
        <p:xfrm>
          <a:off x="2267744" y="1782276"/>
          <a:ext cx="493776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354594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 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identification 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and time of the transaction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number of the customer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Identification of the credit card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Internet, ATM, POS,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Chip and pin, magnetic stripe,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the transaction in Euros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of the merchant type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group identification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of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 of residence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Visa debit,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American Express...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the card holder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holder age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the card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705" y="134076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aggregation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strategy [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Whitrow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2008]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3665"/>
              </p:ext>
            </p:extLst>
          </p:nvPr>
        </p:nvGraphicFramePr>
        <p:xfrm>
          <a:off x="502096" y="2132856"/>
          <a:ext cx="4470900" cy="357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  <a:gridCol w="894180"/>
              </a:tblGrid>
              <a:tr h="3256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Raw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12618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TrxId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Time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Type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18:20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20:35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22:30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ATM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00:50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19:18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23:45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3/1 06:00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04855"/>
              </p:ext>
            </p:extLst>
          </p:nvPr>
        </p:nvGraphicFramePr>
        <p:xfrm>
          <a:off x="5064037" y="2132363"/>
          <a:ext cx="3576720" cy="357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</a:tblGrid>
              <a:tr h="32918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Aggregated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8046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lvl="0"/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 lvl="0"/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Proposed</a:t>
                </a:r>
                <a:r>
                  <a:rPr lang="en-US" sz="2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800" b="1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periodic</a:t>
                </a:r>
                <a:r>
                  <a:rPr lang="en-US" sz="2800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8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features</a:t>
                </a:r>
                <a:endPara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When is a customer expected to make a new transaction?</a:t>
                </a: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Considering a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  <a:cs typeface="Univers 55"/>
                  </a:rPr>
                  <a:t>von Mises distribution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with a period of 24 hours 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that</a:t>
                </a: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𝑡𝑖𝑚𝑒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) ~ </m:t>
                      </m:r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𝑣𝑜𝑛𝑚𝑖𝑠𝑒𝑠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𝜇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,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𝜎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𝜎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𝑡𝑖𝑚𝑒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1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  <a:cs typeface="Univers 55"/>
                      </a:rPr>
                      <m:t>𝝁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mean,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standard deviation,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Bessel function</a:t>
                </a:r>
              </a:p>
              <a:p>
                <a:pPr marL="0" lvl="1" algn="just"/>
                <a:endPara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blipFill rotWithShape="0">
                <a:blip r:embed="rId3"/>
                <a:stretch>
                  <a:fillRect l="-1517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56827" y="126849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Proposed </a:t>
            </a:r>
            <a:r>
              <a:rPr lang="en-US" sz="2800" b="1" dirty="0" smtClean="0">
                <a:solidFill>
                  <a:schemeClr val="tx2"/>
                </a:solidFill>
                <a:latin typeface="+mn-lt"/>
                <a:cs typeface="Univers 55"/>
              </a:rPr>
              <a:t>periodic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cs typeface="Univers 55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features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“Feature Engineering Strategies for Credit Card Fraud Detection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submitted to Expert Systems with Applications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5"/>
          <a:stretch/>
        </p:blipFill>
        <p:spPr bwMode="auto">
          <a:xfrm>
            <a:off x="179512" y="2060848"/>
            <a:ext cx="3124195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r="31944"/>
          <a:stretch/>
        </p:blipFill>
        <p:spPr bwMode="auto">
          <a:xfrm>
            <a:off x="3059832" y="2060848"/>
            <a:ext cx="3146697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3"/>
          <a:stretch/>
        </p:blipFill>
        <p:spPr bwMode="auto">
          <a:xfrm>
            <a:off x="5940152" y="2073627"/>
            <a:ext cx="2862342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which potential customers are likely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default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contracted financial obligation based on the customer’s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past financial experience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is a cost-sensitive problem as 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associated with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approving 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bad customer,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i.e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.,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quite different from the cost associated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with declining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good customer, i.e.,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Furthermore, the costs are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not constant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among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customers. 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because loans have different credit line amounts, terms,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even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interest rates.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Applications. Detroit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USA: IEEE, 2014, pp. 263–269.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 the probability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customer defecting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historical, behavioral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socioeconomical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 is of great benefit 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subscription based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companies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allowing them to maximize the results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retention campaigns.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340768"/>
            <a:ext cx="4392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000" b="1" dirty="0" smtClean="0">
                <a:solidFill>
                  <a:schemeClr val="tx2"/>
                </a:solidFill>
              </a:rPr>
              <a:t>predicting </a:t>
            </a:r>
            <a:r>
              <a:rPr lang="en-US" sz="2000" b="1" dirty="0">
                <a:solidFill>
                  <a:schemeClr val="tx2"/>
                </a:solidFill>
              </a:rPr>
              <a:t>the class of a </a:t>
            </a:r>
            <a:r>
              <a:rPr lang="en-US" sz="2000" b="1" dirty="0" smtClean="0">
                <a:solidFill>
                  <a:schemeClr val="tx2"/>
                </a:solidFill>
              </a:rPr>
              <a:t>set of </a:t>
            </a:r>
            <a:r>
              <a:rPr lang="en-US" sz="2000" b="1" dirty="0">
                <a:solidFill>
                  <a:schemeClr val="tx2"/>
                </a:solidFill>
              </a:rPr>
              <a:t>examples given their features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classification methods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 at minimizing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errors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Such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traditional framework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that all </a:t>
            </a:r>
            <a:r>
              <a:rPr lang="en-US" sz="2000" b="1" dirty="0">
                <a:solidFill>
                  <a:schemeClr val="tx2"/>
                </a:solidFill>
              </a:rPr>
              <a:t>misclassification errors </a:t>
            </a:r>
            <a:r>
              <a:rPr lang="en-US" sz="2000" b="1" dirty="0" smtClean="0">
                <a:solidFill>
                  <a:schemeClr val="tx2"/>
                </a:solidFill>
              </a:rPr>
              <a:t>carry the </a:t>
            </a:r>
            <a:r>
              <a:rPr lang="en-US" sz="2000" b="1" dirty="0">
                <a:solidFill>
                  <a:schemeClr val="tx2"/>
                </a:solidFill>
              </a:rPr>
              <a:t>same </a:t>
            </a:r>
            <a:r>
              <a:rPr lang="en-US" sz="2000" b="1" dirty="0" smtClean="0">
                <a:solidFill>
                  <a:schemeClr val="tx2"/>
                </a:solidFill>
              </a:rPr>
              <a:t>cost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4618871"/>
            <a:ext cx="7485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not the case in many real-world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applications: </a:t>
            </a: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churn modeling, </a:t>
            </a: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redit </a:t>
            </a:r>
            <a:r>
              <a:rPr lang="en-US" sz="2000" b="1" dirty="0">
                <a:solidFill>
                  <a:schemeClr val="tx2"/>
                </a:solidFill>
              </a:rPr>
              <a:t>scoring, </a:t>
            </a: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695392" y="1556792"/>
            <a:ext cx="3059224" cy="2808312"/>
            <a:chOff x="6300192" y="3968472"/>
            <a:chExt cx="1656184" cy="1044704"/>
          </a:xfrm>
        </p:grpSpPr>
        <p:sp>
          <p:nvSpPr>
            <p:cNvPr id="81" name="Oval 80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Freeform 151"/>
          <p:cNvSpPr/>
          <p:nvPr/>
        </p:nvSpPr>
        <p:spPr>
          <a:xfrm>
            <a:off x="6263764" y="1638431"/>
            <a:ext cx="1958813" cy="757637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Freeform 152"/>
          <p:cNvSpPr/>
          <p:nvPr/>
        </p:nvSpPr>
        <p:spPr>
          <a:xfrm>
            <a:off x="5790945" y="2393954"/>
            <a:ext cx="609930" cy="1365576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Freeform 153"/>
          <p:cNvSpPr/>
          <p:nvPr/>
        </p:nvSpPr>
        <p:spPr>
          <a:xfrm>
            <a:off x="7127439" y="3305283"/>
            <a:ext cx="892095" cy="870923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5" name="Rectangle 154"/>
          <p:cNvSpPr/>
          <p:nvPr/>
        </p:nvSpPr>
        <p:spPr>
          <a:xfrm>
            <a:off x="6954416" y="4325034"/>
            <a:ext cx="547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x1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5250310" y="2566604"/>
            <a:ext cx="547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x2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4" grpId="0"/>
      <p:bldP spid="152" grpId="0" animBg="1"/>
      <p:bldP spid="153" grpId="0" animBg="1"/>
      <p:bldP spid="154" grpId="0" animBg="1"/>
      <p:bldP spid="155" grpId="0"/>
      <p:bldP spid="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Churn management campaign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latin typeface="+mn-lt"/>
              </a:rPr>
              <a:t>Verbraken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, 2013]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2942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34660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777984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849702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58451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554073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1368590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554073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4458451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57073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557073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676777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748495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18" name="Curved Down Arrow 17"/>
          <p:cNvSpPr/>
          <p:nvPr/>
        </p:nvSpPr>
        <p:spPr>
          <a:xfrm>
            <a:off x="2318871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3042004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1"/>
          </p:cNvCxnSpPr>
          <p:nvPr/>
        </p:nvCxnSpPr>
        <p:spPr>
          <a:xfrm flipV="1">
            <a:off x="6666763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17" idx="1"/>
          </p:cNvCxnSpPr>
          <p:nvPr/>
        </p:nvCxnSpPr>
        <p:spPr>
          <a:xfrm>
            <a:off x="6663763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39003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1519" y="5255226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68110" y="4867632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12" idx="1"/>
            <a:endCxn id="8" idx="3"/>
          </p:cNvCxnSpPr>
          <p:nvPr/>
        </p:nvCxnSpPr>
        <p:spPr>
          <a:xfrm rot="10800000" flipV="1">
            <a:off x="3042005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8518" y="4473720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Proposed financial evaluation of a churn campaign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2:5,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2015.</a:t>
            </a:r>
          </a:p>
          <a:p>
            <a:pPr marL="0" lvl="1"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21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1520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3238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766562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838280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447029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542651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0" idx="3"/>
            <a:endCxn id="32" idx="1"/>
          </p:cNvCxnSpPr>
          <p:nvPr/>
        </p:nvCxnSpPr>
        <p:spPr>
          <a:xfrm flipV="1">
            <a:off x="1357168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42651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33" idx="1"/>
            <a:endCxn id="33" idx="3"/>
          </p:cNvCxnSpPr>
          <p:nvPr/>
        </p:nvCxnSpPr>
        <p:spPr>
          <a:xfrm>
            <a:off x="4447029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45651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545651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7665355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7737073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42" name="Curved Down Arrow 41"/>
          <p:cNvSpPr/>
          <p:nvPr/>
        </p:nvSpPr>
        <p:spPr>
          <a:xfrm>
            <a:off x="2307449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flipH="1" flipV="1">
            <a:off x="3030582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41" idx="1"/>
          </p:cNvCxnSpPr>
          <p:nvPr/>
        </p:nvCxnSpPr>
        <p:spPr>
          <a:xfrm flipV="1">
            <a:off x="6655341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  <a:endCxn id="41" idx="1"/>
          </p:cNvCxnSpPr>
          <p:nvPr/>
        </p:nvCxnSpPr>
        <p:spPr>
          <a:xfrm>
            <a:off x="6652341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027581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36" idx="1"/>
            <a:endCxn id="32" idx="3"/>
          </p:cNvCxnSpPr>
          <p:nvPr/>
        </p:nvCxnSpPr>
        <p:spPr>
          <a:xfrm rot="10800000" flipV="1">
            <a:off x="3030583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2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cost-sensitive</a:t>
            </a: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2:5, 2015.</a:t>
            </a:r>
          </a:p>
          <a:p>
            <a:pPr marL="0" lvl="1"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48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+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𝐶𝐿𝑉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𝐶𝐿𝑉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4717" r="-89096" b="-2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4717" r="-601" b="-204717"/>
                          </a:stretch>
                        </a:blipFill>
                      </a:tcPr>
                    </a:tc>
                  </a:tr>
                  <a:tr h="6670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" t="-101835" r="-213514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101835" r="-89096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101835" r="-601" b="-9908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0" t="-207547" r="-21351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8830" t="-207547" r="-890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3213" t="-207547" r="-601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26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those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 who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are more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likely to have a certain response to a marketing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campaign.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problem is example-dependent cost sensitive,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positives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of contacting the client, 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due to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loss of income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by failing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making the an offer to the right customer.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𝐼𝑛𝑡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17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1690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Bayes minimum risk (BMR)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333–338. 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logistic regression (CSLR)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Detroit, USA: IEEE, 2014, pp. 263–269.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decision trees (CSDT)</a:t>
            </a:r>
            <a:endParaRPr lang="da-DK" sz="2000" b="1" dirty="0">
              <a:solidFill>
                <a:schemeClr val="tx2"/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“Example-Dependent Cost-Sensitive Decision Trees,” Expert Systems with Applications, vol. 42:19, 2015.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Ensembles of cost-sensitive 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decision trees </a:t>
            </a: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(ECSDT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)</a:t>
            </a:r>
            <a:endParaRPr lang="da-DK" sz="2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A. Correa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Bahnsen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D.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Aouada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and B.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Ottersten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“Ensemble of Example-Dependent Cost-Sensitive Decision Trees,” IEEE Transactions on Knowledge and Data 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Engineering, vol. under review, 2015.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85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Proposed cost-sensitive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model based on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quantifying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tradeoffs</a:t>
                </a: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between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various decisions using probabilities and the costs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that accompany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decisions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Risk of classification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different risks the prediction is made based on the following condition:</a:t>
                </a:r>
              </a:p>
              <a:p>
                <a:endParaRPr lang="en-US" sz="2000" b="1" dirty="0" smtClean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=0|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=1|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blipFill rotWithShape="0">
                <a:blip r:embed="rId2"/>
                <a:stretch>
                  <a:fillRect l="-760" t="-1195" r="-76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799" y="467962"/>
            <a:ext cx="3621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Bayes Minimum Risk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Logistic Regression Model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Function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Analysis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≈∞</m:t>
                          </m:r>
                        </m:e>
                      </m:mr>
                    </m:m>
                  </m:oMath>
                </a14:m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24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4788024" y="5157192"/>
            <a:ext cx="364385" cy="5706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2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Actual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Proposed Cost-Sensitive Function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105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58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5400000">
            <a:off x="4942760" y="3727752"/>
            <a:ext cx="504056" cy="626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628800"/>
            <a:ext cx="74859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failing to detect a fraudulent transaction may have 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impact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 few to thousands of Euros, depending on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particular transaction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card holder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scoring,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accepting loans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bad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does not have the same economical loss, since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have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credit lines, therefore, different profit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hurn modeling,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misidentifying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profitable or unprofitable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churner has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significant different economic result.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wrongly predicting that a customer will not accept an offer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in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 he will, may have different financial impact, as not 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generate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profit.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528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 decision tree is a classification model that iteratively creates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binary decision rules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that maximize certain criteria (gain, entropy, …).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refers to making a rule using feature j on value m</a:t>
                </a: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Maximize the accuracy is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different</a:t>
                </a:r>
                <a:r>
                  <a:rPr lang="en-US" sz="20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than maximizing the cost.</a:t>
                </a: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To solve this, some studies had been proposed method that aim to introduce the cost-sensitivity into the algorithms [Lomax 2013].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research have been focused on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class-dependent methods </a:t>
                </a: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We proposed:</a:t>
                </a:r>
              </a:p>
              <a:p>
                <a:pPr marL="74295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Example-dependent 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based impurity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measure</a:t>
                </a:r>
              </a:p>
              <a:p>
                <a:pPr marL="74295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Example-dependent 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based pruning criteria</a:t>
                </a:r>
                <a:endParaRPr lang="en-US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528144"/>
              </a:xfrm>
              <a:prstGeom prst="rect">
                <a:avLst/>
              </a:prstGeom>
              <a:blipFill rotWithShape="0">
                <a:blip r:embed="rId2"/>
                <a:stretch>
                  <a:fillRect l="-684" r="-7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05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</a:t>
            </a: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Decision trees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49128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+mn-lt"/>
                  </a:rPr>
                  <a:t>Proposed Cost based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impurity measure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49128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521" t="-19512" b="-35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impurity of each leaf is calculated using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  <a:blipFill rotWithShape="0">
                <a:blip r:embed="rId3"/>
                <a:stretch>
                  <a:fillRect l="-743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Afterwards the </a:t>
                </a:r>
                <a:r>
                  <a:rPr lang="en-US" sz="2000" b="1" dirty="0" smtClean="0">
                    <a:solidFill>
                      <a:schemeClr val="tx2"/>
                    </a:solidFill>
                  </a:rPr>
                  <a:t>gain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applying a given rule to the set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is: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blipFill rotWithShape="0">
                <a:blip r:embed="rId4"/>
                <a:stretch>
                  <a:fillRect l="-743" t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4125058" y="18448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64" y="1956073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2517991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30359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7" y="28011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78" y="27915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Elbow Connector 31"/>
          <p:cNvCxnSpPr>
            <a:stCxn id="28" idx="0"/>
            <a:endCxn id="24" idx="2"/>
          </p:cNvCxnSpPr>
          <p:nvPr/>
        </p:nvCxnSpPr>
        <p:spPr>
          <a:xfrm rot="5400000" flipH="1" flipV="1">
            <a:off x="3501544" y="1689363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0"/>
            <a:endCxn id="24" idx="2"/>
          </p:cNvCxnSpPr>
          <p:nvPr/>
        </p:nvCxnSpPr>
        <p:spPr>
          <a:xfrm rot="16200000" flipV="1">
            <a:off x="5157729" y="16402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19" grpId="0"/>
      <p:bldP spid="25" grpId="0" animBg="1"/>
      <p:bldP spid="24" grpId="0" animBg="1"/>
      <p:bldP spid="28" grpId="0" animBg="1"/>
      <p:bldP spid="29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 construction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rule that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maximizes the gain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is selected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165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040627" y="3215428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3" y="3326677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33560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5928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66" y="417172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47" y="416219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>
            <a:stCxn id="7" idx="0"/>
            <a:endCxn id="6" idx="2"/>
          </p:cNvCxnSpPr>
          <p:nvPr/>
        </p:nvCxnSpPr>
        <p:spPr>
          <a:xfrm rot="5400000" flipH="1" flipV="1">
            <a:off x="3417113" y="3059967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6" idx="2"/>
          </p:cNvCxnSpPr>
          <p:nvPr/>
        </p:nvCxnSpPr>
        <p:spPr>
          <a:xfrm rot="16200000" flipV="1">
            <a:off x="5073298" y="3010849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27584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63433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90" y="503582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2" y="5026295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>
            <a:stCxn id="24" idx="0"/>
          </p:cNvCxnSpPr>
          <p:nvPr/>
        </p:nvCxnSpPr>
        <p:spPr>
          <a:xfrm rot="5400000" flipH="1" flipV="1">
            <a:off x="1811137" y="3924064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0"/>
            <a:endCxn id="7" idx="2"/>
          </p:cNvCxnSpPr>
          <p:nvPr/>
        </p:nvCxnSpPr>
        <p:spPr>
          <a:xfrm rot="16200000" flipV="1">
            <a:off x="3028517" y="4312660"/>
            <a:ext cx="432049" cy="829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75601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39897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07" y="50358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116" y="50262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Elbow Connector 35"/>
          <p:cNvCxnSpPr>
            <a:stCxn id="32" idx="0"/>
            <a:endCxn id="9" idx="2"/>
          </p:cNvCxnSpPr>
          <p:nvPr/>
        </p:nvCxnSpPr>
        <p:spPr>
          <a:xfrm rot="5400000" flipH="1" flipV="1">
            <a:off x="5440784" y="4242433"/>
            <a:ext cx="432048" cy="97032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0"/>
          </p:cNvCxnSpPr>
          <p:nvPr/>
        </p:nvCxnSpPr>
        <p:spPr>
          <a:xfrm rot="16200000" flipV="1">
            <a:off x="6767267" y="38749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127529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351665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35" y="589746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884" y="5887937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Elbow Connector 43"/>
          <p:cNvCxnSpPr>
            <a:stCxn id="40" idx="0"/>
            <a:endCxn id="32" idx="2"/>
          </p:cNvCxnSpPr>
          <p:nvPr/>
        </p:nvCxnSpPr>
        <p:spPr>
          <a:xfrm rot="5400000" flipH="1" flipV="1">
            <a:off x="4632812" y="5266430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0"/>
            <a:endCxn id="32" idx="2"/>
          </p:cNvCxnSpPr>
          <p:nvPr/>
        </p:nvCxnSpPr>
        <p:spPr>
          <a:xfrm rot="16200000" flipV="1">
            <a:off x="5244880" y="5302434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809007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8033143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13" y="589746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62" y="588793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Elbow Connector 56"/>
          <p:cNvCxnSpPr>
            <a:stCxn id="53" idx="0"/>
          </p:cNvCxnSpPr>
          <p:nvPr/>
        </p:nvCxnSpPr>
        <p:spPr>
          <a:xfrm rot="5400000" flipH="1" flipV="1">
            <a:off x="7314290" y="5266431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0"/>
          </p:cNvCxnSpPr>
          <p:nvPr/>
        </p:nvCxnSpPr>
        <p:spPr>
          <a:xfrm rot="16200000" flipV="1">
            <a:off x="7926358" y="5302435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2096" y="2699628"/>
            <a:ext cx="687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 is repeated until a stopping criteria is met: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 animBg="1"/>
      <p:bldP spid="25" grpId="0" animBg="1"/>
      <p:bldP spid="32" grpId="0" animBg="1"/>
      <p:bldP spid="33" grpId="0" animBg="1"/>
      <p:bldP spid="40" grpId="0" animBg="1"/>
      <p:bldP spid="41" grpId="0" animBg="1"/>
      <p:bldP spid="53" grpId="0" animBg="1"/>
      <p:bldP spid="54" grpId="0" animBg="1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49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Proposed cost-sensitive pruning criteria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Calculation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Tree savings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pruned Tree savings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544" y="2420888"/>
            <a:ext cx="2053213" cy="1385015"/>
            <a:chOff x="827584" y="3215428"/>
            <a:chExt cx="7997647" cy="3021884"/>
          </a:xfrm>
        </p:grpSpPr>
        <p:sp>
          <p:nvSpPr>
            <p:cNvPr id="6" name="Rounded Rectangle 5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Elbow Connector 12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9" idx="0"/>
              <a:endCxn id="6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Elbow Connector 27"/>
            <p:cNvCxnSpPr>
              <a:stCxn id="24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5" idx="0"/>
              <a:endCxn id="7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Elbow Connector 35"/>
            <p:cNvCxnSpPr>
              <a:stCxn id="32" idx="0"/>
              <a:endCxn id="9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Elbow Connector 43"/>
            <p:cNvCxnSpPr>
              <a:stCxn id="40" idx="0"/>
              <a:endCxn id="32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1" idx="0"/>
              <a:endCxn id="32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809007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033143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413" y="589746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362" y="588793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Elbow Connector 56"/>
            <p:cNvCxnSpPr>
              <a:stCxn id="53" idx="0"/>
            </p:cNvCxnSpPr>
            <p:nvPr/>
          </p:nvCxnSpPr>
          <p:spPr>
            <a:xfrm rot="5400000" flipH="1" flipV="1">
              <a:off x="7314290" y="5266431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4" idx="0"/>
            </p:cNvCxnSpPr>
            <p:nvPr/>
          </p:nvCxnSpPr>
          <p:spPr>
            <a:xfrm rot="16200000" flipV="1">
              <a:off x="7926358" y="5302435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02095" y="4221088"/>
                <a:ext cx="7940903" cy="230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𝑇𝑟𝑒𝑒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𝑏𝑟𝑎𝑛𝑐h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𝑇𝑟𝑒𝑒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𝑏𝑟𝑎𝑛𝑐h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 calculating the pruning criteria for all possible trees. The maximum improvement is selected and the Tree is pruned.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Later the process is repeated until there is no further improvement.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5" y="4221088"/>
                <a:ext cx="7940903" cy="2300886"/>
              </a:xfrm>
              <a:prstGeom prst="rect">
                <a:avLst/>
              </a:prstGeom>
              <a:blipFill rotWithShape="0">
                <a:blip r:embed="rId5"/>
                <a:stretch>
                  <a:fillRect l="-69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463177" y="2445852"/>
            <a:ext cx="1900911" cy="1425033"/>
            <a:chOff x="827584" y="3215428"/>
            <a:chExt cx="7404401" cy="3021883"/>
          </a:xfrm>
        </p:grpSpPr>
        <p:sp>
          <p:nvSpPr>
            <p:cNvPr id="47" name="Rounded Rectangle 4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ounded Rectangle 4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9" name="Elbow Connector 58"/>
            <p:cNvCxnSpPr>
              <a:stCxn id="49" idx="0"/>
              <a:endCxn id="4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0" idx="0"/>
              <a:endCxn id="4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6" name="Elbow Connector 65"/>
            <p:cNvCxnSpPr>
              <a:stCxn id="61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2" idx="0"/>
              <a:endCxn id="49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2" name="Elbow Connector 71"/>
            <p:cNvCxnSpPr>
              <a:stCxn id="68" idx="0"/>
              <a:endCxn id="5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9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8" name="Elbow Connector 77"/>
            <p:cNvCxnSpPr>
              <a:stCxn id="74" idx="0"/>
              <a:endCxn id="68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5" idx="0"/>
              <a:endCxn id="68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597891" y="2420889"/>
            <a:ext cx="1488613" cy="1087400"/>
            <a:chOff x="2433560" y="3215428"/>
            <a:chExt cx="5798425" cy="2160240"/>
          </a:xfrm>
        </p:grpSpPr>
        <p:sp>
          <p:nvSpPr>
            <p:cNvPr id="87" name="Rounded Rectangle 8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Rounded Rectangle 8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3" name="Elbow Connector 92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90" idx="0"/>
              <a:endCxn id="8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5" name="Elbow Connector 104"/>
            <p:cNvCxnSpPr>
              <a:stCxn id="101" idx="0"/>
              <a:endCxn id="9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2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1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Typical ensemble is made by combining T different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base classifiers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Each base classifiers is trained by applying algorithm M in a random subset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13336" name="Group 13335"/>
          <p:cNvGrpSpPr/>
          <p:nvPr/>
        </p:nvGrpSpPr>
        <p:grpSpPr>
          <a:xfrm>
            <a:off x="1043608" y="3968472"/>
            <a:ext cx="1656184" cy="1044704"/>
            <a:chOff x="1043608" y="3968472"/>
            <a:chExt cx="1656184" cy="1044704"/>
          </a:xfrm>
        </p:grpSpPr>
        <p:sp>
          <p:nvSpPr>
            <p:cNvPr id="10" name="Oval 9"/>
            <p:cNvSpPr/>
            <p:nvPr/>
          </p:nvSpPr>
          <p:spPr>
            <a:xfrm>
              <a:off x="17109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51348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86298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348136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8762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5963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156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16088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3126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084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5124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2325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99320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0364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7565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39526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7924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38698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44080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91608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94682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719300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75074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916088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716832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888468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643460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229272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60848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19600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26801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18762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26801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4002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99320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46920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90936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971328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916088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221930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483768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7924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494892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5669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11561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638908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19847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2014290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2276128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907704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609924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158306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719300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1744452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32325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763688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39526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547664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924472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17924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17924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125124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24472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43608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1043608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37" name="Group 13336"/>
          <p:cNvGrpSpPr/>
          <p:nvPr/>
        </p:nvGrpSpPr>
        <p:grpSpPr>
          <a:xfrm>
            <a:off x="3697052" y="2744336"/>
            <a:ext cx="1656184" cy="1044704"/>
            <a:chOff x="3697052" y="2744336"/>
            <a:chExt cx="1656184" cy="1044704"/>
          </a:xfrm>
        </p:grpSpPr>
        <p:cxnSp>
          <p:nvCxnSpPr>
            <p:cNvPr id="460" name="Straight Arrow Connector 459"/>
            <p:cNvCxnSpPr/>
            <p:nvPr/>
          </p:nvCxnSpPr>
          <p:spPr>
            <a:xfrm flipV="1">
              <a:off x="3697052" y="2744336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3697052" y="3789040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Oval 508"/>
            <p:cNvSpPr/>
            <p:nvPr/>
          </p:nvSpPr>
          <p:spPr>
            <a:xfrm>
              <a:off x="4364360" y="289979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804792" y="28796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4739742" y="3024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5001580" y="305583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4569532" y="278549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4084712" y="300567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4533528" y="30533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4372744" y="285207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4828518" y="303308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4569532" y="285836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4370276" y="29846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4514292" y="299726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3921460" y="296637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4148336" y="279806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4220344" y="301196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4292352" y="280435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3851920" y="278092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4561148" y="29495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Freeform 247"/>
          <p:cNvSpPr/>
          <p:nvPr/>
        </p:nvSpPr>
        <p:spPr>
          <a:xfrm>
            <a:off x="4003303" y="2774706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8" name="Group 13337"/>
          <p:cNvGrpSpPr/>
          <p:nvPr/>
        </p:nvGrpSpPr>
        <p:grpSpPr>
          <a:xfrm>
            <a:off x="3697052" y="3968472"/>
            <a:ext cx="1656184" cy="1044704"/>
            <a:chOff x="3697052" y="3968472"/>
            <a:chExt cx="1656184" cy="1044704"/>
          </a:xfrm>
        </p:grpSpPr>
        <p:cxnSp>
          <p:nvCxnSpPr>
            <p:cNvPr id="389" name="Straight Arrow Connector 388"/>
            <p:cNvCxnSpPr/>
            <p:nvPr/>
          </p:nvCxnSpPr>
          <p:spPr>
            <a:xfrm flipV="1">
              <a:off x="369705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>
              <a:off x="369705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9" name="Oval 528"/>
            <p:cNvSpPr/>
            <p:nvPr/>
          </p:nvSpPr>
          <p:spPr>
            <a:xfrm>
              <a:off x="383268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390469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376067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407632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389630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396831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404870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12071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404032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382430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384106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391307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383268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391307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398508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38243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376067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384353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396831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404032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382430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382430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389630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2" name="Freeform 13311"/>
          <p:cNvSpPr/>
          <p:nvPr/>
        </p:nvSpPr>
        <p:spPr>
          <a:xfrm>
            <a:off x="374878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9" name="Group 13338"/>
          <p:cNvGrpSpPr/>
          <p:nvPr/>
        </p:nvGrpSpPr>
        <p:grpSpPr>
          <a:xfrm>
            <a:off x="3697052" y="5262879"/>
            <a:ext cx="1656184" cy="1044704"/>
            <a:chOff x="3697052" y="5262879"/>
            <a:chExt cx="1656184" cy="1044704"/>
          </a:xfrm>
        </p:grpSpPr>
        <p:cxnSp>
          <p:nvCxnSpPr>
            <p:cNvPr id="318" name="Straight Arrow Connector 317"/>
            <p:cNvCxnSpPr/>
            <p:nvPr/>
          </p:nvCxnSpPr>
          <p:spPr>
            <a:xfrm flipV="1">
              <a:off x="3697052" y="5262879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3697052" y="6307583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6" name="Oval 555"/>
            <p:cNvSpPr/>
            <p:nvPr/>
          </p:nvSpPr>
          <p:spPr>
            <a:xfrm>
              <a:off x="4563616" y="58975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4139952" y="602776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4902994" y="57595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4508376" y="598071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4580384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4758978" y="558924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4552764" y="560326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4307756" y="591873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4893568" y="606172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4563616" y="612260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4411216" y="61600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4555232" y="60145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4635624" y="604730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4580384" y="609619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4886226" y="58927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5148064" y="616847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4678586" y="577213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4940424" y="60202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4274220" y="589946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4822602" y="57784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4408748" y="574271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4427984" y="560200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4211960" y="570128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4588768" y="602961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4588768" y="592273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3" name="Freeform 13312"/>
          <p:cNvSpPr/>
          <p:nvPr/>
        </p:nvSpPr>
        <p:spPr>
          <a:xfrm>
            <a:off x="4472325" y="5913325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40" name="Group 13339"/>
          <p:cNvGrpSpPr/>
          <p:nvPr/>
        </p:nvGrpSpPr>
        <p:grpSpPr>
          <a:xfrm>
            <a:off x="6300192" y="3968472"/>
            <a:ext cx="1656184" cy="1044704"/>
            <a:chOff x="6300192" y="3968472"/>
            <a:chExt cx="1656184" cy="1044704"/>
          </a:xfrm>
        </p:grpSpPr>
        <p:sp>
          <p:nvSpPr>
            <p:cNvPr id="584" name="Oval 583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3" name="Straight Arrow Connector 652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35" name="Right Arrow 13334"/>
          <p:cNvSpPr/>
          <p:nvPr/>
        </p:nvSpPr>
        <p:spPr>
          <a:xfrm>
            <a:off x="2822451" y="4289815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8" name="Right Arrow 687"/>
          <p:cNvSpPr/>
          <p:nvPr/>
        </p:nvSpPr>
        <p:spPr>
          <a:xfrm>
            <a:off x="5652120" y="4266739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9" name="Freeform 238"/>
          <p:cNvSpPr/>
          <p:nvPr/>
        </p:nvSpPr>
        <p:spPr>
          <a:xfrm>
            <a:off x="6607894" y="3998842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Freeform 239"/>
          <p:cNvSpPr/>
          <p:nvPr/>
        </p:nvSpPr>
        <p:spPr>
          <a:xfrm>
            <a:off x="635192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Freeform 240"/>
          <p:cNvSpPr/>
          <p:nvPr/>
        </p:nvSpPr>
        <p:spPr>
          <a:xfrm>
            <a:off x="7075465" y="4618918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  <a:blipFill rotWithShape="0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4" presetClass="emph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"/>
                            </p:stCondLst>
                            <p:childTnLst>
                              <p:par>
                                <p:cTn id="7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248" grpId="0" animBg="1"/>
      <p:bldP spid="13312" grpId="0" animBg="1"/>
      <p:bldP spid="13313" grpId="0" animBg="1"/>
      <p:bldP spid="13335" grpId="0" animBg="1"/>
      <p:bldP spid="688" grpId="0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core principle in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ensemble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learning, is to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induce random perturbations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into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procedure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order to produce several different base classifiers from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single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training set, then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combining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the base classifiers in order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make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final prediction.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36</a:t>
            </a:fld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3837254" y="1484784"/>
            <a:ext cx="1454826" cy="144016"/>
            <a:chOff x="502097" y="2924944"/>
            <a:chExt cx="1765647" cy="216024"/>
          </a:xfrm>
        </p:grpSpPr>
        <p:sp>
          <p:nvSpPr>
            <p:cNvPr id="286" name="Rounded Rectangle 28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37252" y="1628800"/>
            <a:ext cx="1454826" cy="144016"/>
            <a:chOff x="502097" y="2924944"/>
            <a:chExt cx="1765647" cy="216024"/>
          </a:xfrm>
        </p:grpSpPr>
        <p:sp>
          <p:nvSpPr>
            <p:cNvPr id="295" name="Rounded Rectangle 29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8" name="Rounded Rectangle 29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3837252" y="1772816"/>
            <a:ext cx="1454826" cy="144016"/>
            <a:chOff x="502097" y="2924944"/>
            <a:chExt cx="1765647" cy="216024"/>
          </a:xfrm>
        </p:grpSpPr>
        <p:sp>
          <p:nvSpPr>
            <p:cNvPr id="304" name="Rounded Rectangle 303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05" name="Rounded Rectangle 304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837250" y="1916832"/>
            <a:ext cx="1454826" cy="144016"/>
            <a:chOff x="502097" y="2924944"/>
            <a:chExt cx="1765647" cy="216024"/>
          </a:xfrm>
        </p:grpSpPr>
        <p:sp>
          <p:nvSpPr>
            <p:cNvPr id="313" name="Rounded Rectangle 31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3837254" y="2060848"/>
            <a:ext cx="1454826" cy="144016"/>
            <a:chOff x="502097" y="2924944"/>
            <a:chExt cx="1765647" cy="216024"/>
          </a:xfrm>
        </p:grpSpPr>
        <p:sp>
          <p:nvSpPr>
            <p:cNvPr id="538" name="Rounded Rectangle 53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39" name="Rounded Rectangle 53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0" name="Rounded Rectangle 53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1" name="Rounded Rectangle 54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2" name="Rounded Rectangle 54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3" name="Rounded Rectangle 54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4" name="Rounded Rectangle 54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5" name="Rounded Rectangle 54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3837254" y="2204864"/>
            <a:ext cx="1454826" cy="144016"/>
            <a:chOff x="502097" y="2924944"/>
            <a:chExt cx="1765647" cy="216024"/>
          </a:xfrm>
        </p:grpSpPr>
        <p:sp>
          <p:nvSpPr>
            <p:cNvPr id="547" name="Rounded Rectangle 54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48" name="Rounded Rectangle 54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9" name="Rounded Rectangle 54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0" name="Rounded Rectangle 54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1" name="Rounded Rectangle 55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2" name="Rounded Rectangle 55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3" name="Rounded Rectangle 55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4" name="Rounded Rectangle 55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3837252" y="2348880"/>
            <a:ext cx="1454826" cy="144016"/>
            <a:chOff x="502097" y="2924944"/>
            <a:chExt cx="1765647" cy="216024"/>
          </a:xfrm>
        </p:grpSpPr>
        <p:sp>
          <p:nvSpPr>
            <p:cNvPr id="556" name="Rounded Rectangle 55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57" name="Rounded Rectangle 55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8" name="Rounded Rectangle 55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9" name="Rounded Rectangle 55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0" name="Rounded Rectangle 55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1" name="Rounded Rectangle 56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2" name="Rounded Rectangle 56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3" name="Rounded Rectangle 56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3837252" y="2492896"/>
            <a:ext cx="1454826" cy="144016"/>
            <a:chOff x="502097" y="2924944"/>
            <a:chExt cx="1765647" cy="216024"/>
          </a:xfrm>
        </p:grpSpPr>
        <p:sp>
          <p:nvSpPr>
            <p:cNvPr id="565" name="Rounded Rectangle 56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7" name="Rounded Rectangle 56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8" name="Rounded Rectangle 56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9" name="Rounded Rectangle 56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1" name="Rounded Rectangle 57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2" name="Rounded Rectangle 57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683572" y="3429000"/>
            <a:ext cx="1454826" cy="144016"/>
            <a:chOff x="502097" y="2924944"/>
            <a:chExt cx="1765647" cy="216024"/>
          </a:xfrm>
        </p:grpSpPr>
        <p:sp>
          <p:nvSpPr>
            <p:cNvPr id="583" name="Rounded Rectangle 58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5" name="Rounded Rectangle 58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6" name="Rounded Rectangle 58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0" name="Rounded Rectangle 58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683572" y="3573016"/>
            <a:ext cx="1454826" cy="144016"/>
            <a:chOff x="502097" y="2924944"/>
            <a:chExt cx="1765647" cy="216024"/>
          </a:xfrm>
        </p:grpSpPr>
        <p:sp>
          <p:nvSpPr>
            <p:cNvPr id="592" name="Rounded Rectangle 59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6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93" name="Rounded Rectangle 59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4" name="Rounded Rectangle 59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7" name="Rounded Rectangle 59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8" name="Rounded Rectangle 59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683570" y="3717032"/>
            <a:ext cx="1454826" cy="144016"/>
            <a:chOff x="502097" y="2924944"/>
            <a:chExt cx="1765647" cy="216024"/>
          </a:xfrm>
        </p:grpSpPr>
        <p:sp>
          <p:nvSpPr>
            <p:cNvPr id="601" name="Rounded Rectangle 60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02" name="Rounded Rectangle 60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3" name="Rounded Rectangle 60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4" name="Rounded Rectangle 60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5" name="Rounded Rectangle 60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6" name="Rounded Rectangle 60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7" name="Rounded Rectangle 60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8" name="Rounded Rectangle 60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683570" y="3861048"/>
            <a:ext cx="1454826" cy="144016"/>
            <a:chOff x="502097" y="2924944"/>
            <a:chExt cx="1765647" cy="216024"/>
          </a:xfrm>
        </p:grpSpPr>
        <p:sp>
          <p:nvSpPr>
            <p:cNvPr id="610" name="Rounded Rectangle 60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5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11" name="Rounded Rectangle 61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2" name="Rounded Rectangle 61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3" name="Rounded Rectangle 61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4" name="Rounded Rectangle 61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5" name="Rounded Rectangle 61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6" name="Rounded Rectangle 61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7" name="Rounded Rectangle 61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83568" y="4005064"/>
            <a:ext cx="1454826" cy="144016"/>
            <a:chOff x="502097" y="2924944"/>
            <a:chExt cx="1765647" cy="216024"/>
          </a:xfrm>
        </p:grpSpPr>
        <p:sp>
          <p:nvSpPr>
            <p:cNvPr id="619" name="Rounded Rectangle 61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2" name="Rounded Rectangle 62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3" name="Rounded Rectangle 62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683572" y="4149080"/>
            <a:ext cx="1454826" cy="144016"/>
            <a:chOff x="502097" y="2924944"/>
            <a:chExt cx="1765647" cy="216024"/>
          </a:xfrm>
        </p:grpSpPr>
        <p:sp>
          <p:nvSpPr>
            <p:cNvPr id="628" name="Rounded Rectangle 62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0" name="Rounded Rectangle 62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1" name="Rounded Rectangle 63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2" name="Rounded Rectangle 63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3" name="Rounded Rectangle 63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4" name="Rounded Rectangle 63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5" name="Rounded Rectangle 63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83572" y="4293096"/>
            <a:ext cx="1454826" cy="144016"/>
            <a:chOff x="502097" y="2924944"/>
            <a:chExt cx="1765647" cy="216024"/>
          </a:xfrm>
        </p:grpSpPr>
        <p:sp>
          <p:nvSpPr>
            <p:cNvPr id="637" name="Rounded Rectangle 63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4" name="Rounded Rectangle 64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683570" y="4437112"/>
            <a:ext cx="1454826" cy="144016"/>
            <a:chOff x="502097" y="2924944"/>
            <a:chExt cx="1765647" cy="216024"/>
          </a:xfrm>
        </p:grpSpPr>
        <p:sp>
          <p:nvSpPr>
            <p:cNvPr id="646" name="Rounded Rectangle 64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0" name="Rounded Rectangle 64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1" name="Rounded Rectangle 65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2" name="Rounded Rectangle 65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3" name="Rounded Rectangle 65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2901150" y="3429000"/>
            <a:ext cx="1454826" cy="144016"/>
            <a:chOff x="502097" y="2924944"/>
            <a:chExt cx="1765647" cy="216024"/>
          </a:xfrm>
        </p:grpSpPr>
        <p:sp>
          <p:nvSpPr>
            <p:cNvPr id="673" name="Rounded Rectangle 67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74" name="Rounded Rectangle 67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5" name="Rounded Rectangle 67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6" name="Rounded Rectangle 67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7" name="Rounded Rectangle 67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8" name="Rounded Rectangle 67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9" name="Rounded Rectangle 67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0" name="Rounded Rectangle 67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01150" y="3573016"/>
            <a:ext cx="1454826" cy="144016"/>
            <a:chOff x="502097" y="2924944"/>
            <a:chExt cx="1765647" cy="216024"/>
          </a:xfrm>
        </p:grpSpPr>
        <p:sp>
          <p:nvSpPr>
            <p:cNvPr id="682" name="Rounded Rectangle 68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83" name="Rounded Rectangle 68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4" name="Rounded Rectangle 68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5" name="Rounded Rectangle 68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6" name="Rounded Rectangle 68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7" name="Rounded Rectangle 68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8" name="Rounded Rectangle 68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9" name="Rounded Rectangle 68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2901148" y="3717032"/>
            <a:ext cx="1454826" cy="144016"/>
            <a:chOff x="502097" y="2924944"/>
            <a:chExt cx="1765647" cy="216024"/>
          </a:xfrm>
        </p:grpSpPr>
        <p:sp>
          <p:nvSpPr>
            <p:cNvPr id="691" name="Rounded Rectangle 69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92" name="Rounded Rectangle 69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3" name="Rounded Rectangle 69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4" name="Rounded Rectangle 69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5" name="Rounded Rectangle 69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6" name="Rounded Rectangle 69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2901148" y="3861048"/>
            <a:ext cx="1454826" cy="144016"/>
            <a:chOff x="502097" y="2924944"/>
            <a:chExt cx="1765647" cy="216024"/>
          </a:xfrm>
        </p:grpSpPr>
        <p:sp>
          <p:nvSpPr>
            <p:cNvPr id="700" name="Rounded Rectangle 69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01" name="Rounded Rectangle 70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2" name="Rounded Rectangle 70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3" name="Rounded Rectangle 70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4" name="Rounded Rectangle 70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5" name="Rounded Rectangle 70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6" name="Rounded Rectangle 70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7" name="Rounded Rectangle 70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2901146" y="4005064"/>
            <a:ext cx="1454826" cy="144016"/>
            <a:chOff x="502097" y="2924944"/>
            <a:chExt cx="1765647" cy="216024"/>
          </a:xfrm>
        </p:grpSpPr>
        <p:sp>
          <p:nvSpPr>
            <p:cNvPr id="709" name="Rounded Rectangle 70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10" name="Rounded Rectangle 70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1" name="Rounded Rectangle 71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2" name="Rounded Rectangle 71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3" name="Rounded Rectangle 71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4" name="Rounded Rectangle 71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5" name="Rounded Rectangle 71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6" name="Rounded Rectangle 71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205406" y="3429000"/>
            <a:ext cx="1454826" cy="144016"/>
            <a:chOff x="502097" y="2924944"/>
            <a:chExt cx="1765647" cy="216024"/>
          </a:xfrm>
        </p:grpSpPr>
        <p:sp>
          <p:nvSpPr>
            <p:cNvPr id="763" name="Rounded Rectangle 76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64" name="Rounded Rectangle 76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5" name="Rounded Rectangle 76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6" name="Rounded Rectangle 76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8" name="Rounded Rectangle 76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9" name="Rounded Rectangle 76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5205406" y="3573016"/>
            <a:ext cx="1454826" cy="144016"/>
            <a:chOff x="502097" y="2924944"/>
            <a:chExt cx="1765647" cy="216024"/>
          </a:xfrm>
        </p:grpSpPr>
        <p:sp>
          <p:nvSpPr>
            <p:cNvPr id="772" name="Rounded Rectangle 77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73" name="Rounded Rectangle 77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4" name="Rounded Rectangle 77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5" name="Rounded Rectangle 77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6" name="Rounded Rectangle 77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7" name="Rounded Rectangle 77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8" name="Rounded Rectangle 77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9" name="Rounded Rectangle 77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205404" y="3717032"/>
            <a:ext cx="1454826" cy="144016"/>
            <a:chOff x="502097" y="2924944"/>
            <a:chExt cx="1765647" cy="216024"/>
          </a:xfrm>
        </p:grpSpPr>
        <p:sp>
          <p:nvSpPr>
            <p:cNvPr id="781" name="Rounded Rectangle 78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82" name="Rounded Rectangle 78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3" name="Rounded Rectangle 78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4" name="Rounded Rectangle 78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5" name="Rounded Rectangle 78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6" name="Rounded Rectangle 78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7" name="Rounded Rectangle 78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8" name="Rounded Rectangle 78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5205404" y="3861048"/>
            <a:ext cx="1454826" cy="144016"/>
            <a:chOff x="502097" y="2924944"/>
            <a:chExt cx="1765647" cy="216024"/>
          </a:xfrm>
        </p:grpSpPr>
        <p:sp>
          <p:nvSpPr>
            <p:cNvPr id="790" name="Rounded Rectangle 78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91" name="Rounded Rectangle 79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2" name="Rounded Rectangle 79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3" name="Rounded Rectangle 79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5" name="Rounded Rectangle 79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6" name="Rounded Rectangle 79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7" name="Rounded Rectangle 79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5205402" y="4005064"/>
            <a:ext cx="1454826" cy="144016"/>
            <a:chOff x="502097" y="2924944"/>
            <a:chExt cx="1765647" cy="216024"/>
          </a:xfrm>
        </p:grpSpPr>
        <p:sp>
          <p:nvSpPr>
            <p:cNvPr id="799" name="Rounded Rectangle 79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0" name="Rounded Rectangle 79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1" name="Rounded Rectangle 80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3" name="Rounded Rectangle 80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4" name="Rounded Rectangle 80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5" name="Rounded Rectangle 80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6" name="Rounded Rectangle 80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5205406" y="4149080"/>
            <a:ext cx="1454826" cy="144016"/>
            <a:chOff x="502097" y="2924944"/>
            <a:chExt cx="1765647" cy="216024"/>
          </a:xfrm>
        </p:grpSpPr>
        <p:sp>
          <p:nvSpPr>
            <p:cNvPr id="808" name="Rounded Rectangle 80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9" name="Rounded Rectangle 80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0" name="Rounded Rectangle 80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1" name="Rounded Rectangle 81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2" name="Rounded Rectangle 81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3" name="Rounded Rectangle 81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4" name="Rounded Rectangle 81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5" name="Rounded Rectangle 81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5205406" y="4293096"/>
            <a:ext cx="1454826" cy="144016"/>
            <a:chOff x="502097" y="2924944"/>
            <a:chExt cx="1765647" cy="216024"/>
          </a:xfrm>
        </p:grpSpPr>
        <p:sp>
          <p:nvSpPr>
            <p:cNvPr id="817" name="Rounded Rectangle 81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18" name="Rounded Rectangle 81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9" name="Rounded Rectangle 81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0" name="Rounded Rectangle 81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1" name="Rounded Rectangle 82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2" name="Rounded Rectangle 82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3" name="Rounded Rectangle 82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5205404" y="4437112"/>
            <a:ext cx="1454826" cy="144016"/>
            <a:chOff x="502097" y="2924944"/>
            <a:chExt cx="1765647" cy="216024"/>
          </a:xfrm>
        </p:grpSpPr>
        <p:sp>
          <p:nvSpPr>
            <p:cNvPr id="826" name="Rounded Rectangle 82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27" name="Rounded Rectangle 82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8" name="Rounded Rectangle 82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9" name="Rounded Rectangle 82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0" name="Rounded Rectangle 82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1" name="Rounded Rectangle 83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2" name="Rounded Rectangle 83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3" name="Rounded Rectangle 83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sp>
        <p:nvSpPr>
          <p:cNvPr id="853" name="Rounded Rectangle 852"/>
          <p:cNvSpPr/>
          <p:nvPr/>
        </p:nvSpPr>
        <p:spPr>
          <a:xfrm>
            <a:off x="7452324" y="3429000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56" name="Rounded Rectangle 855"/>
          <p:cNvSpPr/>
          <p:nvPr/>
        </p:nvSpPr>
        <p:spPr>
          <a:xfrm>
            <a:off x="8210427" y="34290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7" name="Rounded Rectangle 856"/>
          <p:cNvSpPr/>
          <p:nvPr/>
        </p:nvSpPr>
        <p:spPr>
          <a:xfrm>
            <a:off x="7668345" y="342900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8" name="Rounded Rectangle 857"/>
          <p:cNvSpPr/>
          <p:nvPr/>
        </p:nvSpPr>
        <p:spPr>
          <a:xfrm>
            <a:off x="8028385" y="34290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9" name="Rounded Rectangle 858"/>
          <p:cNvSpPr/>
          <p:nvPr/>
        </p:nvSpPr>
        <p:spPr>
          <a:xfrm>
            <a:off x="7850387" y="342900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2" name="Rounded Rectangle 861"/>
          <p:cNvSpPr/>
          <p:nvPr/>
        </p:nvSpPr>
        <p:spPr>
          <a:xfrm>
            <a:off x="7452324" y="3573016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65" name="Rounded Rectangle 864"/>
          <p:cNvSpPr/>
          <p:nvPr/>
        </p:nvSpPr>
        <p:spPr>
          <a:xfrm>
            <a:off x="8210427" y="35730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6" name="Rounded Rectangle 865"/>
          <p:cNvSpPr/>
          <p:nvPr/>
        </p:nvSpPr>
        <p:spPr>
          <a:xfrm>
            <a:off x="7668345" y="357301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7" name="Rounded Rectangle 866"/>
          <p:cNvSpPr/>
          <p:nvPr/>
        </p:nvSpPr>
        <p:spPr>
          <a:xfrm>
            <a:off x="8028385" y="35730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8" name="Rounded Rectangle 867"/>
          <p:cNvSpPr/>
          <p:nvPr/>
        </p:nvSpPr>
        <p:spPr>
          <a:xfrm>
            <a:off x="7850387" y="357301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1" name="Rounded Rectangle 870"/>
          <p:cNvSpPr/>
          <p:nvPr/>
        </p:nvSpPr>
        <p:spPr>
          <a:xfrm>
            <a:off x="7452322" y="3717032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74" name="Rounded Rectangle 873"/>
          <p:cNvSpPr/>
          <p:nvPr/>
        </p:nvSpPr>
        <p:spPr>
          <a:xfrm>
            <a:off x="8210425" y="37170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5" name="Rounded Rectangle 874"/>
          <p:cNvSpPr/>
          <p:nvPr/>
        </p:nvSpPr>
        <p:spPr>
          <a:xfrm>
            <a:off x="7668343" y="371703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6" name="Rounded Rectangle 875"/>
          <p:cNvSpPr/>
          <p:nvPr/>
        </p:nvSpPr>
        <p:spPr>
          <a:xfrm>
            <a:off x="8028383" y="37170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7" name="Rounded Rectangle 876"/>
          <p:cNvSpPr/>
          <p:nvPr/>
        </p:nvSpPr>
        <p:spPr>
          <a:xfrm>
            <a:off x="7850385" y="371703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0" name="Rounded Rectangle 879"/>
          <p:cNvSpPr/>
          <p:nvPr/>
        </p:nvSpPr>
        <p:spPr>
          <a:xfrm>
            <a:off x="7452322" y="3861048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83" name="Rounded Rectangle 882"/>
          <p:cNvSpPr/>
          <p:nvPr/>
        </p:nvSpPr>
        <p:spPr>
          <a:xfrm>
            <a:off x="8210425" y="38610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4" name="Rounded Rectangle 883"/>
          <p:cNvSpPr/>
          <p:nvPr/>
        </p:nvSpPr>
        <p:spPr>
          <a:xfrm>
            <a:off x="7668343" y="386104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5" name="Rounded Rectangle 884"/>
          <p:cNvSpPr/>
          <p:nvPr/>
        </p:nvSpPr>
        <p:spPr>
          <a:xfrm>
            <a:off x="8028383" y="38610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6" name="Rounded Rectangle 885"/>
          <p:cNvSpPr/>
          <p:nvPr/>
        </p:nvSpPr>
        <p:spPr>
          <a:xfrm>
            <a:off x="7850385" y="386104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3" name="Rounded Rectangle 942"/>
          <p:cNvSpPr/>
          <p:nvPr/>
        </p:nvSpPr>
        <p:spPr>
          <a:xfrm>
            <a:off x="4398049" y="508518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45" name="Rounded Rectangle 944"/>
          <p:cNvSpPr/>
          <p:nvPr/>
        </p:nvSpPr>
        <p:spPr>
          <a:xfrm>
            <a:off x="5008092" y="508518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6" name="Rounded Rectangle 945"/>
          <p:cNvSpPr/>
          <p:nvPr/>
        </p:nvSpPr>
        <p:spPr>
          <a:xfrm>
            <a:off x="4648052" y="508518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8" name="Rounded Rectangle 947"/>
          <p:cNvSpPr/>
          <p:nvPr/>
        </p:nvSpPr>
        <p:spPr>
          <a:xfrm>
            <a:off x="5186092" y="508518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0" name="Rounded Rectangle 949"/>
          <p:cNvSpPr/>
          <p:nvPr/>
        </p:nvSpPr>
        <p:spPr>
          <a:xfrm>
            <a:off x="4826052" y="508518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2" name="Rounded Rectangle 951"/>
          <p:cNvSpPr/>
          <p:nvPr/>
        </p:nvSpPr>
        <p:spPr>
          <a:xfrm>
            <a:off x="4398049" y="522920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54" name="Rounded Rectangle 953"/>
          <p:cNvSpPr/>
          <p:nvPr/>
        </p:nvSpPr>
        <p:spPr>
          <a:xfrm>
            <a:off x="5008092" y="522920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5" name="Rounded Rectangle 954"/>
          <p:cNvSpPr/>
          <p:nvPr/>
        </p:nvSpPr>
        <p:spPr>
          <a:xfrm>
            <a:off x="4648052" y="52292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7" name="Rounded Rectangle 956"/>
          <p:cNvSpPr/>
          <p:nvPr/>
        </p:nvSpPr>
        <p:spPr>
          <a:xfrm>
            <a:off x="5186092" y="52292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9" name="Rounded Rectangle 958"/>
          <p:cNvSpPr/>
          <p:nvPr/>
        </p:nvSpPr>
        <p:spPr>
          <a:xfrm>
            <a:off x="4826052" y="522920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1" name="Rounded Rectangle 960"/>
          <p:cNvSpPr/>
          <p:nvPr/>
        </p:nvSpPr>
        <p:spPr>
          <a:xfrm>
            <a:off x="4398047" y="537321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63" name="Rounded Rectangle 962"/>
          <p:cNvSpPr/>
          <p:nvPr/>
        </p:nvSpPr>
        <p:spPr>
          <a:xfrm>
            <a:off x="5008090" y="537321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4" name="Rounded Rectangle 963"/>
          <p:cNvSpPr/>
          <p:nvPr/>
        </p:nvSpPr>
        <p:spPr>
          <a:xfrm>
            <a:off x="4648050" y="53732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6" name="Rounded Rectangle 965"/>
          <p:cNvSpPr/>
          <p:nvPr/>
        </p:nvSpPr>
        <p:spPr>
          <a:xfrm>
            <a:off x="5186090" y="53732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8" name="Rounded Rectangle 967"/>
          <p:cNvSpPr/>
          <p:nvPr/>
        </p:nvSpPr>
        <p:spPr>
          <a:xfrm>
            <a:off x="4826050" y="537321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0" name="Rounded Rectangle 969"/>
          <p:cNvSpPr/>
          <p:nvPr/>
        </p:nvSpPr>
        <p:spPr>
          <a:xfrm>
            <a:off x="4398047" y="551723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72" name="Rounded Rectangle 971"/>
          <p:cNvSpPr/>
          <p:nvPr/>
        </p:nvSpPr>
        <p:spPr>
          <a:xfrm>
            <a:off x="5008090" y="551723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3" name="Rounded Rectangle 972"/>
          <p:cNvSpPr/>
          <p:nvPr/>
        </p:nvSpPr>
        <p:spPr>
          <a:xfrm>
            <a:off x="4648050" y="55172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5" name="Rounded Rectangle 974"/>
          <p:cNvSpPr/>
          <p:nvPr/>
        </p:nvSpPr>
        <p:spPr>
          <a:xfrm>
            <a:off x="5186090" y="55172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7" name="Rounded Rectangle 976"/>
          <p:cNvSpPr/>
          <p:nvPr/>
        </p:nvSpPr>
        <p:spPr>
          <a:xfrm>
            <a:off x="4826050" y="551723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9" name="Rounded Rectangle 978"/>
          <p:cNvSpPr/>
          <p:nvPr/>
        </p:nvSpPr>
        <p:spPr>
          <a:xfrm>
            <a:off x="4398045" y="566124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81" name="Rounded Rectangle 980"/>
          <p:cNvSpPr/>
          <p:nvPr/>
        </p:nvSpPr>
        <p:spPr>
          <a:xfrm>
            <a:off x="5008088" y="566124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2" name="Rounded Rectangle 981"/>
          <p:cNvSpPr/>
          <p:nvPr/>
        </p:nvSpPr>
        <p:spPr>
          <a:xfrm>
            <a:off x="4648048" y="56612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4" name="Rounded Rectangle 983"/>
          <p:cNvSpPr/>
          <p:nvPr/>
        </p:nvSpPr>
        <p:spPr>
          <a:xfrm>
            <a:off x="5186088" y="56612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6" name="Rounded Rectangle 985"/>
          <p:cNvSpPr/>
          <p:nvPr/>
        </p:nvSpPr>
        <p:spPr>
          <a:xfrm>
            <a:off x="4826048" y="566124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8" name="Rounded Rectangle 987"/>
          <p:cNvSpPr/>
          <p:nvPr/>
        </p:nvSpPr>
        <p:spPr>
          <a:xfrm>
            <a:off x="4398049" y="580526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0" name="Rounded Rectangle 989"/>
          <p:cNvSpPr/>
          <p:nvPr/>
        </p:nvSpPr>
        <p:spPr>
          <a:xfrm>
            <a:off x="5008092" y="580526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1" name="Rounded Rectangle 990"/>
          <p:cNvSpPr/>
          <p:nvPr/>
        </p:nvSpPr>
        <p:spPr>
          <a:xfrm>
            <a:off x="4648052" y="580526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3" name="Rounded Rectangle 992"/>
          <p:cNvSpPr/>
          <p:nvPr/>
        </p:nvSpPr>
        <p:spPr>
          <a:xfrm>
            <a:off x="5186092" y="580526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5" name="Rounded Rectangle 994"/>
          <p:cNvSpPr/>
          <p:nvPr/>
        </p:nvSpPr>
        <p:spPr>
          <a:xfrm>
            <a:off x="4826052" y="580526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7" name="Rounded Rectangle 996"/>
          <p:cNvSpPr/>
          <p:nvPr/>
        </p:nvSpPr>
        <p:spPr>
          <a:xfrm>
            <a:off x="4398049" y="594928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9" name="Rounded Rectangle 998"/>
          <p:cNvSpPr/>
          <p:nvPr/>
        </p:nvSpPr>
        <p:spPr>
          <a:xfrm>
            <a:off x="5008092" y="594928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0" name="Rounded Rectangle 999"/>
          <p:cNvSpPr/>
          <p:nvPr/>
        </p:nvSpPr>
        <p:spPr>
          <a:xfrm>
            <a:off x="4648052" y="594928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2" name="Rounded Rectangle 1001"/>
          <p:cNvSpPr/>
          <p:nvPr/>
        </p:nvSpPr>
        <p:spPr>
          <a:xfrm>
            <a:off x="5186092" y="594928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4" name="Rounded Rectangle 1003"/>
          <p:cNvSpPr/>
          <p:nvPr/>
        </p:nvSpPr>
        <p:spPr>
          <a:xfrm>
            <a:off x="4826052" y="594928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6" name="Rounded Rectangle 1005"/>
          <p:cNvSpPr/>
          <p:nvPr/>
        </p:nvSpPr>
        <p:spPr>
          <a:xfrm>
            <a:off x="4398047" y="609329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08" name="Rounded Rectangle 1007"/>
          <p:cNvSpPr/>
          <p:nvPr/>
        </p:nvSpPr>
        <p:spPr>
          <a:xfrm>
            <a:off x="5008090" y="609329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9" name="Rounded Rectangle 1008"/>
          <p:cNvSpPr/>
          <p:nvPr/>
        </p:nvSpPr>
        <p:spPr>
          <a:xfrm>
            <a:off x="4648050" y="609329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1" name="Rounded Rectangle 1010"/>
          <p:cNvSpPr/>
          <p:nvPr/>
        </p:nvSpPr>
        <p:spPr>
          <a:xfrm>
            <a:off x="5186090" y="609329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3" name="Rounded Rectangle 1012"/>
          <p:cNvSpPr/>
          <p:nvPr/>
        </p:nvSpPr>
        <p:spPr>
          <a:xfrm>
            <a:off x="4826050" y="609329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2" name="Rounded Rectangle 1031"/>
          <p:cNvSpPr/>
          <p:nvPr/>
        </p:nvSpPr>
        <p:spPr>
          <a:xfrm>
            <a:off x="5520238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3" name="Rounded Rectangle 1032"/>
          <p:cNvSpPr/>
          <p:nvPr/>
        </p:nvSpPr>
        <p:spPr>
          <a:xfrm>
            <a:off x="6130281" y="509282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4" name="Rounded Rectangle 1033"/>
          <p:cNvSpPr/>
          <p:nvPr/>
        </p:nvSpPr>
        <p:spPr>
          <a:xfrm>
            <a:off x="5770241" y="509282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5" name="Rounded Rectangle 1034"/>
          <p:cNvSpPr/>
          <p:nvPr/>
        </p:nvSpPr>
        <p:spPr>
          <a:xfrm>
            <a:off x="6308281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6" name="Rounded Rectangle 1035"/>
          <p:cNvSpPr/>
          <p:nvPr/>
        </p:nvSpPr>
        <p:spPr>
          <a:xfrm>
            <a:off x="5948241" y="509282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7" name="Rounded Rectangle 1036"/>
          <p:cNvSpPr/>
          <p:nvPr/>
        </p:nvSpPr>
        <p:spPr>
          <a:xfrm>
            <a:off x="5520238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8" name="Rounded Rectangle 1037"/>
          <p:cNvSpPr/>
          <p:nvPr/>
        </p:nvSpPr>
        <p:spPr>
          <a:xfrm>
            <a:off x="6130281" y="523684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9" name="Rounded Rectangle 1038"/>
          <p:cNvSpPr/>
          <p:nvPr/>
        </p:nvSpPr>
        <p:spPr>
          <a:xfrm>
            <a:off x="5770241" y="523684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0" name="Rounded Rectangle 1039"/>
          <p:cNvSpPr/>
          <p:nvPr/>
        </p:nvSpPr>
        <p:spPr>
          <a:xfrm>
            <a:off x="6308281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1" name="Rounded Rectangle 1040"/>
          <p:cNvSpPr/>
          <p:nvPr/>
        </p:nvSpPr>
        <p:spPr>
          <a:xfrm>
            <a:off x="5948241" y="523684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2" name="Rounded Rectangle 1041"/>
          <p:cNvSpPr/>
          <p:nvPr/>
        </p:nvSpPr>
        <p:spPr>
          <a:xfrm>
            <a:off x="5520236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3" name="Rounded Rectangle 1042"/>
          <p:cNvSpPr/>
          <p:nvPr/>
        </p:nvSpPr>
        <p:spPr>
          <a:xfrm>
            <a:off x="6130279" y="538085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4" name="Rounded Rectangle 1043"/>
          <p:cNvSpPr/>
          <p:nvPr/>
        </p:nvSpPr>
        <p:spPr>
          <a:xfrm>
            <a:off x="5770239" y="538085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5" name="Rounded Rectangle 1044"/>
          <p:cNvSpPr/>
          <p:nvPr/>
        </p:nvSpPr>
        <p:spPr>
          <a:xfrm>
            <a:off x="6308279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6" name="Rounded Rectangle 1045"/>
          <p:cNvSpPr/>
          <p:nvPr/>
        </p:nvSpPr>
        <p:spPr>
          <a:xfrm>
            <a:off x="5948239" y="538085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7" name="Rounded Rectangle 1046"/>
          <p:cNvSpPr/>
          <p:nvPr/>
        </p:nvSpPr>
        <p:spPr>
          <a:xfrm>
            <a:off x="5520236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8" name="Rounded Rectangle 1047"/>
          <p:cNvSpPr/>
          <p:nvPr/>
        </p:nvSpPr>
        <p:spPr>
          <a:xfrm>
            <a:off x="6130279" y="552487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9" name="Rounded Rectangle 1048"/>
          <p:cNvSpPr/>
          <p:nvPr/>
        </p:nvSpPr>
        <p:spPr>
          <a:xfrm>
            <a:off x="5770239" y="5524872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0" name="Rounded Rectangle 1049"/>
          <p:cNvSpPr/>
          <p:nvPr/>
        </p:nvSpPr>
        <p:spPr>
          <a:xfrm>
            <a:off x="6308279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1" name="Rounded Rectangle 1050"/>
          <p:cNvSpPr/>
          <p:nvPr/>
        </p:nvSpPr>
        <p:spPr>
          <a:xfrm>
            <a:off x="5948239" y="552487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2" name="Rounded Rectangle 1051"/>
          <p:cNvSpPr/>
          <p:nvPr/>
        </p:nvSpPr>
        <p:spPr>
          <a:xfrm>
            <a:off x="5520234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3" name="Rounded Rectangle 1052"/>
          <p:cNvSpPr/>
          <p:nvPr/>
        </p:nvSpPr>
        <p:spPr>
          <a:xfrm>
            <a:off x="6130277" y="566888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4" name="Rounded Rectangle 1053"/>
          <p:cNvSpPr/>
          <p:nvPr/>
        </p:nvSpPr>
        <p:spPr>
          <a:xfrm>
            <a:off x="5770237" y="5668888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5" name="Rounded Rectangle 1054"/>
          <p:cNvSpPr/>
          <p:nvPr/>
        </p:nvSpPr>
        <p:spPr>
          <a:xfrm>
            <a:off x="6308277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6" name="Rounded Rectangle 1055"/>
          <p:cNvSpPr/>
          <p:nvPr/>
        </p:nvSpPr>
        <p:spPr>
          <a:xfrm>
            <a:off x="5948237" y="566888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7" name="Rounded Rectangle 1056"/>
          <p:cNvSpPr/>
          <p:nvPr/>
        </p:nvSpPr>
        <p:spPr>
          <a:xfrm>
            <a:off x="5520238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8" name="Rounded Rectangle 1057"/>
          <p:cNvSpPr/>
          <p:nvPr/>
        </p:nvSpPr>
        <p:spPr>
          <a:xfrm>
            <a:off x="6130281" y="581290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9" name="Rounded Rectangle 1058"/>
          <p:cNvSpPr/>
          <p:nvPr/>
        </p:nvSpPr>
        <p:spPr>
          <a:xfrm>
            <a:off x="5770241" y="581290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0" name="Rounded Rectangle 1059"/>
          <p:cNvSpPr/>
          <p:nvPr/>
        </p:nvSpPr>
        <p:spPr>
          <a:xfrm>
            <a:off x="6308281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1" name="Rounded Rectangle 1060"/>
          <p:cNvSpPr/>
          <p:nvPr/>
        </p:nvSpPr>
        <p:spPr>
          <a:xfrm>
            <a:off x="5948241" y="581290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2" name="Rounded Rectangle 1061"/>
          <p:cNvSpPr/>
          <p:nvPr/>
        </p:nvSpPr>
        <p:spPr>
          <a:xfrm>
            <a:off x="5520238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3" name="Rounded Rectangle 1062"/>
          <p:cNvSpPr/>
          <p:nvPr/>
        </p:nvSpPr>
        <p:spPr>
          <a:xfrm>
            <a:off x="6130281" y="595692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4" name="Rounded Rectangle 1063"/>
          <p:cNvSpPr/>
          <p:nvPr/>
        </p:nvSpPr>
        <p:spPr>
          <a:xfrm>
            <a:off x="5770241" y="595692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5" name="Rounded Rectangle 1064"/>
          <p:cNvSpPr/>
          <p:nvPr/>
        </p:nvSpPr>
        <p:spPr>
          <a:xfrm>
            <a:off x="6308281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6" name="Rounded Rectangle 1065"/>
          <p:cNvSpPr/>
          <p:nvPr/>
        </p:nvSpPr>
        <p:spPr>
          <a:xfrm>
            <a:off x="5948241" y="595692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7" name="Rounded Rectangle 1066"/>
          <p:cNvSpPr/>
          <p:nvPr/>
        </p:nvSpPr>
        <p:spPr>
          <a:xfrm>
            <a:off x="5520236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8" name="Rounded Rectangle 1067"/>
          <p:cNvSpPr/>
          <p:nvPr/>
        </p:nvSpPr>
        <p:spPr>
          <a:xfrm>
            <a:off x="6130279" y="610093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9" name="Rounded Rectangle 1068"/>
          <p:cNvSpPr/>
          <p:nvPr/>
        </p:nvSpPr>
        <p:spPr>
          <a:xfrm>
            <a:off x="5770239" y="610093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0" name="Rounded Rectangle 1069"/>
          <p:cNvSpPr/>
          <p:nvPr/>
        </p:nvSpPr>
        <p:spPr>
          <a:xfrm>
            <a:off x="6308279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1" name="Rounded Rectangle 1070"/>
          <p:cNvSpPr/>
          <p:nvPr/>
        </p:nvSpPr>
        <p:spPr>
          <a:xfrm>
            <a:off x="5948239" y="610093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2" name="Rounded Rectangle 1071"/>
          <p:cNvSpPr/>
          <p:nvPr/>
        </p:nvSpPr>
        <p:spPr>
          <a:xfrm>
            <a:off x="6630297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3" name="Rounded Rectangle 1072"/>
          <p:cNvSpPr/>
          <p:nvPr/>
        </p:nvSpPr>
        <p:spPr>
          <a:xfrm>
            <a:off x="7240340" y="509282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4" name="Rounded Rectangle 1073"/>
          <p:cNvSpPr/>
          <p:nvPr/>
        </p:nvSpPr>
        <p:spPr>
          <a:xfrm>
            <a:off x="6880300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5" name="Rounded Rectangle 1074"/>
          <p:cNvSpPr/>
          <p:nvPr/>
        </p:nvSpPr>
        <p:spPr>
          <a:xfrm>
            <a:off x="7418340" y="509282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6" name="Rounded Rectangle 1075"/>
          <p:cNvSpPr/>
          <p:nvPr/>
        </p:nvSpPr>
        <p:spPr>
          <a:xfrm>
            <a:off x="7058300" y="509282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7" name="Rounded Rectangle 1076"/>
          <p:cNvSpPr/>
          <p:nvPr/>
        </p:nvSpPr>
        <p:spPr>
          <a:xfrm>
            <a:off x="6630297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8" name="Rounded Rectangle 1077"/>
          <p:cNvSpPr/>
          <p:nvPr/>
        </p:nvSpPr>
        <p:spPr>
          <a:xfrm>
            <a:off x="7240340" y="523684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9" name="Rounded Rectangle 1078"/>
          <p:cNvSpPr/>
          <p:nvPr/>
        </p:nvSpPr>
        <p:spPr>
          <a:xfrm>
            <a:off x="6880300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0" name="Rounded Rectangle 1079"/>
          <p:cNvSpPr/>
          <p:nvPr/>
        </p:nvSpPr>
        <p:spPr>
          <a:xfrm>
            <a:off x="7418340" y="523684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1" name="Rounded Rectangle 1080"/>
          <p:cNvSpPr/>
          <p:nvPr/>
        </p:nvSpPr>
        <p:spPr>
          <a:xfrm>
            <a:off x="7058300" y="523684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2" name="Rounded Rectangle 1081"/>
          <p:cNvSpPr/>
          <p:nvPr/>
        </p:nvSpPr>
        <p:spPr>
          <a:xfrm>
            <a:off x="6630295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3" name="Rounded Rectangle 1082"/>
          <p:cNvSpPr/>
          <p:nvPr/>
        </p:nvSpPr>
        <p:spPr>
          <a:xfrm>
            <a:off x="7240338" y="538085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4" name="Rounded Rectangle 1083"/>
          <p:cNvSpPr/>
          <p:nvPr/>
        </p:nvSpPr>
        <p:spPr>
          <a:xfrm>
            <a:off x="6880298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5" name="Rounded Rectangle 1084"/>
          <p:cNvSpPr/>
          <p:nvPr/>
        </p:nvSpPr>
        <p:spPr>
          <a:xfrm>
            <a:off x="7418338" y="538085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6" name="Rounded Rectangle 1085"/>
          <p:cNvSpPr/>
          <p:nvPr/>
        </p:nvSpPr>
        <p:spPr>
          <a:xfrm>
            <a:off x="7058298" y="538085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7" name="Rounded Rectangle 1086"/>
          <p:cNvSpPr/>
          <p:nvPr/>
        </p:nvSpPr>
        <p:spPr>
          <a:xfrm>
            <a:off x="6630295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8" name="Rounded Rectangle 1087"/>
          <p:cNvSpPr/>
          <p:nvPr/>
        </p:nvSpPr>
        <p:spPr>
          <a:xfrm>
            <a:off x="7240338" y="552487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9" name="Rounded Rectangle 1088"/>
          <p:cNvSpPr/>
          <p:nvPr/>
        </p:nvSpPr>
        <p:spPr>
          <a:xfrm>
            <a:off x="6880298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0" name="Rounded Rectangle 1089"/>
          <p:cNvSpPr/>
          <p:nvPr/>
        </p:nvSpPr>
        <p:spPr>
          <a:xfrm>
            <a:off x="7418338" y="552487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1" name="Rounded Rectangle 1090"/>
          <p:cNvSpPr/>
          <p:nvPr/>
        </p:nvSpPr>
        <p:spPr>
          <a:xfrm>
            <a:off x="7058298" y="552487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2" name="Rounded Rectangle 1091"/>
          <p:cNvSpPr/>
          <p:nvPr/>
        </p:nvSpPr>
        <p:spPr>
          <a:xfrm>
            <a:off x="6630293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3" name="Rounded Rectangle 1092"/>
          <p:cNvSpPr/>
          <p:nvPr/>
        </p:nvSpPr>
        <p:spPr>
          <a:xfrm>
            <a:off x="7240336" y="566888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4" name="Rounded Rectangle 1093"/>
          <p:cNvSpPr/>
          <p:nvPr/>
        </p:nvSpPr>
        <p:spPr>
          <a:xfrm>
            <a:off x="6880296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5" name="Rounded Rectangle 1094"/>
          <p:cNvSpPr/>
          <p:nvPr/>
        </p:nvSpPr>
        <p:spPr>
          <a:xfrm>
            <a:off x="7418336" y="566888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6" name="Rounded Rectangle 1095"/>
          <p:cNvSpPr/>
          <p:nvPr/>
        </p:nvSpPr>
        <p:spPr>
          <a:xfrm>
            <a:off x="7058296" y="566888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7" name="Rounded Rectangle 1096"/>
          <p:cNvSpPr/>
          <p:nvPr/>
        </p:nvSpPr>
        <p:spPr>
          <a:xfrm>
            <a:off x="6630297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8" name="Rounded Rectangle 1097"/>
          <p:cNvSpPr/>
          <p:nvPr/>
        </p:nvSpPr>
        <p:spPr>
          <a:xfrm>
            <a:off x="7240340" y="581290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9" name="Rounded Rectangle 1098"/>
          <p:cNvSpPr/>
          <p:nvPr/>
        </p:nvSpPr>
        <p:spPr>
          <a:xfrm>
            <a:off x="6880300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0" name="Rounded Rectangle 1099"/>
          <p:cNvSpPr/>
          <p:nvPr/>
        </p:nvSpPr>
        <p:spPr>
          <a:xfrm>
            <a:off x="7418340" y="581290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1" name="Rounded Rectangle 1100"/>
          <p:cNvSpPr/>
          <p:nvPr/>
        </p:nvSpPr>
        <p:spPr>
          <a:xfrm>
            <a:off x="7058300" y="581290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2" name="Rounded Rectangle 1101"/>
          <p:cNvSpPr/>
          <p:nvPr/>
        </p:nvSpPr>
        <p:spPr>
          <a:xfrm>
            <a:off x="6630297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3" name="Rounded Rectangle 1102"/>
          <p:cNvSpPr/>
          <p:nvPr/>
        </p:nvSpPr>
        <p:spPr>
          <a:xfrm>
            <a:off x="7240340" y="595692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4" name="Rounded Rectangle 1103"/>
          <p:cNvSpPr/>
          <p:nvPr/>
        </p:nvSpPr>
        <p:spPr>
          <a:xfrm>
            <a:off x="6880300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5" name="Rounded Rectangle 1104"/>
          <p:cNvSpPr/>
          <p:nvPr/>
        </p:nvSpPr>
        <p:spPr>
          <a:xfrm>
            <a:off x="7418340" y="595692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6" name="Rounded Rectangle 1105"/>
          <p:cNvSpPr/>
          <p:nvPr/>
        </p:nvSpPr>
        <p:spPr>
          <a:xfrm>
            <a:off x="7058300" y="595692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7" name="Rounded Rectangle 1106"/>
          <p:cNvSpPr/>
          <p:nvPr/>
        </p:nvSpPr>
        <p:spPr>
          <a:xfrm>
            <a:off x="6630295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8" name="Rounded Rectangle 1107"/>
          <p:cNvSpPr/>
          <p:nvPr/>
        </p:nvSpPr>
        <p:spPr>
          <a:xfrm>
            <a:off x="7240338" y="610093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9" name="Rounded Rectangle 1108"/>
          <p:cNvSpPr/>
          <p:nvPr/>
        </p:nvSpPr>
        <p:spPr>
          <a:xfrm>
            <a:off x="6880298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0" name="Rounded Rectangle 1109"/>
          <p:cNvSpPr/>
          <p:nvPr/>
        </p:nvSpPr>
        <p:spPr>
          <a:xfrm>
            <a:off x="7418338" y="610093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1" name="Rounded Rectangle 1110"/>
          <p:cNvSpPr/>
          <p:nvPr/>
        </p:nvSpPr>
        <p:spPr>
          <a:xfrm>
            <a:off x="7058298" y="610093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4" name="Rectangle 13"/>
          <p:cNvSpPr/>
          <p:nvPr/>
        </p:nvSpPr>
        <p:spPr>
          <a:xfrm>
            <a:off x="912917" y="3032472"/>
            <a:ext cx="9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Bagging</a:t>
            </a:r>
            <a:endParaRPr lang="es-CO" dirty="0"/>
          </a:p>
        </p:txBody>
      </p:sp>
      <p:sp>
        <p:nvSpPr>
          <p:cNvPr id="13312" name="Rectangle 13311"/>
          <p:cNvSpPr/>
          <p:nvPr/>
        </p:nvSpPr>
        <p:spPr>
          <a:xfrm>
            <a:off x="3265032" y="3032472"/>
            <a:ext cx="87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Pasting</a:t>
            </a:r>
            <a:endParaRPr lang="es-CO" dirty="0"/>
          </a:p>
        </p:txBody>
      </p:sp>
      <p:sp>
        <p:nvSpPr>
          <p:cNvPr id="13313" name="Rectangle 13312"/>
          <p:cNvSpPr/>
          <p:nvPr/>
        </p:nvSpPr>
        <p:spPr>
          <a:xfrm>
            <a:off x="5135906" y="3032472"/>
            <a:ext cx="15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forest</a:t>
            </a:r>
            <a:endParaRPr lang="es-CO" dirty="0"/>
          </a:p>
        </p:txBody>
      </p:sp>
      <p:sp>
        <p:nvSpPr>
          <p:cNvPr id="13315" name="Rectangle 13314"/>
          <p:cNvSpPr/>
          <p:nvPr/>
        </p:nvSpPr>
        <p:spPr>
          <a:xfrm>
            <a:off x="7058300" y="3032472"/>
            <a:ext cx="177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patches</a:t>
            </a:r>
            <a:endParaRPr lang="es-CO" dirty="0"/>
          </a:p>
        </p:txBody>
      </p:sp>
      <p:sp>
        <p:nvSpPr>
          <p:cNvPr id="1117" name="Rectangle 1116"/>
          <p:cNvSpPr/>
          <p:nvPr/>
        </p:nvSpPr>
        <p:spPr>
          <a:xfrm>
            <a:off x="3923928" y="1052736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Training set</a:t>
            </a:r>
            <a:endParaRPr lang="es-CO" dirty="0"/>
          </a:p>
        </p:txBody>
      </p:sp>
      <p:cxnSp>
        <p:nvCxnSpPr>
          <p:cNvPr id="13317" name="Curved Connector 13316"/>
          <p:cNvCxnSpPr>
            <a:stCxn id="565" idx="2"/>
            <a:endCxn id="14" idx="0"/>
          </p:cNvCxnSpPr>
          <p:nvPr/>
        </p:nvCxnSpPr>
        <p:spPr>
          <a:xfrm rot="5400000">
            <a:off x="2760378" y="1257850"/>
            <a:ext cx="395560" cy="3153685"/>
          </a:xfrm>
          <a:prstGeom prst="curvedConnector3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0" name="Curved Connector 1119"/>
          <p:cNvCxnSpPr>
            <a:stCxn id="565" idx="2"/>
            <a:endCxn id="13312" idx="0"/>
          </p:cNvCxnSpPr>
          <p:nvPr/>
        </p:nvCxnSpPr>
        <p:spPr>
          <a:xfrm rot="5400000">
            <a:off x="3920966" y="2418438"/>
            <a:ext cx="395560" cy="832508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3" name="Curved Connector 1122"/>
          <p:cNvCxnSpPr>
            <a:stCxn id="565" idx="2"/>
            <a:endCxn id="13313" idx="0"/>
          </p:cNvCxnSpPr>
          <p:nvPr/>
        </p:nvCxnSpPr>
        <p:spPr>
          <a:xfrm rot="16200000" flipH="1">
            <a:off x="5036756" y="2135155"/>
            <a:ext cx="395560" cy="139907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4" name="Curved Connector 1123"/>
          <p:cNvCxnSpPr>
            <a:stCxn id="565" idx="2"/>
            <a:endCxn id="13315" idx="0"/>
          </p:cNvCxnSpPr>
          <p:nvPr/>
        </p:nvCxnSpPr>
        <p:spPr>
          <a:xfrm rot="16200000" flipH="1">
            <a:off x="6043303" y="1128609"/>
            <a:ext cx="395560" cy="341216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0" name="Curved Connector 1129"/>
          <p:cNvCxnSpPr>
            <a:stCxn id="826" idx="2"/>
            <a:endCxn id="943" idx="0"/>
          </p:cNvCxnSpPr>
          <p:nvPr/>
        </p:nvCxnSpPr>
        <p:spPr>
          <a:xfrm rot="5400000">
            <a:off x="5140083" y="4322115"/>
            <a:ext cx="504056" cy="102208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3" name="Curved Connector 1132"/>
          <p:cNvCxnSpPr>
            <a:stCxn id="826" idx="2"/>
            <a:endCxn id="1032" idx="0"/>
          </p:cNvCxnSpPr>
          <p:nvPr/>
        </p:nvCxnSpPr>
        <p:spPr>
          <a:xfrm rot="16200000" flipH="1">
            <a:off x="5697357" y="4786923"/>
            <a:ext cx="511696" cy="10010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4" name="Curved Connector 1133"/>
          <p:cNvCxnSpPr>
            <a:stCxn id="826" idx="2"/>
            <a:endCxn id="1072" idx="0"/>
          </p:cNvCxnSpPr>
          <p:nvPr/>
        </p:nvCxnSpPr>
        <p:spPr>
          <a:xfrm rot="16200000" flipH="1">
            <a:off x="6252386" y="4231893"/>
            <a:ext cx="511696" cy="1210165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/>
      <p:bldP spid="856" grpId="0" animBg="1"/>
      <p:bldP spid="857" grpId="0" animBg="1"/>
      <p:bldP spid="858" grpId="0" animBg="1"/>
      <p:bldP spid="859" grpId="0" animBg="1"/>
      <p:bldP spid="862" grpId="0" animBg="1"/>
      <p:bldP spid="865" grpId="0" animBg="1"/>
      <p:bldP spid="866" grpId="0" animBg="1"/>
      <p:bldP spid="867" grpId="0" animBg="1"/>
      <p:bldP spid="868" grpId="0" animBg="1"/>
      <p:bldP spid="871" grpId="0" animBg="1"/>
      <p:bldP spid="874" grpId="0" animBg="1"/>
      <p:bldP spid="875" grpId="0" animBg="1"/>
      <p:bldP spid="876" grpId="0" animBg="1"/>
      <p:bldP spid="877" grpId="0" animBg="1"/>
      <p:bldP spid="880" grpId="0" animBg="1"/>
      <p:bldP spid="883" grpId="0" animBg="1"/>
      <p:bldP spid="884" grpId="0" animBg="1"/>
      <p:bldP spid="885" grpId="0" animBg="1"/>
      <p:bldP spid="886" grpId="0" animBg="1"/>
      <p:bldP spid="943" grpId="0" animBg="1"/>
      <p:bldP spid="945" grpId="0" animBg="1"/>
      <p:bldP spid="946" grpId="0" animBg="1"/>
      <p:bldP spid="948" grpId="0" animBg="1"/>
      <p:bldP spid="950" grpId="0" animBg="1"/>
      <p:bldP spid="952" grpId="0" animBg="1"/>
      <p:bldP spid="954" grpId="0" animBg="1"/>
      <p:bldP spid="955" grpId="0" animBg="1"/>
      <p:bldP spid="957" grpId="0" animBg="1"/>
      <p:bldP spid="959" grpId="0" animBg="1"/>
      <p:bldP spid="961" grpId="0" animBg="1"/>
      <p:bldP spid="963" grpId="0" animBg="1"/>
      <p:bldP spid="964" grpId="0" animBg="1"/>
      <p:bldP spid="966" grpId="0" animBg="1"/>
      <p:bldP spid="968" grpId="0" animBg="1"/>
      <p:bldP spid="970" grpId="0" animBg="1"/>
      <p:bldP spid="972" grpId="0" animBg="1"/>
      <p:bldP spid="973" grpId="0" animBg="1"/>
      <p:bldP spid="975" grpId="0" animBg="1"/>
      <p:bldP spid="977" grpId="0" animBg="1"/>
      <p:bldP spid="979" grpId="0" animBg="1"/>
      <p:bldP spid="981" grpId="0" animBg="1"/>
      <p:bldP spid="982" grpId="0" animBg="1"/>
      <p:bldP spid="984" grpId="0" animBg="1"/>
      <p:bldP spid="986" grpId="0" animBg="1"/>
      <p:bldP spid="988" grpId="0" animBg="1"/>
      <p:bldP spid="990" grpId="0" animBg="1"/>
      <p:bldP spid="991" grpId="0" animBg="1"/>
      <p:bldP spid="993" grpId="0" animBg="1"/>
      <p:bldP spid="995" grpId="0" animBg="1"/>
      <p:bldP spid="997" grpId="0" animBg="1"/>
      <p:bldP spid="999" grpId="0" animBg="1"/>
      <p:bldP spid="1000" grpId="0" animBg="1"/>
      <p:bldP spid="1002" grpId="0" animBg="1"/>
      <p:bldP spid="1004" grpId="0" animBg="1"/>
      <p:bldP spid="1006" grpId="0" animBg="1"/>
      <p:bldP spid="1008" grpId="0" animBg="1"/>
      <p:bldP spid="1009" grpId="0" animBg="1"/>
      <p:bldP spid="1011" grpId="0" animBg="1"/>
      <p:bldP spid="1013" grpId="0" animBg="1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1098" grpId="0" animBg="1"/>
      <p:bldP spid="1099" grpId="0" animBg="1"/>
      <p:bldP spid="1100" grpId="0" animBg="1"/>
      <p:bldP spid="1101" grpId="0" animBg="1"/>
      <p:bldP spid="1102" grpId="0" animBg="1"/>
      <p:bldP spid="1103" grpId="0" animBg="1"/>
      <p:bldP spid="1104" grpId="0" animBg="1"/>
      <p:bldP spid="1105" grpId="0" animBg="1"/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  <p:bldP spid="14" grpId="0"/>
      <p:bldP spid="13312" grpId="0"/>
      <p:bldP spid="13313" grpId="0"/>
      <p:bldP spid="133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After the base classifiers are constructed they are typically combined using one of the following methods: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Majority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+mn-lt"/>
                  </a:rPr>
                  <a:t>Proposed cost-sensitive weighted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9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𝑆𝑎𝑣𝑖𝑛𝑔𝑠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𝑆𝑎𝑣𝑖𝑛𝑔𝑠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1366" t="-1230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37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067944" y="5301208"/>
            <a:ext cx="586172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8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800" b="1" dirty="0" smtClean="0">
                    <a:solidFill>
                      <a:schemeClr val="tx2"/>
                    </a:solidFill>
                    <a:latin typeface="+mn-lt"/>
                  </a:rPr>
                  <a:t>Proposed cost-sensitive stacking</a:t>
                </a: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cost-sensitive logistic regression [Correa et. al, 2014] model: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𝐹𝑁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Then the weights are estimated using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1366" t="-1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76672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162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Datasets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1170"/>
              </p:ext>
            </p:extLst>
          </p:nvPr>
        </p:nvGraphicFramePr>
        <p:xfrm>
          <a:off x="1225428" y="1772816"/>
          <a:ext cx="65836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708"/>
                <a:gridCol w="1439132"/>
                <a:gridCol w="1645920"/>
                <a:gridCol w="1645920"/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Database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# Examples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 Positives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Cost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(Euros)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Fraud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1,638,772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860,448</a:t>
                      </a: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580,884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Kaggle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112,915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8,740,181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PAKDD09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38,969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3,117,960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Marketing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37,931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59,507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Cost-insensitive (CI):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trees (DT)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Logistic regression (LR)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Under-sampling (u)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Cost-proportionate sampling (CPS):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rejection-sampling (r)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over-sampling (o)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Bayes minimum risk (BMR)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training (CST):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(CSLR)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decision trees (CSDT)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54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Experimental setup - Methods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Ensemble cost-sensitive decision trees (ECSDT):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Random inducers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Bagging (CSB)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Pasting (CSP)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(CSRF)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patches (CSRP)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Combination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Majority voting (mv)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weighted voting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staking (s)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257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Each experiment was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carried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out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50 times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 the parameters of the algorithms a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grid search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was made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are measured by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savings and F1Score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Then the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 Friedman ranking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calculated for each method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41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</a:t>
            </a:r>
            <a:r>
              <a:rPr lang="en-US" sz="3200" dirty="0" smtClean="0">
                <a:solidFill>
                  <a:schemeClr val="accent1"/>
                </a:solidFill>
              </a:rPr>
              <a:t>setup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			     Percentage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highest savings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90" y="2204865"/>
            <a:ext cx="4260382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24944"/>
              </p:ext>
            </p:extLst>
          </p:nvPr>
        </p:nvGraphicFramePr>
        <p:xfrm>
          <a:off x="214066" y="2204864"/>
          <a:ext cx="3327887" cy="275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32"/>
                <a:gridCol w="971752"/>
                <a:gridCol w="672751"/>
                <a:gridCol w="822252"/>
              </a:tblGrid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b="0" u="none" strike="noStrike" dirty="0" err="1">
                          <a:effectLst/>
                          <a:latin typeface="+mn-lt"/>
                        </a:rPr>
                        <a:t>Database</a:t>
                      </a:r>
                      <a:endParaRPr lang="es-CO" sz="15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b="0" u="none" strike="noStrike" dirty="0" err="1">
                          <a:effectLst/>
                          <a:latin typeface="+mn-lt"/>
                        </a:rPr>
                        <a:t>Algorithm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b="0" u="none" strike="noStrike" dirty="0" err="1">
                          <a:effectLst/>
                          <a:latin typeface="+mn-lt"/>
                        </a:rPr>
                        <a:t>Savings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Savings (Euros)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Fraud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CSRP-</a:t>
                      </a:r>
                      <a:r>
                        <a:rPr lang="es-CO" sz="1500" u="none" strike="noStrike" dirty="0" err="1" smtClean="0">
                          <a:effectLst/>
                          <a:latin typeface="+mn-lt"/>
                        </a:rPr>
                        <a:t>wv</a:t>
                      </a:r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-t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0.73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628,127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Churn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CSRP-s-t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0.17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98,750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Credit1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CSRP-mv-t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0.52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4,544,894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Credit2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LR-t-BMR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>
                          <a:effectLst/>
                          <a:latin typeface="+mn-lt"/>
                        </a:rPr>
                        <a:t>0.31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966,568</a:t>
                      </a: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Marketing</a:t>
                      </a:r>
                      <a:endParaRPr lang="es-CO" sz="15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>
                          <a:effectLst/>
                          <a:latin typeface="+mn-lt"/>
                        </a:rPr>
                        <a:t>LR-t-BMR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500" u="none" strike="noStrike" dirty="0" smtClean="0">
                          <a:effectLst/>
                          <a:latin typeface="+mn-lt"/>
                        </a:rPr>
                        <a:t>0.51</a:t>
                      </a:r>
                      <a:endParaRPr lang="es-CO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30,349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86596"/>
              </p:ext>
            </p:extLst>
          </p:nvPr>
        </p:nvGraphicFramePr>
        <p:xfrm>
          <a:off x="3541953" y="2209626"/>
          <a:ext cx="5980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01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Pos.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12.62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45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(1=best, 28=worst)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34075"/>
              </p:ext>
            </p:extLst>
          </p:nvPr>
        </p:nvGraphicFramePr>
        <p:xfrm>
          <a:off x="14427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Rank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ECSDT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CSRP-</a:t>
                      </a:r>
                      <a:r>
                        <a:rPr lang="es-CO" sz="1600" b="1" u="none" strike="noStrike" dirty="0" err="1">
                          <a:effectLst/>
                        </a:rPr>
                        <a:t>wv</a:t>
                      </a:r>
                      <a:r>
                        <a:rPr lang="es-CO" sz="1600" b="1" u="none" strike="noStrike" dirty="0">
                          <a:effectLst/>
                        </a:rPr>
                        <a:t>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CSRP-s-t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CSRP-mv-t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7.4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8.2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CSRF-</a:t>
                      </a:r>
                      <a:r>
                        <a:rPr lang="es-CO" sz="1600" u="none" strike="noStrike" dirty="0" err="1">
                          <a:effectLst/>
                        </a:rPr>
                        <a:t>wv</a:t>
                      </a:r>
                      <a:r>
                        <a:rPr lang="es-CO" sz="1600" u="none" strike="noStrike" dirty="0">
                          <a:effectLst/>
                        </a:rPr>
                        <a:t>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RF-t-BMR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9.4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ECSDT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LR-t-BMR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11.2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CPS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RF-r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CSDT-t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95095"/>
              </p:ext>
            </p:extLst>
          </p:nvPr>
        </p:nvGraphicFramePr>
        <p:xfrm>
          <a:off x="50431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Rank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CSLR-t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CSRF-mv-t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CSRF-s-t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DT-t-BMR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organized by family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93" y="2133992"/>
            <a:ext cx="54673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427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within the ECSDT family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			                                        By combination method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7641" y="2276872"/>
            <a:ext cx="4342419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907540"/>
            <a:ext cx="196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random inducer</a:t>
            </a:r>
            <a:endParaRPr lang="es-CO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50060" y="2276872"/>
            <a:ext cx="4342420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0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Comparison of the Friedman ranking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savings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F1Score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sorted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F1Score ranking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081461" cy="35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predict the class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set of examples given their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features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	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each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composed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It is usually evaluated using a traditional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measures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such as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Accuracy, F1Score, AUC, among others.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these measures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assume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that different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errors carry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same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752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Binary classification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New framework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example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dependent 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classification 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five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databases, from four real-world applications: credit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detection, churn modeling, credit scoring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marketing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we show that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proposed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algorithms significantly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outperforms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state-of-the-art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cost-insensitive and example-dependent cost-sensitive algorithms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Highlight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importance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real example-dependent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financial costs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associated with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applications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169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Multi-class 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calibration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Staking cost-sensitive decision trees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boosting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Online example-dependent cost-sensitive 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549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research directions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8936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Contributions - Papers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24088"/>
              </p:ext>
            </p:extLst>
          </p:nvPr>
        </p:nvGraphicFramePr>
        <p:xfrm>
          <a:off x="539552" y="1628800"/>
          <a:ext cx="813690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570836"/>
                <a:gridCol w="2765868"/>
                <a:gridCol w="936104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Conference / Journal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July </a:t>
                      </a:r>
                    </a:p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 Sensitive Credit Card Fraud Detection using Bayes Minimum Risk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October 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Improving Credit Card Fraud Detection with Calibrated Probabilities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SIAM International Conference on Data Mining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</a:t>
                      </a:r>
                      <a:r>
                        <a:rPr lang="en-US" sz="1400" b="0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dirty="0" smtClean="0">
                          <a:latin typeface="+mn-lt"/>
                        </a:rPr>
                        <a:t>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Scoring using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Cost-Sensitive Logistic Regression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October 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Example-Dependent Cost-Sensitive Decision Trees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January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A novel cost-sensitive framework for customer churn predictive modeling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Decision Analytics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 of Example-Dependent Cost-Sensitive Decision Trees</a:t>
                      </a:r>
                      <a:endParaRPr lang="en-US" sz="1400" b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IEEE Transactions on Knowledge and Data</a:t>
                      </a:r>
                      <a:r>
                        <a:rPr lang="en-US" sz="1400" b="0" baseline="0" dirty="0" smtClean="0">
                          <a:latin typeface="+mn-lt"/>
                        </a:rPr>
                        <a:t> Engineering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Feature Engineering Strategies for Credit Card Fraud Detection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Detecting Credit Card Fraud using Periodic Features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In Press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967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</a:t>
            </a:r>
            <a:r>
              <a:rPr lang="en-US" sz="3200" dirty="0" err="1" smtClean="0">
                <a:solidFill>
                  <a:schemeClr val="accent1"/>
                </a:solidFill>
              </a:rPr>
              <a:t>Costcla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096" y="1052736"/>
            <a:ext cx="4429944" cy="54726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+mn-lt"/>
              </a:rPr>
              <a:t>costcla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a Python module for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classification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built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top of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Scikit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-Learn,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SciPy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distributed under the 3-Clause BSD license.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particular, it provides: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 of example-dependent cost-sensitive algorithms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Different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datasets.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Installation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pip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install </a:t>
            </a:r>
            <a:r>
              <a:rPr lang="en-US" sz="2000" b="1" dirty="0" err="1">
                <a:solidFill>
                  <a:schemeClr val="tx2"/>
                </a:solidFill>
                <a:latin typeface="+mn-lt"/>
              </a:rPr>
              <a:t>costcla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Documentation: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://pythonhosted.org/costcla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/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93533" y="1484784"/>
            <a:ext cx="3626939" cy="4392488"/>
            <a:chOff x="5121525" y="1340768"/>
            <a:chExt cx="3626939" cy="4392488"/>
          </a:xfrm>
        </p:grpSpPr>
        <p:pic>
          <p:nvPicPr>
            <p:cNvPr id="6" name="Picture 2" descr="E:\Screenshot from 2015-02-11 13:41:0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564" y="1340768"/>
              <a:ext cx="3609900" cy="360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E:\Screenshot from 2015-02-11 13:41:27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90"/>
            <a:stretch/>
          </p:blipFill>
          <p:spPr bwMode="auto">
            <a:xfrm>
              <a:off x="5121525" y="3693550"/>
              <a:ext cx="3626939" cy="203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48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055"/>
            <a:ext cx="9135751" cy="56586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9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3900" b="1" dirty="0" smtClean="0">
                <a:solidFill>
                  <a:schemeClr val="bg1"/>
                </a:solidFill>
              </a:rPr>
              <a:t>Thank You!!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024" y="6021288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>Alejandro Correa Bahnsen</a:t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3538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Contact information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87624" y="1553563"/>
            <a:ext cx="6768752" cy="7100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Alejandro Correa Bahnsen</a:t>
            </a:r>
            <a:endParaRPr lang="en-US" sz="40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University of Luxembourg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albahnsen.com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al.bahnsen@gmail.com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4"/>
              </a:rPr>
              <a:t>http://www.linkedin.com/in/albahnsen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hlinkClick r:id="rId5"/>
              </a:rPr>
              <a:t>https://github.com/albahnsen/CostSensitiveClassification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5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We define a cost measure based on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matrix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[</a:t>
                </a:r>
                <a:r>
                  <a:rPr lang="en-US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Elkan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2001]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From which we calculate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applying a classifier to a given set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4762" r="-100901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4762" r="-599" b="-20381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99" t="-103774" r="-200299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103774" r="-10090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103774" r="-599" b="-10188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599" t="-205714" r="-20029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00901" t="-205714" r="-10090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200299" t="-205714" r="-599" b="-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31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total cost may not be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easy to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interpret.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Therefore, we propose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𝑺𝒂𝒗𝒊𝒏𝒈𝒔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measure as the cost vs. 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 of using no algorithm at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all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𝑆𝑎𝑣𝑖𝑛𝑔𝑠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𝑪𝒐𝒔𝒕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the cost of predicting the costless class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739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644352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Research in example-dependent cost-sensitive classification has been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narrow, mostly because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lack of publicly available datasets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Aodha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Brostow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2013].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Standard approaches consist in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re-weighting the training examples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 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Zadrozny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et al. 2003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Elkan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2001]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45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Background - State-of-the-art 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8439</TotalTime>
  <Words>2957</Words>
  <Application>Microsoft Office PowerPoint</Application>
  <PresentationFormat>On-screen Show (4:3)</PresentationFormat>
  <Paragraphs>1119</Paragraphs>
  <Slides>55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ＭＳ Ｐゴシック</vt:lpstr>
      <vt:lpstr>Arial</vt:lpstr>
      <vt:lpstr>Calibri</vt:lpstr>
      <vt:lpstr>Cambria Math</vt:lpstr>
      <vt:lpstr>Univers 55</vt:lpstr>
      <vt:lpstr>Office Theme</vt:lpstr>
      <vt:lpstr> EXAMPLE-DEPENDENT COST-SENSITIVE CLASSIFICATION applications in financial risk modeling and marketing analytics  September 15, 2015  Alejandro Correa Bahnsen with Djamila Aouada, SnT  Björn Ottersten, SnT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OTTERSTEN</dc:creator>
  <cp:lastModifiedBy>Alejandro Correa Bahnsen</cp:lastModifiedBy>
  <cp:revision>786</cp:revision>
  <dcterms:created xsi:type="dcterms:W3CDTF">2012-05-22T09:42:14Z</dcterms:created>
  <dcterms:modified xsi:type="dcterms:W3CDTF">2015-09-10T14:22:41Z</dcterms:modified>
</cp:coreProperties>
</file>