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428E-4A32-4D66-9C6E-E61795FC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85470-97E4-48EB-82C5-E39D20EA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A4BBB-71E4-4130-85BB-0472631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E17D1-10BC-45B7-89AF-DB89E3B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60C0-127C-45C0-9089-CFEF368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3BD51-3F99-40C6-84E6-A813780C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90B0D-488E-4E8C-ABEF-7355C935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DEF00-23BE-4A53-91B0-044DFEB6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97B2-1E00-4F0A-8D6B-8FCBDBF5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0ABB-BAF6-42D2-A540-701557CC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155176-4724-4085-8C6F-AD761BF6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73320-3868-4635-9245-E9925F81E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4F5CC-CE88-4ED4-8519-FB330C55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96006-B6D7-4A27-94DD-5CFA058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918E8-3562-4CD3-BD46-629A9CAA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C14B-6C0F-418E-989B-6FE8F06B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E6967-A2E9-4C74-BF13-4E184E6E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66FAC-9683-4099-9B6F-9CC0E5ED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5FC46-FE94-4FA8-B059-79807DC5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1EEB1-3B78-4EEB-87A7-13C9C4C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07BD-F611-40E6-B16E-136C9996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D85D0-545F-480C-9F42-038915D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E71FD-D535-4D41-846D-8C93E240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0431-1922-4241-9BD0-25549332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00683-3CE4-407E-9526-FED0608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4ECA-6987-4B95-96E3-03B5E55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3B29-4EBA-4F91-B7F7-58A20808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022F4-1176-4055-9AA3-8CE5EB85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5441E-0065-4827-A8E6-814CB01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31727-8305-4979-8542-E49A439D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ECDF7-7253-4855-91A3-ABC9B84C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CB7B-D1C4-412D-8483-943721A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8614E-4297-4732-A1F2-8EAA141E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015CB-E879-40FA-8A45-D59AE391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1DC9E-44FC-4ABC-9E3F-A474C3368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E5C94-9623-4BDB-B1EE-B78CC535E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1CBFD6-C655-43EF-AFDE-260A8BC6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DF7C5-D211-4971-B3FA-1CE2CD9C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E5E085-1AFD-4112-A81B-C0E8923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7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BA39-AB14-4D02-8CF6-09EE9696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DCF1D-D845-4187-8013-F33155B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F6854-6A3C-474B-B282-E941781E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13989-E4A8-4EA2-BA35-457595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38C81-F349-4394-BE47-95A5F711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91F723-5FB1-4777-85F1-D452F39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48CAA-9C3B-4F46-BA6A-1794732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C227A-BC84-47C3-97E8-5164EF9A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55706-CDAC-48DA-BD96-1BDEB438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6A84B-C67E-4D78-807C-E8190967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36349-3E6D-4C05-A902-B3092C9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B2D75-4662-4D9B-8CAB-F2C3953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CE47C-D499-4541-B2D5-CD635A5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1585-F387-473D-85B3-EEA2348C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9911C-E4C9-4ABD-AD0B-097A515E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F933-4D5B-4ADF-8F9C-313E6DD7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43D60-FFEF-4A2B-8DF0-0FBAC9E5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3F65D-C1A0-43CB-A071-B65A0D9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06DF9-59A7-497D-A96E-3F05916C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7F825-4357-4254-922F-0D1DE5C9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E1B16-499B-4F3B-A8BB-5C4122A8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F86B-AA27-4275-8353-010609E8A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078C-4C7C-4B82-8341-CC78F8A6C8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0762D-9E90-4E64-9701-0CB4FDAE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9184F-9735-4B17-8771-7FC57A9A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什么是功能覆盖率？</a:t>
            </a:r>
            <a:endParaRPr lang="en-US" altLang="zh-CN" dirty="0"/>
          </a:p>
          <a:p>
            <a:pPr algn="l"/>
            <a:r>
              <a:rPr lang="zh-CN" altLang="en-US" dirty="0"/>
              <a:t>功能覆盖率简单的说，就是一个比例数据，指芯片（模块）中已经验证过的功能，占该芯片（模块）全部功能的百分比。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3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1727757"/>
            <a:ext cx="4724400" cy="474077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/>
              <a:t>Covergroup</a:t>
            </a:r>
            <a:r>
              <a:rPr lang="zh-CN" altLang="en-US" dirty="0"/>
              <a:t>示例：</a:t>
            </a:r>
            <a:endParaRPr lang="en-US" altLang="zh-CN" dirty="0"/>
          </a:p>
          <a:p>
            <a:pPr algn="l"/>
            <a:r>
              <a:rPr lang="zh-CN" altLang="en-US" dirty="0"/>
              <a:t>在这个例子中，覆盖率组</a:t>
            </a:r>
            <a:r>
              <a:rPr lang="en-US" altLang="zh-CN" dirty="0"/>
              <a:t>cg_example2</a:t>
            </a:r>
            <a:r>
              <a:rPr lang="zh-CN" altLang="en-US" dirty="0"/>
              <a:t>中定义了覆盖率点</a:t>
            </a:r>
            <a:r>
              <a:rPr lang="en-US" altLang="zh-CN" dirty="0"/>
              <a:t>b</a:t>
            </a:r>
            <a:r>
              <a:rPr lang="zh-CN" altLang="en-US" dirty="0"/>
              <a:t>，并进一步在覆盖点</a:t>
            </a:r>
            <a:r>
              <a:rPr lang="en-US" altLang="zh-CN" dirty="0"/>
              <a:t>b</a:t>
            </a:r>
            <a:r>
              <a:rPr lang="zh-CN" altLang="en-US" dirty="0"/>
              <a:t>中定义了两个容器</a:t>
            </a:r>
            <a:r>
              <a:rPr lang="en-US" altLang="zh-CN" dirty="0"/>
              <a:t>bins</a:t>
            </a:r>
            <a:r>
              <a:rPr lang="zh-CN" altLang="en-US" dirty="0"/>
              <a:t>，在</a:t>
            </a:r>
            <a:r>
              <a:rPr lang="en-US" altLang="zh-CN" dirty="0" err="1"/>
              <a:t>clk</a:t>
            </a:r>
            <a:r>
              <a:rPr lang="zh-CN" altLang="en-US" dirty="0"/>
              <a:t>的上升沿，对</a:t>
            </a:r>
            <a:r>
              <a:rPr lang="en-US" altLang="zh-CN" dirty="0"/>
              <a:t>b</a:t>
            </a:r>
            <a:r>
              <a:rPr lang="zh-CN" altLang="en-US" dirty="0"/>
              <a:t>采样，统计</a:t>
            </a:r>
            <a:r>
              <a:rPr lang="en-US" altLang="zh-CN" dirty="0"/>
              <a:t>b</a:t>
            </a:r>
            <a:r>
              <a:rPr lang="zh-CN" altLang="en-US" dirty="0"/>
              <a:t>由</a:t>
            </a:r>
            <a:r>
              <a:rPr lang="en-US" altLang="zh-CN" dirty="0"/>
              <a:t>4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再变为</a:t>
            </a:r>
            <a:r>
              <a:rPr lang="en-US" altLang="zh-CN" dirty="0"/>
              <a:t>6</a:t>
            </a:r>
            <a:r>
              <a:rPr lang="zh-CN" altLang="en-US" dirty="0"/>
              <a:t>的次数和由</a:t>
            </a:r>
            <a:r>
              <a:rPr lang="en-US" altLang="zh-CN" dirty="0"/>
              <a:t>6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再变为</a:t>
            </a:r>
            <a:r>
              <a:rPr lang="en-US" altLang="zh-CN" dirty="0"/>
              <a:t>4</a:t>
            </a:r>
            <a:r>
              <a:rPr lang="zh-CN" altLang="en-US" dirty="0"/>
              <a:t>的次数。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9C0B45-D1F0-49D8-AC35-930408262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882888"/>
            <a:ext cx="6672715" cy="33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1727757"/>
            <a:ext cx="4724400" cy="474077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/>
              <a:t>Covergroup</a:t>
            </a:r>
            <a:r>
              <a:rPr lang="zh-CN" altLang="en-US" dirty="0"/>
              <a:t>示例：</a:t>
            </a:r>
            <a:endParaRPr lang="en-US" altLang="zh-CN" dirty="0"/>
          </a:p>
          <a:p>
            <a:pPr algn="l"/>
            <a:r>
              <a:rPr lang="zh-CN" altLang="en-US" dirty="0"/>
              <a:t>在这个例子中，第</a:t>
            </a:r>
            <a:r>
              <a:rPr lang="en-US" altLang="zh-CN" dirty="0"/>
              <a:t>39</a:t>
            </a:r>
            <a:r>
              <a:rPr lang="zh-CN" altLang="en-US" dirty="0"/>
              <a:t>行定义了</a:t>
            </a:r>
            <a:r>
              <a:rPr lang="en-US" altLang="zh-CN" dirty="0" err="1"/>
              <a:t>cp_a</a:t>
            </a:r>
            <a:r>
              <a:rPr lang="zh-CN" altLang="en-US" dirty="0"/>
              <a:t>和</a:t>
            </a:r>
            <a:r>
              <a:rPr lang="en-US" altLang="zh-CN" dirty="0" err="1"/>
              <a:t>cp_b</a:t>
            </a:r>
            <a:r>
              <a:rPr lang="zh-CN" altLang="en-US" dirty="0"/>
              <a:t>的交叉覆盖点，它可以用于统计以下四种情况：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小于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小于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小于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大于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小于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大于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ADE00-DEFF-4949-AC86-5EAB4C53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34" y="1534160"/>
            <a:ext cx="6145796" cy="51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1727757"/>
            <a:ext cx="10963022" cy="247386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Property</a:t>
            </a:r>
            <a:r>
              <a:rPr lang="zh-CN" altLang="en-US" dirty="0"/>
              <a:t>（属性）：</a:t>
            </a:r>
            <a:endParaRPr lang="en-US" altLang="zh-CN" dirty="0"/>
          </a:p>
          <a:p>
            <a:pPr algn="l"/>
            <a:r>
              <a:rPr lang="zh-CN" altLang="en-US" dirty="0"/>
              <a:t>一个</a:t>
            </a:r>
            <a:r>
              <a:rPr lang="en-US" altLang="zh-CN" dirty="0"/>
              <a:t>property</a:t>
            </a:r>
            <a:r>
              <a:rPr lang="zh-CN" altLang="en-US" dirty="0"/>
              <a:t>定义了设计的一个行为。</a:t>
            </a:r>
            <a:endParaRPr lang="en-US" altLang="zh-CN" dirty="0"/>
          </a:p>
          <a:p>
            <a:pPr algn="l"/>
            <a:r>
              <a:rPr lang="zh-CN" altLang="en-US" dirty="0"/>
              <a:t>一个</a:t>
            </a:r>
            <a:r>
              <a:rPr lang="en-US" altLang="zh-CN" dirty="0"/>
              <a:t>property</a:t>
            </a:r>
            <a:r>
              <a:rPr lang="zh-CN" altLang="en-US" dirty="0"/>
              <a:t>可以作为一个假设、一个检查器或者一个覆盖率规范被用于验证。为了将这种行为用于验证，必须使用一个断言、假设或者覆盖语句。</a:t>
            </a:r>
            <a:endParaRPr lang="en-US" altLang="zh-CN" dirty="0"/>
          </a:p>
          <a:p>
            <a:pPr algn="l"/>
            <a:r>
              <a:rPr lang="zh-CN" altLang="en-US" dirty="0"/>
              <a:t>一个</a:t>
            </a:r>
            <a:r>
              <a:rPr lang="en-US" altLang="zh-CN" dirty="0"/>
              <a:t>property</a:t>
            </a:r>
            <a:r>
              <a:rPr lang="zh-CN" altLang="en-US" dirty="0"/>
              <a:t>声明本身不会产生任何结果。</a:t>
            </a:r>
          </a:p>
        </p:txBody>
      </p:sp>
    </p:spTree>
    <p:extLst>
      <p:ext uri="{BB962C8B-B14F-4D97-AF65-F5344CB8AC3E}">
        <p14:creationId xmlns:p14="http://schemas.microsoft.com/office/powerpoint/2010/main" val="1780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1727757"/>
            <a:ext cx="10963022" cy="247386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property</a:t>
            </a:r>
            <a:r>
              <a:rPr lang="zh-CN" altLang="en-US" dirty="0"/>
              <a:t>示例：</a:t>
            </a:r>
            <a:endParaRPr lang="en-US" altLang="zh-CN" dirty="0"/>
          </a:p>
          <a:p>
            <a:pPr algn="l"/>
            <a:r>
              <a:rPr lang="zh-CN" altLang="en-US" dirty="0"/>
              <a:t>在下面的例子中，属性</a:t>
            </a:r>
            <a:r>
              <a:rPr lang="en-US" altLang="zh-CN" dirty="0"/>
              <a:t>prop1</a:t>
            </a:r>
            <a:r>
              <a:rPr lang="zh-CN" altLang="en-US" dirty="0"/>
              <a:t>描述了一种时序行为，通过</a:t>
            </a:r>
            <a:r>
              <a:rPr lang="en-US" altLang="zh-CN" dirty="0"/>
              <a:t>cover property(prop1)</a:t>
            </a:r>
            <a:r>
              <a:rPr lang="zh-CN" altLang="en-US" dirty="0"/>
              <a:t>可以检查是否出现过这种时序行为。</a:t>
            </a:r>
            <a:endParaRPr lang="en-US" altLang="zh-CN" dirty="0"/>
          </a:p>
          <a:p>
            <a:pPr algn="l"/>
            <a:r>
              <a:rPr lang="zh-CN" altLang="en-US" dirty="0"/>
              <a:t>该</a:t>
            </a:r>
            <a:r>
              <a:rPr lang="en-US" altLang="zh-CN" dirty="0"/>
              <a:t>property</a:t>
            </a:r>
            <a:r>
              <a:rPr lang="zh-CN" altLang="en-US" dirty="0"/>
              <a:t>的作用是：在</a:t>
            </a:r>
            <a:r>
              <a:rPr lang="en-US" altLang="zh-CN" dirty="0" err="1"/>
              <a:t>clk</a:t>
            </a:r>
            <a:r>
              <a:rPr lang="zh-CN" altLang="en-US" dirty="0"/>
              <a:t>的上升沿，检测到</a:t>
            </a:r>
            <a:r>
              <a:rPr lang="en-US" altLang="zh-CN" dirty="0"/>
              <a:t>state=READ</a:t>
            </a:r>
            <a:r>
              <a:rPr lang="zh-CN" altLang="en-US" dirty="0"/>
              <a:t>，下一个上升沿检测到</a:t>
            </a:r>
            <a:r>
              <a:rPr lang="en-US" altLang="zh-CN" dirty="0"/>
              <a:t>error=1</a:t>
            </a:r>
            <a:r>
              <a:rPr lang="zh-CN" altLang="en-US" dirty="0"/>
              <a:t>，再下一个上升沿检测到</a:t>
            </a:r>
            <a:r>
              <a:rPr lang="en-US" altLang="zh-CN" dirty="0"/>
              <a:t>state=READ_ERROR</a:t>
            </a:r>
            <a:r>
              <a:rPr lang="zh-CN" altLang="en-US" dirty="0"/>
              <a:t>，如果这个时序组合发生，则覆盖成功；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355B12-00CA-4826-A53F-C174CEAF7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4048695"/>
            <a:ext cx="10963022" cy="24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功能覆盖率的作用？</a:t>
            </a:r>
            <a:endParaRPr lang="en-US" altLang="zh-CN" dirty="0"/>
          </a:p>
          <a:p>
            <a:pPr algn="l"/>
            <a:r>
              <a:rPr lang="zh-CN" altLang="en-US" dirty="0"/>
              <a:t>只有当芯片中所有的功能都被验证过，并且结果是正确的，才能保证流片的成功。验证工作的目标就是尽量使功能覆盖率达到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zh-CN" altLang="en-US" dirty="0"/>
              <a:t>想要提高验证工作的效率，就必须在尽可能短的时间内，尽可能多地提高功能覆盖率。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0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功能覆盖率如何收集？</a:t>
            </a:r>
            <a:endParaRPr lang="en-US" altLang="zh-CN" dirty="0"/>
          </a:p>
          <a:p>
            <a:pPr algn="l"/>
            <a:r>
              <a:rPr lang="zh-CN" altLang="en-US" dirty="0"/>
              <a:t>传统方式：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、根据需求分解测试点；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、根据测试点分解情况确定功能覆盖率的覆盖点；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、构造用例，并在验证平台中</a:t>
            </a:r>
            <a:r>
              <a:rPr lang="zh-CN" altLang="en-US" b="1" dirty="0"/>
              <a:t>逐个添加用于收集覆盖点的代码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、收集功能覆盖率并统计，分析；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0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功能覆盖率如何收集？</a:t>
            </a:r>
            <a:endParaRPr lang="en-US" altLang="zh-CN" dirty="0"/>
          </a:p>
          <a:p>
            <a:pPr algn="l"/>
            <a:r>
              <a:rPr lang="zh-CN" altLang="en-US" dirty="0"/>
              <a:t>高效方式：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、根据需求分解测试点；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根据测试点分解情况，基于</a:t>
            </a:r>
            <a:r>
              <a:rPr lang="en-US" altLang="zh-CN" b="1" dirty="0" err="1"/>
              <a:t>covergroup</a:t>
            </a:r>
            <a:r>
              <a:rPr lang="zh-CN" altLang="en-US" b="1" dirty="0"/>
              <a:t>技术，搭建自动统计功能覆盖率的模型；</a:t>
            </a:r>
            <a:endParaRPr lang="en-US" altLang="zh-CN" b="1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、构造用例，验证平台自动收集功能覆盖率；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、收集功能覆盖率并统计，分析；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3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功能覆盖率如何收集？</a:t>
            </a:r>
            <a:endParaRPr lang="en-US" altLang="zh-CN" dirty="0"/>
          </a:p>
          <a:p>
            <a:pPr algn="l"/>
            <a:r>
              <a:rPr lang="zh-CN" altLang="en-US" dirty="0"/>
              <a:t>传统方式：</a:t>
            </a:r>
            <a:endParaRPr lang="en-US" altLang="zh-CN" dirty="0"/>
          </a:p>
          <a:p>
            <a:pPr algn="l"/>
            <a:r>
              <a:rPr lang="zh-CN" altLang="en-US" dirty="0"/>
              <a:t>优点：</a:t>
            </a:r>
            <a:endParaRPr lang="en-US" altLang="zh-CN" dirty="0"/>
          </a:p>
          <a:p>
            <a:pPr algn="l"/>
            <a:r>
              <a:rPr lang="zh-CN" altLang="en-US" dirty="0"/>
              <a:t>慢工出细活儿，难度较低，容易理解；</a:t>
            </a:r>
            <a:endParaRPr lang="en-US" altLang="zh-CN" dirty="0"/>
          </a:p>
          <a:p>
            <a:pPr algn="l"/>
            <a:r>
              <a:rPr lang="zh-CN" altLang="en-US" dirty="0"/>
              <a:t>缺点：</a:t>
            </a:r>
            <a:endParaRPr lang="en-US" altLang="zh-CN" dirty="0"/>
          </a:p>
          <a:p>
            <a:pPr algn="l"/>
            <a:r>
              <a:rPr lang="zh-CN" altLang="en-US" dirty="0"/>
              <a:t>添加覆盖率收集代码，需要投入大量的时间、人力，一旦设计变更，验证人员维护测试点十分麻烦；芯片规模变大后，功能覆盖率收集收集难度急剧增长。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功能覆盖率如何收集？</a:t>
            </a:r>
            <a:endParaRPr lang="en-US" altLang="zh-CN" dirty="0"/>
          </a:p>
          <a:p>
            <a:pPr algn="l"/>
            <a:r>
              <a:rPr lang="zh-CN" altLang="en-US" dirty="0"/>
              <a:t>高效方式：</a:t>
            </a:r>
            <a:endParaRPr lang="en-US" altLang="zh-CN" dirty="0"/>
          </a:p>
          <a:p>
            <a:pPr algn="l"/>
            <a:r>
              <a:rPr lang="zh-CN" altLang="en-US" dirty="0"/>
              <a:t>优点：</a:t>
            </a:r>
            <a:endParaRPr lang="en-US" altLang="zh-CN" dirty="0"/>
          </a:p>
          <a:p>
            <a:pPr algn="l"/>
            <a:r>
              <a:rPr lang="zh-CN" altLang="en-US" dirty="0"/>
              <a:t>基于</a:t>
            </a:r>
            <a:r>
              <a:rPr lang="en-US" altLang="zh-CN" dirty="0" err="1"/>
              <a:t>covergroup</a:t>
            </a:r>
            <a:r>
              <a:rPr lang="zh-CN" altLang="en-US" dirty="0"/>
              <a:t>技术，可以快速完成收集功能覆盖率的功能代码；</a:t>
            </a:r>
            <a:endParaRPr lang="en-US" altLang="zh-CN" dirty="0"/>
          </a:p>
          <a:p>
            <a:pPr algn="l"/>
            <a:r>
              <a:rPr lang="zh-CN" altLang="en-US" dirty="0"/>
              <a:t>缺点：</a:t>
            </a:r>
            <a:endParaRPr lang="en-US" altLang="zh-CN" dirty="0"/>
          </a:p>
          <a:p>
            <a:pPr algn="l"/>
            <a:r>
              <a:rPr lang="zh-CN" altLang="en-US" dirty="0"/>
              <a:t>测试点分解的结果与</a:t>
            </a:r>
            <a:r>
              <a:rPr lang="en-US" altLang="zh-CN" dirty="0" err="1"/>
              <a:t>covergroup</a:t>
            </a:r>
            <a:r>
              <a:rPr lang="zh-CN" altLang="en-US" dirty="0"/>
              <a:t>或</a:t>
            </a:r>
            <a:r>
              <a:rPr lang="en-US" altLang="zh-CN" dirty="0" err="1"/>
              <a:t>coverpoint</a:t>
            </a:r>
            <a:r>
              <a:rPr lang="zh-CN" altLang="en-US" dirty="0"/>
              <a:t>之间的关联，需要花费心思去设计，难度稍高。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76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基于</a:t>
            </a:r>
            <a:r>
              <a:rPr lang="en-US" altLang="zh-CN" dirty="0" err="1"/>
              <a:t>Covergroup</a:t>
            </a:r>
            <a:r>
              <a:rPr lang="zh-CN" altLang="en-US" dirty="0"/>
              <a:t>功能覆盖率模型的组成？</a:t>
            </a:r>
            <a:endParaRPr lang="en-US" altLang="zh-CN" dirty="0"/>
          </a:p>
          <a:p>
            <a:pPr algn="l"/>
            <a:r>
              <a:rPr lang="zh-CN" altLang="en-US" dirty="0"/>
              <a:t>功能覆盖率模型是一个或者多个覆盖组（</a:t>
            </a:r>
            <a:r>
              <a:rPr lang="en-US" altLang="zh-CN" dirty="0" err="1"/>
              <a:t>covergroup</a:t>
            </a:r>
            <a:r>
              <a:rPr lang="zh-CN" altLang="en-US" dirty="0"/>
              <a:t>）的集合。</a:t>
            </a:r>
            <a:endParaRPr lang="en-US" altLang="zh-CN" dirty="0"/>
          </a:p>
          <a:p>
            <a:pPr algn="l"/>
            <a:r>
              <a:rPr lang="zh-CN" altLang="en-US" dirty="0"/>
              <a:t>一个</a:t>
            </a:r>
            <a:r>
              <a:rPr lang="en-US" altLang="zh-CN" dirty="0" err="1"/>
              <a:t>covergroup</a:t>
            </a:r>
            <a:r>
              <a:rPr lang="zh-CN" altLang="en-US" dirty="0"/>
              <a:t>又可以包含多个覆盖率点（</a:t>
            </a:r>
            <a:r>
              <a:rPr lang="en-US" altLang="zh-CN" dirty="0" err="1"/>
              <a:t>coverpoint</a:t>
            </a:r>
            <a:r>
              <a:rPr lang="zh-CN" altLang="en-US" dirty="0"/>
              <a:t>）。</a:t>
            </a:r>
            <a:endParaRPr lang="en-US" altLang="zh-CN" dirty="0"/>
          </a:p>
          <a:p>
            <a:pPr algn="l"/>
            <a:r>
              <a:rPr lang="zh-CN" altLang="en-US" dirty="0"/>
              <a:t>一个覆盖率点又可以包含多个自动创建或自定义的容器（</a:t>
            </a:r>
            <a:r>
              <a:rPr lang="en-US" altLang="zh-CN" dirty="0"/>
              <a:t>cover bins</a:t>
            </a:r>
            <a:r>
              <a:rPr lang="zh-CN" altLang="en-US" dirty="0"/>
              <a:t>）。</a:t>
            </a:r>
            <a:endParaRPr lang="en-US" altLang="zh-CN" dirty="0"/>
          </a:p>
          <a:p>
            <a:pPr algn="l"/>
            <a:r>
              <a:rPr lang="zh-CN" altLang="en-US" dirty="0"/>
              <a:t>并且这些覆盖率点可以是交叉的，即需要覆盖他们的所有组合。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9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107219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功能覆盖率收集流程？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2585ED-B244-4D12-AFD4-57635FC2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02" y="1687792"/>
            <a:ext cx="7276671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功能覆盖率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1727757"/>
            <a:ext cx="4724400" cy="474077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/>
              <a:t>Covergroup</a:t>
            </a:r>
            <a:r>
              <a:rPr lang="zh-CN" altLang="en-US" dirty="0"/>
              <a:t>示例：</a:t>
            </a:r>
            <a:endParaRPr lang="en-US" altLang="zh-CN" dirty="0"/>
          </a:p>
          <a:p>
            <a:pPr algn="l"/>
            <a:r>
              <a:rPr lang="zh-CN" altLang="en-US" dirty="0"/>
              <a:t>在这个例子中，覆盖率组</a:t>
            </a:r>
            <a:r>
              <a:rPr lang="en-US" altLang="zh-CN" dirty="0" err="1"/>
              <a:t>cg_example</a:t>
            </a:r>
            <a:r>
              <a:rPr lang="zh-CN" altLang="en-US" dirty="0"/>
              <a:t>中定义了覆盖率点</a:t>
            </a:r>
            <a:r>
              <a:rPr lang="en-US" altLang="zh-CN" dirty="0"/>
              <a:t>a</a:t>
            </a:r>
            <a:r>
              <a:rPr lang="zh-CN" altLang="en-US" dirty="0"/>
              <a:t>，并进一步在覆盖点</a:t>
            </a:r>
            <a:r>
              <a:rPr lang="en-US" altLang="zh-CN" dirty="0"/>
              <a:t>a</a:t>
            </a:r>
            <a:r>
              <a:rPr lang="zh-CN" altLang="en-US" dirty="0"/>
              <a:t>中定义了两个容器</a:t>
            </a:r>
            <a:r>
              <a:rPr lang="en-US" altLang="zh-CN" dirty="0"/>
              <a:t>bins</a:t>
            </a:r>
            <a:r>
              <a:rPr lang="zh-CN" altLang="en-US" dirty="0"/>
              <a:t>，以便对</a:t>
            </a:r>
            <a:r>
              <a:rPr lang="en-US" altLang="zh-CN" dirty="0"/>
              <a:t>a</a:t>
            </a:r>
            <a:r>
              <a:rPr lang="zh-CN" altLang="en-US" dirty="0"/>
              <a:t>值得范围进行统计：一个容器记录</a:t>
            </a:r>
            <a:r>
              <a:rPr lang="en-US" altLang="zh-CN" dirty="0"/>
              <a:t>a</a:t>
            </a:r>
            <a:r>
              <a:rPr lang="zh-CN" altLang="en-US" dirty="0"/>
              <a:t>小于</a:t>
            </a:r>
            <a:r>
              <a:rPr lang="en-US" altLang="zh-CN" dirty="0"/>
              <a:t>4</a:t>
            </a:r>
            <a:r>
              <a:rPr lang="zh-CN" altLang="en-US" dirty="0"/>
              <a:t>的次数，另一个容器记录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10</a:t>
            </a:r>
            <a:r>
              <a:rPr lang="zh-CN" altLang="en-US" dirty="0"/>
              <a:t>的次数。</a:t>
            </a:r>
            <a:endParaRPr lang="en-US" altLang="zh-CN" dirty="0"/>
          </a:p>
          <a:p>
            <a:pPr algn="l"/>
            <a:r>
              <a:rPr lang="en-US" altLang="zh-CN" dirty="0"/>
              <a:t>@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</a:t>
            </a:r>
            <a:r>
              <a:rPr lang="zh-CN" altLang="en-US" dirty="0"/>
              <a:t>定义了对变量</a:t>
            </a:r>
            <a:r>
              <a:rPr lang="en-US" altLang="zh-CN" dirty="0"/>
              <a:t>a</a:t>
            </a:r>
            <a:r>
              <a:rPr lang="zh-CN" altLang="en-US" dirty="0"/>
              <a:t>的采样时刻，为</a:t>
            </a:r>
            <a:r>
              <a:rPr lang="en-US" altLang="zh-CN" dirty="0" err="1"/>
              <a:t>clk</a:t>
            </a:r>
            <a:r>
              <a:rPr lang="zh-CN" altLang="en-US" dirty="0"/>
              <a:t>的上升沿。</a:t>
            </a:r>
            <a:endParaRPr lang="en-US" altLang="zh-CN" dirty="0"/>
          </a:p>
          <a:p>
            <a:pPr algn="l"/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行则对该覆盖率组进行实例化。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56A6A-D95B-4194-A12F-7E3901BE5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20" y="1727757"/>
            <a:ext cx="6380479" cy="47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824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  <vt:lpstr>功能覆盖率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测试点分解</dc:title>
  <dc:creator>wcc</dc:creator>
  <cp:lastModifiedBy>wcc</cp:lastModifiedBy>
  <cp:revision>102</cp:revision>
  <dcterms:created xsi:type="dcterms:W3CDTF">2019-01-21T02:08:35Z</dcterms:created>
  <dcterms:modified xsi:type="dcterms:W3CDTF">2019-02-27T09:16:09Z</dcterms:modified>
</cp:coreProperties>
</file>