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76" r:id="rId5"/>
    <p:sldId id="259" r:id="rId6"/>
    <p:sldId id="260" r:id="rId7"/>
    <p:sldId id="264" r:id="rId8"/>
    <p:sldId id="265" r:id="rId9"/>
    <p:sldId id="275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9428E-4A32-4D66-9C6E-E61795FC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C85470-97E4-48EB-82C5-E39D20EA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A4BBB-71E4-4130-85BB-0472631F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E17D1-10BC-45B7-89AF-DB89E3B9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F60C0-127C-45C0-9089-CFEF368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3BD51-3F99-40C6-84E6-A813780C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90B0D-488E-4E8C-ABEF-7355C9352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DEF00-23BE-4A53-91B0-044DFEB6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997B2-1E00-4F0A-8D6B-8FCBDBF5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0ABB-BAF6-42D2-A540-701557CC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155176-4724-4085-8C6F-AD761BF6A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73320-3868-4635-9245-E9925F81E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4F5CC-CE88-4ED4-8519-FB330C55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96006-B6D7-4A27-94DD-5CFA058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918E8-3562-4CD3-BD46-629A9CAA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4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EC14B-6C0F-418E-989B-6FE8F06B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E6967-A2E9-4C74-BF13-4E184E6E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66FAC-9683-4099-9B6F-9CC0E5ED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5FC46-FE94-4FA8-B059-79807DC5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1EEB1-3B78-4EEB-87A7-13C9C4CF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4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07BD-F611-40E6-B16E-136C9996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D85D0-545F-480C-9F42-038915DE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E71FD-D535-4D41-846D-8C93E240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00431-1922-4241-9BD0-25549332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00683-3CE4-407E-9526-FED0608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74ECA-6987-4B95-96E3-03B5E553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03B29-4EBA-4F91-B7F7-58A208086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022F4-1176-4055-9AA3-8CE5EB85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75441E-0065-4827-A8E6-814CB011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31727-8305-4979-8542-E49A439D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ECDF7-7253-4855-91A3-ABC9B84C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3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8CB7B-D1C4-412D-8483-943721A3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8614E-4297-4732-A1F2-8EAA141E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015CB-E879-40FA-8A45-D59AE391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1DC9E-44FC-4ABC-9E3F-A474C3368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E5C94-9623-4BDB-B1EE-B78CC535E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1CBFD6-C655-43EF-AFDE-260A8BC6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DF7C5-D211-4971-B3FA-1CE2CD9C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E5E085-1AFD-4112-A81B-C0E89239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7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BA39-AB14-4D02-8CF6-09EE9696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DDCF1D-D845-4187-8013-F33155B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F6854-6A3C-474B-B282-E941781E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13989-E4A8-4EA2-BA35-457595A9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2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38C81-F349-4394-BE47-95A5F711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91F723-5FB1-4777-85F1-D452F395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648CAA-9C3B-4F46-BA6A-1794732D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7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C227A-BC84-47C3-97E8-5164EF9A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55706-CDAC-48DA-BD96-1BDEB438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6A84B-C67E-4D78-807C-E8190967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36349-3E6D-4C05-A902-B3092C95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B2D75-4662-4D9B-8CAB-F2C3953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CE47C-D499-4541-B2D5-CD635A5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6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F1585-F387-473D-85B3-EEA2348C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69911C-E4C9-4ABD-AD0B-097A515ED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1F933-4D5B-4ADF-8F9C-313E6DD7F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43D60-FFEF-4A2B-8DF0-0FBAC9E5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3F65D-C1A0-43CB-A071-B65A0D90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06DF9-59A7-497D-A96E-3F05916C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C7F825-4357-4254-922F-0D1DE5C9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E1B16-499B-4F3B-A8BB-5C4122A8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8F86B-AA27-4275-8353-010609E8A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078C-4C7C-4B82-8341-CC78F8A6C8F6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0762D-9E90-4E64-9701-0CB4FDAEF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9184F-9735-4B17-8771-7FC57A9A4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E0A0-FABC-48EE-8450-BB04FEC04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9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svo.com/html/ceshi/20080903-353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pasvo.com/baike/581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2194559"/>
            <a:ext cx="9601200" cy="4273974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r>
              <a:rPr lang="zh-CN" altLang="en-US" dirty="0"/>
              <a:t>深思创</a:t>
            </a:r>
            <a:r>
              <a:rPr lang="zh-CN" altLang="en-US" dirty="0" smtClean="0"/>
              <a:t>芯科技有限公司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武长春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2019-02-14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36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648" y="2529839"/>
            <a:ext cx="10587790" cy="379395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测试点分解的原则之等价类划分</a:t>
            </a:r>
            <a:endParaRPr lang="en-US" altLang="zh-CN" dirty="0"/>
          </a:p>
          <a:p>
            <a:r>
              <a:rPr lang="zh-CN" altLang="en-US" dirty="0"/>
              <a:t>等价类划分就是把程序的输入域划分成若干部分，然后从每部分选取少量的具有代表性的数据作为测试用例。</a:t>
            </a:r>
          </a:p>
          <a:p>
            <a:r>
              <a:rPr lang="zh-CN" altLang="en-US" dirty="0"/>
              <a:t>无效等价类：不合理的、无意义的输入数据结婚，验证程序处理意外数据的能力</a:t>
            </a:r>
          </a:p>
          <a:p>
            <a:r>
              <a:rPr lang="zh-CN" altLang="en-US" dirty="0"/>
              <a:t>有效等价类：有意义的输入数据的集合，检验程序是否实现了规格说明总的功能和性能</a:t>
            </a:r>
          </a:p>
          <a:p>
            <a:r>
              <a:rPr lang="zh-CN" altLang="en-US" dirty="0"/>
              <a:t>等价类划分方法：按区间划分、数值划分、数值集合划分、限制条件和规则划分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32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9840"/>
            <a:ext cx="9144000" cy="2727960"/>
          </a:xfrm>
        </p:spPr>
        <p:txBody>
          <a:bodyPr/>
          <a:lstStyle/>
          <a:p>
            <a:pPr algn="l"/>
            <a:r>
              <a:rPr lang="zh-CN" altLang="en-US" dirty="0"/>
              <a:t>测试点分解的原则之边界值法</a:t>
            </a:r>
            <a:endParaRPr lang="en-US" altLang="zh-CN" dirty="0"/>
          </a:p>
          <a:p>
            <a:r>
              <a:rPr lang="zh-CN" altLang="en-US" dirty="0"/>
              <a:t>选取等于、刚刚大于、刚刚小于边界的值作为测试数据</a:t>
            </a:r>
          </a:p>
          <a:p>
            <a:r>
              <a:rPr lang="zh-CN" altLang="en-US" dirty="0"/>
              <a:t>基本思想是在最小值、略高于最小值、正常值、略低于最大值和最大值等处取值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9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9840"/>
            <a:ext cx="9144000" cy="2727960"/>
          </a:xfrm>
        </p:spPr>
        <p:txBody>
          <a:bodyPr/>
          <a:lstStyle/>
          <a:p>
            <a:pPr algn="l"/>
            <a:r>
              <a:rPr lang="zh-CN" altLang="en-US" dirty="0"/>
              <a:t>测试点分解的原则之因果图表法</a:t>
            </a:r>
            <a:endParaRPr lang="en-US" altLang="zh-CN" dirty="0"/>
          </a:p>
          <a:p>
            <a:pPr algn="l"/>
            <a:r>
              <a:rPr lang="zh-CN" altLang="en-US" dirty="0"/>
              <a:t>将判定表的每一列作为依据，设计测试用例。检查输入条件的各种组合情况</a:t>
            </a:r>
          </a:p>
        </p:txBody>
      </p:sp>
    </p:spTree>
    <p:extLst>
      <p:ext uri="{BB962C8B-B14F-4D97-AF65-F5344CB8AC3E}">
        <p14:creationId xmlns:p14="http://schemas.microsoft.com/office/powerpoint/2010/main" val="258465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9840"/>
            <a:ext cx="9144000" cy="2727960"/>
          </a:xfrm>
        </p:spPr>
        <p:txBody>
          <a:bodyPr/>
          <a:lstStyle/>
          <a:p>
            <a:pPr algn="l"/>
            <a:r>
              <a:rPr lang="zh-CN" altLang="en-US" dirty="0"/>
              <a:t>测试点分解的原则之流程图法</a:t>
            </a:r>
            <a:endParaRPr lang="en-US" altLang="zh-CN" dirty="0"/>
          </a:p>
          <a:p>
            <a:pPr algn="l"/>
            <a:r>
              <a:rPr lang="zh-CN" altLang="en-US" dirty="0"/>
              <a:t>部分功能点，比如来自调度器设计文档的功能点，条件分支较多，流程设计实现较复杂，仅靠文字描述很难理清，或者很难保证测试点分解的完备性，此时可将设计方案中的功能点，以流程图的方式呈现，并根据该流程图对该功能点进行测试点分解。</a:t>
            </a:r>
          </a:p>
        </p:txBody>
      </p:sp>
    </p:spTree>
    <p:extLst>
      <p:ext uri="{BB962C8B-B14F-4D97-AF65-F5344CB8AC3E}">
        <p14:creationId xmlns:p14="http://schemas.microsoft.com/office/powerpoint/2010/main" val="369666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9840"/>
            <a:ext cx="9144000" cy="27279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测试点分解的原则之错误推测法</a:t>
            </a:r>
            <a:endParaRPr lang="en-US" altLang="zh-CN" dirty="0"/>
          </a:p>
          <a:p>
            <a:pPr algn="l"/>
            <a:r>
              <a:rPr lang="zh-CN" altLang="en-US" dirty="0"/>
              <a:t>进行错误的操作，验证程序是否对出错的场景和情况有些应对能力，来选择测试用例数据</a:t>
            </a:r>
            <a:endParaRPr lang="en-US" altLang="zh-CN" dirty="0"/>
          </a:p>
          <a:p>
            <a:r>
              <a:rPr lang="zh-CN" altLang="zh-CN" dirty="0"/>
              <a:t>推测法主要依赖于经验、直觉来做出简单的判断甚至是猜测，给出可能存在缺陷的条件，场景等，生产对应的测试点；</a:t>
            </a:r>
          </a:p>
          <a:p>
            <a:r>
              <a:rPr lang="en-US" altLang="zh-CN" dirty="0"/>
              <a:t>exp:</a:t>
            </a:r>
            <a:r>
              <a:rPr lang="zh-CN" altLang="zh-CN" dirty="0"/>
              <a:t>可能有些设计人员没考虑全反压的情况，在测试点分解时可增加接口上的反压测试，可通过</a:t>
            </a:r>
            <a:r>
              <a:rPr lang="en-US" altLang="zh-CN" dirty="0"/>
              <a:t>force</a:t>
            </a:r>
            <a:r>
              <a:rPr lang="zh-CN" altLang="zh-CN" dirty="0"/>
              <a:t>一定时间的</a:t>
            </a:r>
            <a:r>
              <a:rPr lang="en-US" altLang="zh-CN" dirty="0"/>
              <a:t>full</a:t>
            </a:r>
            <a:r>
              <a:rPr lang="zh-CN" altLang="zh-CN" dirty="0"/>
              <a:t>或</a:t>
            </a:r>
            <a:r>
              <a:rPr lang="en-US" altLang="zh-CN" dirty="0" err="1"/>
              <a:t>afull</a:t>
            </a:r>
            <a:r>
              <a:rPr lang="zh-CN" altLang="zh-CN" dirty="0"/>
              <a:t>信号，观察逻辑处理情况</a:t>
            </a:r>
            <a:r>
              <a:rPr lang="en-US" altLang="zh-CN" dirty="0"/>
              <a:t>;</a:t>
            </a:r>
            <a:endParaRPr lang="zh-C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17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9840"/>
            <a:ext cx="9144000" cy="2727960"/>
          </a:xfrm>
        </p:spPr>
        <p:txBody>
          <a:bodyPr/>
          <a:lstStyle/>
          <a:p>
            <a:pPr algn="l"/>
            <a:r>
              <a:rPr lang="zh-CN" altLang="en-US" dirty="0"/>
              <a:t>测试点分解的原则之场景分析法</a:t>
            </a:r>
            <a:endParaRPr lang="en-US" altLang="zh-CN" dirty="0"/>
          </a:p>
          <a:p>
            <a:r>
              <a:rPr lang="zh-CN" altLang="en-US" dirty="0"/>
              <a:t>通过描述的业务流程，设计用例来列出不同业务场景，作为测试用例的测试数据</a:t>
            </a:r>
          </a:p>
          <a:p>
            <a:r>
              <a:rPr lang="zh-CN" altLang="en-US" dirty="0"/>
              <a:t>基本流：主要是功能的正常操作流程</a:t>
            </a:r>
          </a:p>
          <a:p>
            <a:r>
              <a:rPr lang="zh-CN" altLang="en-US" dirty="0"/>
              <a:t>分支流：需要程序做非法判断处理的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29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9840"/>
            <a:ext cx="9144000" cy="2727960"/>
          </a:xfrm>
        </p:spPr>
        <p:txBody>
          <a:bodyPr/>
          <a:lstStyle/>
          <a:p>
            <a:pPr algn="l"/>
            <a:r>
              <a:rPr lang="zh-CN" altLang="en-US" dirty="0"/>
              <a:t>测试点分解的原则之随机变量法</a:t>
            </a:r>
            <a:endParaRPr lang="en-US" altLang="zh-CN" dirty="0"/>
          </a:p>
          <a:p>
            <a:pPr algn="l"/>
            <a:r>
              <a:rPr lang="zh-CN" altLang="en-US" dirty="0"/>
              <a:t>对于耦合性极弱的一系列功能点，采用随机的测试方式，在每次运行测试用例之前或过程中，改变这些功能点的组合值，撞击不同的</a:t>
            </a:r>
            <a:r>
              <a:rPr lang="en-US" altLang="zh-CN" dirty="0"/>
              <a:t>corner  case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zh-CN" altLang="en-US" dirty="0"/>
              <a:t>对于耦合性较强的功能点，可采用定向</a:t>
            </a:r>
            <a:r>
              <a:rPr lang="en-US" altLang="zh-CN" dirty="0"/>
              <a:t>+</a:t>
            </a:r>
            <a:r>
              <a:rPr lang="zh-CN" altLang="en-US" dirty="0"/>
              <a:t>随机变量的策略进行覆盖；</a:t>
            </a:r>
            <a:endParaRPr lang="en-US" altLang="zh-CN" dirty="0"/>
          </a:p>
          <a:p>
            <a:pPr algn="l"/>
            <a:r>
              <a:rPr lang="zh-CN" altLang="en-US" dirty="0"/>
              <a:t>对于耦合性极强的功能点，则通过定向</a:t>
            </a:r>
            <a:r>
              <a:rPr lang="en-US" altLang="zh-CN" dirty="0"/>
              <a:t>+</a:t>
            </a:r>
            <a:r>
              <a:rPr lang="zh-CN" altLang="en-US" dirty="0"/>
              <a:t>异常测试的策略进行覆盖；</a:t>
            </a:r>
          </a:p>
        </p:txBody>
      </p:sp>
    </p:spTree>
    <p:extLst>
      <p:ext uri="{BB962C8B-B14F-4D97-AF65-F5344CB8AC3E}">
        <p14:creationId xmlns:p14="http://schemas.microsoft.com/office/powerpoint/2010/main" val="72951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2194559"/>
            <a:ext cx="9601200" cy="427397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什么是测试点？</a:t>
            </a:r>
            <a:endParaRPr lang="en-US" altLang="zh-CN" dirty="0"/>
          </a:p>
          <a:p>
            <a:pPr algn="l"/>
            <a:r>
              <a:rPr lang="en-US" altLang="zh-CN" dirty="0"/>
              <a:t>IC</a:t>
            </a:r>
            <a:r>
              <a:rPr lang="zh-CN" altLang="en-US" dirty="0"/>
              <a:t>验证的测试点分解，有别于传统软件测试领域的测试点分解。</a:t>
            </a:r>
            <a:endParaRPr lang="en-US" altLang="zh-CN" dirty="0"/>
          </a:p>
          <a:p>
            <a:pPr algn="l"/>
            <a:r>
              <a:rPr lang="zh-CN" altLang="en-US" dirty="0"/>
              <a:t>对于软件测试人员来说，可以是系统支持的某一个功能点，比如：</a:t>
            </a:r>
            <a:endParaRPr lang="en-US" altLang="zh-CN" dirty="0"/>
          </a:p>
          <a:p>
            <a:pPr algn="l"/>
            <a:r>
              <a:rPr lang="zh-CN" altLang="en-US" dirty="0"/>
              <a:t>支持上位机通过</a:t>
            </a:r>
            <a:r>
              <a:rPr lang="en-US" altLang="zh-CN" dirty="0"/>
              <a:t>USB</a:t>
            </a:r>
            <a:r>
              <a:rPr lang="zh-CN" altLang="en-US" dirty="0"/>
              <a:t>接口访问内存，访问地址范围为全部内存空间；分解的结果比较宽泛；</a:t>
            </a:r>
            <a:endParaRPr lang="en-US" altLang="zh-CN" dirty="0"/>
          </a:p>
          <a:p>
            <a:pPr algn="l"/>
            <a:r>
              <a:rPr lang="zh-CN" altLang="en-US" dirty="0"/>
              <a:t>对于</a:t>
            </a:r>
            <a:r>
              <a:rPr lang="en-US" altLang="zh-CN" dirty="0"/>
              <a:t>IC</a:t>
            </a:r>
            <a:r>
              <a:rPr lang="zh-CN" altLang="en-US" dirty="0"/>
              <a:t>验证人员来说，测试点必须是一个精确的，无法再继续细分的功能点，分解的结果必须准确、收敛。</a:t>
            </a:r>
            <a:endParaRPr lang="en-US" altLang="zh-CN" dirty="0"/>
          </a:p>
          <a:p>
            <a:pPr algn="l"/>
            <a:r>
              <a:rPr lang="zh-CN" altLang="en-US" dirty="0"/>
              <a:t>比如：支持通过单口</a:t>
            </a:r>
            <a:r>
              <a:rPr lang="en-US" altLang="zh-CN" dirty="0"/>
              <a:t>memory</a:t>
            </a:r>
            <a:r>
              <a:rPr lang="zh-CN" altLang="en-US" dirty="0"/>
              <a:t>接口，读写内嵌</a:t>
            </a:r>
            <a:r>
              <a:rPr lang="en-US" altLang="zh-CN" dirty="0"/>
              <a:t>SRAM</a:t>
            </a:r>
            <a:r>
              <a:rPr lang="zh-CN" altLang="en-US" dirty="0"/>
              <a:t>，地址覆盖</a:t>
            </a:r>
            <a:r>
              <a:rPr lang="en-US" altLang="zh-CN" dirty="0"/>
              <a:t>’d0;</a:t>
            </a:r>
          </a:p>
          <a:p>
            <a:pPr algn="l"/>
            <a:r>
              <a:rPr lang="zh-CN" altLang="en-US" dirty="0"/>
              <a:t>           支持通过单口</a:t>
            </a:r>
            <a:r>
              <a:rPr lang="en-US" altLang="zh-CN" dirty="0"/>
              <a:t>memory</a:t>
            </a:r>
            <a:r>
              <a:rPr lang="zh-CN" altLang="en-US" dirty="0"/>
              <a:t>接口，读写内嵌</a:t>
            </a:r>
            <a:r>
              <a:rPr lang="en-US" altLang="zh-CN" dirty="0"/>
              <a:t>SRAM</a:t>
            </a:r>
            <a:r>
              <a:rPr lang="zh-CN" altLang="en-US" dirty="0"/>
              <a:t>，地址覆盖</a:t>
            </a:r>
            <a:r>
              <a:rPr lang="en-US" altLang="zh-CN" dirty="0"/>
              <a:t>[1:126];</a:t>
            </a:r>
          </a:p>
          <a:p>
            <a:pPr algn="l"/>
            <a:r>
              <a:rPr lang="zh-CN" altLang="en-US" dirty="0"/>
              <a:t>           支持通过单口</a:t>
            </a:r>
            <a:r>
              <a:rPr lang="en-US" altLang="zh-CN" dirty="0"/>
              <a:t>memory</a:t>
            </a:r>
            <a:r>
              <a:rPr lang="zh-CN" altLang="en-US" dirty="0"/>
              <a:t>接口，读写内嵌</a:t>
            </a:r>
            <a:r>
              <a:rPr lang="en-US" altLang="zh-CN" dirty="0"/>
              <a:t>SRAM</a:t>
            </a:r>
            <a:r>
              <a:rPr lang="zh-CN" altLang="en-US" dirty="0"/>
              <a:t>，地址覆盖</a:t>
            </a:r>
            <a:r>
              <a:rPr lang="en-US" altLang="zh-CN" dirty="0"/>
              <a:t>’d127;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06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" y="2265681"/>
            <a:ext cx="11196320" cy="3992879"/>
          </a:xfrm>
        </p:spPr>
        <p:txBody>
          <a:bodyPr/>
          <a:lstStyle/>
          <a:p>
            <a:pPr algn="l"/>
            <a:r>
              <a:rPr lang="zh-CN" altLang="en-US" dirty="0"/>
              <a:t>测试点的获取原则</a:t>
            </a:r>
            <a:endParaRPr lang="en-US" altLang="zh-CN" dirty="0"/>
          </a:p>
          <a:p>
            <a:pPr algn="l"/>
            <a:r>
              <a:rPr lang="zh-CN" altLang="en-US" dirty="0"/>
              <a:t>第一类：通过需求测试中的输入、输出、约束、限制，给出对应验证内容（功能验证）</a:t>
            </a:r>
            <a:endParaRPr lang="en-US" altLang="zh-CN" dirty="0"/>
          </a:p>
          <a:p>
            <a:pPr algn="l"/>
            <a:r>
              <a:rPr lang="zh-CN" altLang="en-US" dirty="0"/>
              <a:t>第二类：针对各功能间的顺序、交互项，给出对应验证内容（功能业务验证）</a:t>
            </a:r>
            <a:endParaRPr lang="en-US" altLang="zh-CN" dirty="0"/>
          </a:p>
          <a:p>
            <a:pPr algn="l"/>
            <a:r>
              <a:rPr lang="zh-CN" altLang="en-US" dirty="0"/>
              <a:t>第三类：充分覆盖需求，包含隐形需求，比如异常情况测试（如中断异常、</a:t>
            </a:r>
            <a:r>
              <a:rPr lang="en-US" altLang="zh-CN" dirty="0" err="1"/>
              <a:t>fifo</a:t>
            </a:r>
            <a:r>
              <a:rPr lang="zh-CN" altLang="en-US" dirty="0"/>
              <a:t>反压异常、握手信号异常、</a:t>
            </a:r>
            <a:r>
              <a:rPr lang="en-US" altLang="zh-CN" dirty="0"/>
              <a:t>memory</a:t>
            </a:r>
            <a:r>
              <a:rPr lang="zh-CN" altLang="en-US" dirty="0"/>
              <a:t>读写异常、置复位异常等），最大性能测试等；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04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800" y="2529839"/>
            <a:ext cx="9474200" cy="3989493"/>
          </a:xfrm>
        </p:spPr>
        <p:txBody>
          <a:bodyPr/>
          <a:lstStyle/>
          <a:p>
            <a:pPr algn="l"/>
            <a:r>
              <a:rPr lang="zh-CN" altLang="en-US" dirty="0"/>
              <a:t>测试点的特性和分类</a:t>
            </a:r>
            <a:endParaRPr lang="en-US" altLang="zh-CN" dirty="0"/>
          </a:p>
          <a:p>
            <a:pPr algn="l"/>
            <a:r>
              <a:rPr lang="zh-CN" altLang="en-US" dirty="0"/>
              <a:t>根据测试点的属性，可以从以下维度进行分解：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时钟、复位功能点；变频、复位生效、解除、频繁复位等；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常规功能点；规格文档中提取的功能点；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性能点；规格文档中提及的一些性能参数；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异常功能点；异常情况对</a:t>
            </a:r>
            <a:r>
              <a:rPr lang="en-US" altLang="zh-CN" dirty="0"/>
              <a:t>DUT</a:t>
            </a:r>
            <a:r>
              <a:rPr lang="zh-CN" altLang="en-US" dirty="0"/>
              <a:t>的冲击，评估系统的健壮性、可恢复性及灾难等级评估等；</a:t>
            </a:r>
          </a:p>
        </p:txBody>
      </p:sp>
    </p:spTree>
    <p:extLst>
      <p:ext uri="{BB962C8B-B14F-4D97-AF65-F5344CB8AC3E}">
        <p14:creationId xmlns:p14="http://schemas.microsoft.com/office/powerpoint/2010/main" val="29112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733" y="2529839"/>
            <a:ext cx="9330267" cy="344762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为什么要做测试点分解</a:t>
            </a:r>
            <a:endParaRPr lang="en-US" altLang="zh-CN" dirty="0"/>
          </a:p>
          <a:p>
            <a:pPr algn="l"/>
            <a:r>
              <a:rPr lang="zh-CN" altLang="en-US" dirty="0"/>
              <a:t>让验证人员对待测功能点集合有一个准确无误的认知，在测试点评审阶段对认知的错误及时纠正；</a:t>
            </a:r>
            <a:endParaRPr lang="en-US" altLang="zh-CN" dirty="0"/>
          </a:p>
          <a:p>
            <a:pPr algn="l"/>
            <a:r>
              <a:rPr lang="zh-CN" altLang="en-US" dirty="0"/>
              <a:t>对验证内容有一个清晰的掌握，从而能够合理制定验证计划，避免窝工；</a:t>
            </a:r>
            <a:endParaRPr lang="en-US" altLang="zh-CN" dirty="0"/>
          </a:p>
          <a:p>
            <a:pPr algn="l"/>
            <a:r>
              <a:rPr lang="zh-CN" altLang="en-US" dirty="0"/>
              <a:t>为验证出口条件做好准备，功能覆盖率</a:t>
            </a:r>
            <a:r>
              <a:rPr lang="en-US" altLang="zh-CN" dirty="0"/>
              <a:t>100%</a:t>
            </a:r>
            <a:r>
              <a:rPr lang="zh-CN" altLang="en-US" dirty="0"/>
              <a:t>需要提前对功能点做好分解；</a:t>
            </a:r>
            <a:endParaRPr lang="en-US" altLang="zh-CN" dirty="0"/>
          </a:p>
          <a:p>
            <a:pPr algn="l"/>
            <a:r>
              <a:rPr lang="zh-CN" altLang="en-US" dirty="0"/>
              <a:t>便于确定验证进度，合理安排验证时间；</a:t>
            </a:r>
          </a:p>
        </p:txBody>
      </p:sp>
    </p:spTree>
    <p:extLst>
      <p:ext uri="{BB962C8B-B14F-4D97-AF65-F5344CB8AC3E}">
        <p14:creationId xmlns:p14="http://schemas.microsoft.com/office/powerpoint/2010/main" val="413259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200" y="2529839"/>
            <a:ext cx="9321800" cy="370162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测试点相关的概念之验证规格</a:t>
            </a:r>
            <a:endParaRPr lang="en-US" altLang="zh-CN" dirty="0"/>
          </a:p>
          <a:p>
            <a:pPr algn="l"/>
            <a:r>
              <a:rPr lang="zh-CN" altLang="en-US" dirty="0"/>
              <a:t>首先明确下，测试点的入口条件为：</a:t>
            </a:r>
            <a:endParaRPr lang="en-US" altLang="zh-CN" dirty="0"/>
          </a:p>
          <a:p>
            <a:pPr algn="l"/>
            <a:r>
              <a:rPr lang="zh-CN" altLang="en-US" dirty="0"/>
              <a:t>详细设计文档、概要设计文档（可选）、需求说明文档、需求分析文档（可选）</a:t>
            </a:r>
            <a:endParaRPr lang="en-US" altLang="zh-CN" dirty="0"/>
          </a:p>
          <a:p>
            <a:pPr algn="l"/>
            <a:r>
              <a:rPr lang="zh-CN" altLang="en-US" dirty="0"/>
              <a:t>根据芯片设计的流程，需求说明文档会最先形成并冻结，随后是详细设计文档，个别公司在这两者之间还会有一个总体设计文档的环节。</a:t>
            </a:r>
          </a:p>
        </p:txBody>
      </p:sp>
    </p:spTree>
    <p:extLst>
      <p:ext uri="{BB962C8B-B14F-4D97-AF65-F5344CB8AC3E}">
        <p14:creationId xmlns:p14="http://schemas.microsoft.com/office/powerpoint/2010/main" val="386856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199" y="2286001"/>
            <a:ext cx="10329333" cy="392853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测试点相关的概念之测试用例</a:t>
            </a:r>
            <a:endParaRPr lang="en-US" altLang="zh-CN" dirty="0"/>
          </a:p>
          <a:p>
            <a:r>
              <a:rPr lang="zh-CN" altLang="en-US" dirty="0"/>
              <a:t>    定义：是为特定的目的而设计的一组测试输入、执行条件和预期的结果，体现测试方案、方法、技术和策略。</a:t>
            </a:r>
          </a:p>
          <a:p>
            <a:r>
              <a:rPr lang="zh-CN" altLang="en-US" dirty="0"/>
              <a:t>主要元素：测试环境、测试输入数据、测试执行步骤、测试预期结果；</a:t>
            </a:r>
          </a:p>
          <a:p>
            <a:pPr algn="l"/>
            <a:r>
              <a:rPr lang="en-US" altLang="zh-CN" dirty="0"/>
              <a:t>    </a:t>
            </a:r>
            <a:r>
              <a:rPr lang="zh-CN" altLang="en-US" dirty="0"/>
              <a:t>高质量用例具备的特点：正确性，完整性（涵盖功能、性能、压力等），准确性，清晰、简洁，可重用性，可维护性（根据需求更新、增加、删除）；</a:t>
            </a:r>
            <a:endParaRPr lang="en-US" altLang="zh-CN" dirty="0"/>
          </a:p>
          <a:p>
            <a:pPr algn="l"/>
            <a:r>
              <a:rPr lang="zh-CN" altLang="en-US" dirty="0"/>
              <a:t>    测试用例设计原则：基于测试方法（不同的测试方法）、基于测试需求（单元、集成、配置项目测试）、兼顾测试充分性和效率、测试用例代表性、测试结果的可判定性</a:t>
            </a:r>
          </a:p>
        </p:txBody>
      </p:sp>
    </p:spTree>
    <p:extLst>
      <p:ext uri="{BB962C8B-B14F-4D97-AF65-F5344CB8AC3E}">
        <p14:creationId xmlns:p14="http://schemas.microsoft.com/office/powerpoint/2010/main" val="395130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411" y="2529839"/>
            <a:ext cx="10154652" cy="39768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测试点相关的概念之功能覆盖率</a:t>
            </a:r>
            <a:endParaRPr lang="en-US" altLang="zh-CN" dirty="0"/>
          </a:p>
          <a:p>
            <a:r>
              <a:rPr lang="zh-CN" altLang="en-US" b="1" dirty="0"/>
              <a:t>功能覆盖率</a:t>
            </a:r>
            <a:r>
              <a:rPr lang="zh-CN" altLang="en-US" dirty="0"/>
              <a:t>（</a:t>
            </a:r>
            <a:r>
              <a:rPr lang="en-US" altLang="zh-CN" dirty="0"/>
              <a:t>Function Coverage</a:t>
            </a:r>
            <a:r>
              <a:rPr lang="zh-CN" altLang="en-US" dirty="0"/>
              <a:t>）是属于</a:t>
            </a:r>
            <a:r>
              <a:rPr lang="zh-CN" altLang="en-US" dirty="0">
                <a:hlinkClick r:id="rId3"/>
              </a:rPr>
              <a:t>黑盒测试</a:t>
            </a:r>
            <a:r>
              <a:rPr lang="zh-CN" altLang="en-US" dirty="0"/>
              <a:t>范畴内的，在实际测试中，涉及到的覆盖率一般都是结构化覆盖率，与黑盒相关的覆盖率比较少。</a:t>
            </a:r>
          </a:p>
          <a:p>
            <a:r>
              <a:rPr lang="zh-CN" altLang="en-US" dirty="0"/>
              <a:t>功能覆盖中最常见的是需求覆盖，其含义是通过设计一定的测试用例，要求每个需求点都被测试到。</a:t>
            </a:r>
          </a:p>
          <a:p>
            <a:r>
              <a:rPr lang="zh-CN" altLang="en-US" dirty="0"/>
              <a:t>其公式是需求覆盖 ＝ （被验证到的需求数量）</a:t>
            </a:r>
            <a:r>
              <a:rPr lang="en-US" altLang="zh-CN" dirty="0"/>
              <a:t>/</a:t>
            </a:r>
            <a:r>
              <a:rPr lang="zh-CN" altLang="en-US" dirty="0"/>
              <a:t>（总的需求数量）</a:t>
            </a:r>
          </a:p>
          <a:p>
            <a:r>
              <a:rPr lang="zh-CN" altLang="en-US" dirty="0"/>
              <a:t>在黑盒测试中还有一个覆盖叫接口覆盖（或者称为入口点覆盖），要求通过设计一定的用例使得系统的每个接口被测试到。</a:t>
            </a:r>
          </a:p>
          <a:p>
            <a:r>
              <a:rPr lang="zh-CN" altLang="en-US" dirty="0"/>
              <a:t>由于黑盒测试把被测系统理解为一个黑盒，</a:t>
            </a:r>
            <a:r>
              <a:rPr lang="zh-CN" altLang="en-US" dirty="0">
                <a:hlinkClick r:id="rId4"/>
              </a:rPr>
              <a:t>测试</a:t>
            </a:r>
            <a:r>
              <a:rPr lang="zh-CN" altLang="en-US" dirty="0"/>
              <a:t>时，输入测试数据，然后判定输出结果是否与期望结果一致。根据这个可以得到输入数据的覆盖情况，即通过设计一定的用例，要求每种数据情况都被测试到。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42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5F44-B94E-4A38-8EFF-C198ADCF9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zh-CN" altLang="en-US" dirty="0"/>
              <a:t>测试点分解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DB682-BC99-4CED-907E-6C5D984D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9840"/>
            <a:ext cx="9144000" cy="2727960"/>
          </a:xfrm>
        </p:spPr>
        <p:txBody>
          <a:bodyPr/>
          <a:lstStyle/>
          <a:p>
            <a:pPr algn="l"/>
            <a:r>
              <a:rPr lang="zh-CN" altLang="en-US" dirty="0"/>
              <a:t>测试点相关的概念之功能覆盖率</a:t>
            </a:r>
            <a:endParaRPr lang="en-US" altLang="zh-CN" dirty="0"/>
          </a:p>
          <a:p>
            <a:pPr algn="l"/>
            <a:r>
              <a:rPr lang="zh-CN" altLang="en-US" dirty="0"/>
              <a:t>功能覆盖率是基于验证计划而设计的。当功能覆盖率高，而代码覆盖率低的时候，验证计划不够完备。反之，检查设计是否完整的实现了所有的功能。</a:t>
            </a:r>
            <a:endParaRPr lang="en-US" altLang="zh-CN" dirty="0"/>
          </a:p>
          <a:p>
            <a:pPr algn="l"/>
            <a:r>
              <a:rPr lang="zh-CN" altLang="en-US" dirty="0"/>
              <a:t>当前主流功能覆盖率收集方法：</a:t>
            </a:r>
            <a:r>
              <a:rPr lang="en-US" altLang="zh-CN" dirty="0" err="1"/>
              <a:t>covergroup</a:t>
            </a:r>
            <a:r>
              <a:rPr lang="zh-CN" altLang="en-US" dirty="0"/>
              <a:t>（详见</a:t>
            </a:r>
            <a:r>
              <a:rPr lang="en-US" altLang="zh-CN" dirty="0" err="1"/>
              <a:t>covergroup</a:t>
            </a:r>
            <a:r>
              <a:rPr lang="zh-CN" altLang="en-US" dirty="0"/>
              <a:t>章节）</a:t>
            </a:r>
          </a:p>
        </p:txBody>
      </p:sp>
    </p:spTree>
    <p:extLst>
      <p:ext uri="{BB962C8B-B14F-4D97-AF65-F5344CB8AC3E}">
        <p14:creationId xmlns:p14="http://schemas.microsoft.com/office/powerpoint/2010/main" val="173432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1396</Words>
  <Application>Microsoft Office PowerPoint</Application>
  <PresentationFormat>宽屏</PresentationFormat>
  <Paragraphs>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测试点分解</vt:lpstr>
      <vt:lpstr>测试点分解</vt:lpstr>
      <vt:lpstr>测试点分解</vt:lpstr>
      <vt:lpstr>测试点分解</vt:lpstr>
      <vt:lpstr>测试点分解</vt:lpstr>
      <vt:lpstr>测试点分解</vt:lpstr>
      <vt:lpstr>测试点分解</vt:lpstr>
      <vt:lpstr>测试点分解</vt:lpstr>
      <vt:lpstr>测试点分解</vt:lpstr>
      <vt:lpstr>测试点分解</vt:lpstr>
      <vt:lpstr>测试点分解</vt:lpstr>
      <vt:lpstr>测试点分解</vt:lpstr>
      <vt:lpstr>测试点分解</vt:lpstr>
      <vt:lpstr>测试点分解</vt:lpstr>
      <vt:lpstr>测试点分解</vt:lpstr>
      <vt:lpstr>测试点分解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测试点分解</dc:title>
  <dc:creator>wcc</dc:creator>
  <cp:lastModifiedBy>wcc</cp:lastModifiedBy>
  <cp:revision>65</cp:revision>
  <dcterms:created xsi:type="dcterms:W3CDTF">2019-01-21T02:08:35Z</dcterms:created>
  <dcterms:modified xsi:type="dcterms:W3CDTF">2021-07-14T08:56:10Z</dcterms:modified>
</cp:coreProperties>
</file>