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71" r:id="rId3"/>
    <p:sldId id="270" r:id="rId4"/>
    <p:sldId id="269" r:id="rId5"/>
    <p:sldId id="272" r:id="rId6"/>
    <p:sldId id="274" r:id="rId7"/>
    <p:sldId id="275" r:id="rId8"/>
    <p:sldId id="276" r:id="rId9"/>
    <p:sldId id="273"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90" r:id="rId23"/>
    <p:sldId id="291" r:id="rId24"/>
    <p:sldId id="292" r:id="rId25"/>
    <p:sldId id="293" r:id="rId26"/>
    <p:sldId id="294" r:id="rId27"/>
    <p:sldId id="295" r:id="rId28"/>
    <p:sldId id="296" r:id="rId29"/>
    <p:sldId id="297" r:id="rId30"/>
    <p:sldId id="298" r:id="rId31"/>
    <p:sldId id="299" r:id="rId32"/>
    <p:sldId id="301" r:id="rId33"/>
    <p:sldId id="300" r:id="rId34"/>
    <p:sldId id="302" r:id="rId35"/>
    <p:sldId id="303" r:id="rId36"/>
    <p:sldId id="304" r:id="rId37"/>
    <p:sldId id="305" r:id="rId38"/>
    <p:sldId id="306" r:id="rId39"/>
    <p:sldId id="308" r:id="rId40"/>
    <p:sldId id="309" r:id="rId41"/>
    <p:sldId id="310" r:id="rId42"/>
    <p:sldId id="257" r:id="rId43"/>
    <p:sldId id="258" r:id="rId44"/>
    <p:sldId id="259" r:id="rId45"/>
    <p:sldId id="260" r:id="rId46"/>
    <p:sldId id="261" r:id="rId47"/>
    <p:sldId id="268" r:id="rId48"/>
    <p:sldId id="262" r:id="rId49"/>
    <p:sldId id="263" r:id="rId50"/>
    <p:sldId id="313" r:id="rId51"/>
    <p:sldId id="316" r:id="rId52"/>
    <p:sldId id="314"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15" r:id="rId67"/>
    <p:sldId id="331" r:id="rId68"/>
    <p:sldId id="332" r:id="rId69"/>
    <p:sldId id="333" r:id="rId70"/>
    <p:sldId id="334" r:id="rId71"/>
    <p:sldId id="335" r:id="rId72"/>
    <p:sldId id="312" r:id="rId73"/>
    <p:sldId id="264" r:id="rId74"/>
    <p:sldId id="265" r:id="rId75"/>
    <p:sldId id="266" r:id="rId76"/>
    <p:sldId id="267" r:id="rId77"/>
    <p:sldId id="311"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A63A0-FF23-4135-BE37-FFFD93B2C8B9}" type="datetimeFigureOut">
              <a:rPr lang="zh-CN" altLang="en-US" smtClean="0"/>
              <a:t>2021/7/21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E514C-4957-4532-8110-5620925B86DC}" type="slidenum">
              <a:rPr lang="zh-CN" altLang="en-US" smtClean="0"/>
              <a:t>‹#›</a:t>
            </a:fld>
            <a:endParaRPr lang="zh-CN" altLang="en-US"/>
          </a:p>
        </p:txBody>
      </p:sp>
    </p:spTree>
    <p:extLst>
      <p:ext uri="{BB962C8B-B14F-4D97-AF65-F5344CB8AC3E}">
        <p14:creationId xmlns:p14="http://schemas.microsoft.com/office/powerpoint/2010/main" val="174602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5E514C-4957-4532-8110-5620925B86DC}" type="slidenum">
              <a:rPr lang="zh-CN" altLang="en-US" smtClean="0"/>
              <a:t>30</a:t>
            </a:fld>
            <a:endParaRPr lang="zh-CN" altLang="en-US"/>
          </a:p>
        </p:txBody>
      </p:sp>
    </p:spTree>
    <p:extLst>
      <p:ext uri="{BB962C8B-B14F-4D97-AF65-F5344CB8AC3E}">
        <p14:creationId xmlns:p14="http://schemas.microsoft.com/office/powerpoint/2010/main" val="1526949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5E514C-4957-4532-8110-5620925B86DC}" type="slidenum">
              <a:rPr lang="zh-CN" altLang="en-US" smtClean="0"/>
              <a:t>39</a:t>
            </a:fld>
            <a:endParaRPr lang="zh-CN" altLang="en-US"/>
          </a:p>
        </p:txBody>
      </p:sp>
    </p:spTree>
    <p:extLst>
      <p:ext uri="{BB962C8B-B14F-4D97-AF65-F5344CB8AC3E}">
        <p14:creationId xmlns:p14="http://schemas.microsoft.com/office/powerpoint/2010/main" val="1921536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5E514C-4957-4532-8110-5620925B86DC}" type="slidenum">
              <a:rPr lang="zh-CN" altLang="en-US" smtClean="0"/>
              <a:t>40</a:t>
            </a:fld>
            <a:endParaRPr lang="zh-CN" altLang="en-US"/>
          </a:p>
        </p:txBody>
      </p:sp>
    </p:spTree>
    <p:extLst>
      <p:ext uri="{BB962C8B-B14F-4D97-AF65-F5344CB8AC3E}">
        <p14:creationId xmlns:p14="http://schemas.microsoft.com/office/powerpoint/2010/main" val="288116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5E514C-4957-4532-8110-5620925B86DC}" type="slidenum">
              <a:rPr lang="zh-CN" altLang="en-US" smtClean="0"/>
              <a:t>41</a:t>
            </a:fld>
            <a:endParaRPr lang="zh-CN" altLang="en-US"/>
          </a:p>
        </p:txBody>
      </p:sp>
    </p:spTree>
    <p:extLst>
      <p:ext uri="{BB962C8B-B14F-4D97-AF65-F5344CB8AC3E}">
        <p14:creationId xmlns:p14="http://schemas.microsoft.com/office/powerpoint/2010/main" val="414073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5E514C-4957-4532-8110-5620925B86DC}" type="slidenum">
              <a:rPr lang="zh-CN" altLang="en-US" smtClean="0"/>
              <a:t>31</a:t>
            </a:fld>
            <a:endParaRPr lang="zh-CN" altLang="en-US"/>
          </a:p>
        </p:txBody>
      </p:sp>
    </p:spTree>
    <p:extLst>
      <p:ext uri="{BB962C8B-B14F-4D97-AF65-F5344CB8AC3E}">
        <p14:creationId xmlns:p14="http://schemas.microsoft.com/office/powerpoint/2010/main" val="128426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5E514C-4957-4532-8110-5620925B86DC}" type="slidenum">
              <a:rPr lang="zh-CN" altLang="en-US" smtClean="0"/>
              <a:t>32</a:t>
            </a:fld>
            <a:endParaRPr lang="zh-CN" altLang="en-US"/>
          </a:p>
        </p:txBody>
      </p:sp>
    </p:spTree>
    <p:extLst>
      <p:ext uri="{BB962C8B-B14F-4D97-AF65-F5344CB8AC3E}">
        <p14:creationId xmlns:p14="http://schemas.microsoft.com/office/powerpoint/2010/main" val="1042461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5E514C-4957-4532-8110-5620925B86DC}" type="slidenum">
              <a:rPr lang="zh-CN" altLang="en-US" smtClean="0"/>
              <a:t>33</a:t>
            </a:fld>
            <a:endParaRPr lang="zh-CN" altLang="en-US"/>
          </a:p>
        </p:txBody>
      </p:sp>
    </p:spTree>
    <p:extLst>
      <p:ext uri="{BB962C8B-B14F-4D97-AF65-F5344CB8AC3E}">
        <p14:creationId xmlns:p14="http://schemas.microsoft.com/office/powerpoint/2010/main" val="3080563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5E514C-4957-4532-8110-5620925B86DC}" type="slidenum">
              <a:rPr lang="zh-CN" altLang="en-US" smtClean="0"/>
              <a:t>34</a:t>
            </a:fld>
            <a:endParaRPr lang="zh-CN" altLang="en-US"/>
          </a:p>
        </p:txBody>
      </p:sp>
    </p:spTree>
    <p:extLst>
      <p:ext uri="{BB962C8B-B14F-4D97-AF65-F5344CB8AC3E}">
        <p14:creationId xmlns:p14="http://schemas.microsoft.com/office/powerpoint/2010/main" val="255337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5E514C-4957-4532-8110-5620925B86DC}" type="slidenum">
              <a:rPr lang="zh-CN" altLang="en-US" smtClean="0"/>
              <a:t>35</a:t>
            </a:fld>
            <a:endParaRPr lang="zh-CN" altLang="en-US"/>
          </a:p>
        </p:txBody>
      </p:sp>
    </p:spTree>
    <p:extLst>
      <p:ext uri="{BB962C8B-B14F-4D97-AF65-F5344CB8AC3E}">
        <p14:creationId xmlns:p14="http://schemas.microsoft.com/office/powerpoint/2010/main" val="3372791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5E514C-4957-4532-8110-5620925B86DC}" type="slidenum">
              <a:rPr lang="zh-CN" altLang="en-US" smtClean="0"/>
              <a:t>36</a:t>
            </a:fld>
            <a:endParaRPr lang="zh-CN" altLang="en-US"/>
          </a:p>
        </p:txBody>
      </p:sp>
    </p:spTree>
    <p:extLst>
      <p:ext uri="{BB962C8B-B14F-4D97-AF65-F5344CB8AC3E}">
        <p14:creationId xmlns:p14="http://schemas.microsoft.com/office/powerpoint/2010/main" val="1492869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5E514C-4957-4532-8110-5620925B86DC}" type="slidenum">
              <a:rPr lang="zh-CN" altLang="en-US" smtClean="0"/>
              <a:t>37</a:t>
            </a:fld>
            <a:endParaRPr lang="zh-CN" altLang="en-US"/>
          </a:p>
        </p:txBody>
      </p:sp>
    </p:spTree>
    <p:extLst>
      <p:ext uri="{BB962C8B-B14F-4D97-AF65-F5344CB8AC3E}">
        <p14:creationId xmlns:p14="http://schemas.microsoft.com/office/powerpoint/2010/main" val="1738113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5E514C-4957-4532-8110-5620925B86DC}" type="slidenum">
              <a:rPr lang="zh-CN" altLang="en-US" smtClean="0"/>
              <a:t>38</a:t>
            </a:fld>
            <a:endParaRPr lang="zh-CN" altLang="en-US"/>
          </a:p>
        </p:txBody>
      </p:sp>
    </p:spTree>
    <p:extLst>
      <p:ext uri="{BB962C8B-B14F-4D97-AF65-F5344CB8AC3E}">
        <p14:creationId xmlns:p14="http://schemas.microsoft.com/office/powerpoint/2010/main" val="702119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9428E-4A32-4D66-9C6E-E61795FC5B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4C85470-97E4-48EB-82C5-E39D20EA8E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6CA4BBB-71E4-4130-85BB-0472631F953F}"/>
              </a:ext>
            </a:extLst>
          </p:cNvPr>
          <p:cNvSpPr>
            <a:spLocks noGrp="1"/>
          </p:cNvSpPr>
          <p:nvPr>
            <p:ph type="dt" sz="half" idx="10"/>
          </p:nvPr>
        </p:nvSpPr>
        <p:spPr/>
        <p:txBody>
          <a:bodyPr/>
          <a:lstStyle/>
          <a:p>
            <a:fld id="{EF3B078C-4C7C-4B82-8341-CC78F8A6C8F6}" type="datetimeFigureOut">
              <a:rPr lang="zh-CN" altLang="en-US" smtClean="0"/>
              <a:t>2021/7/21</a:t>
            </a:fld>
            <a:endParaRPr lang="zh-CN" altLang="en-US"/>
          </a:p>
        </p:txBody>
      </p:sp>
      <p:sp>
        <p:nvSpPr>
          <p:cNvPr id="5" name="页脚占位符 4">
            <a:extLst>
              <a:ext uri="{FF2B5EF4-FFF2-40B4-BE49-F238E27FC236}">
                <a16:creationId xmlns:a16="http://schemas.microsoft.com/office/drawing/2014/main" id="{E4CE17D1-10BC-45B7-89AF-DB89E3B9F9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CF60C0-127C-45C0-9089-CFEF368ED513}"/>
              </a:ext>
            </a:extLst>
          </p:cNvPr>
          <p:cNvSpPr>
            <a:spLocks noGrp="1"/>
          </p:cNvSpPr>
          <p:nvPr>
            <p:ph type="sldNum" sz="quarter" idx="12"/>
          </p:nvPr>
        </p:nvSpPr>
        <p:spPr/>
        <p:txBody>
          <a:bodyPr/>
          <a:lstStyle/>
          <a:p>
            <a:fld id="{3BFEE0A0-FABC-48EE-8450-BB04FEC04A99}" type="slidenum">
              <a:rPr lang="zh-CN" altLang="en-US" smtClean="0"/>
              <a:t>‹#›</a:t>
            </a:fld>
            <a:endParaRPr lang="zh-CN" altLang="en-US"/>
          </a:p>
        </p:txBody>
      </p:sp>
    </p:spTree>
    <p:extLst>
      <p:ext uri="{BB962C8B-B14F-4D97-AF65-F5344CB8AC3E}">
        <p14:creationId xmlns:p14="http://schemas.microsoft.com/office/powerpoint/2010/main" val="1278392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3BD51-3F99-40C6-84E6-A813780CC9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F990B0D-488E-4E8C-ABEF-7355C9352BB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80DEF00-23BE-4A53-91B0-044DFEB68153}"/>
              </a:ext>
            </a:extLst>
          </p:cNvPr>
          <p:cNvSpPr>
            <a:spLocks noGrp="1"/>
          </p:cNvSpPr>
          <p:nvPr>
            <p:ph type="dt" sz="half" idx="10"/>
          </p:nvPr>
        </p:nvSpPr>
        <p:spPr/>
        <p:txBody>
          <a:bodyPr/>
          <a:lstStyle/>
          <a:p>
            <a:fld id="{EF3B078C-4C7C-4B82-8341-CC78F8A6C8F6}" type="datetimeFigureOut">
              <a:rPr lang="zh-CN" altLang="en-US" smtClean="0"/>
              <a:t>2021/7/21</a:t>
            </a:fld>
            <a:endParaRPr lang="zh-CN" altLang="en-US"/>
          </a:p>
        </p:txBody>
      </p:sp>
      <p:sp>
        <p:nvSpPr>
          <p:cNvPr id="5" name="页脚占位符 4">
            <a:extLst>
              <a:ext uri="{FF2B5EF4-FFF2-40B4-BE49-F238E27FC236}">
                <a16:creationId xmlns:a16="http://schemas.microsoft.com/office/drawing/2014/main" id="{332997B2-1E00-4F0A-8D6B-8FCBDBF5BF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800ABB-BAF6-42D2-A540-701557CCA307}"/>
              </a:ext>
            </a:extLst>
          </p:cNvPr>
          <p:cNvSpPr>
            <a:spLocks noGrp="1"/>
          </p:cNvSpPr>
          <p:nvPr>
            <p:ph type="sldNum" sz="quarter" idx="12"/>
          </p:nvPr>
        </p:nvSpPr>
        <p:spPr/>
        <p:txBody>
          <a:bodyPr/>
          <a:lstStyle/>
          <a:p>
            <a:fld id="{3BFEE0A0-FABC-48EE-8450-BB04FEC04A99}" type="slidenum">
              <a:rPr lang="zh-CN" altLang="en-US" smtClean="0"/>
              <a:t>‹#›</a:t>
            </a:fld>
            <a:endParaRPr lang="zh-CN" altLang="en-US"/>
          </a:p>
        </p:txBody>
      </p:sp>
    </p:spTree>
    <p:extLst>
      <p:ext uri="{BB962C8B-B14F-4D97-AF65-F5344CB8AC3E}">
        <p14:creationId xmlns:p14="http://schemas.microsoft.com/office/powerpoint/2010/main" val="3506014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3155176-4724-4085-8C6F-AD761BF6ABC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1F73320-3868-4635-9245-E9925F81EB5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44F5CC-CE88-4ED4-8519-FB330C551B6E}"/>
              </a:ext>
            </a:extLst>
          </p:cNvPr>
          <p:cNvSpPr>
            <a:spLocks noGrp="1"/>
          </p:cNvSpPr>
          <p:nvPr>
            <p:ph type="dt" sz="half" idx="10"/>
          </p:nvPr>
        </p:nvSpPr>
        <p:spPr/>
        <p:txBody>
          <a:bodyPr/>
          <a:lstStyle/>
          <a:p>
            <a:fld id="{EF3B078C-4C7C-4B82-8341-CC78F8A6C8F6}" type="datetimeFigureOut">
              <a:rPr lang="zh-CN" altLang="en-US" smtClean="0"/>
              <a:t>2021/7/21</a:t>
            </a:fld>
            <a:endParaRPr lang="zh-CN" altLang="en-US"/>
          </a:p>
        </p:txBody>
      </p:sp>
      <p:sp>
        <p:nvSpPr>
          <p:cNvPr id="5" name="页脚占位符 4">
            <a:extLst>
              <a:ext uri="{FF2B5EF4-FFF2-40B4-BE49-F238E27FC236}">
                <a16:creationId xmlns:a16="http://schemas.microsoft.com/office/drawing/2014/main" id="{97D96006-B6D7-4A27-94DD-5CFA0588F7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D918E8-3562-4CD3-BD46-629A9CAAAB19}"/>
              </a:ext>
            </a:extLst>
          </p:cNvPr>
          <p:cNvSpPr>
            <a:spLocks noGrp="1"/>
          </p:cNvSpPr>
          <p:nvPr>
            <p:ph type="sldNum" sz="quarter" idx="12"/>
          </p:nvPr>
        </p:nvSpPr>
        <p:spPr/>
        <p:txBody>
          <a:bodyPr/>
          <a:lstStyle/>
          <a:p>
            <a:fld id="{3BFEE0A0-FABC-48EE-8450-BB04FEC04A99}" type="slidenum">
              <a:rPr lang="zh-CN" altLang="en-US" smtClean="0"/>
              <a:t>‹#›</a:t>
            </a:fld>
            <a:endParaRPr lang="zh-CN" altLang="en-US"/>
          </a:p>
        </p:txBody>
      </p:sp>
    </p:spTree>
    <p:extLst>
      <p:ext uri="{BB962C8B-B14F-4D97-AF65-F5344CB8AC3E}">
        <p14:creationId xmlns:p14="http://schemas.microsoft.com/office/powerpoint/2010/main" val="202464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EC14B-6C0F-418E-989B-6FE8F06B6D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1E6967-A2E9-4C74-BF13-4E184E6E786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F366FAC-9683-4099-9B6F-9CC0E5ED5172}"/>
              </a:ext>
            </a:extLst>
          </p:cNvPr>
          <p:cNvSpPr>
            <a:spLocks noGrp="1"/>
          </p:cNvSpPr>
          <p:nvPr>
            <p:ph type="dt" sz="half" idx="10"/>
          </p:nvPr>
        </p:nvSpPr>
        <p:spPr/>
        <p:txBody>
          <a:bodyPr/>
          <a:lstStyle/>
          <a:p>
            <a:fld id="{EF3B078C-4C7C-4B82-8341-CC78F8A6C8F6}" type="datetimeFigureOut">
              <a:rPr lang="zh-CN" altLang="en-US" smtClean="0"/>
              <a:t>2021/7/21</a:t>
            </a:fld>
            <a:endParaRPr lang="zh-CN" altLang="en-US"/>
          </a:p>
        </p:txBody>
      </p:sp>
      <p:sp>
        <p:nvSpPr>
          <p:cNvPr id="5" name="页脚占位符 4">
            <a:extLst>
              <a:ext uri="{FF2B5EF4-FFF2-40B4-BE49-F238E27FC236}">
                <a16:creationId xmlns:a16="http://schemas.microsoft.com/office/drawing/2014/main" id="{ABD5FC46-FE94-4FA8-B059-79807DC5E3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81EEB1-3B78-4EEB-87A7-13C9C4CFE25D}"/>
              </a:ext>
            </a:extLst>
          </p:cNvPr>
          <p:cNvSpPr>
            <a:spLocks noGrp="1"/>
          </p:cNvSpPr>
          <p:nvPr>
            <p:ph type="sldNum" sz="quarter" idx="12"/>
          </p:nvPr>
        </p:nvSpPr>
        <p:spPr/>
        <p:txBody>
          <a:bodyPr/>
          <a:lstStyle/>
          <a:p>
            <a:fld id="{3BFEE0A0-FABC-48EE-8450-BB04FEC04A99}" type="slidenum">
              <a:rPr lang="zh-CN" altLang="en-US" smtClean="0"/>
              <a:t>‹#›</a:t>
            </a:fld>
            <a:endParaRPr lang="zh-CN" altLang="en-US"/>
          </a:p>
        </p:txBody>
      </p:sp>
    </p:spTree>
    <p:extLst>
      <p:ext uri="{BB962C8B-B14F-4D97-AF65-F5344CB8AC3E}">
        <p14:creationId xmlns:p14="http://schemas.microsoft.com/office/powerpoint/2010/main" val="381704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507BD-F611-40E6-B16E-136C9996DB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FD85D0-545F-480C-9F42-038915DE89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1EE71FD-D535-4D41-846D-8C93E2407210}"/>
              </a:ext>
            </a:extLst>
          </p:cNvPr>
          <p:cNvSpPr>
            <a:spLocks noGrp="1"/>
          </p:cNvSpPr>
          <p:nvPr>
            <p:ph type="dt" sz="half" idx="10"/>
          </p:nvPr>
        </p:nvSpPr>
        <p:spPr/>
        <p:txBody>
          <a:bodyPr/>
          <a:lstStyle/>
          <a:p>
            <a:fld id="{EF3B078C-4C7C-4B82-8341-CC78F8A6C8F6}" type="datetimeFigureOut">
              <a:rPr lang="zh-CN" altLang="en-US" smtClean="0"/>
              <a:t>2021/7/21</a:t>
            </a:fld>
            <a:endParaRPr lang="zh-CN" altLang="en-US"/>
          </a:p>
        </p:txBody>
      </p:sp>
      <p:sp>
        <p:nvSpPr>
          <p:cNvPr id="5" name="页脚占位符 4">
            <a:extLst>
              <a:ext uri="{FF2B5EF4-FFF2-40B4-BE49-F238E27FC236}">
                <a16:creationId xmlns:a16="http://schemas.microsoft.com/office/drawing/2014/main" id="{DEE00431-1922-4241-9BD0-2554933220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B00683-3CE4-407E-9526-FED060889455}"/>
              </a:ext>
            </a:extLst>
          </p:cNvPr>
          <p:cNvSpPr>
            <a:spLocks noGrp="1"/>
          </p:cNvSpPr>
          <p:nvPr>
            <p:ph type="sldNum" sz="quarter" idx="12"/>
          </p:nvPr>
        </p:nvSpPr>
        <p:spPr/>
        <p:txBody>
          <a:bodyPr/>
          <a:lstStyle/>
          <a:p>
            <a:fld id="{3BFEE0A0-FABC-48EE-8450-BB04FEC04A99}" type="slidenum">
              <a:rPr lang="zh-CN" altLang="en-US" smtClean="0"/>
              <a:t>‹#›</a:t>
            </a:fld>
            <a:endParaRPr lang="zh-CN" altLang="en-US"/>
          </a:p>
        </p:txBody>
      </p:sp>
    </p:spTree>
    <p:extLst>
      <p:ext uri="{BB962C8B-B14F-4D97-AF65-F5344CB8AC3E}">
        <p14:creationId xmlns:p14="http://schemas.microsoft.com/office/powerpoint/2010/main" val="137077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74ECA-6987-4B95-96E3-03B5E553753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003B29-4EBA-4F91-B7F7-58A208086F2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F022F4-1176-4055-9AA3-8CE5EB8596B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575441E-0065-4827-A8E6-814CB011DCF5}"/>
              </a:ext>
            </a:extLst>
          </p:cNvPr>
          <p:cNvSpPr>
            <a:spLocks noGrp="1"/>
          </p:cNvSpPr>
          <p:nvPr>
            <p:ph type="dt" sz="half" idx="10"/>
          </p:nvPr>
        </p:nvSpPr>
        <p:spPr/>
        <p:txBody>
          <a:bodyPr/>
          <a:lstStyle/>
          <a:p>
            <a:fld id="{EF3B078C-4C7C-4B82-8341-CC78F8A6C8F6}" type="datetimeFigureOut">
              <a:rPr lang="zh-CN" altLang="en-US" smtClean="0"/>
              <a:t>2021/7/21</a:t>
            </a:fld>
            <a:endParaRPr lang="zh-CN" altLang="en-US"/>
          </a:p>
        </p:txBody>
      </p:sp>
      <p:sp>
        <p:nvSpPr>
          <p:cNvPr id="6" name="页脚占位符 5">
            <a:extLst>
              <a:ext uri="{FF2B5EF4-FFF2-40B4-BE49-F238E27FC236}">
                <a16:creationId xmlns:a16="http://schemas.microsoft.com/office/drawing/2014/main" id="{22431727-8305-4979-8542-E49A439DD8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9ECDF7-7253-4855-91A3-ABC9B84C4713}"/>
              </a:ext>
            </a:extLst>
          </p:cNvPr>
          <p:cNvSpPr>
            <a:spLocks noGrp="1"/>
          </p:cNvSpPr>
          <p:nvPr>
            <p:ph type="sldNum" sz="quarter" idx="12"/>
          </p:nvPr>
        </p:nvSpPr>
        <p:spPr/>
        <p:txBody>
          <a:bodyPr/>
          <a:lstStyle/>
          <a:p>
            <a:fld id="{3BFEE0A0-FABC-48EE-8450-BB04FEC04A99}" type="slidenum">
              <a:rPr lang="zh-CN" altLang="en-US" smtClean="0"/>
              <a:t>‹#›</a:t>
            </a:fld>
            <a:endParaRPr lang="zh-CN" altLang="en-US"/>
          </a:p>
        </p:txBody>
      </p:sp>
    </p:spTree>
    <p:extLst>
      <p:ext uri="{BB962C8B-B14F-4D97-AF65-F5344CB8AC3E}">
        <p14:creationId xmlns:p14="http://schemas.microsoft.com/office/powerpoint/2010/main" val="372373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8CB7B-D1C4-412D-8483-943721A39CC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F8614E-4297-4732-A1F2-8EAA141EA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F1015CB-E879-40FA-8A45-D59AE391C0E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681DC9E-44FC-4ABC-9E3F-A474C3368F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D4E5C94-9623-4BDB-B1EE-B78CC535E1A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11CBFD6-C655-43EF-AFDE-260A8BC613ED}"/>
              </a:ext>
            </a:extLst>
          </p:cNvPr>
          <p:cNvSpPr>
            <a:spLocks noGrp="1"/>
          </p:cNvSpPr>
          <p:nvPr>
            <p:ph type="dt" sz="half" idx="10"/>
          </p:nvPr>
        </p:nvSpPr>
        <p:spPr/>
        <p:txBody>
          <a:bodyPr/>
          <a:lstStyle/>
          <a:p>
            <a:fld id="{EF3B078C-4C7C-4B82-8341-CC78F8A6C8F6}" type="datetimeFigureOut">
              <a:rPr lang="zh-CN" altLang="en-US" smtClean="0"/>
              <a:t>2021/7/21</a:t>
            </a:fld>
            <a:endParaRPr lang="zh-CN" altLang="en-US"/>
          </a:p>
        </p:txBody>
      </p:sp>
      <p:sp>
        <p:nvSpPr>
          <p:cNvPr id="8" name="页脚占位符 7">
            <a:extLst>
              <a:ext uri="{FF2B5EF4-FFF2-40B4-BE49-F238E27FC236}">
                <a16:creationId xmlns:a16="http://schemas.microsoft.com/office/drawing/2014/main" id="{C26DF7C5-D211-4971-B3FA-1CE2CD9C01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E5E085-1AFD-4112-A81B-C0E892396A88}"/>
              </a:ext>
            </a:extLst>
          </p:cNvPr>
          <p:cNvSpPr>
            <a:spLocks noGrp="1"/>
          </p:cNvSpPr>
          <p:nvPr>
            <p:ph type="sldNum" sz="quarter" idx="12"/>
          </p:nvPr>
        </p:nvSpPr>
        <p:spPr/>
        <p:txBody>
          <a:bodyPr/>
          <a:lstStyle/>
          <a:p>
            <a:fld id="{3BFEE0A0-FABC-48EE-8450-BB04FEC04A99}" type="slidenum">
              <a:rPr lang="zh-CN" altLang="en-US" smtClean="0"/>
              <a:t>‹#›</a:t>
            </a:fld>
            <a:endParaRPr lang="zh-CN" altLang="en-US"/>
          </a:p>
        </p:txBody>
      </p:sp>
    </p:spTree>
    <p:extLst>
      <p:ext uri="{BB962C8B-B14F-4D97-AF65-F5344CB8AC3E}">
        <p14:creationId xmlns:p14="http://schemas.microsoft.com/office/powerpoint/2010/main" val="267027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2BA39-AB14-4D02-8CF6-09EE9696918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2DDCF1D-D845-4187-8013-F33155B90997}"/>
              </a:ext>
            </a:extLst>
          </p:cNvPr>
          <p:cNvSpPr>
            <a:spLocks noGrp="1"/>
          </p:cNvSpPr>
          <p:nvPr>
            <p:ph type="dt" sz="half" idx="10"/>
          </p:nvPr>
        </p:nvSpPr>
        <p:spPr/>
        <p:txBody>
          <a:bodyPr/>
          <a:lstStyle/>
          <a:p>
            <a:fld id="{EF3B078C-4C7C-4B82-8341-CC78F8A6C8F6}" type="datetimeFigureOut">
              <a:rPr lang="zh-CN" altLang="en-US" smtClean="0"/>
              <a:t>2021/7/21</a:t>
            </a:fld>
            <a:endParaRPr lang="zh-CN" altLang="en-US"/>
          </a:p>
        </p:txBody>
      </p:sp>
      <p:sp>
        <p:nvSpPr>
          <p:cNvPr id="4" name="页脚占位符 3">
            <a:extLst>
              <a:ext uri="{FF2B5EF4-FFF2-40B4-BE49-F238E27FC236}">
                <a16:creationId xmlns:a16="http://schemas.microsoft.com/office/drawing/2014/main" id="{FCEF6854-6A3C-474B-B282-E941781EE7D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7813989-E4A8-4EA2-BA35-457595A955E7}"/>
              </a:ext>
            </a:extLst>
          </p:cNvPr>
          <p:cNvSpPr>
            <a:spLocks noGrp="1"/>
          </p:cNvSpPr>
          <p:nvPr>
            <p:ph type="sldNum" sz="quarter" idx="12"/>
          </p:nvPr>
        </p:nvSpPr>
        <p:spPr/>
        <p:txBody>
          <a:bodyPr/>
          <a:lstStyle/>
          <a:p>
            <a:fld id="{3BFEE0A0-FABC-48EE-8450-BB04FEC04A99}" type="slidenum">
              <a:rPr lang="zh-CN" altLang="en-US" smtClean="0"/>
              <a:t>‹#›</a:t>
            </a:fld>
            <a:endParaRPr lang="zh-CN" altLang="en-US"/>
          </a:p>
        </p:txBody>
      </p:sp>
    </p:spTree>
    <p:extLst>
      <p:ext uri="{BB962C8B-B14F-4D97-AF65-F5344CB8AC3E}">
        <p14:creationId xmlns:p14="http://schemas.microsoft.com/office/powerpoint/2010/main" val="215212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A38C81-F349-4394-BE47-95A5F7114451}"/>
              </a:ext>
            </a:extLst>
          </p:cNvPr>
          <p:cNvSpPr>
            <a:spLocks noGrp="1"/>
          </p:cNvSpPr>
          <p:nvPr>
            <p:ph type="dt" sz="half" idx="10"/>
          </p:nvPr>
        </p:nvSpPr>
        <p:spPr/>
        <p:txBody>
          <a:bodyPr/>
          <a:lstStyle/>
          <a:p>
            <a:fld id="{EF3B078C-4C7C-4B82-8341-CC78F8A6C8F6}" type="datetimeFigureOut">
              <a:rPr lang="zh-CN" altLang="en-US" smtClean="0"/>
              <a:t>2021/7/21</a:t>
            </a:fld>
            <a:endParaRPr lang="zh-CN" altLang="en-US"/>
          </a:p>
        </p:txBody>
      </p:sp>
      <p:sp>
        <p:nvSpPr>
          <p:cNvPr id="3" name="页脚占位符 2">
            <a:extLst>
              <a:ext uri="{FF2B5EF4-FFF2-40B4-BE49-F238E27FC236}">
                <a16:creationId xmlns:a16="http://schemas.microsoft.com/office/drawing/2014/main" id="{6F91F723-5FB1-4777-85F1-D452F3953EE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648CAA-9C3B-4F46-BA6A-1794732DEDC1}"/>
              </a:ext>
            </a:extLst>
          </p:cNvPr>
          <p:cNvSpPr>
            <a:spLocks noGrp="1"/>
          </p:cNvSpPr>
          <p:nvPr>
            <p:ph type="sldNum" sz="quarter" idx="12"/>
          </p:nvPr>
        </p:nvSpPr>
        <p:spPr/>
        <p:txBody>
          <a:bodyPr/>
          <a:lstStyle/>
          <a:p>
            <a:fld id="{3BFEE0A0-FABC-48EE-8450-BB04FEC04A99}" type="slidenum">
              <a:rPr lang="zh-CN" altLang="en-US" smtClean="0"/>
              <a:t>‹#›</a:t>
            </a:fld>
            <a:endParaRPr lang="zh-CN" altLang="en-US"/>
          </a:p>
        </p:txBody>
      </p:sp>
    </p:spTree>
    <p:extLst>
      <p:ext uri="{BB962C8B-B14F-4D97-AF65-F5344CB8AC3E}">
        <p14:creationId xmlns:p14="http://schemas.microsoft.com/office/powerpoint/2010/main" val="139127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C227A-BC84-47C3-97E8-5164EF9ABC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A955706-CDAC-48DA-BD96-1BDEB4386F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EE6A84B-C67E-4D78-807C-E8190967B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3436349-3E6D-4C05-A902-B3092C95C93F}"/>
              </a:ext>
            </a:extLst>
          </p:cNvPr>
          <p:cNvSpPr>
            <a:spLocks noGrp="1"/>
          </p:cNvSpPr>
          <p:nvPr>
            <p:ph type="dt" sz="half" idx="10"/>
          </p:nvPr>
        </p:nvSpPr>
        <p:spPr/>
        <p:txBody>
          <a:bodyPr/>
          <a:lstStyle/>
          <a:p>
            <a:fld id="{EF3B078C-4C7C-4B82-8341-CC78F8A6C8F6}" type="datetimeFigureOut">
              <a:rPr lang="zh-CN" altLang="en-US" smtClean="0"/>
              <a:t>2021/7/21</a:t>
            </a:fld>
            <a:endParaRPr lang="zh-CN" altLang="en-US"/>
          </a:p>
        </p:txBody>
      </p:sp>
      <p:sp>
        <p:nvSpPr>
          <p:cNvPr id="6" name="页脚占位符 5">
            <a:extLst>
              <a:ext uri="{FF2B5EF4-FFF2-40B4-BE49-F238E27FC236}">
                <a16:creationId xmlns:a16="http://schemas.microsoft.com/office/drawing/2014/main" id="{4C5B2D75-4662-4D9B-8CAB-F2C3953F1D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1CE47C-D499-4541-B2D5-CD635A508747}"/>
              </a:ext>
            </a:extLst>
          </p:cNvPr>
          <p:cNvSpPr>
            <a:spLocks noGrp="1"/>
          </p:cNvSpPr>
          <p:nvPr>
            <p:ph type="sldNum" sz="quarter" idx="12"/>
          </p:nvPr>
        </p:nvSpPr>
        <p:spPr/>
        <p:txBody>
          <a:bodyPr/>
          <a:lstStyle/>
          <a:p>
            <a:fld id="{3BFEE0A0-FABC-48EE-8450-BB04FEC04A99}" type="slidenum">
              <a:rPr lang="zh-CN" altLang="en-US" smtClean="0"/>
              <a:t>‹#›</a:t>
            </a:fld>
            <a:endParaRPr lang="zh-CN" altLang="en-US"/>
          </a:p>
        </p:txBody>
      </p:sp>
    </p:spTree>
    <p:extLst>
      <p:ext uri="{BB962C8B-B14F-4D97-AF65-F5344CB8AC3E}">
        <p14:creationId xmlns:p14="http://schemas.microsoft.com/office/powerpoint/2010/main" val="407206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F1585-F387-473D-85B3-EEA2348C2D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C69911C-E4C9-4ABD-AD0B-097A515ED5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A1F933-4D5B-4ADF-8F9C-313E6DD7F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6D43D60-FFEF-4A2B-8DF0-0FBAC9E5F2A5}"/>
              </a:ext>
            </a:extLst>
          </p:cNvPr>
          <p:cNvSpPr>
            <a:spLocks noGrp="1"/>
          </p:cNvSpPr>
          <p:nvPr>
            <p:ph type="dt" sz="half" idx="10"/>
          </p:nvPr>
        </p:nvSpPr>
        <p:spPr/>
        <p:txBody>
          <a:bodyPr/>
          <a:lstStyle/>
          <a:p>
            <a:fld id="{EF3B078C-4C7C-4B82-8341-CC78F8A6C8F6}" type="datetimeFigureOut">
              <a:rPr lang="zh-CN" altLang="en-US" smtClean="0"/>
              <a:t>2021/7/21</a:t>
            </a:fld>
            <a:endParaRPr lang="zh-CN" altLang="en-US"/>
          </a:p>
        </p:txBody>
      </p:sp>
      <p:sp>
        <p:nvSpPr>
          <p:cNvPr id="6" name="页脚占位符 5">
            <a:extLst>
              <a:ext uri="{FF2B5EF4-FFF2-40B4-BE49-F238E27FC236}">
                <a16:creationId xmlns:a16="http://schemas.microsoft.com/office/drawing/2014/main" id="{E733F65D-C1A0-43CB-A071-B65A0D90DB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06DF9-59A7-497D-A96E-3F05916C3BCB}"/>
              </a:ext>
            </a:extLst>
          </p:cNvPr>
          <p:cNvSpPr>
            <a:spLocks noGrp="1"/>
          </p:cNvSpPr>
          <p:nvPr>
            <p:ph type="sldNum" sz="quarter" idx="12"/>
          </p:nvPr>
        </p:nvSpPr>
        <p:spPr/>
        <p:txBody>
          <a:bodyPr/>
          <a:lstStyle/>
          <a:p>
            <a:fld id="{3BFEE0A0-FABC-48EE-8450-BB04FEC04A99}" type="slidenum">
              <a:rPr lang="zh-CN" altLang="en-US" smtClean="0"/>
              <a:t>‹#›</a:t>
            </a:fld>
            <a:endParaRPr lang="zh-CN" altLang="en-US"/>
          </a:p>
        </p:txBody>
      </p:sp>
    </p:spTree>
    <p:extLst>
      <p:ext uri="{BB962C8B-B14F-4D97-AF65-F5344CB8AC3E}">
        <p14:creationId xmlns:p14="http://schemas.microsoft.com/office/powerpoint/2010/main" val="172015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C7F825-4357-4254-922F-0D1DE5C9E9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4BE1B16-499B-4F3B-A8BB-5C4122A88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C88F86B-AA27-4275-8353-010609E8A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B078C-4C7C-4B82-8341-CC78F8A6C8F6}" type="datetimeFigureOut">
              <a:rPr lang="zh-CN" altLang="en-US" smtClean="0"/>
              <a:t>2021/7/21</a:t>
            </a:fld>
            <a:endParaRPr lang="zh-CN" altLang="en-US"/>
          </a:p>
        </p:txBody>
      </p:sp>
      <p:sp>
        <p:nvSpPr>
          <p:cNvPr id="5" name="页脚占位符 4">
            <a:extLst>
              <a:ext uri="{FF2B5EF4-FFF2-40B4-BE49-F238E27FC236}">
                <a16:creationId xmlns:a16="http://schemas.microsoft.com/office/drawing/2014/main" id="{0F90762D-9E90-4E64-9701-0CB4FDAEF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39184F-9735-4B17-8771-7FC57A9A4D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EE0A0-FABC-48EE-8450-BB04FEC04A99}" type="slidenum">
              <a:rPr lang="zh-CN" altLang="en-US" smtClean="0"/>
              <a:t>‹#›</a:t>
            </a:fld>
            <a:endParaRPr lang="zh-CN" altLang="en-US"/>
          </a:p>
        </p:txBody>
      </p:sp>
    </p:spTree>
    <p:extLst>
      <p:ext uri="{BB962C8B-B14F-4D97-AF65-F5344CB8AC3E}">
        <p14:creationId xmlns:p14="http://schemas.microsoft.com/office/powerpoint/2010/main" val="524899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emf"/><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7.emf"/></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1" y="497132"/>
            <a:ext cx="9144000" cy="1072197"/>
          </a:xfrm>
        </p:spPr>
        <p:txBody>
          <a:bodyPr/>
          <a:lstStyle/>
          <a:p>
            <a:r>
              <a:rPr lang="zh-CN" altLang="en-US" dirty="0" smtClean="0"/>
              <a:t>覆盖率简介</a:t>
            </a:r>
            <a:endParaRPr lang="zh-CN" altLang="en-US"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1066801" y="2194558"/>
            <a:ext cx="9601200" cy="4144696"/>
          </a:xfrm>
        </p:spPr>
        <p:txBody>
          <a:bodyPr>
            <a:normAutofit/>
          </a:bodyPr>
          <a:lstStyle/>
          <a:p>
            <a:endParaRPr lang="en-US" altLang="zh-CN" dirty="0" smtClean="0"/>
          </a:p>
          <a:p>
            <a:r>
              <a:rPr lang="zh-CN" altLang="en-US" dirty="0" smtClean="0"/>
              <a:t>深思</a:t>
            </a:r>
            <a:r>
              <a:rPr lang="zh-CN" altLang="en-US" dirty="0"/>
              <a:t>创</a:t>
            </a:r>
            <a:r>
              <a:rPr lang="zh-CN" altLang="en-US" dirty="0" smtClean="0"/>
              <a:t>芯科技有限公司</a:t>
            </a:r>
            <a:endParaRPr lang="en-US" altLang="zh-CN" dirty="0" smtClean="0"/>
          </a:p>
          <a:p>
            <a:endParaRPr lang="en-US" altLang="zh-CN" dirty="0" smtClean="0"/>
          </a:p>
          <a:p>
            <a:r>
              <a:rPr lang="zh-CN" altLang="en-US" dirty="0" smtClean="0"/>
              <a:t>武</a:t>
            </a:r>
            <a:r>
              <a:rPr lang="zh-CN" altLang="en-US" dirty="0"/>
              <a:t>长春</a:t>
            </a:r>
            <a:endParaRPr lang="en-US" altLang="zh-CN" dirty="0" smtClean="0"/>
          </a:p>
          <a:p>
            <a:endParaRPr lang="en-US" altLang="zh-CN" dirty="0" smtClean="0"/>
          </a:p>
          <a:p>
            <a:r>
              <a:rPr lang="en-US" altLang="zh-CN" dirty="0" smtClean="0"/>
              <a:t>2021-07-13</a:t>
            </a:r>
            <a:endParaRPr lang="en-US" altLang="zh-CN" dirty="0"/>
          </a:p>
          <a:p>
            <a:endParaRPr lang="en-US" altLang="zh-CN" dirty="0"/>
          </a:p>
          <a:p>
            <a:endParaRPr lang="en-US" altLang="zh-CN" dirty="0"/>
          </a:p>
          <a:p>
            <a:r>
              <a:rPr lang="en-US" altLang="zh-CN" dirty="0" smtClean="0"/>
              <a:t> </a:t>
            </a:r>
            <a:endParaRPr lang="zh-CN" altLang="en-US" dirty="0"/>
          </a:p>
        </p:txBody>
      </p:sp>
    </p:spTree>
    <p:extLst>
      <p:ext uri="{BB962C8B-B14F-4D97-AF65-F5344CB8AC3E}">
        <p14:creationId xmlns:p14="http://schemas.microsoft.com/office/powerpoint/2010/main" val="3613365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第二步 管理覆盖验证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46423" cy="4934373"/>
          </a:xfrm>
        </p:spPr>
        <p:txBody>
          <a:bodyPr>
            <a:normAutofit/>
          </a:bodyPr>
          <a:lstStyle/>
          <a:p>
            <a:pPr algn="l">
              <a:lnSpc>
                <a:spcPct val="160000"/>
              </a:lnSpc>
            </a:pPr>
            <a:r>
              <a:rPr lang="zh-CN" altLang="en-US" dirty="0" smtClean="0"/>
              <a:t>生成</a:t>
            </a:r>
            <a:r>
              <a:rPr lang="zh-CN" altLang="en-US" dirty="0"/>
              <a:t>覆盖率</a:t>
            </a:r>
            <a:r>
              <a:rPr lang="zh-CN" altLang="en-US" b="1" dirty="0">
                <a:solidFill>
                  <a:srgbClr val="FF0000"/>
                </a:solidFill>
              </a:rPr>
              <a:t>数据库</a:t>
            </a:r>
            <a:endParaRPr lang="en-US" altLang="zh-CN" dirty="0" smtClean="0"/>
          </a:p>
          <a:p>
            <a:pPr marL="342900" indent="-342900" algn="l">
              <a:lnSpc>
                <a:spcPct val="150000"/>
              </a:lnSpc>
              <a:buFont typeface="Wingdings" panose="05000000000000000000" pitchFamily="2" charset="2"/>
              <a:buChar char="Ø"/>
            </a:pPr>
            <a:r>
              <a:rPr lang="zh-CN" altLang="en-US" dirty="0" smtClean="0"/>
              <a:t>在</a:t>
            </a:r>
            <a:r>
              <a:rPr lang="zh-CN" altLang="en-US" dirty="0"/>
              <a:t>编译过程中，</a:t>
            </a:r>
            <a:r>
              <a:rPr lang="en-US" altLang="zh-CN" dirty="0"/>
              <a:t>VCS </a:t>
            </a:r>
            <a:r>
              <a:rPr lang="zh-CN" altLang="en-US" dirty="0"/>
              <a:t>会创建一个名为 </a:t>
            </a:r>
            <a:r>
              <a:rPr lang="en-US" altLang="zh-CN" dirty="0" err="1"/>
              <a:t>simv.vdb</a:t>
            </a:r>
            <a:r>
              <a:rPr lang="en-US" altLang="zh-CN" dirty="0"/>
              <a:t> </a:t>
            </a:r>
            <a:r>
              <a:rPr lang="zh-CN" altLang="en-US" dirty="0"/>
              <a:t>的目录，其中包含代码、断言和功能覆盖</a:t>
            </a:r>
            <a:r>
              <a:rPr lang="zh-CN" altLang="en-US" dirty="0" smtClean="0"/>
              <a:t>数据，</a:t>
            </a:r>
            <a:r>
              <a:rPr lang="zh-CN" altLang="en-US" b="1" dirty="0" smtClean="0">
                <a:solidFill>
                  <a:srgbClr val="FF0000"/>
                </a:solidFill>
              </a:rPr>
              <a:t>也可以自己指定目录存放</a:t>
            </a:r>
            <a:r>
              <a:rPr lang="zh-CN" altLang="en-US" dirty="0" smtClean="0"/>
              <a:t>。</a:t>
            </a:r>
            <a:endParaRPr lang="en-US" altLang="zh-CN" dirty="0" smtClean="0"/>
          </a:p>
          <a:p>
            <a:pPr marL="342900" indent="-342900" algn="l">
              <a:lnSpc>
                <a:spcPct val="150000"/>
              </a:lnSpc>
              <a:buFont typeface="Wingdings" panose="05000000000000000000" pitchFamily="2" charset="2"/>
              <a:buChar char="Ø"/>
            </a:pPr>
            <a:r>
              <a:rPr lang="zh-CN" altLang="en-US" dirty="0" smtClean="0"/>
              <a:t>通过在编译阶段和仿真阶段添加参数“</a:t>
            </a:r>
            <a:r>
              <a:rPr lang="en-US" altLang="zh-CN" dirty="0" smtClean="0"/>
              <a:t>-</a:t>
            </a:r>
            <a:r>
              <a:rPr lang="en-US" altLang="zh-CN" dirty="0"/>
              <a:t>cm &lt;</a:t>
            </a:r>
            <a:r>
              <a:rPr lang="en-US" altLang="zh-CN" dirty="0" err="1"/>
              <a:t>cov_metrics_name</a:t>
            </a:r>
            <a:r>
              <a:rPr lang="en-US" altLang="zh-CN" dirty="0" smtClean="0"/>
              <a:t>&gt;</a:t>
            </a:r>
            <a:r>
              <a:rPr lang="zh-CN" altLang="en-US" dirty="0" smtClean="0"/>
              <a:t>”来收集</a:t>
            </a:r>
            <a:r>
              <a:rPr lang="en-US" altLang="zh-CN" dirty="0" smtClean="0"/>
              <a:t>line</a:t>
            </a:r>
            <a:r>
              <a:rPr lang="zh-CN" altLang="en-US" dirty="0" smtClean="0"/>
              <a:t>、</a:t>
            </a:r>
            <a:r>
              <a:rPr lang="en-US" altLang="zh-CN" dirty="0" smtClean="0"/>
              <a:t>condition</a:t>
            </a:r>
            <a:r>
              <a:rPr lang="zh-CN" altLang="en-US" dirty="0" smtClean="0"/>
              <a:t>、</a:t>
            </a:r>
            <a:r>
              <a:rPr lang="en-US" altLang="zh-CN" dirty="0" smtClean="0"/>
              <a:t>toggle</a:t>
            </a:r>
            <a:r>
              <a:rPr lang="zh-CN" altLang="en-US" dirty="0" smtClean="0"/>
              <a:t>、</a:t>
            </a:r>
            <a:r>
              <a:rPr lang="en-US" altLang="zh-CN" dirty="0" smtClean="0"/>
              <a:t>FSM</a:t>
            </a:r>
            <a:r>
              <a:rPr lang="zh-CN" altLang="en-US" dirty="0" smtClean="0"/>
              <a:t>、</a:t>
            </a:r>
            <a:r>
              <a:rPr lang="en-US" altLang="zh-CN" dirty="0" smtClean="0"/>
              <a:t>branch</a:t>
            </a:r>
            <a:r>
              <a:rPr lang="zh-CN" altLang="en-US" dirty="0" smtClean="0"/>
              <a:t>、</a:t>
            </a:r>
            <a:r>
              <a:rPr lang="en-US" altLang="zh-CN" dirty="0" smtClean="0"/>
              <a:t>assert</a:t>
            </a:r>
            <a:r>
              <a:rPr lang="zh-CN" altLang="en-US" dirty="0" smtClean="0"/>
              <a:t>覆盖率，示例：</a:t>
            </a:r>
            <a:r>
              <a:rPr lang="en-US" altLang="zh-CN" dirty="0" err="1" smtClean="0"/>
              <a:t>vcs</a:t>
            </a:r>
            <a:r>
              <a:rPr lang="en-US" altLang="zh-CN" dirty="0" smtClean="0"/>
              <a:t> –cm +line +</a:t>
            </a:r>
            <a:r>
              <a:rPr lang="en-US" altLang="zh-CN" dirty="0" err="1" smtClean="0"/>
              <a:t>cond+tgl+fsm+branch+assert</a:t>
            </a:r>
            <a:r>
              <a:rPr lang="en-US" altLang="zh-CN" dirty="0" smtClean="0"/>
              <a:t> </a:t>
            </a:r>
            <a:r>
              <a:rPr lang="en-US" altLang="zh-CN" dirty="0" err="1" smtClean="0"/>
              <a:t>rtl.v</a:t>
            </a:r>
            <a:endParaRPr lang="en-US" altLang="zh-CN" dirty="0" smtClean="0"/>
          </a:p>
          <a:p>
            <a:pPr marL="342900" indent="-342900" algn="l">
              <a:lnSpc>
                <a:spcPct val="150000"/>
              </a:lnSpc>
              <a:buFont typeface="Wingdings" panose="05000000000000000000" pitchFamily="2" charset="2"/>
              <a:buChar char="Ø"/>
            </a:pPr>
            <a:r>
              <a:rPr lang="en-US" altLang="zh-CN" dirty="0" err="1" smtClean="0"/>
              <a:t>Covergroup</a:t>
            </a:r>
            <a:r>
              <a:rPr lang="zh-CN" altLang="en-US" dirty="0" smtClean="0"/>
              <a:t>和</a:t>
            </a:r>
            <a:r>
              <a:rPr lang="en-US" altLang="zh-CN" dirty="0" smtClean="0"/>
              <a:t>cover property</a:t>
            </a:r>
            <a:r>
              <a:rPr lang="zh-CN" altLang="en-US" dirty="0" smtClean="0"/>
              <a:t>的覆盖在 </a:t>
            </a:r>
            <a:r>
              <a:rPr lang="en-US" altLang="zh-CN" dirty="0"/>
              <a:t>VCS </a:t>
            </a:r>
            <a:r>
              <a:rPr lang="zh-CN" altLang="en-US" dirty="0"/>
              <a:t>中</a:t>
            </a:r>
            <a:r>
              <a:rPr lang="zh-CN" altLang="en-US" dirty="0" smtClean="0"/>
              <a:t>自动进行收集。 </a:t>
            </a:r>
            <a:r>
              <a:rPr lang="zh-CN" altLang="en-US" dirty="0"/>
              <a:t>因此</a:t>
            </a:r>
            <a:r>
              <a:rPr lang="zh-CN" altLang="en-US" dirty="0" smtClean="0"/>
              <a:t>，无需</a:t>
            </a:r>
            <a:r>
              <a:rPr lang="zh-CN" altLang="en-US" dirty="0"/>
              <a:t>指定任何命令来收集此信息。</a:t>
            </a:r>
          </a:p>
        </p:txBody>
      </p:sp>
    </p:spTree>
    <p:extLst>
      <p:ext uri="{BB962C8B-B14F-4D97-AF65-F5344CB8AC3E}">
        <p14:creationId xmlns:p14="http://schemas.microsoft.com/office/powerpoint/2010/main" val="154965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第二步 管理覆盖验证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46423" cy="4934373"/>
          </a:xfrm>
        </p:spPr>
        <p:txBody>
          <a:bodyPr>
            <a:normAutofit/>
          </a:bodyPr>
          <a:lstStyle/>
          <a:p>
            <a:pPr algn="l">
              <a:lnSpc>
                <a:spcPct val="160000"/>
              </a:lnSpc>
            </a:pPr>
            <a:r>
              <a:rPr lang="zh-CN" altLang="en-US" dirty="0"/>
              <a:t>生成覆盖率</a:t>
            </a:r>
            <a:r>
              <a:rPr lang="zh-CN" altLang="en-US" b="1" dirty="0" smtClean="0">
                <a:solidFill>
                  <a:srgbClr val="FF0000"/>
                </a:solidFill>
              </a:rPr>
              <a:t>报告</a:t>
            </a:r>
            <a:endParaRPr lang="en-US" altLang="zh-CN" b="1" dirty="0" smtClean="0">
              <a:solidFill>
                <a:srgbClr val="FF0000"/>
              </a:solidFill>
            </a:endParaRPr>
          </a:p>
          <a:p>
            <a:pPr algn="l"/>
            <a:r>
              <a:rPr lang="zh-CN" altLang="en-US" dirty="0" smtClean="0"/>
              <a:t>方法一：使用</a:t>
            </a:r>
            <a:r>
              <a:rPr lang="en-US" altLang="zh-CN" b="1" dirty="0">
                <a:solidFill>
                  <a:srgbClr val="FF0000"/>
                </a:solidFill>
              </a:rPr>
              <a:t>URG</a:t>
            </a:r>
            <a:r>
              <a:rPr lang="zh-CN" altLang="en-US" dirty="0" smtClean="0"/>
              <a:t>（</a:t>
            </a:r>
            <a:r>
              <a:rPr lang="en-US" altLang="zh-CN" dirty="0" smtClean="0"/>
              <a:t>Unified </a:t>
            </a:r>
            <a:r>
              <a:rPr lang="en-US" altLang="zh-CN" dirty="0"/>
              <a:t>Report Generator </a:t>
            </a:r>
            <a:r>
              <a:rPr lang="zh-CN" altLang="en-US" dirty="0"/>
              <a:t>）</a:t>
            </a:r>
            <a:r>
              <a:rPr lang="en-US" altLang="zh-CN" dirty="0"/>
              <a:t> </a:t>
            </a:r>
            <a:r>
              <a:rPr lang="zh-CN" altLang="en-US" dirty="0"/>
              <a:t>生成覆盖报告</a:t>
            </a:r>
          </a:p>
          <a:p>
            <a:pPr marL="342900" indent="-342900" algn="l">
              <a:lnSpc>
                <a:spcPct val="160000"/>
              </a:lnSpc>
              <a:buFont typeface="Wingdings" panose="05000000000000000000" pitchFamily="2" charset="2"/>
              <a:buChar char="Ø"/>
            </a:pPr>
            <a:r>
              <a:rPr lang="en-US" altLang="zh-CN" dirty="0"/>
              <a:t>URG </a:t>
            </a:r>
            <a:r>
              <a:rPr lang="zh-CN" altLang="en-US" dirty="0"/>
              <a:t>为</a:t>
            </a:r>
            <a:r>
              <a:rPr lang="zh-CN" altLang="en-US" b="1" dirty="0">
                <a:solidFill>
                  <a:srgbClr val="FF0000"/>
                </a:solidFill>
              </a:rPr>
              <a:t>所有类型</a:t>
            </a:r>
            <a:r>
              <a:rPr lang="zh-CN" altLang="en-US" dirty="0"/>
              <a:t>的覆盖信息生成组合报告。 </a:t>
            </a:r>
            <a:endParaRPr lang="en-US" altLang="zh-CN" dirty="0" smtClean="0"/>
          </a:p>
          <a:p>
            <a:pPr marL="342900" indent="-342900" algn="l">
              <a:lnSpc>
                <a:spcPct val="160000"/>
              </a:lnSpc>
              <a:buFont typeface="Wingdings" panose="05000000000000000000" pitchFamily="2" charset="2"/>
              <a:buChar char="Ø"/>
            </a:pPr>
            <a:r>
              <a:rPr lang="zh-CN" altLang="en-US" dirty="0" smtClean="0"/>
              <a:t>可以</a:t>
            </a:r>
            <a:r>
              <a:rPr lang="zh-CN" altLang="en-US" dirty="0"/>
              <a:t>查看按设计层次结构、模块列表或覆盖组组织的这些报告。 </a:t>
            </a:r>
            <a:endParaRPr lang="en-US" altLang="zh-CN" dirty="0" smtClean="0"/>
          </a:p>
          <a:p>
            <a:pPr marL="342900" indent="-342900" algn="l">
              <a:lnSpc>
                <a:spcPct val="160000"/>
              </a:lnSpc>
              <a:buFont typeface="Wingdings" panose="05000000000000000000" pitchFamily="2" charset="2"/>
              <a:buChar char="Ø"/>
            </a:pPr>
            <a:r>
              <a:rPr lang="zh-CN" altLang="en-US" dirty="0" smtClean="0"/>
              <a:t>还</a:t>
            </a:r>
            <a:r>
              <a:rPr lang="zh-CN" altLang="en-US" dirty="0"/>
              <a:t>可以在仪表板上查看整个设计</a:t>
            </a:r>
            <a:r>
              <a:rPr lang="en-US" altLang="zh-CN" dirty="0"/>
              <a:t>/</a:t>
            </a:r>
            <a:r>
              <a:rPr lang="zh-CN" altLang="en-US" dirty="0"/>
              <a:t>测试平台的总体摘要</a:t>
            </a:r>
            <a:r>
              <a:rPr lang="zh-CN" altLang="en-US" dirty="0" smtClean="0"/>
              <a:t>。</a:t>
            </a:r>
            <a:endParaRPr lang="en-US" altLang="zh-CN" dirty="0" smtClean="0"/>
          </a:p>
          <a:p>
            <a:pPr marL="342900" indent="-342900" algn="l">
              <a:lnSpc>
                <a:spcPct val="160000"/>
              </a:lnSpc>
              <a:buFont typeface="Wingdings" panose="05000000000000000000" pitchFamily="2" charset="2"/>
              <a:buChar char="Ø"/>
            </a:pPr>
            <a:r>
              <a:rPr lang="zh-CN" altLang="en-US" dirty="0" smtClean="0"/>
              <a:t>报告</a:t>
            </a:r>
            <a:r>
              <a:rPr lang="zh-CN" altLang="en-US" dirty="0"/>
              <a:t>由一组 </a:t>
            </a:r>
            <a:r>
              <a:rPr lang="en-US" altLang="zh-CN" dirty="0"/>
              <a:t>HTML </a:t>
            </a:r>
            <a:r>
              <a:rPr lang="zh-CN" altLang="en-US" dirty="0"/>
              <a:t>或文本文件组成</a:t>
            </a:r>
            <a:r>
              <a:rPr lang="zh-CN" altLang="en-US" dirty="0" smtClean="0"/>
              <a:t>。</a:t>
            </a:r>
            <a:endParaRPr lang="en-US" altLang="zh-CN" dirty="0" smtClean="0"/>
          </a:p>
          <a:p>
            <a:pPr marL="342900" indent="-342900" algn="l">
              <a:lnSpc>
                <a:spcPct val="160000"/>
              </a:lnSpc>
              <a:buFont typeface="Wingdings" panose="05000000000000000000" pitchFamily="2" charset="2"/>
              <a:buChar char="Ø"/>
            </a:pPr>
            <a:r>
              <a:rPr lang="zh-CN" altLang="en-US" dirty="0" smtClean="0"/>
              <a:t>命令格式：</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5034" y="5723026"/>
            <a:ext cx="6249272" cy="476316"/>
          </a:xfrm>
          <a:prstGeom prst="rect">
            <a:avLst/>
          </a:prstGeom>
        </p:spPr>
      </p:pic>
    </p:spTree>
    <p:extLst>
      <p:ext uri="{BB962C8B-B14F-4D97-AF65-F5344CB8AC3E}">
        <p14:creationId xmlns:p14="http://schemas.microsoft.com/office/powerpoint/2010/main" val="114632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804129"/>
          </a:xfrm>
        </p:spPr>
        <p:txBody>
          <a:bodyPr>
            <a:normAutofit/>
          </a:bodyPr>
          <a:lstStyle/>
          <a:p>
            <a:r>
              <a:rPr lang="zh-CN" altLang="en-US" sz="4000" b="1" dirty="0"/>
              <a:t>第二步 管理覆盖验证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2980593" cy="4934373"/>
          </a:xfrm>
        </p:spPr>
        <p:txBody>
          <a:bodyPr>
            <a:normAutofit/>
          </a:bodyPr>
          <a:lstStyle/>
          <a:p>
            <a:pPr algn="l">
              <a:lnSpc>
                <a:spcPct val="160000"/>
              </a:lnSpc>
            </a:pPr>
            <a:r>
              <a:rPr lang="zh-CN" altLang="en-US" dirty="0"/>
              <a:t>生成覆盖率</a:t>
            </a:r>
            <a:r>
              <a:rPr lang="zh-CN" altLang="en-US" b="1" dirty="0" smtClean="0">
                <a:solidFill>
                  <a:srgbClr val="FF0000"/>
                </a:solidFill>
              </a:rPr>
              <a:t>报告</a:t>
            </a:r>
            <a:endParaRPr lang="en-US" altLang="zh-CN" b="1" dirty="0" smtClean="0">
              <a:solidFill>
                <a:srgbClr val="FF0000"/>
              </a:solidFill>
            </a:endParaRPr>
          </a:p>
          <a:p>
            <a:pPr algn="l">
              <a:lnSpc>
                <a:spcPct val="160000"/>
              </a:lnSpc>
            </a:pPr>
            <a:r>
              <a:rPr lang="en-US" altLang="zh-CN" dirty="0"/>
              <a:t>URG</a:t>
            </a:r>
            <a:r>
              <a:rPr lang="zh-CN" altLang="en-US" dirty="0"/>
              <a:t>覆盖率报告</a:t>
            </a:r>
            <a:r>
              <a:rPr lang="zh-CN" altLang="en-US" b="1" dirty="0" smtClean="0">
                <a:solidFill>
                  <a:srgbClr val="FF0000"/>
                </a:solidFill>
              </a:rPr>
              <a:t>示例</a:t>
            </a:r>
            <a:endParaRPr lang="en-US" altLang="zh-CN" b="1" dirty="0" smtClean="0">
              <a:solidFill>
                <a:srgbClr val="FF0000"/>
              </a:solidFill>
            </a:endParaRPr>
          </a:p>
        </p:txBody>
      </p:sp>
      <p:pic>
        <p:nvPicPr>
          <p:cNvPr id="5" name="图片 4"/>
          <p:cNvPicPr>
            <a:picLocks noChangeAspect="1"/>
          </p:cNvPicPr>
          <p:nvPr/>
        </p:nvPicPr>
        <p:blipFill>
          <a:blip r:embed="rId3"/>
          <a:stretch>
            <a:fillRect/>
          </a:stretch>
        </p:blipFill>
        <p:spPr>
          <a:xfrm>
            <a:off x="3991707" y="1371600"/>
            <a:ext cx="7093560" cy="5354515"/>
          </a:xfrm>
          <a:prstGeom prst="rect">
            <a:avLst/>
          </a:prstGeom>
        </p:spPr>
      </p:pic>
    </p:spTree>
    <p:extLst>
      <p:ext uri="{BB962C8B-B14F-4D97-AF65-F5344CB8AC3E}">
        <p14:creationId xmlns:p14="http://schemas.microsoft.com/office/powerpoint/2010/main" val="3392089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第二步 管理覆盖验证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46423" cy="4934373"/>
          </a:xfrm>
        </p:spPr>
        <p:txBody>
          <a:bodyPr>
            <a:normAutofit/>
          </a:bodyPr>
          <a:lstStyle/>
          <a:p>
            <a:pPr algn="l">
              <a:lnSpc>
                <a:spcPct val="160000"/>
              </a:lnSpc>
            </a:pPr>
            <a:r>
              <a:rPr lang="zh-CN" altLang="en-US" dirty="0"/>
              <a:t>生成覆盖率</a:t>
            </a:r>
            <a:r>
              <a:rPr lang="zh-CN" altLang="en-US" b="1" dirty="0" smtClean="0">
                <a:solidFill>
                  <a:srgbClr val="FF0000"/>
                </a:solidFill>
              </a:rPr>
              <a:t>报告</a:t>
            </a:r>
            <a:endParaRPr lang="en-US" altLang="zh-CN" b="1" dirty="0" smtClean="0">
              <a:solidFill>
                <a:srgbClr val="FF0000"/>
              </a:solidFill>
            </a:endParaRPr>
          </a:p>
          <a:p>
            <a:pPr algn="l"/>
            <a:r>
              <a:rPr lang="zh-CN" altLang="en-US" dirty="0" smtClean="0"/>
              <a:t>方法二：使用</a:t>
            </a:r>
            <a:r>
              <a:rPr lang="en-US" altLang="zh-CN" b="1" dirty="0" smtClean="0">
                <a:solidFill>
                  <a:srgbClr val="FF0000"/>
                </a:solidFill>
              </a:rPr>
              <a:t>DVE</a:t>
            </a:r>
            <a:r>
              <a:rPr lang="zh-CN" altLang="en-US" dirty="0" smtClean="0"/>
              <a:t>（</a:t>
            </a:r>
            <a:r>
              <a:rPr lang="en-US" altLang="zh-CN" dirty="0"/>
              <a:t> Discovery Visualization Environment </a:t>
            </a:r>
            <a:r>
              <a:rPr lang="zh-CN" altLang="en-US" dirty="0" smtClean="0"/>
              <a:t>）</a:t>
            </a:r>
            <a:r>
              <a:rPr lang="en-US" altLang="zh-CN" dirty="0" smtClean="0"/>
              <a:t> </a:t>
            </a:r>
            <a:r>
              <a:rPr lang="zh-CN" altLang="en-US" dirty="0"/>
              <a:t>生成覆盖</a:t>
            </a:r>
            <a:r>
              <a:rPr lang="zh-CN" altLang="en-US" dirty="0" smtClean="0"/>
              <a:t>报告</a:t>
            </a:r>
            <a:endParaRPr lang="en-US" altLang="zh-CN" dirty="0" smtClean="0"/>
          </a:p>
          <a:p>
            <a:pPr marL="342900" indent="-342900" algn="l">
              <a:lnSpc>
                <a:spcPct val="150000"/>
              </a:lnSpc>
              <a:buFont typeface="Wingdings" panose="05000000000000000000" pitchFamily="2" charset="2"/>
              <a:buChar char="Ø"/>
            </a:pPr>
            <a:r>
              <a:rPr lang="en-US" altLang="zh-CN" dirty="0" smtClean="0"/>
              <a:t>DVE</a:t>
            </a:r>
            <a:r>
              <a:rPr lang="zh-CN" altLang="en-US" dirty="0" smtClean="0"/>
              <a:t>是</a:t>
            </a:r>
            <a:r>
              <a:rPr lang="zh-CN" altLang="en-US" dirty="0"/>
              <a:t>一个综合的</a:t>
            </a:r>
            <a:r>
              <a:rPr lang="zh-CN" altLang="en-US" b="1" dirty="0">
                <a:solidFill>
                  <a:srgbClr val="FF0000"/>
                </a:solidFill>
              </a:rPr>
              <a:t>可视化</a:t>
            </a:r>
            <a:r>
              <a:rPr lang="zh-CN" altLang="en-US" dirty="0"/>
              <a:t>环境，它集成了设计层次显示</a:t>
            </a:r>
            <a:r>
              <a:rPr lang="zh-CN" altLang="en-US" dirty="0" smtClean="0"/>
              <a:t>。</a:t>
            </a:r>
            <a:endParaRPr lang="en-US" altLang="zh-CN" dirty="0" smtClean="0"/>
          </a:p>
          <a:p>
            <a:pPr marL="342900" indent="-342900" algn="l">
              <a:lnSpc>
                <a:spcPct val="150000"/>
              </a:lnSpc>
              <a:buFont typeface="Wingdings" panose="05000000000000000000" pitchFamily="2" charset="2"/>
              <a:buChar char="Ø"/>
            </a:pPr>
            <a:r>
              <a:rPr lang="zh-CN" altLang="en-US" dirty="0" smtClean="0"/>
              <a:t>可以</a:t>
            </a:r>
            <a:r>
              <a:rPr lang="zh-CN" altLang="en-US" dirty="0"/>
              <a:t>使用 </a:t>
            </a:r>
            <a:r>
              <a:rPr lang="en-US" altLang="zh-CN" dirty="0"/>
              <a:t>DVE </a:t>
            </a:r>
            <a:r>
              <a:rPr lang="zh-CN" altLang="en-US" dirty="0"/>
              <a:t>查看覆盖结果的摘要或各类覆盖度量的详细信息。 </a:t>
            </a:r>
            <a:endParaRPr lang="en-US" altLang="zh-CN" dirty="0" smtClean="0"/>
          </a:p>
          <a:p>
            <a:pPr marL="342900" indent="-342900" algn="l">
              <a:lnSpc>
                <a:spcPct val="150000"/>
              </a:lnSpc>
              <a:buFont typeface="Wingdings" panose="05000000000000000000" pitchFamily="2" charset="2"/>
              <a:buChar char="Ø"/>
            </a:pPr>
            <a:r>
              <a:rPr lang="en-US" altLang="zh-CN" dirty="0" smtClean="0"/>
              <a:t>DVE </a:t>
            </a:r>
            <a:r>
              <a:rPr lang="zh-CN" altLang="en-US" dirty="0"/>
              <a:t>覆盖还提供更高级的功能，支持</a:t>
            </a:r>
            <a:r>
              <a:rPr lang="zh-CN" altLang="en-US" b="1" dirty="0">
                <a:solidFill>
                  <a:srgbClr val="FF0000"/>
                </a:solidFill>
              </a:rPr>
              <a:t>交互式操作</a:t>
            </a:r>
            <a:r>
              <a:rPr lang="zh-CN" altLang="en-US" dirty="0"/>
              <a:t>，例如排除部分设计</a:t>
            </a:r>
            <a:r>
              <a:rPr lang="zh-CN" altLang="en-US" dirty="0" smtClean="0"/>
              <a:t>。</a:t>
            </a:r>
            <a:endParaRPr lang="en-US" altLang="zh-CN" dirty="0" smtClean="0"/>
          </a:p>
          <a:p>
            <a:pPr marL="342900" indent="-342900" algn="l">
              <a:lnSpc>
                <a:spcPct val="150000"/>
              </a:lnSpc>
              <a:buFont typeface="Wingdings" panose="05000000000000000000" pitchFamily="2" charset="2"/>
              <a:buChar char="Ø"/>
            </a:pPr>
            <a:r>
              <a:rPr lang="en-US" altLang="zh-CN" dirty="0" smtClean="0"/>
              <a:t>DVE </a:t>
            </a:r>
            <a:r>
              <a:rPr lang="zh-CN" altLang="en-US" dirty="0"/>
              <a:t>还</a:t>
            </a:r>
            <a:r>
              <a:rPr lang="zh-CN" altLang="en-US" dirty="0" smtClean="0"/>
              <a:t>支持</a:t>
            </a:r>
            <a:r>
              <a:rPr lang="en-US" altLang="zh-CN" dirty="0" smtClean="0"/>
              <a:t>verification plan</a:t>
            </a:r>
            <a:r>
              <a:rPr lang="zh-CN" altLang="en-US" dirty="0" smtClean="0"/>
              <a:t>编辑</a:t>
            </a:r>
            <a:r>
              <a:rPr lang="zh-CN" altLang="en-US" dirty="0"/>
              <a:t>和注释</a:t>
            </a:r>
            <a:r>
              <a:rPr lang="zh-CN" altLang="en-US" dirty="0" smtClean="0"/>
              <a:t>。</a:t>
            </a:r>
            <a:endParaRPr lang="zh-CN" altLang="en-US" dirty="0"/>
          </a:p>
        </p:txBody>
      </p:sp>
    </p:spTree>
    <p:extLst>
      <p:ext uri="{BB962C8B-B14F-4D97-AF65-F5344CB8AC3E}">
        <p14:creationId xmlns:p14="http://schemas.microsoft.com/office/powerpoint/2010/main" val="380079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第二步 管理覆盖验证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2" y="1534160"/>
            <a:ext cx="3261946" cy="4934373"/>
          </a:xfrm>
        </p:spPr>
        <p:txBody>
          <a:bodyPr>
            <a:normAutofit/>
          </a:bodyPr>
          <a:lstStyle/>
          <a:p>
            <a:pPr algn="l">
              <a:lnSpc>
                <a:spcPct val="160000"/>
              </a:lnSpc>
            </a:pPr>
            <a:r>
              <a:rPr lang="zh-CN" altLang="en-US" dirty="0"/>
              <a:t>生成覆盖率</a:t>
            </a:r>
            <a:r>
              <a:rPr lang="zh-CN" altLang="en-US" b="1" dirty="0" smtClean="0">
                <a:solidFill>
                  <a:srgbClr val="FF0000"/>
                </a:solidFill>
              </a:rPr>
              <a:t>报告</a:t>
            </a:r>
            <a:endParaRPr lang="en-US" altLang="zh-CN" b="1" dirty="0" smtClean="0">
              <a:solidFill>
                <a:srgbClr val="FF0000"/>
              </a:solidFill>
            </a:endParaRPr>
          </a:p>
          <a:p>
            <a:pPr algn="l">
              <a:lnSpc>
                <a:spcPct val="160000"/>
              </a:lnSpc>
            </a:pPr>
            <a:r>
              <a:rPr lang="en-US" altLang="zh-CN" dirty="0" smtClean="0"/>
              <a:t>DVE</a:t>
            </a:r>
            <a:r>
              <a:rPr lang="zh-CN" altLang="en-US" dirty="0" smtClean="0"/>
              <a:t>覆盖率</a:t>
            </a:r>
            <a:r>
              <a:rPr lang="zh-CN" altLang="en-US" dirty="0"/>
              <a:t>报告</a:t>
            </a:r>
            <a:r>
              <a:rPr lang="zh-CN" altLang="en-US" b="1" dirty="0">
                <a:solidFill>
                  <a:srgbClr val="FF0000"/>
                </a:solidFill>
              </a:rPr>
              <a:t>示例</a:t>
            </a:r>
            <a:endParaRPr lang="en-US" altLang="zh-CN" b="1" dirty="0">
              <a:solidFill>
                <a:srgbClr val="FF0000"/>
              </a:solidFill>
            </a:endParaRPr>
          </a:p>
        </p:txBody>
      </p:sp>
      <p:pic>
        <p:nvPicPr>
          <p:cNvPr id="4" name="图片 3"/>
          <p:cNvPicPr>
            <a:picLocks noChangeAspect="1"/>
          </p:cNvPicPr>
          <p:nvPr/>
        </p:nvPicPr>
        <p:blipFill>
          <a:blip r:embed="rId3"/>
          <a:stretch>
            <a:fillRect/>
          </a:stretch>
        </p:blipFill>
        <p:spPr>
          <a:xfrm>
            <a:off x="3884002" y="1578530"/>
            <a:ext cx="7563581" cy="5015701"/>
          </a:xfrm>
          <a:prstGeom prst="rect">
            <a:avLst/>
          </a:prstGeom>
        </p:spPr>
      </p:pic>
    </p:spTree>
    <p:extLst>
      <p:ext uri="{BB962C8B-B14F-4D97-AF65-F5344CB8AC3E}">
        <p14:creationId xmlns:p14="http://schemas.microsoft.com/office/powerpoint/2010/main" val="83791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第二步 管理覆盖验证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46423" cy="4934373"/>
          </a:xfrm>
        </p:spPr>
        <p:txBody>
          <a:bodyPr>
            <a:normAutofit/>
          </a:bodyPr>
          <a:lstStyle/>
          <a:p>
            <a:pPr algn="l">
              <a:lnSpc>
                <a:spcPct val="150000"/>
              </a:lnSpc>
            </a:pPr>
            <a:r>
              <a:rPr lang="zh-CN" altLang="en-US" dirty="0"/>
              <a:t>生成覆盖率</a:t>
            </a:r>
            <a:r>
              <a:rPr lang="zh-CN" altLang="en-US" b="1" dirty="0" smtClean="0">
                <a:solidFill>
                  <a:srgbClr val="FF0000"/>
                </a:solidFill>
              </a:rPr>
              <a:t>报告</a:t>
            </a:r>
            <a:endParaRPr lang="en-US" altLang="zh-CN" b="1" dirty="0" smtClean="0">
              <a:solidFill>
                <a:srgbClr val="FF0000"/>
              </a:solidFill>
            </a:endParaRPr>
          </a:p>
          <a:p>
            <a:pPr algn="l">
              <a:lnSpc>
                <a:spcPct val="150000"/>
              </a:lnSpc>
            </a:pPr>
            <a:r>
              <a:rPr lang="zh-CN" altLang="en-US" dirty="0" smtClean="0"/>
              <a:t>方法三：使用</a:t>
            </a:r>
            <a:r>
              <a:rPr lang="en-US" altLang="zh-CN" b="1" dirty="0">
                <a:solidFill>
                  <a:srgbClr val="FF0000"/>
                </a:solidFill>
              </a:rPr>
              <a:t>UCAPI</a:t>
            </a:r>
            <a:r>
              <a:rPr lang="zh-CN" altLang="en-US" dirty="0" smtClean="0"/>
              <a:t>（</a:t>
            </a:r>
            <a:r>
              <a:rPr lang="en-US" altLang="zh-CN" dirty="0"/>
              <a:t> Unified Coverage Application Programming </a:t>
            </a:r>
            <a:r>
              <a:rPr lang="en-US" altLang="zh-CN" dirty="0" smtClean="0"/>
              <a:t>Interface </a:t>
            </a:r>
            <a:r>
              <a:rPr lang="zh-CN" altLang="en-US" dirty="0" smtClean="0"/>
              <a:t>）</a:t>
            </a:r>
            <a:r>
              <a:rPr lang="en-US" altLang="zh-CN" dirty="0" smtClean="0"/>
              <a:t> </a:t>
            </a:r>
            <a:r>
              <a:rPr lang="zh-CN" altLang="en-US" dirty="0"/>
              <a:t>生成覆盖</a:t>
            </a:r>
            <a:r>
              <a:rPr lang="zh-CN" altLang="en-US" dirty="0" smtClean="0"/>
              <a:t>报告</a:t>
            </a:r>
            <a:endParaRPr lang="en-US" altLang="zh-CN" dirty="0" smtClean="0"/>
          </a:p>
          <a:p>
            <a:pPr marL="342900" indent="-342900" algn="l">
              <a:lnSpc>
                <a:spcPct val="150000"/>
              </a:lnSpc>
              <a:buFont typeface="Wingdings" panose="05000000000000000000" pitchFamily="2" charset="2"/>
              <a:buChar char="Ø"/>
            </a:pPr>
            <a:r>
              <a:rPr lang="zh-CN" altLang="en-US" dirty="0"/>
              <a:t>统一覆盖应用程序编程接口 </a:t>
            </a:r>
            <a:r>
              <a:rPr lang="en-US" altLang="zh-CN" dirty="0"/>
              <a:t>(UCAPI) </a:t>
            </a:r>
            <a:r>
              <a:rPr lang="zh-CN" altLang="en-US" dirty="0"/>
              <a:t>是一组 </a:t>
            </a:r>
            <a:r>
              <a:rPr lang="en-US" altLang="zh-CN" dirty="0"/>
              <a:t>API</a:t>
            </a:r>
            <a:r>
              <a:rPr lang="zh-CN" altLang="en-US" dirty="0"/>
              <a:t>，可用于从覆盖数据库中提取特定数据。 </a:t>
            </a:r>
            <a:endParaRPr lang="en-US" altLang="zh-CN" dirty="0" smtClean="0"/>
          </a:p>
          <a:p>
            <a:pPr marL="342900" indent="-342900" algn="l">
              <a:lnSpc>
                <a:spcPct val="150000"/>
              </a:lnSpc>
              <a:buFont typeface="Wingdings" panose="05000000000000000000" pitchFamily="2" charset="2"/>
              <a:buChar char="Ø"/>
            </a:pPr>
            <a:r>
              <a:rPr lang="zh-CN" altLang="en-US" dirty="0" smtClean="0"/>
              <a:t>想</a:t>
            </a:r>
            <a:r>
              <a:rPr lang="zh-CN" altLang="en-US" dirty="0"/>
              <a:t>要生成自定义报告来</a:t>
            </a:r>
            <a:r>
              <a:rPr lang="zh-CN" altLang="en-US" dirty="0" smtClean="0"/>
              <a:t>分析覆盖率</a:t>
            </a:r>
            <a:r>
              <a:rPr lang="zh-CN" altLang="en-US" dirty="0"/>
              <a:t>数据时，这是必需的</a:t>
            </a:r>
            <a:r>
              <a:rPr lang="zh-CN" altLang="en-US" dirty="0" smtClean="0"/>
              <a:t>。</a:t>
            </a:r>
            <a:endParaRPr lang="en-US" altLang="zh-CN" dirty="0" smtClean="0"/>
          </a:p>
          <a:p>
            <a:pPr marL="342900" indent="-342900" algn="l">
              <a:lnSpc>
                <a:spcPct val="150000"/>
              </a:lnSpc>
              <a:buFont typeface="Wingdings" panose="05000000000000000000" pitchFamily="2" charset="2"/>
              <a:buChar char="Ø"/>
            </a:pPr>
            <a:r>
              <a:rPr lang="zh-CN" altLang="en-US" b="1" dirty="0">
                <a:solidFill>
                  <a:srgbClr val="FF0000"/>
                </a:solidFill>
              </a:rPr>
              <a:t>用</a:t>
            </a:r>
            <a:r>
              <a:rPr lang="zh-CN" altLang="en-US" b="1" dirty="0" smtClean="0">
                <a:solidFill>
                  <a:srgbClr val="FF0000"/>
                </a:solidFill>
              </a:rPr>
              <a:t>得较少</a:t>
            </a:r>
            <a:r>
              <a:rPr lang="zh-CN" altLang="en-US" dirty="0" smtClean="0"/>
              <a:t>，在此不做介绍。</a:t>
            </a:r>
            <a:endParaRPr lang="en-US" altLang="zh-CN" dirty="0" smtClean="0"/>
          </a:p>
        </p:txBody>
      </p:sp>
    </p:spTree>
    <p:extLst>
      <p:ext uri="{BB962C8B-B14F-4D97-AF65-F5344CB8AC3E}">
        <p14:creationId xmlns:p14="http://schemas.microsoft.com/office/powerpoint/2010/main" val="1470341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第三步 分析覆盖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46423" cy="4934373"/>
          </a:xfrm>
        </p:spPr>
        <p:txBody>
          <a:bodyPr>
            <a:normAutofit fontScale="92500" lnSpcReduction="10000"/>
          </a:bodyPr>
          <a:lstStyle/>
          <a:p>
            <a:pPr algn="l">
              <a:lnSpc>
                <a:spcPct val="160000"/>
              </a:lnSpc>
            </a:pPr>
            <a:r>
              <a:rPr lang="zh-CN" altLang="en-US" b="1" dirty="0" smtClean="0">
                <a:solidFill>
                  <a:srgbClr val="FF0000"/>
                </a:solidFill>
              </a:rPr>
              <a:t>分析</a:t>
            </a:r>
            <a:r>
              <a:rPr lang="zh-CN" altLang="en-US" dirty="0" smtClean="0"/>
              <a:t>覆盖率</a:t>
            </a:r>
            <a:r>
              <a:rPr lang="zh-CN" altLang="en-US" dirty="0"/>
              <a:t>报告</a:t>
            </a:r>
            <a:endParaRPr lang="en-US" altLang="zh-CN" dirty="0"/>
          </a:p>
          <a:p>
            <a:pPr algn="l"/>
            <a:r>
              <a:rPr lang="zh-CN" altLang="en-US" dirty="0" smtClean="0"/>
              <a:t>方法一：使用</a:t>
            </a:r>
            <a:r>
              <a:rPr lang="en-US" altLang="zh-CN" dirty="0" smtClean="0"/>
              <a:t>Verification Planner</a:t>
            </a:r>
            <a:r>
              <a:rPr lang="zh-CN" altLang="en-US" dirty="0" smtClean="0"/>
              <a:t>分析覆盖报告</a:t>
            </a:r>
            <a:endParaRPr lang="en-US" altLang="zh-CN" dirty="0" smtClean="0"/>
          </a:p>
          <a:p>
            <a:pPr marL="342900" indent="-342900" algn="l">
              <a:lnSpc>
                <a:spcPct val="160000"/>
              </a:lnSpc>
              <a:buFont typeface="Wingdings" panose="05000000000000000000" pitchFamily="2" charset="2"/>
              <a:buChar char="Ø"/>
            </a:pPr>
            <a:r>
              <a:rPr lang="zh-CN" altLang="en-US" dirty="0"/>
              <a:t>可以在 </a:t>
            </a:r>
            <a:r>
              <a:rPr lang="en-US" altLang="zh-CN" dirty="0"/>
              <a:t>Verification Planner  Spreadsheet Annotator</a:t>
            </a:r>
            <a:r>
              <a:rPr lang="zh-CN" altLang="en-US" dirty="0"/>
              <a:t>电子表格注释器中查看反向注释的覆盖率报告</a:t>
            </a:r>
            <a:r>
              <a:rPr lang="zh-CN" altLang="en-US" dirty="0" smtClean="0"/>
              <a:t>。</a:t>
            </a:r>
            <a:endParaRPr lang="en-US" altLang="zh-CN" dirty="0" smtClean="0"/>
          </a:p>
          <a:p>
            <a:pPr marL="342900" indent="-342900" algn="l">
              <a:lnSpc>
                <a:spcPct val="150000"/>
              </a:lnSpc>
              <a:buFont typeface="Wingdings" panose="05000000000000000000" pitchFamily="2" charset="2"/>
              <a:buChar char="Ø"/>
            </a:pPr>
            <a:r>
              <a:rPr lang="zh-CN" altLang="en-US" dirty="0" smtClean="0"/>
              <a:t>带</a:t>
            </a:r>
            <a:r>
              <a:rPr lang="zh-CN" altLang="en-US" dirty="0"/>
              <a:t>注释的电子表格与原始计划类似，除了单元格用指标注释并根据目标值进行颜色编码。</a:t>
            </a:r>
          </a:p>
          <a:p>
            <a:pPr marL="342900" indent="-342900" algn="l">
              <a:lnSpc>
                <a:spcPct val="150000"/>
              </a:lnSpc>
              <a:buFont typeface="Wingdings" panose="05000000000000000000" pitchFamily="2" charset="2"/>
              <a:buChar char="Ø"/>
            </a:pPr>
            <a:r>
              <a:rPr lang="zh-CN" altLang="en-US" dirty="0"/>
              <a:t>注释后，如果满足单元格的相应目标值，则注释单元格以绿色突出显示，否则该单元格以红色突出显示</a:t>
            </a:r>
            <a:r>
              <a:rPr lang="zh-CN" altLang="en-US" dirty="0" smtClean="0"/>
              <a:t>。</a:t>
            </a:r>
            <a:endParaRPr lang="en-US" altLang="zh-CN" dirty="0" smtClean="0"/>
          </a:p>
          <a:p>
            <a:pPr marL="342900" indent="-342900" algn="l">
              <a:lnSpc>
                <a:spcPct val="150000"/>
              </a:lnSpc>
              <a:buFont typeface="Wingdings" panose="05000000000000000000" pitchFamily="2" charset="2"/>
              <a:buChar char="Ø"/>
            </a:pPr>
            <a:r>
              <a:rPr lang="zh-CN" altLang="en-US" dirty="0" smtClean="0"/>
              <a:t> </a:t>
            </a:r>
            <a:r>
              <a:rPr lang="zh-CN" altLang="en-US" dirty="0"/>
              <a:t>如果未指定目标，则覆盖率和测试分数使用颜色编码进行</a:t>
            </a:r>
            <a:r>
              <a:rPr lang="zh-CN" altLang="en-US" dirty="0" smtClean="0"/>
              <a:t>注释。</a:t>
            </a:r>
            <a:endParaRPr lang="en-US" altLang="zh-CN" dirty="0" smtClean="0"/>
          </a:p>
        </p:txBody>
      </p:sp>
    </p:spTree>
    <p:extLst>
      <p:ext uri="{BB962C8B-B14F-4D97-AF65-F5344CB8AC3E}">
        <p14:creationId xmlns:p14="http://schemas.microsoft.com/office/powerpoint/2010/main" val="2056523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第三步 分析覆盖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2" y="1534160"/>
            <a:ext cx="4220308" cy="4934373"/>
          </a:xfrm>
        </p:spPr>
        <p:txBody>
          <a:bodyPr>
            <a:normAutofit/>
          </a:bodyPr>
          <a:lstStyle/>
          <a:p>
            <a:pPr algn="l">
              <a:lnSpc>
                <a:spcPct val="160000"/>
              </a:lnSpc>
            </a:pPr>
            <a:r>
              <a:rPr lang="zh-CN" altLang="en-US" dirty="0" smtClean="0"/>
              <a:t>分析覆盖率</a:t>
            </a:r>
            <a:r>
              <a:rPr lang="zh-CN" altLang="en-US" b="1" dirty="0" smtClean="0">
                <a:solidFill>
                  <a:srgbClr val="FF0000"/>
                </a:solidFill>
              </a:rPr>
              <a:t>报告</a:t>
            </a:r>
            <a:endParaRPr lang="en-US" altLang="zh-CN" b="1" dirty="0" smtClean="0">
              <a:solidFill>
                <a:srgbClr val="FF0000"/>
              </a:solidFill>
            </a:endParaRPr>
          </a:p>
          <a:p>
            <a:pPr algn="l"/>
            <a:r>
              <a:rPr lang="zh-CN" altLang="en-US" dirty="0" smtClean="0"/>
              <a:t>方法一：使用</a:t>
            </a:r>
            <a:r>
              <a:rPr lang="en-US" altLang="zh-CN" dirty="0" smtClean="0"/>
              <a:t>Verification Planner</a:t>
            </a:r>
            <a:r>
              <a:rPr lang="zh-CN" altLang="en-US" dirty="0" smtClean="0"/>
              <a:t>分析覆盖报告</a:t>
            </a:r>
            <a:endParaRPr lang="en-US" altLang="zh-CN" dirty="0" smtClean="0"/>
          </a:p>
          <a:p>
            <a:pPr algn="l"/>
            <a:r>
              <a:rPr lang="zh-CN" altLang="en-US" dirty="0" smtClean="0"/>
              <a:t>原始的电子表格以及</a:t>
            </a:r>
            <a:endParaRPr lang="en-US" altLang="zh-CN" dirty="0" smtClean="0"/>
          </a:p>
          <a:p>
            <a:pPr algn="l"/>
            <a:r>
              <a:rPr lang="zh-CN" altLang="en-US" dirty="0"/>
              <a:t>反</a:t>
            </a:r>
            <a:r>
              <a:rPr lang="zh-CN" altLang="en-US" dirty="0" smtClean="0"/>
              <a:t>标后的电子表格、</a:t>
            </a:r>
            <a:endParaRPr lang="en-US" altLang="zh-CN" dirty="0" smtClean="0"/>
          </a:p>
          <a:p>
            <a:pPr algn="l"/>
            <a:r>
              <a:rPr lang="zh-CN" altLang="en-US" dirty="0" smtClean="0"/>
              <a:t>颜色编码</a:t>
            </a:r>
            <a:endParaRPr lang="en-US" altLang="zh-CN" dirty="0" smtClean="0"/>
          </a:p>
        </p:txBody>
      </p:sp>
      <p:pic>
        <p:nvPicPr>
          <p:cNvPr id="4" name="图片 3"/>
          <p:cNvPicPr>
            <a:picLocks noChangeAspect="1"/>
          </p:cNvPicPr>
          <p:nvPr/>
        </p:nvPicPr>
        <p:blipFill>
          <a:blip r:embed="rId3"/>
          <a:stretch>
            <a:fillRect/>
          </a:stretch>
        </p:blipFill>
        <p:spPr>
          <a:xfrm>
            <a:off x="4556382" y="1734058"/>
            <a:ext cx="6719251" cy="1578667"/>
          </a:xfrm>
          <a:prstGeom prst="rect">
            <a:avLst/>
          </a:prstGeom>
        </p:spPr>
      </p:pic>
      <p:pic>
        <p:nvPicPr>
          <p:cNvPr id="5" name="图片 4"/>
          <p:cNvPicPr>
            <a:picLocks noChangeAspect="1"/>
          </p:cNvPicPr>
          <p:nvPr/>
        </p:nvPicPr>
        <p:blipFill>
          <a:blip r:embed="rId4"/>
          <a:stretch>
            <a:fillRect/>
          </a:stretch>
        </p:blipFill>
        <p:spPr>
          <a:xfrm>
            <a:off x="4556382" y="3648194"/>
            <a:ext cx="6679726" cy="1706933"/>
          </a:xfrm>
          <a:prstGeom prst="rect">
            <a:avLst/>
          </a:prstGeom>
        </p:spPr>
      </p:pic>
      <p:pic>
        <p:nvPicPr>
          <p:cNvPr id="6" name="图片 5"/>
          <p:cNvPicPr>
            <a:picLocks noChangeAspect="1"/>
          </p:cNvPicPr>
          <p:nvPr/>
        </p:nvPicPr>
        <p:blipFill>
          <a:blip r:embed="rId5"/>
          <a:stretch>
            <a:fillRect/>
          </a:stretch>
        </p:blipFill>
        <p:spPr>
          <a:xfrm>
            <a:off x="4556382" y="5724363"/>
            <a:ext cx="6007801" cy="374933"/>
          </a:xfrm>
          <a:prstGeom prst="rect">
            <a:avLst/>
          </a:prstGeom>
        </p:spPr>
      </p:pic>
    </p:spTree>
    <p:extLst>
      <p:ext uri="{BB962C8B-B14F-4D97-AF65-F5344CB8AC3E}">
        <p14:creationId xmlns:p14="http://schemas.microsoft.com/office/powerpoint/2010/main" val="1863451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第三步 分析覆盖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46423" cy="4934373"/>
          </a:xfrm>
        </p:spPr>
        <p:txBody>
          <a:bodyPr>
            <a:normAutofit fontScale="92500" lnSpcReduction="20000"/>
          </a:bodyPr>
          <a:lstStyle/>
          <a:p>
            <a:pPr algn="l">
              <a:lnSpc>
                <a:spcPct val="150000"/>
              </a:lnSpc>
            </a:pPr>
            <a:r>
              <a:rPr lang="zh-CN" altLang="en-US" dirty="0" smtClean="0"/>
              <a:t>方法二：使用</a:t>
            </a:r>
            <a:r>
              <a:rPr lang="en-US" altLang="zh-CN" dirty="0" smtClean="0"/>
              <a:t>DVE</a:t>
            </a:r>
            <a:r>
              <a:rPr lang="zh-CN" altLang="en-US" dirty="0" smtClean="0"/>
              <a:t>分析覆盖报告</a:t>
            </a:r>
            <a:endParaRPr lang="en-US" altLang="zh-CN" dirty="0" smtClean="0"/>
          </a:p>
          <a:p>
            <a:pPr algn="l">
              <a:lnSpc>
                <a:spcPct val="150000"/>
              </a:lnSpc>
            </a:pPr>
            <a:r>
              <a:rPr lang="en-US" altLang="zh-CN" dirty="0" smtClean="0"/>
              <a:t>DVE</a:t>
            </a:r>
            <a:r>
              <a:rPr lang="zh-CN" altLang="en-US" dirty="0" smtClean="0"/>
              <a:t>常用指令：</a:t>
            </a:r>
            <a:endParaRPr lang="en-US" altLang="zh-CN" dirty="0" smtClean="0"/>
          </a:p>
          <a:p>
            <a:pPr marL="342900" indent="-342900" algn="l">
              <a:lnSpc>
                <a:spcPct val="150000"/>
              </a:lnSpc>
              <a:buFont typeface="Wingdings" panose="05000000000000000000" pitchFamily="2" charset="2"/>
              <a:buChar char="Ø"/>
            </a:pPr>
            <a:r>
              <a:rPr lang="en-US" altLang="zh-CN" sz="2200" dirty="0" err="1"/>
              <a:t>dve</a:t>
            </a:r>
            <a:r>
              <a:rPr lang="en-US" altLang="zh-CN" dirty="0" smtClean="0"/>
              <a:t> -</a:t>
            </a:r>
            <a:r>
              <a:rPr lang="en-US" altLang="zh-CN" dirty="0" err="1" smtClean="0"/>
              <a:t>cov</a:t>
            </a:r>
            <a:r>
              <a:rPr lang="en-US" altLang="zh-CN" dirty="0" smtClean="0"/>
              <a:t> :</a:t>
            </a:r>
            <a:r>
              <a:rPr lang="zh-CN" altLang="en-US" dirty="0" smtClean="0"/>
              <a:t>打开</a:t>
            </a:r>
            <a:r>
              <a:rPr lang="en-US" altLang="zh-CN" dirty="0" smtClean="0"/>
              <a:t>DVE</a:t>
            </a:r>
            <a:r>
              <a:rPr lang="zh-CN" altLang="en-US" dirty="0" smtClean="0"/>
              <a:t>覆盖率</a:t>
            </a:r>
            <a:r>
              <a:rPr lang="en-US" altLang="zh-CN" dirty="0" smtClean="0"/>
              <a:t>GUI</a:t>
            </a:r>
          </a:p>
          <a:p>
            <a:pPr marL="342900" indent="-342900" algn="l">
              <a:lnSpc>
                <a:spcPct val="150000"/>
              </a:lnSpc>
              <a:buFont typeface="Wingdings" panose="05000000000000000000" pitchFamily="2" charset="2"/>
              <a:buChar char="Ø"/>
            </a:pPr>
            <a:r>
              <a:rPr lang="en-US" altLang="zh-CN" dirty="0" err="1" smtClean="0"/>
              <a:t>dve</a:t>
            </a:r>
            <a:r>
              <a:rPr lang="en-US" altLang="zh-CN" dirty="0" smtClean="0"/>
              <a:t> -</a:t>
            </a:r>
            <a:r>
              <a:rPr lang="en-US" altLang="zh-CN" dirty="0" err="1" smtClean="0"/>
              <a:t>dir</a:t>
            </a:r>
            <a:r>
              <a:rPr lang="en-US" altLang="zh-CN" dirty="0" smtClean="0"/>
              <a:t> &lt;</a:t>
            </a:r>
            <a:r>
              <a:rPr lang="en-US" altLang="zh-CN" dirty="0" err="1" smtClean="0"/>
              <a:t>dir</a:t>
            </a:r>
            <a:r>
              <a:rPr lang="en-US" altLang="zh-CN" dirty="0" smtClean="0"/>
              <a:t>&gt;:</a:t>
            </a:r>
            <a:r>
              <a:rPr lang="zh-CN" altLang="en-US" dirty="0" smtClean="0"/>
              <a:t>打开指定路径的覆盖率</a:t>
            </a:r>
            <a:r>
              <a:rPr lang="en-US" altLang="zh-CN" dirty="0" smtClean="0"/>
              <a:t>database</a:t>
            </a:r>
          </a:p>
          <a:p>
            <a:pPr marL="342900" indent="-342900" algn="l">
              <a:lnSpc>
                <a:spcPct val="150000"/>
              </a:lnSpc>
              <a:buFont typeface="Wingdings" panose="05000000000000000000" pitchFamily="2" charset="2"/>
              <a:buChar char="Ø"/>
            </a:pPr>
            <a:r>
              <a:rPr lang="en-US" altLang="zh-CN" dirty="0" err="1"/>
              <a:t>d</a:t>
            </a:r>
            <a:r>
              <a:rPr lang="en-US" altLang="zh-CN" dirty="0" err="1" smtClean="0"/>
              <a:t>ve</a:t>
            </a:r>
            <a:r>
              <a:rPr lang="en-US" altLang="zh-CN" dirty="0" smtClean="0"/>
              <a:t> –f &lt;file&gt;</a:t>
            </a:r>
            <a:r>
              <a:rPr lang="zh-CN" altLang="en-US" dirty="0" smtClean="0"/>
              <a:t>：打开覆盖</a:t>
            </a:r>
            <a:r>
              <a:rPr lang="zh-CN" altLang="en-US" dirty="0"/>
              <a:t>率路径列表</a:t>
            </a:r>
            <a:r>
              <a:rPr lang="zh-CN" altLang="en-US" dirty="0" smtClean="0"/>
              <a:t>文件</a:t>
            </a:r>
            <a:endParaRPr lang="en-US" altLang="zh-CN" dirty="0" smtClean="0"/>
          </a:p>
          <a:p>
            <a:pPr marL="342900" indent="-342900" algn="l">
              <a:lnSpc>
                <a:spcPct val="150000"/>
              </a:lnSpc>
              <a:buFont typeface="Wingdings" panose="05000000000000000000" pitchFamily="2" charset="2"/>
              <a:buChar char="Ø"/>
            </a:pPr>
            <a:r>
              <a:rPr lang="en-US" altLang="zh-CN" dirty="0" err="1"/>
              <a:t>dve</a:t>
            </a:r>
            <a:r>
              <a:rPr lang="en-US" altLang="zh-CN" dirty="0"/>
              <a:t> </a:t>
            </a:r>
            <a:r>
              <a:rPr lang="en-US" altLang="zh-CN" dirty="0" smtClean="0"/>
              <a:t>–tests </a:t>
            </a:r>
            <a:r>
              <a:rPr lang="en-US" altLang="zh-CN" dirty="0"/>
              <a:t>&lt;file&gt;</a:t>
            </a:r>
            <a:r>
              <a:rPr lang="zh-CN" altLang="en-US" dirty="0"/>
              <a:t>：打开给定文件中列出的覆盖</a:t>
            </a:r>
            <a:r>
              <a:rPr lang="zh-CN" altLang="en-US" dirty="0" smtClean="0"/>
              <a:t>测试</a:t>
            </a:r>
            <a:endParaRPr lang="en-US" altLang="zh-CN" dirty="0" smtClean="0"/>
          </a:p>
          <a:p>
            <a:pPr marL="342900" indent="-342900" algn="l">
              <a:lnSpc>
                <a:spcPct val="150000"/>
              </a:lnSpc>
              <a:buFont typeface="Wingdings" panose="05000000000000000000" pitchFamily="2" charset="2"/>
              <a:buChar char="Ø"/>
            </a:pPr>
            <a:r>
              <a:rPr lang="en-US" altLang="zh-CN" dirty="0" err="1"/>
              <a:t>dve</a:t>
            </a:r>
            <a:r>
              <a:rPr lang="en-US" altLang="zh-CN" dirty="0"/>
              <a:t> </a:t>
            </a:r>
            <a:r>
              <a:rPr lang="en-US" altLang="zh-CN" dirty="0" smtClean="0"/>
              <a:t>–show </a:t>
            </a:r>
            <a:r>
              <a:rPr lang="en-US" altLang="zh-CN" dirty="0" err="1" smtClean="0"/>
              <a:t>availabletests</a:t>
            </a:r>
            <a:r>
              <a:rPr lang="zh-CN" altLang="en-US" dirty="0"/>
              <a:t>：列出给定设计的可用</a:t>
            </a:r>
            <a:r>
              <a:rPr lang="zh-CN" altLang="en-US" dirty="0" smtClean="0"/>
              <a:t>测试</a:t>
            </a:r>
            <a:endParaRPr lang="en-US" altLang="zh-CN" dirty="0"/>
          </a:p>
          <a:p>
            <a:pPr marL="342900" indent="-342900" algn="l">
              <a:lnSpc>
                <a:spcPct val="150000"/>
              </a:lnSpc>
              <a:buFont typeface="Wingdings" panose="05000000000000000000" pitchFamily="2" charset="2"/>
              <a:buChar char="Ø"/>
            </a:pPr>
            <a:r>
              <a:rPr lang="en-US" altLang="zh-CN" dirty="0" err="1"/>
              <a:t>dve</a:t>
            </a:r>
            <a:r>
              <a:rPr lang="en-US" altLang="zh-CN" dirty="0"/>
              <a:t> </a:t>
            </a:r>
            <a:r>
              <a:rPr lang="en-US" altLang="zh-CN" dirty="0" smtClean="0"/>
              <a:t>–assert minimal</a:t>
            </a:r>
            <a:r>
              <a:rPr lang="zh-CN" altLang="en-US" dirty="0"/>
              <a:t>：仅报告在断言覆盖中具有断言的模块和实例。 无法使用此选项加载代码覆盖率数据库</a:t>
            </a:r>
            <a:r>
              <a:rPr lang="zh-CN" altLang="en-US" dirty="0" smtClean="0"/>
              <a:t>。</a:t>
            </a:r>
            <a:endParaRPr lang="en-US" altLang="zh-CN" dirty="0"/>
          </a:p>
          <a:p>
            <a:pPr algn="l"/>
            <a:endParaRPr lang="en-US" altLang="zh-CN" dirty="0"/>
          </a:p>
        </p:txBody>
      </p:sp>
    </p:spTree>
    <p:extLst>
      <p:ext uri="{BB962C8B-B14F-4D97-AF65-F5344CB8AC3E}">
        <p14:creationId xmlns:p14="http://schemas.microsoft.com/office/powerpoint/2010/main" val="1873656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第三步 分析覆盖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413235" y="1534160"/>
            <a:ext cx="2902402" cy="4934373"/>
          </a:xfrm>
        </p:spPr>
        <p:txBody>
          <a:bodyPr>
            <a:normAutofit/>
          </a:bodyPr>
          <a:lstStyle/>
          <a:p>
            <a:pPr algn="l">
              <a:lnSpc>
                <a:spcPct val="160000"/>
              </a:lnSpc>
            </a:pPr>
            <a:r>
              <a:rPr lang="zh-CN" altLang="en-US" dirty="0" smtClean="0"/>
              <a:t>分析覆盖率</a:t>
            </a:r>
            <a:r>
              <a:rPr lang="zh-CN" altLang="en-US" b="1" dirty="0" smtClean="0">
                <a:solidFill>
                  <a:srgbClr val="FF0000"/>
                </a:solidFill>
              </a:rPr>
              <a:t>报告</a:t>
            </a:r>
            <a:endParaRPr lang="en-US" altLang="zh-CN" b="1" dirty="0" smtClean="0">
              <a:solidFill>
                <a:srgbClr val="FF0000"/>
              </a:solidFill>
            </a:endParaRPr>
          </a:p>
          <a:p>
            <a:pPr algn="l"/>
            <a:r>
              <a:rPr lang="zh-CN" altLang="en-US" dirty="0" smtClean="0"/>
              <a:t>方法二：使用</a:t>
            </a:r>
            <a:r>
              <a:rPr lang="en-US" altLang="zh-CN" dirty="0" smtClean="0"/>
              <a:t>DVE</a:t>
            </a:r>
            <a:r>
              <a:rPr lang="zh-CN" altLang="en-US" dirty="0" smtClean="0"/>
              <a:t>分析覆盖报告</a:t>
            </a:r>
            <a:endParaRPr lang="en-US" altLang="zh-CN" dirty="0" smtClean="0"/>
          </a:p>
          <a:p>
            <a:pPr algn="l"/>
            <a:r>
              <a:rPr lang="en-US" altLang="zh-CN" dirty="0" smtClean="0"/>
              <a:t>DVE</a:t>
            </a:r>
            <a:r>
              <a:rPr lang="zh-CN" altLang="en-US" dirty="0" smtClean="0"/>
              <a:t>使用步骤：</a:t>
            </a:r>
            <a:endParaRPr lang="en-US" altLang="zh-CN" dirty="0" smtClean="0"/>
          </a:p>
          <a:p>
            <a:pPr algn="l"/>
            <a:r>
              <a:rPr lang="zh-CN" altLang="en-US" dirty="0" smtClean="0"/>
              <a:t>（</a:t>
            </a:r>
            <a:r>
              <a:rPr lang="en-US" altLang="zh-CN" dirty="0" smtClean="0"/>
              <a:t>1</a:t>
            </a:r>
            <a:r>
              <a:rPr lang="zh-CN" altLang="en-US" dirty="0" smtClean="0"/>
              <a:t>）使用</a:t>
            </a:r>
            <a:r>
              <a:rPr lang="en-US" altLang="zh-CN" dirty="0" err="1" smtClean="0"/>
              <a:t>dve</a:t>
            </a:r>
            <a:r>
              <a:rPr lang="en-US" altLang="zh-CN" dirty="0" smtClean="0"/>
              <a:t> –</a:t>
            </a:r>
            <a:r>
              <a:rPr lang="en-US" altLang="zh-CN" dirty="0" err="1" smtClean="0"/>
              <a:t>cov</a:t>
            </a:r>
            <a:r>
              <a:rPr lang="zh-CN" altLang="en-US" dirty="0" smtClean="0"/>
              <a:t>打开</a:t>
            </a:r>
            <a:r>
              <a:rPr lang="en-US" altLang="zh-CN" dirty="0" err="1" smtClean="0"/>
              <a:t>dve</a:t>
            </a:r>
            <a:r>
              <a:rPr lang="zh-CN" altLang="en-US" dirty="0" smtClean="0"/>
              <a:t>；</a:t>
            </a:r>
            <a:endParaRPr lang="en-US" altLang="zh-CN" dirty="0" smtClean="0"/>
          </a:p>
          <a:p>
            <a:pPr algn="l"/>
            <a:r>
              <a:rPr lang="zh-CN" altLang="en-US" dirty="0" smtClean="0"/>
              <a:t>（</a:t>
            </a:r>
            <a:r>
              <a:rPr lang="en-US" altLang="zh-CN" dirty="0" smtClean="0"/>
              <a:t>2</a:t>
            </a:r>
            <a:r>
              <a:rPr lang="zh-CN" altLang="en-US" dirty="0" smtClean="0"/>
              <a:t>）添加包含覆盖率数据的</a:t>
            </a:r>
            <a:r>
              <a:rPr lang="en-US" altLang="zh-CN" dirty="0" err="1" smtClean="0"/>
              <a:t>vdb</a:t>
            </a:r>
            <a:r>
              <a:rPr lang="zh-CN" altLang="en-US" dirty="0" smtClean="0"/>
              <a:t>目录，如果添加多个</a:t>
            </a:r>
            <a:r>
              <a:rPr lang="en-US" altLang="zh-CN" dirty="0" err="1" smtClean="0"/>
              <a:t>vdb</a:t>
            </a:r>
            <a:r>
              <a:rPr lang="zh-CN" altLang="en-US" dirty="0" smtClean="0"/>
              <a:t>，需要点击右侧按钮；</a:t>
            </a:r>
            <a:endParaRPr lang="en-US" altLang="zh-CN" dirty="0" smtClean="0"/>
          </a:p>
          <a:p>
            <a:pPr algn="l"/>
            <a:endParaRPr lang="en-US" altLang="zh-CN" dirty="0"/>
          </a:p>
        </p:txBody>
      </p:sp>
      <p:pic>
        <p:nvPicPr>
          <p:cNvPr id="4" name="图片 3"/>
          <p:cNvPicPr>
            <a:picLocks noChangeAspect="1"/>
          </p:cNvPicPr>
          <p:nvPr/>
        </p:nvPicPr>
        <p:blipFill>
          <a:blip r:embed="rId3"/>
          <a:stretch>
            <a:fillRect/>
          </a:stretch>
        </p:blipFill>
        <p:spPr>
          <a:xfrm>
            <a:off x="3315637" y="1900029"/>
            <a:ext cx="4033524" cy="4368885"/>
          </a:xfrm>
          <a:prstGeom prst="rect">
            <a:avLst/>
          </a:prstGeom>
        </p:spPr>
      </p:pic>
      <p:pic>
        <p:nvPicPr>
          <p:cNvPr id="5" name="图片 4"/>
          <p:cNvPicPr>
            <a:picLocks noChangeAspect="1"/>
          </p:cNvPicPr>
          <p:nvPr/>
        </p:nvPicPr>
        <p:blipFill>
          <a:blip r:embed="rId4"/>
          <a:stretch>
            <a:fillRect/>
          </a:stretch>
        </p:blipFill>
        <p:spPr>
          <a:xfrm>
            <a:off x="7631721" y="1900029"/>
            <a:ext cx="4271331" cy="4302598"/>
          </a:xfrm>
          <a:prstGeom prst="rect">
            <a:avLst/>
          </a:prstGeom>
        </p:spPr>
      </p:pic>
    </p:spTree>
    <p:extLst>
      <p:ext uri="{BB962C8B-B14F-4D97-AF65-F5344CB8AC3E}">
        <p14:creationId xmlns:p14="http://schemas.microsoft.com/office/powerpoint/2010/main" val="167196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覆盖率</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1066801" y="2194559"/>
            <a:ext cx="9601200" cy="4273974"/>
          </a:xfrm>
        </p:spPr>
        <p:txBody>
          <a:bodyPr>
            <a:normAutofit/>
          </a:bodyPr>
          <a:lstStyle/>
          <a:p>
            <a:pPr algn="l"/>
            <a:r>
              <a:rPr lang="zh-CN" altLang="en-US" dirty="0"/>
              <a:t>什么</a:t>
            </a:r>
            <a:r>
              <a:rPr lang="zh-CN" altLang="en-US" dirty="0" smtClean="0"/>
              <a:t>是覆盖率</a:t>
            </a:r>
            <a:r>
              <a:rPr lang="zh-CN" altLang="en-US" dirty="0"/>
              <a:t>？</a:t>
            </a:r>
            <a:endParaRPr lang="en-US" altLang="zh-CN" dirty="0"/>
          </a:p>
          <a:p>
            <a:pPr algn="l"/>
            <a:r>
              <a:rPr lang="zh-CN" altLang="en-US" dirty="0"/>
              <a:t>覆盖率是对设计验证完整性的</a:t>
            </a:r>
            <a:r>
              <a:rPr lang="zh-CN" altLang="en-US" dirty="0" smtClean="0"/>
              <a:t>衡量。</a:t>
            </a:r>
            <a:endParaRPr lang="en-US" altLang="zh-CN" dirty="0"/>
          </a:p>
          <a:p>
            <a:pPr algn="l"/>
            <a:r>
              <a:rPr lang="zh-CN" altLang="en-US" dirty="0" smtClean="0"/>
              <a:t>是</a:t>
            </a:r>
            <a:r>
              <a:rPr lang="zh-CN" altLang="en-US" dirty="0"/>
              <a:t>设计流片准备情况的重要指标。 </a:t>
            </a:r>
            <a:endParaRPr lang="en-US" altLang="zh-CN" dirty="0" smtClean="0"/>
          </a:p>
          <a:p>
            <a:pPr algn="l"/>
            <a:r>
              <a:rPr lang="zh-CN" altLang="en-US" dirty="0" smtClean="0"/>
              <a:t>一</a:t>
            </a:r>
            <a:r>
              <a:rPr lang="zh-CN" altLang="en-US" dirty="0"/>
              <a:t>个全面的覆盖模型结合了不同的覆盖技术和指标，以确保所有有效的设计场景都得到运用和验证。</a:t>
            </a:r>
            <a:endParaRPr lang="en-US" altLang="zh-CN" dirty="0"/>
          </a:p>
          <a:p>
            <a:pPr algn="l"/>
            <a:endParaRPr lang="en-US" altLang="zh-CN" dirty="0"/>
          </a:p>
          <a:p>
            <a:pPr algn="l"/>
            <a:endParaRPr lang="en-US" altLang="zh-CN" dirty="0"/>
          </a:p>
          <a:p>
            <a:pPr algn="l"/>
            <a:endParaRPr lang="en-US" altLang="zh-CN" dirty="0"/>
          </a:p>
          <a:p>
            <a:pPr algn="l"/>
            <a:endParaRPr lang="zh-CN" altLang="en-US" dirty="0"/>
          </a:p>
        </p:txBody>
      </p:sp>
    </p:spTree>
    <p:extLst>
      <p:ext uri="{BB962C8B-B14F-4D97-AF65-F5344CB8AC3E}">
        <p14:creationId xmlns:p14="http://schemas.microsoft.com/office/powerpoint/2010/main" val="2073960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第三步 分析覆盖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325309" y="1534160"/>
            <a:ext cx="2637693" cy="4934373"/>
          </a:xfrm>
        </p:spPr>
        <p:txBody>
          <a:bodyPr>
            <a:normAutofit/>
          </a:bodyPr>
          <a:lstStyle/>
          <a:p>
            <a:pPr algn="l">
              <a:lnSpc>
                <a:spcPct val="160000"/>
              </a:lnSpc>
            </a:pPr>
            <a:r>
              <a:rPr lang="zh-CN" altLang="en-US" dirty="0" smtClean="0"/>
              <a:t>分析覆盖率</a:t>
            </a:r>
            <a:r>
              <a:rPr lang="zh-CN" altLang="en-US" b="1" dirty="0" smtClean="0">
                <a:solidFill>
                  <a:srgbClr val="FF0000"/>
                </a:solidFill>
              </a:rPr>
              <a:t>报告</a:t>
            </a:r>
            <a:endParaRPr lang="en-US" altLang="zh-CN" b="1" dirty="0" smtClean="0">
              <a:solidFill>
                <a:srgbClr val="FF0000"/>
              </a:solidFill>
            </a:endParaRPr>
          </a:p>
          <a:p>
            <a:pPr algn="l"/>
            <a:r>
              <a:rPr lang="zh-CN" altLang="en-US" dirty="0" smtClean="0"/>
              <a:t>方法二：使用</a:t>
            </a:r>
            <a:r>
              <a:rPr lang="en-US" altLang="zh-CN" dirty="0" smtClean="0"/>
              <a:t>DVE</a:t>
            </a:r>
            <a:r>
              <a:rPr lang="zh-CN" altLang="en-US" dirty="0" smtClean="0"/>
              <a:t>分析覆盖报告</a:t>
            </a:r>
            <a:endParaRPr lang="en-US" altLang="zh-CN" dirty="0" smtClean="0"/>
          </a:p>
          <a:p>
            <a:pPr algn="l"/>
            <a:r>
              <a:rPr lang="en-US" altLang="zh-CN" dirty="0" smtClean="0"/>
              <a:t>DVE</a:t>
            </a:r>
            <a:r>
              <a:rPr lang="zh-CN" altLang="en-US" dirty="0" smtClean="0"/>
              <a:t>使用步骤：</a:t>
            </a:r>
            <a:endParaRPr lang="en-US" altLang="zh-CN" dirty="0" smtClean="0"/>
          </a:p>
          <a:p>
            <a:pPr algn="l"/>
            <a:r>
              <a:rPr lang="zh-CN" altLang="en-US" dirty="0" smtClean="0"/>
              <a:t>（</a:t>
            </a:r>
            <a:r>
              <a:rPr lang="en-US" altLang="zh-CN" dirty="0" smtClean="0"/>
              <a:t>3</a:t>
            </a:r>
            <a:r>
              <a:rPr lang="zh-CN" altLang="en-US" dirty="0" smtClean="0"/>
              <a:t>）点击</a:t>
            </a:r>
            <a:r>
              <a:rPr lang="en-US" altLang="zh-CN" dirty="0" smtClean="0"/>
              <a:t>Metrics</a:t>
            </a:r>
            <a:r>
              <a:rPr lang="zh-CN" altLang="en-US" dirty="0" smtClean="0"/>
              <a:t>选项栏，选择需要生成的覆盖率选项；</a:t>
            </a:r>
            <a:endParaRPr lang="en-US" altLang="zh-CN" dirty="0" smtClean="0"/>
          </a:p>
          <a:p>
            <a:pPr algn="l"/>
            <a:r>
              <a:rPr lang="zh-CN" altLang="en-US" dirty="0" smtClean="0"/>
              <a:t>（</a:t>
            </a:r>
            <a:r>
              <a:rPr lang="en-US" altLang="zh-CN" dirty="0" smtClean="0"/>
              <a:t>2</a:t>
            </a:r>
            <a:r>
              <a:rPr lang="zh-CN" altLang="en-US" dirty="0" smtClean="0"/>
              <a:t>）添加包含覆盖率数据的</a:t>
            </a:r>
            <a:r>
              <a:rPr lang="en-US" altLang="zh-CN" dirty="0" err="1" smtClean="0"/>
              <a:t>vdb</a:t>
            </a:r>
            <a:r>
              <a:rPr lang="zh-CN" altLang="en-US" dirty="0" smtClean="0"/>
              <a:t>目录；</a:t>
            </a:r>
            <a:endParaRPr lang="en-US" altLang="zh-CN" dirty="0" smtClean="0"/>
          </a:p>
          <a:p>
            <a:pPr algn="l"/>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425" y="1645797"/>
            <a:ext cx="8688012" cy="2810267"/>
          </a:xfrm>
          <a:prstGeom prst="rect">
            <a:avLst/>
          </a:prstGeom>
        </p:spPr>
      </p:pic>
    </p:spTree>
    <p:extLst>
      <p:ext uri="{BB962C8B-B14F-4D97-AF65-F5344CB8AC3E}">
        <p14:creationId xmlns:p14="http://schemas.microsoft.com/office/powerpoint/2010/main" val="2685125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第三步 分析覆盖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1028699" y="1534160"/>
            <a:ext cx="2637693" cy="4934373"/>
          </a:xfrm>
        </p:spPr>
        <p:txBody>
          <a:bodyPr>
            <a:normAutofit/>
          </a:bodyPr>
          <a:lstStyle/>
          <a:p>
            <a:pPr algn="l">
              <a:lnSpc>
                <a:spcPct val="160000"/>
              </a:lnSpc>
            </a:pPr>
            <a:r>
              <a:rPr lang="zh-CN" altLang="en-US" dirty="0" smtClean="0"/>
              <a:t>分析覆盖率</a:t>
            </a:r>
            <a:r>
              <a:rPr lang="zh-CN" altLang="en-US" b="1" dirty="0" smtClean="0">
                <a:solidFill>
                  <a:srgbClr val="FF0000"/>
                </a:solidFill>
              </a:rPr>
              <a:t>报告</a:t>
            </a:r>
            <a:endParaRPr lang="en-US" altLang="zh-CN" b="1" dirty="0" smtClean="0">
              <a:solidFill>
                <a:srgbClr val="FF0000"/>
              </a:solidFill>
            </a:endParaRPr>
          </a:p>
          <a:p>
            <a:pPr algn="l"/>
            <a:r>
              <a:rPr lang="zh-CN" altLang="en-US" dirty="0" smtClean="0"/>
              <a:t>方法二：使用</a:t>
            </a:r>
            <a:r>
              <a:rPr lang="en-US" altLang="zh-CN" dirty="0" smtClean="0"/>
              <a:t>DVE</a:t>
            </a:r>
            <a:r>
              <a:rPr lang="zh-CN" altLang="en-US" dirty="0" smtClean="0"/>
              <a:t>分析覆盖报告</a:t>
            </a:r>
            <a:endParaRPr lang="en-US" altLang="zh-CN" dirty="0" smtClean="0"/>
          </a:p>
          <a:p>
            <a:pPr algn="l"/>
            <a:r>
              <a:rPr lang="en-US" altLang="zh-CN" dirty="0" smtClean="0"/>
              <a:t>DVE</a:t>
            </a:r>
            <a:r>
              <a:rPr lang="zh-CN" altLang="en-US" dirty="0" smtClean="0"/>
              <a:t>使用步骤：</a:t>
            </a:r>
            <a:endParaRPr lang="en-US" altLang="zh-CN" dirty="0" smtClean="0"/>
          </a:p>
          <a:p>
            <a:pPr algn="l"/>
            <a:r>
              <a:rPr lang="zh-CN" altLang="en-US" dirty="0" smtClean="0"/>
              <a:t>（</a:t>
            </a:r>
            <a:r>
              <a:rPr lang="en-US" altLang="zh-CN" dirty="0" smtClean="0"/>
              <a:t>4</a:t>
            </a:r>
            <a:r>
              <a:rPr lang="zh-CN" altLang="en-US" dirty="0" smtClean="0"/>
              <a:t>）点击</a:t>
            </a:r>
            <a:r>
              <a:rPr lang="en-US" altLang="zh-CN" dirty="0" smtClean="0"/>
              <a:t>More options</a:t>
            </a:r>
            <a:r>
              <a:rPr lang="zh-CN" altLang="en-US" dirty="0" smtClean="0"/>
              <a:t>选项栏，配置其他选项；</a:t>
            </a:r>
            <a:endParaRPr lang="en-US" altLang="zh-CN" dirty="0" smtClean="0"/>
          </a:p>
          <a:p>
            <a:pPr algn="l"/>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654" y="1666488"/>
            <a:ext cx="6843346" cy="4655181"/>
          </a:xfrm>
          <a:prstGeom prst="rect">
            <a:avLst/>
          </a:prstGeom>
        </p:spPr>
      </p:pic>
    </p:spTree>
    <p:extLst>
      <p:ext uri="{BB962C8B-B14F-4D97-AF65-F5344CB8AC3E}">
        <p14:creationId xmlns:p14="http://schemas.microsoft.com/office/powerpoint/2010/main" val="3435467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第三步 分析覆盖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1160582" y="1604500"/>
            <a:ext cx="3842242" cy="2492715"/>
          </a:xfrm>
        </p:spPr>
        <p:txBody>
          <a:bodyPr>
            <a:normAutofit/>
          </a:bodyPr>
          <a:lstStyle/>
          <a:p>
            <a:pPr algn="l">
              <a:lnSpc>
                <a:spcPct val="160000"/>
              </a:lnSpc>
            </a:pPr>
            <a:r>
              <a:rPr lang="zh-CN" altLang="en-US" dirty="0" smtClean="0"/>
              <a:t>分析覆盖率</a:t>
            </a:r>
            <a:r>
              <a:rPr lang="zh-CN" altLang="en-US" b="1" dirty="0" smtClean="0">
                <a:solidFill>
                  <a:srgbClr val="FF0000"/>
                </a:solidFill>
              </a:rPr>
              <a:t>报告</a:t>
            </a:r>
            <a:endParaRPr lang="en-US" altLang="zh-CN" b="1" dirty="0" smtClean="0">
              <a:solidFill>
                <a:srgbClr val="FF0000"/>
              </a:solidFill>
            </a:endParaRPr>
          </a:p>
          <a:p>
            <a:pPr algn="l"/>
            <a:r>
              <a:rPr lang="zh-CN" altLang="en-US" dirty="0" smtClean="0"/>
              <a:t>方法二：使用</a:t>
            </a:r>
            <a:r>
              <a:rPr lang="en-US" altLang="zh-CN" dirty="0" smtClean="0"/>
              <a:t>DVE</a:t>
            </a:r>
            <a:r>
              <a:rPr lang="zh-CN" altLang="en-US" dirty="0" smtClean="0"/>
              <a:t>分析覆盖报告</a:t>
            </a:r>
            <a:endParaRPr lang="en-US" altLang="zh-CN" dirty="0" smtClean="0"/>
          </a:p>
          <a:p>
            <a:pPr algn="l"/>
            <a:r>
              <a:rPr lang="en-US" altLang="zh-CN" dirty="0" smtClean="0"/>
              <a:t>DVE</a:t>
            </a:r>
            <a:r>
              <a:rPr lang="zh-CN" altLang="en-US" dirty="0" smtClean="0"/>
              <a:t>导航栏：</a:t>
            </a:r>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746" y="1534159"/>
            <a:ext cx="6116516" cy="5241185"/>
          </a:xfrm>
          <a:prstGeom prst="rect">
            <a:avLst/>
          </a:prstGeom>
        </p:spPr>
      </p:pic>
      <p:pic>
        <p:nvPicPr>
          <p:cNvPr id="6" name="图片 5"/>
          <p:cNvPicPr>
            <a:picLocks noChangeAspect="1"/>
          </p:cNvPicPr>
          <p:nvPr/>
        </p:nvPicPr>
        <p:blipFill>
          <a:blip r:embed="rId4"/>
          <a:stretch>
            <a:fillRect/>
          </a:stretch>
        </p:blipFill>
        <p:spPr>
          <a:xfrm>
            <a:off x="675949" y="4492615"/>
            <a:ext cx="4646326" cy="2048862"/>
          </a:xfrm>
          <a:prstGeom prst="rect">
            <a:avLst/>
          </a:prstGeom>
        </p:spPr>
      </p:pic>
    </p:spTree>
    <p:extLst>
      <p:ext uri="{BB962C8B-B14F-4D97-AF65-F5344CB8AC3E}">
        <p14:creationId xmlns:p14="http://schemas.microsoft.com/office/powerpoint/2010/main" val="3131711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第三步 分析覆盖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764928" y="1813626"/>
            <a:ext cx="2637693" cy="4934373"/>
          </a:xfrm>
        </p:spPr>
        <p:txBody>
          <a:bodyPr>
            <a:normAutofit/>
          </a:bodyPr>
          <a:lstStyle/>
          <a:p>
            <a:pPr algn="l">
              <a:lnSpc>
                <a:spcPct val="160000"/>
              </a:lnSpc>
            </a:pPr>
            <a:r>
              <a:rPr lang="zh-CN" altLang="en-US" dirty="0" smtClean="0"/>
              <a:t>分析覆盖率</a:t>
            </a:r>
            <a:r>
              <a:rPr lang="zh-CN" altLang="en-US" b="1" dirty="0" smtClean="0">
                <a:solidFill>
                  <a:srgbClr val="FF0000"/>
                </a:solidFill>
              </a:rPr>
              <a:t>报告</a:t>
            </a:r>
            <a:endParaRPr lang="en-US" altLang="zh-CN" b="1" dirty="0" smtClean="0">
              <a:solidFill>
                <a:srgbClr val="FF0000"/>
              </a:solidFill>
            </a:endParaRPr>
          </a:p>
          <a:p>
            <a:pPr algn="l"/>
            <a:r>
              <a:rPr lang="zh-CN" altLang="en-US" dirty="0" smtClean="0"/>
              <a:t>方法二：使用</a:t>
            </a:r>
            <a:r>
              <a:rPr lang="en-US" altLang="zh-CN" dirty="0" smtClean="0"/>
              <a:t>DVE</a:t>
            </a:r>
            <a:r>
              <a:rPr lang="zh-CN" altLang="en-US" dirty="0" smtClean="0"/>
              <a:t>分析覆盖报告</a:t>
            </a:r>
            <a:endParaRPr lang="en-US" altLang="zh-CN" dirty="0" smtClean="0"/>
          </a:p>
          <a:p>
            <a:pPr algn="l"/>
            <a:r>
              <a:rPr lang="en-US" altLang="zh-CN" dirty="0" smtClean="0"/>
              <a:t>DVE</a:t>
            </a:r>
            <a:r>
              <a:rPr lang="zh-CN" altLang="en-US" dirty="0" smtClean="0"/>
              <a:t>使用步骤：</a:t>
            </a:r>
            <a:endParaRPr lang="en-US" altLang="zh-CN" dirty="0" smtClean="0"/>
          </a:p>
          <a:p>
            <a:pPr algn="l"/>
            <a:r>
              <a:rPr lang="en-US" altLang="zh-CN" dirty="0" smtClean="0"/>
              <a:t>Map</a:t>
            </a:r>
            <a:r>
              <a:rPr lang="zh-CN" altLang="en-US" dirty="0" smtClean="0"/>
              <a:t>总览</a:t>
            </a:r>
            <a:endParaRPr lang="en-US" altLang="zh-CN" dirty="0" smtClean="0"/>
          </a:p>
          <a:p>
            <a:pPr algn="l"/>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029" y="1813626"/>
            <a:ext cx="7545295" cy="4654907"/>
          </a:xfrm>
          <a:prstGeom prst="rect">
            <a:avLst/>
          </a:prstGeom>
        </p:spPr>
      </p:pic>
    </p:spTree>
    <p:extLst>
      <p:ext uri="{BB962C8B-B14F-4D97-AF65-F5344CB8AC3E}">
        <p14:creationId xmlns:p14="http://schemas.microsoft.com/office/powerpoint/2010/main" val="512122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第三步 分析覆盖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46423" cy="4934373"/>
          </a:xfrm>
        </p:spPr>
        <p:txBody>
          <a:bodyPr>
            <a:normAutofit/>
          </a:bodyPr>
          <a:lstStyle/>
          <a:p>
            <a:pPr algn="l">
              <a:lnSpc>
                <a:spcPct val="150000"/>
              </a:lnSpc>
            </a:pPr>
            <a:r>
              <a:rPr lang="zh-CN" altLang="en-US" dirty="0" smtClean="0"/>
              <a:t>分析覆盖率</a:t>
            </a:r>
            <a:r>
              <a:rPr lang="zh-CN" altLang="en-US" b="1" dirty="0" smtClean="0">
                <a:solidFill>
                  <a:srgbClr val="FF0000"/>
                </a:solidFill>
              </a:rPr>
              <a:t>报告</a:t>
            </a:r>
            <a:endParaRPr lang="en-US" altLang="zh-CN" b="1" dirty="0" smtClean="0">
              <a:solidFill>
                <a:srgbClr val="FF0000"/>
              </a:solidFill>
            </a:endParaRPr>
          </a:p>
          <a:p>
            <a:pPr algn="l">
              <a:lnSpc>
                <a:spcPct val="150000"/>
              </a:lnSpc>
            </a:pPr>
            <a:r>
              <a:rPr lang="zh-CN" altLang="en-US" dirty="0" smtClean="0"/>
              <a:t>方法三：使用</a:t>
            </a:r>
            <a:r>
              <a:rPr lang="en-US" altLang="zh-CN" dirty="0" smtClean="0"/>
              <a:t>URG</a:t>
            </a:r>
            <a:r>
              <a:rPr lang="zh-CN" altLang="en-US" dirty="0" smtClean="0"/>
              <a:t>分析覆盖报告</a:t>
            </a:r>
            <a:endParaRPr lang="en-US" altLang="zh-CN" dirty="0" smtClean="0"/>
          </a:p>
          <a:p>
            <a:pPr algn="l">
              <a:lnSpc>
                <a:spcPct val="150000"/>
              </a:lnSpc>
            </a:pPr>
            <a:r>
              <a:rPr lang="en-US" altLang="zh-CN" dirty="0"/>
              <a:t>URG</a:t>
            </a:r>
            <a:r>
              <a:rPr lang="zh-CN" altLang="en-US" dirty="0" smtClean="0"/>
              <a:t>常用指令：</a:t>
            </a:r>
            <a:endParaRPr lang="en-US" altLang="zh-CN" dirty="0" smtClean="0"/>
          </a:p>
          <a:p>
            <a:pPr marL="342900" indent="-342900" algn="l">
              <a:lnSpc>
                <a:spcPct val="150000"/>
              </a:lnSpc>
              <a:buFont typeface="Wingdings" panose="05000000000000000000" pitchFamily="2" charset="2"/>
              <a:buChar char="Ø"/>
            </a:pPr>
            <a:r>
              <a:rPr lang="en-US" altLang="zh-CN" dirty="0" err="1" smtClean="0"/>
              <a:t>urg</a:t>
            </a:r>
            <a:r>
              <a:rPr lang="en-US" altLang="zh-CN" dirty="0" smtClean="0"/>
              <a:t> –</a:t>
            </a:r>
            <a:r>
              <a:rPr lang="en-US" altLang="zh-CN" dirty="0" err="1" smtClean="0"/>
              <a:t>dir</a:t>
            </a:r>
            <a:r>
              <a:rPr lang="en-US" altLang="zh-CN" dirty="0" smtClean="0"/>
              <a:t> </a:t>
            </a:r>
            <a:r>
              <a:rPr lang="en-US" altLang="zh-CN" dirty="0" err="1" smtClean="0"/>
              <a:t>coverage_directory.vdb</a:t>
            </a:r>
            <a:r>
              <a:rPr lang="en-US" altLang="zh-CN" dirty="0" smtClean="0"/>
              <a:t> </a:t>
            </a:r>
            <a:r>
              <a:rPr lang="en-US" altLang="zh-CN" dirty="0" err="1" smtClean="0"/>
              <a:t>urg_options</a:t>
            </a:r>
            <a:r>
              <a:rPr lang="en-US" altLang="zh-CN" dirty="0" smtClean="0"/>
              <a:t> :</a:t>
            </a:r>
            <a:r>
              <a:rPr lang="en-US" altLang="zh-CN" dirty="0" err="1" smtClean="0"/>
              <a:t>urg</a:t>
            </a:r>
            <a:r>
              <a:rPr lang="zh-CN" altLang="en-US" dirty="0" smtClean="0"/>
              <a:t>命令主体格式</a:t>
            </a:r>
            <a:endParaRPr lang="zh-CN" altLang="en-US" dirty="0"/>
          </a:p>
          <a:p>
            <a:pPr marL="342900" indent="-342900" algn="l">
              <a:lnSpc>
                <a:spcPct val="150000"/>
              </a:lnSpc>
              <a:buFont typeface="Wingdings" panose="05000000000000000000" pitchFamily="2" charset="2"/>
              <a:buChar char="Ø"/>
            </a:pPr>
            <a:r>
              <a:rPr lang="en-US" altLang="zh-CN" dirty="0" err="1"/>
              <a:t>urg</a:t>
            </a:r>
            <a:r>
              <a:rPr lang="en-US" altLang="zh-CN" dirty="0"/>
              <a:t> -</a:t>
            </a:r>
            <a:r>
              <a:rPr lang="en-US" altLang="zh-CN" dirty="0" err="1"/>
              <a:t>dir</a:t>
            </a:r>
            <a:r>
              <a:rPr lang="en-US" altLang="zh-CN" dirty="0"/>
              <a:t> </a:t>
            </a:r>
            <a:r>
              <a:rPr lang="en-US" altLang="zh-CN" dirty="0" err="1"/>
              <a:t>simv.vdb</a:t>
            </a:r>
            <a:r>
              <a:rPr lang="en-US" altLang="zh-CN" dirty="0"/>
              <a:t> -metric </a:t>
            </a:r>
            <a:r>
              <a:rPr lang="en-US" altLang="zh-CN" dirty="0" smtClean="0"/>
              <a:t>line</a:t>
            </a:r>
            <a:r>
              <a:rPr lang="zh-CN" altLang="en-US" dirty="0" smtClean="0"/>
              <a:t>：只生成</a:t>
            </a:r>
            <a:r>
              <a:rPr lang="en-US" altLang="zh-CN" dirty="0" smtClean="0"/>
              <a:t>line</a:t>
            </a:r>
            <a:r>
              <a:rPr lang="zh-CN" altLang="en-US" dirty="0" smtClean="0"/>
              <a:t>覆盖率报告</a:t>
            </a:r>
            <a:endParaRPr lang="en-US" altLang="zh-CN" dirty="0" smtClean="0"/>
          </a:p>
          <a:p>
            <a:pPr marL="342900" indent="-342900" algn="l">
              <a:lnSpc>
                <a:spcPct val="150000"/>
              </a:lnSpc>
              <a:buFont typeface="Wingdings" panose="05000000000000000000" pitchFamily="2" charset="2"/>
              <a:buChar char="Ø"/>
            </a:pPr>
            <a:r>
              <a:rPr lang="en-US" altLang="zh-CN" dirty="0" err="1" smtClean="0"/>
              <a:t>urg</a:t>
            </a:r>
            <a:r>
              <a:rPr lang="en-US" altLang="zh-CN" dirty="0" smtClean="0"/>
              <a:t> </a:t>
            </a:r>
            <a:r>
              <a:rPr lang="en-US" altLang="zh-CN" dirty="0"/>
              <a:t>-</a:t>
            </a:r>
            <a:r>
              <a:rPr lang="en-US" altLang="zh-CN" dirty="0" err="1"/>
              <a:t>dir</a:t>
            </a:r>
            <a:r>
              <a:rPr lang="en-US" altLang="zh-CN" dirty="0"/>
              <a:t> </a:t>
            </a:r>
            <a:r>
              <a:rPr lang="en-US" altLang="zh-CN" dirty="0" err="1"/>
              <a:t>simv.vdb</a:t>
            </a:r>
            <a:r>
              <a:rPr lang="en-US" altLang="zh-CN" dirty="0"/>
              <a:t> -metric </a:t>
            </a:r>
            <a:r>
              <a:rPr lang="en-US" altLang="zh-CN" dirty="0" err="1"/>
              <a:t>line+fsm</a:t>
            </a:r>
            <a:r>
              <a:rPr lang="en-US" altLang="zh-CN" dirty="0"/>
              <a:t> -report </a:t>
            </a:r>
            <a:r>
              <a:rPr lang="en-US" altLang="zh-CN" dirty="0" err="1" smtClean="0"/>
              <a:t>mydir</a:t>
            </a:r>
            <a:r>
              <a:rPr lang="zh-CN" altLang="en-US" dirty="0" smtClean="0"/>
              <a:t>：指定覆盖率报告文件路径</a:t>
            </a:r>
            <a:endParaRPr lang="en-US" altLang="zh-CN" dirty="0"/>
          </a:p>
          <a:p>
            <a:pPr algn="l"/>
            <a:endParaRPr lang="en-US" altLang="zh-CN" dirty="0"/>
          </a:p>
        </p:txBody>
      </p:sp>
    </p:spTree>
    <p:extLst>
      <p:ext uri="{BB962C8B-B14F-4D97-AF65-F5344CB8AC3E}">
        <p14:creationId xmlns:p14="http://schemas.microsoft.com/office/powerpoint/2010/main" val="3215608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第三步 分析覆盖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46423" cy="4934373"/>
          </a:xfrm>
        </p:spPr>
        <p:txBody>
          <a:bodyPr>
            <a:normAutofit fontScale="85000" lnSpcReduction="20000"/>
          </a:bodyPr>
          <a:lstStyle/>
          <a:p>
            <a:pPr algn="l">
              <a:lnSpc>
                <a:spcPct val="170000"/>
              </a:lnSpc>
            </a:pPr>
            <a:r>
              <a:rPr lang="zh-CN" altLang="en-US" dirty="0" smtClean="0"/>
              <a:t>分析覆盖率</a:t>
            </a:r>
            <a:r>
              <a:rPr lang="zh-CN" altLang="en-US" b="1" dirty="0" smtClean="0">
                <a:solidFill>
                  <a:srgbClr val="FF0000"/>
                </a:solidFill>
              </a:rPr>
              <a:t>报告</a:t>
            </a:r>
            <a:endParaRPr lang="en-US" altLang="zh-CN" b="1" dirty="0" smtClean="0">
              <a:solidFill>
                <a:srgbClr val="FF0000"/>
              </a:solidFill>
            </a:endParaRPr>
          </a:p>
          <a:p>
            <a:pPr algn="l">
              <a:lnSpc>
                <a:spcPct val="170000"/>
              </a:lnSpc>
            </a:pPr>
            <a:r>
              <a:rPr lang="zh-CN" altLang="en-US" dirty="0" smtClean="0"/>
              <a:t>方法三：使用</a:t>
            </a:r>
            <a:r>
              <a:rPr lang="en-US" altLang="zh-CN" dirty="0" smtClean="0"/>
              <a:t>URG</a:t>
            </a:r>
            <a:r>
              <a:rPr lang="zh-CN" altLang="en-US" dirty="0" smtClean="0"/>
              <a:t>分析覆盖报告</a:t>
            </a:r>
            <a:endParaRPr lang="en-US" altLang="zh-CN" dirty="0" smtClean="0"/>
          </a:p>
          <a:p>
            <a:pPr marL="342900" indent="-342900" algn="l">
              <a:lnSpc>
                <a:spcPct val="170000"/>
              </a:lnSpc>
              <a:buFont typeface="Wingdings" panose="05000000000000000000" pitchFamily="2" charset="2"/>
              <a:buChar char="Ø"/>
            </a:pPr>
            <a:r>
              <a:rPr lang="zh-CN" altLang="en-US" dirty="0"/>
              <a:t>默认情况下，</a:t>
            </a:r>
            <a:r>
              <a:rPr lang="en-US" altLang="zh-CN" dirty="0" err="1"/>
              <a:t>covergroup</a:t>
            </a:r>
            <a:r>
              <a:rPr lang="en-US" altLang="zh-CN" dirty="0"/>
              <a:t> </a:t>
            </a:r>
            <a:r>
              <a:rPr lang="zh-CN" altLang="en-US" dirty="0"/>
              <a:t>和</a:t>
            </a:r>
            <a:r>
              <a:rPr lang="en-US" altLang="zh-CN" dirty="0"/>
              <a:t>cover </a:t>
            </a:r>
            <a:r>
              <a:rPr lang="zh-CN" altLang="en-US" dirty="0"/>
              <a:t>属性的</a:t>
            </a:r>
            <a:r>
              <a:rPr lang="en-US" altLang="zh-CN" dirty="0"/>
              <a:t>coverage </a:t>
            </a:r>
            <a:r>
              <a:rPr lang="zh-CN" altLang="en-US" dirty="0"/>
              <a:t>集合在</a:t>
            </a:r>
            <a:r>
              <a:rPr lang="en-US" altLang="zh-CN" dirty="0"/>
              <a:t>VCS </a:t>
            </a:r>
            <a:r>
              <a:rPr lang="zh-CN" altLang="en-US" dirty="0"/>
              <a:t>中是打开的。 因此，无需指定任何命令来收集覆盖组和覆盖属性的覆盖范围。 但是，</a:t>
            </a:r>
            <a:r>
              <a:rPr lang="zh-CN" altLang="en-US" dirty="0" smtClean="0"/>
              <a:t>当运行</a:t>
            </a:r>
            <a:r>
              <a:rPr lang="zh-CN" altLang="en-US" dirty="0"/>
              <a:t>设计以报告</a:t>
            </a:r>
            <a:r>
              <a:rPr lang="zh-CN" altLang="en-US" dirty="0" smtClean="0"/>
              <a:t>其他覆盖指标</a:t>
            </a:r>
            <a:r>
              <a:rPr lang="zh-CN" altLang="en-US" dirty="0"/>
              <a:t>（例如行、切换、断言等）时，默认情况下，</a:t>
            </a:r>
            <a:r>
              <a:rPr lang="en-US" altLang="zh-CN" dirty="0"/>
              <a:t>VCS </a:t>
            </a:r>
            <a:r>
              <a:rPr lang="zh-CN" altLang="en-US" dirty="0"/>
              <a:t>也会</a:t>
            </a:r>
            <a:r>
              <a:rPr lang="zh-CN" altLang="en-US" dirty="0" smtClean="0"/>
              <a:t>报告</a:t>
            </a:r>
            <a:r>
              <a:rPr lang="en-US" altLang="zh-CN" dirty="0" err="1" smtClean="0"/>
              <a:t>covergroup</a:t>
            </a:r>
            <a:r>
              <a:rPr lang="zh-CN" altLang="en-US" dirty="0" smtClean="0"/>
              <a:t>和</a:t>
            </a:r>
            <a:r>
              <a:rPr lang="en-US" altLang="zh-CN" dirty="0" smtClean="0"/>
              <a:t>cover property</a:t>
            </a:r>
            <a:r>
              <a:rPr lang="zh-CN" altLang="en-US" dirty="0" smtClean="0"/>
              <a:t>指标</a:t>
            </a:r>
            <a:r>
              <a:rPr lang="zh-CN" altLang="en-US" dirty="0"/>
              <a:t>。</a:t>
            </a:r>
          </a:p>
          <a:p>
            <a:pPr marL="342900" indent="-342900" algn="l">
              <a:lnSpc>
                <a:spcPct val="170000"/>
              </a:lnSpc>
              <a:buFont typeface="Wingdings" panose="05000000000000000000" pitchFamily="2" charset="2"/>
              <a:buChar char="Ø"/>
            </a:pPr>
            <a:r>
              <a:rPr lang="zh-CN" altLang="en-US" dirty="0" smtClean="0"/>
              <a:t>如果 </a:t>
            </a:r>
            <a:r>
              <a:rPr lang="en-US" altLang="zh-CN" dirty="0" err="1"/>
              <a:t>simv.vdb</a:t>
            </a:r>
            <a:r>
              <a:rPr lang="en-US" altLang="zh-CN" dirty="0"/>
              <a:t> </a:t>
            </a:r>
            <a:r>
              <a:rPr lang="zh-CN" altLang="en-US" dirty="0"/>
              <a:t>包含对 </a:t>
            </a:r>
            <a:r>
              <a:rPr lang="en-US" altLang="zh-CN" dirty="0"/>
              <a:t>line</a:t>
            </a:r>
            <a:r>
              <a:rPr lang="zh-CN" altLang="en-US" dirty="0"/>
              <a:t>、</a:t>
            </a:r>
            <a:r>
              <a:rPr lang="en-US" altLang="zh-CN" dirty="0" err="1"/>
              <a:t>covergroup</a:t>
            </a:r>
            <a:r>
              <a:rPr lang="en-US" altLang="zh-CN" dirty="0"/>
              <a:t> </a:t>
            </a:r>
            <a:r>
              <a:rPr lang="zh-CN" altLang="en-US" dirty="0"/>
              <a:t>和 </a:t>
            </a:r>
            <a:r>
              <a:rPr lang="en-US" altLang="zh-CN" dirty="0"/>
              <a:t>cover </a:t>
            </a:r>
            <a:r>
              <a:rPr lang="zh-CN" altLang="en-US" dirty="0"/>
              <a:t>属性的</a:t>
            </a:r>
            <a:r>
              <a:rPr lang="en-US" altLang="zh-CN" dirty="0"/>
              <a:t>coverage</a:t>
            </a:r>
            <a:r>
              <a:rPr lang="zh-CN" altLang="en-US" dirty="0"/>
              <a:t>，但</a:t>
            </a:r>
            <a:r>
              <a:rPr lang="zh-CN" altLang="en-US" dirty="0" smtClean="0"/>
              <a:t>如果只想</a:t>
            </a:r>
            <a:r>
              <a:rPr lang="zh-CN" altLang="en-US" dirty="0"/>
              <a:t>获取 </a:t>
            </a:r>
            <a:r>
              <a:rPr lang="en-US" altLang="zh-CN" dirty="0"/>
              <a:t>line metric </a:t>
            </a:r>
            <a:r>
              <a:rPr lang="zh-CN" altLang="en-US" dirty="0"/>
              <a:t>的报告，则</a:t>
            </a:r>
            <a:r>
              <a:rPr lang="zh-CN" altLang="en-US" dirty="0" smtClean="0"/>
              <a:t>可以使用</a:t>
            </a:r>
            <a:r>
              <a:rPr lang="zh-CN" altLang="en-US" dirty="0"/>
              <a:t>以下命令来实现</a:t>
            </a:r>
            <a:r>
              <a:rPr lang="zh-CN" altLang="en-US" dirty="0" smtClean="0"/>
              <a:t>：</a:t>
            </a:r>
            <a:endParaRPr lang="en-US" altLang="zh-CN" dirty="0"/>
          </a:p>
          <a:p>
            <a:pPr algn="l">
              <a:lnSpc>
                <a:spcPct val="170000"/>
              </a:lnSpc>
            </a:pPr>
            <a:r>
              <a:rPr lang="en-US" altLang="zh-CN" dirty="0" smtClean="0"/>
              <a:t>% </a:t>
            </a:r>
            <a:r>
              <a:rPr lang="en-US" altLang="zh-CN" dirty="0" err="1"/>
              <a:t>urg</a:t>
            </a:r>
            <a:r>
              <a:rPr lang="en-US" altLang="zh-CN" dirty="0"/>
              <a:t> -</a:t>
            </a:r>
            <a:r>
              <a:rPr lang="en-US" altLang="zh-CN" dirty="0" err="1"/>
              <a:t>dir</a:t>
            </a:r>
            <a:r>
              <a:rPr lang="en-US" altLang="zh-CN" dirty="0"/>
              <a:t> </a:t>
            </a:r>
            <a:r>
              <a:rPr lang="en-US" altLang="zh-CN" dirty="0" err="1"/>
              <a:t>simv.vdb</a:t>
            </a:r>
            <a:r>
              <a:rPr lang="en-US" altLang="zh-CN" dirty="0"/>
              <a:t> -metric </a:t>
            </a:r>
            <a:r>
              <a:rPr lang="en-US" altLang="zh-CN" dirty="0" smtClean="0"/>
              <a:t>line</a:t>
            </a:r>
          </a:p>
          <a:p>
            <a:pPr marL="342900" indent="-342900" algn="l">
              <a:lnSpc>
                <a:spcPct val="170000"/>
              </a:lnSpc>
              <a:buFont typeface="Wingdings" panose="05000000000000000000" pitchFamily="2" charset="2"/>
              <a:buChar char="Ø"/>
            </a:pPr>
            <a:r>
              <a:rPr lang="zh-CN" altLang="en-US" dirty="0"/>
              <a:t>如果未指定 </a:t>
            </a:r>
            <a:r>
              <a:rPr lang="en-US" altLang="zh-CN" dirty="0"/>
              <a:t>-metric </a:t>
            </a:r>
            <a:r>
              <a:rPr lang="zh-CN" altLang="en-US" dirty="0"/>
              <a:t>参数，则 </a:t>
            </a:r>
            <a:r>
              <a:rPr lang="en-US" altLang="zh-CN" dirty="0"/>
              <a:t>URG </a:t>
            </a:r>
            <a:r>
              <a:rPr lang="zh-CN" altLang="en-US" dirty="0"/>
              <a:t>报告指定覆盖目录中的所有覆盖类型。</a:t>
            </a:r>
            <a:endParaRPr lang="en-US" altLang="zh-CN" dirty="0" smtClean="0"/>
          </a:p>
        </p:txBody>
      </p:sp>
    </p:spTree>
    <p:extLst>
      <p:ext uri="{BB962C8B-B14F-4D97-AF65-F5344CB8AC3E}">
        <p14:creationId xmlns:p14="http://schemas.microsoft.com/office/powerpoint/2010/main" val="2417740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第三步 分析覆盖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3314701" cy="4934373"/>
          </a:xfrm>
        </p:spPr>
        <p:txBody>
          <a:bodyPr>
            <a:normAutofit/>
          </a:bodyPr>
          <a:lstStyle/>
          <a:p>
            <a:pPr algn="l">
              <a:lnSpc>
                <a:spcPct val="160000"/>
              </a:lnSpc>
            </a:pPr>
            <a:r>
              <a:rPr lang="zh-CN" altLang="en-US" dirty="0" smtClean="0"/>
              <a:t>分析覆盖率</a:t>
            </a:r>
            <a:r>
              <a:rPr lang="zh-CN" altLang="en-US" b="1" dirty="0" smtClean="0">
                <a:solidFill>
                  <a:srgbClr val="FF0000"/>
                </a:solidFill>
              </a:rPr>
              <a:t>报告</a:t>
            </a:r>
            <a:endParaRPr lang="en-US" altLang="zh-CN" b="1" dirty="0" smtClean="0">
              <a:solidFill>
                <a:srgbClr val="FF0000"/>
              </a:solidFill>
            </a:endParaRPr>
          </a:p>
          <a:p>
            <a:pPr algn="l"/>
            <a:r>
              <a:rPr lang="zh-CN" altLang="en-US" dirty="0" smtClean="0"/>
              <a:t>方法三：使用</a:t>
            </a:r>
            <a:r>
              <a:rPr lang="en-US" altLang="zh-CN" dirty="0" smtClean="0"/>
              <a:t>URG</a:t>
            </a:r>
            <a:r>
              <a:rPr lang="zh-CN" altLang="en-US" dirty="0" smtClean="0"/>
              <a:t>分析覆盖报告</a:t>
            </a:r>
            <a:endParaRPr lang="en-US" altLang="zh-CN" dirty="0" smtClean="0"/>
          </a:p>
          <a:p>
            <a:pPr algn="l"/>
            <a:r>
              <a:rPr lang="en-US" altLang="zh-CN" dirty="0" smtClean="0"/>
              <a:t>Dashboard</a:t>
            </a:r>
            <a:r>
              <a:rPr lang="zh-CN" altLang="en-US" dirty="0" smtClean="0"/>
              <a:t>格式</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852" y="1673797"/>
            <a:ext cx="7354266" cy="4794736"/>
          </a:xfrm>
          <a:prstGeom prst="rect">
            <a:avLst/>
          </a:prstGeom>
        </p:spPr>
      </p:pic>
    </p:spTree>
    <p:extLst>
      <p:ext uri="{BB962C8B-B14F-4D97-AF65-F5344CB8AC3E}">
        <p14:creationId xmlns:p14="http://schemas.microsoft.com/office/powerpoint/2010/main" val="4248493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第三步 分析覆盖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3314701" cy="4934373"/>
          </a:xfrm>
        </p:spPr>
        <p:txBody>
          <a:bodyPr>
            <a:normAutofit/>
          </a:bodyPr>
          <a:lstStyle/>
          <a:p>
            <a:pPr algn="l">
              <a:lnSpc>
                <a:spcPct val="160000"/>
              </a:lnSpc>
            </a:pPr>
            <a:r>
              <a:rPr lang="zh-CN" altLang="en-US" dirty="0" smtClean="0"/>
              <a:t>分析覆盖率</a:t>
            </a:r>
            <a:r>
              <a:rPr lang="zh-CN" altLang="en-US" b="1" dirty="0" smtClean="0">
                <a:solidFill>
                  <a:srgbClr val="FF0000"/>
                </a:solidFill>
              </a:rPr>
              <a:t>报告</a:t>
            </a:r>
            <a:endParaRPr lang="en-US" altLang="zh-CN" b="1" dirty="0" smtClean="0">
              <a:solidFill>
                <a:srgbClr val="FF0000"/>
              </a:solidFill>
            </a:endParaRPr>
          </a:p>
          <a:p>
            <a:pPr algn="l"/>
            <a:r>
              <a:rPr lang="zh-CN" altLang="en-US" dirty="0" smtClean="0"/>
              <a:t>方法三：使用</a:t>
            </a:r>
            <a:r>
              <a:rPr lang="en-US" altLang="zh-CN" dirty="0" smtClean="0"/>
              <a:t>URG</a:t>
            </a:r>
            <a:r>
              <a:rPr lang="zh-CN" altLang="en-US" dirty="0" smtClean="0"/>
              <a:t>分析覆盖报告</a:t>
            </a:r>
            <a:endParaRPr lang="en-US" altLang="zh-CN" dirty="0" smtClean="0"/>
          </a:p>
          <a:p>
            <a:pPr algn="l"/>
            <a:r>
              <a:rPr lang="en-US" altLang="zh-CN" dirty="0" smtClean="0"/>
              <a:t>Hierarchy</a:t>
            </a:r>
            <a:r>
              <a:rPr lang="zh-CN" altLang="en-US" dirty="0" smtClean="0"/>
              <a:t>格式</a:t>
            </a:r>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653" y="2154816"/>
            <a:ext cx="8263749" cy="4108530"/>
          </a:xfrm>
          <a:prstGeom prst="rect">
            <a:avLst/>
          </a:prstGeom>
        </p:spPr>
      </p:pic>
    </p:spTree>
    <p:extLst>
      <p:ext uri="{BB962C8B-B14F-4D97-AF65-F5344CB8AC3E}">
        <p14:creationId xmlns:p14="http://schemas.microsoft.com/office/powerpoint/2010/main" val="706184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第三步 分析覆盖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1151797" y="1345224"/>
            <a:ext cx="4475280" cy="2396747"/>
          </a:xfrm>
        </p:spPr>
        <p:txBody>
          <a:bodyPr>
            <a:normAutofit/>
          </a:bodyPr>
          <a:lstStyle/>
          <a:p>
            <a:pPr algn="l">
              <a:lnSpc>
                <a:spcPct val="160000"/>
              </a:lnSpc>
            </a:pPr>
            <a:r>
              <a:rPr lang="zh-CN" altLang="en-US" dirty="0" smtClean="0"/>
              <a:t>分析覆盖率</a:t>
            </a:r>
            <a:r>
              <a:rPr lang="zh-CN" altLang="en-US" b="1" dirty="0" smtClean="0">
                <a:solidFill>
                  <a:srgbClr val="FF0000"/>
                </a:solidFill>
              </a:rPr>
              <a:t>报告</a:t>
            </a:r>
            <a:endParaRPr lang="en-US" altLang="zh-CN" b="1" dirty="0" smtClean="0">
              <a:solidFill>
                <a:srgbClr val="FF0000"/>
              </a:solidFill>
            </a:endParaRPr>
          </a:p>
          <a:p>
            <a:pPr algn="l"/>
            <a:r>
              <a:rPr lang="zh-CN" altLang="en-US" dirty="0" smtClean="0"/>
              <a:t>方法三：使用</a:t>
            </a:r>
            <a:r>
              <a:rPr lang="en-US" altLang="zh-CN" dirty="0" smtClean="0"/>
              <a:t>URG</a:t>
            </a:r>
            <a:r>
              <a:rPr lang="zh-CN" altLang="en-US" dirty="0" smtClean="0"/>
              <a:t>分析覆盖报告</a:t>
            </a:r>
            <a:endParaRPr lang="en-US" altLang="zh-CN" dirty="0" smtClean="0"/>
          </a:p>
          <a:p>
            <a:pPr algn="l"/>
            <a:r>
              <a:rPr lang="en-US" altLang="zh-CN" dirty="0" err="1" smtClean="0"/>
              <a:t>modlist</a:t>
            </a:r>
            <a:r>
              <a:rPr lang="zh-CN" altLang="en-US" dirty="0" smtClean="0"/>
              <a:t>格式</a:t>
            </a:r>
            <a:endParaRPr lang="en-US" altLang="zh-CN" dirty="0" smtClean="0"/>
          </a:p>
          <a:p>
            <a:pPr algn="l"/>
            <a:r>
              <a:rPr lang="en-US" altLang="zh-CN" dirty="0" smtClean="0"/>
              <a:t>Tests</a:t>
            </a:r>
            <a:r>
              <a:rPr lang="zh-CN" altLang="en-US" dirty="0" smtClean="0"/>
              <a:t>格式</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261" y="1666040"/>
            <a:ext cx="4550884" cy="511712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965" y="3741971"/>
            <a:ext cx="5924376" cy="3019312"/>
          </a:xfrm>
          <a:prstGeom prst="rect">
            <a:avLst/>
          </a:prstGeom>
        </p:spPr>
      </p:pic>
    </p:spTree>
    <p:extLst>
      <p:ext uri="{BB962C8B-B14F-4D97-AF65-F5344CB8AC3E}">
        <p14:creationId xmlns:p14="http://schemas.microsoft.com/office/powerpoint/2010/main" val="1662679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第四步 闭环覆盖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46423" cy="4934373"/>
          </a:xfrm>
        </p:spPr>
        <p:txBody>
          <a:bodyPr>
            <a:normAutofit fontScale="92500"/>
          </a:bodyPr>
          <a:lstStyle/>
          <a:p>
            <a:pPr algn="l">
              <a:lnSpc>
                <a:spcPct val="160000"/>
              </a:lnSpc>
            </a:pPr>
            <a:r>
              <a:rPr lang="en-US" altLang="zh-CN" dirty="0" smtClean="0"/>
              <a:t>Exclusion</a:t>
            </a:r>
            <a:r>
              <a:rPr lang="zh-CN" altLang="en-US" dirty="0" smtClean="0"/>
              <a:t>管理：</a:t>
            </a:r>
            <a:endParaRPr lang="en-US" altLang="zh-CN" dirty="0" smtClean="0"/>
          </a:p>
          <a:p>
            <a:pPr marL="342900" indent="-342900" algn="l">
              <a:lnSpc>
                <a:spcPct val="160000"/>
              </a:lnSpc>
              <a:buFont typeface="Wingdings" panose="05000000000000000000" pitchFamily="2" charset="2"/>
              <a:buChar char="Ø"/>
            </a:pPr>
            <a:r>
              <a:rPr lang="zh-CN" altLang="en-US" dirty="0" smtClean="0"/>
              <a:t>覆盖</a:t>
            </a:r>
            <a:r>
              <a:rPr lang="zh-CN" altLang="en-US" dirty="0"/>
              <a:t>数据是通过多次测试</a:t>
            </a:r>
            <a:r>
              <a:rPr lang="zh-CN" altLang="en-US" dirty="0" smtClean="0"/>
              <a:t>和仿真收集</a:t>
            </a:r>
            <a:r>
              <a:rPr lang="zh-CN" altLang="en-US" dirty="0"/>
              <a:t>的</a:t>
            </a:r>
            <a:r>
              <a:rPr lang="zh-CN" altLang="en-US" dirty="0" smtClean="0"/>
              <a:t>。</a:t>
            </a:r>
            <a:endParaRPr lang="en-US" altLang="zh-CN" dirty="0" smtClean="0"/>
          </a:p>
          <a:p>
            <a:pPr marL="342900" indent="-342900" algn="l">
              <a:lnSpc>
                <a:spcPct val="160000"/>
              </a:lnSpc>
              <a:buFont typeface="Wingdings" panose="05000000000000000000" pitchFamily="2" charset="2"/>
              <a:buChar char="Ø"/>
            </a:pPr>
            <a:r>
              <a:rPr lang="zh-CN" altLang="en-US" dirty="0" smtClean="0"/>
              <a:t>分析</a:t>
            </a:r>
            <a:r>
              <a:rPr lang="zh-CN" altLang="en-US" dirty="0"/>
              <a:t>累积的覆盖率结果会发现设计中尚未执行和验证的部分。 这些未被覆盖的部分称为覆盖漏洞。 </a:t>
            </a:r>
            <a:endParaRPr lang="en-US" altLang="zh-CN" dirty="0" smtClean="0"/>
          </a:p>
          <a:p>
            <a:pPr marL="342900" indent="-342900" algn="l">
              <a:lnSpc>
                <a:spcPct val="160000"/>
              </a:lnSpc>
              <a:buFont typeface="Wingdings" panose="05000000000000000000" pitchFamily="2" charset="2"/>
              <a:buChar char="Ø"/>
            </a:pPr>
            <a:r>
              <a:rPr lang="zh-CN" altLang="en-US" dirty="0" smtClean="0"/>
              <a:t>可以</a:t>
            </a:r>
            <a:r>
              <a:rPr lang="zh-CN" altLang="en-US" dirty="0"/>
              <a:t>排除一些覆盖漏洞，例如调试代码，因为部分设计功能将不会在有效场景中使用。 其他合法的验证漏洞需要不同的技术来填补漏洞，例如调整约束和创建直接</a:t>
            </a:r>
            <a:r>
              <a:rPr lang="zh-CN" altLang="en-US" dirty="0" smtClean="0"/>
              <a:t>测试用例。</a:t>
            </a:r>
            <a:endParaRPr lang="zh-CN" altLang="en-US" dirty="0"/>
          </a:p>
          <a:p>
            <a:pPr marL="342900" indent="-342900" algn="l">
              <a:lnSpc>
                <a:spcPct val="160000"/>
              </a:lnSpc>
              <a:buFont typeface="Wingdings" panose="05000000000000000000" pitchFamily="2" charset="2"/>
              <a:buChar char="Ø"/>
            </a:pPr>
            <a:r>
              <a:rPr lang="zh-CN" altLang="en-US" dirty="0"/>
              <a:t>当具有不同覆盖率指标的验证计划和覆盖率模型达到 </a:t>
            </a:r>
            <a:r>
              <a:rPr lang="en-US" altLang="zh-CN" dirty="0"/>
              <a:t>100% </a:t>
            </a:r>
            <a:r>
              <a:rPr lang="zh-CN" altLang="en-US" dirty="0"/>
              <a:t>的目标时，被测设计已</a:t>
            </a:r>
            <a:r>
              <a:rPr lang="zh-CN" altLang="en-US" dirty="0" smtClean="0"/>
              <a:t>准备好</a:t>
            </a:r>
            <a:r>
              <a:rPr lang="en-US" altLang="zh-CN" dirty="0" smtClean="0"/>
              <a:t>signed-off</a:t>
            </a:r>
            <a:r>
              <a:rPr lang="zh-CN" altLang="en-US" dirty="0" smtClean="0"/>
              <a:t>。</a:t>
            </a:r>
            <a:endParaRPr lang="zh-CN" altLang="en-US" dirty="0"/>
          </a:p>
        </p:txBody>
      </p:sp>
    </p:spTree>
    <p:extLst>
      <p:ext uri="{BB962C8B-B14F-4D97-AF65-F5344CB8AC3E}">
        <p14:creationId xmlns:p14="http://schemas.microsoft.com/office/powerpoint/2010/main" val="12778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验证周期</a:t>
            </a:r>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1066801" y="2194559"/>
            <a:ext cx="9601200" cy="4273974"/>
          </a:xfrm>
        </p:spPr>
        <p:txBody>
          <a:bodyPr>
            <a:normAutofit/>
          </a:bodyPr>
          <a:lstStyle/>
          <a:p>
            <a:pPr algn="l"/>
            <a:r>
              <a:rPr lang="zh-CN" altLang="en-US" dirty="0"/>
              <a:t>什么</a:t>
            </a:r>
            <a:r>
              <a:rPr lang="zh-CN" altLang="en-US" dirty="0" smtClean="0"/>
              <a:t>是验证周期？</a:t>
            </a:r>
            <a:endParaRPr lang="en-US" altLang="zh-CN" dirty="0"/>
          </a:p>
          <a:p>
            <a:pPr algn="l"/>
            <a:r>
              <a:rPr lang="zh-CN" altLang="en-US" dirty="0" smtClean="0"/>
              <a:t>一个典型</a:t>
            </a:r>
            <a:r>
              <a:rPr lang="zh-CN" altLang="en-US" dirty="0"/>
              <a:t>的验证周期通常包括四个阶段</a:t>
            </a:r>
            <a:r>
              <a:rPr lang="zh-CN" altLang="en-US" dirty="0" smtClean="0"/>
              <a:t>：</a:t>
            </a:r>
            <a:endParaRPr lang="en-US" altLang="zh-CN" dirty="0" smtClean="0"/>
          </a:p>
          <a:p>
            <a:pPr marL="342900" indent="-342900" algn="l">
              <a:buFont typeface="Wingdings" panose="05000000000000000000" pitchFamily="2" charset="2"/>
              <a:buChar char="Ø"/>
            </a:pPr>
            <a:r>
              <a:rPr lang="zh-CN" altLang="en-US" dirty="0" smtClean="0"/>
              <a:t>根据</a:t>
            </a:r>
            <a:r>
              <a:rPr lang="zh-CN" altLang="en-US" dirty="0"/>
              <a:t>验证意图进行</a:t>
            </a:r>
            <a:r>
              <a:rPr lang="zh-CN" altLang="en-US" dirty="0" smtClean="0"/>
              <a:t>规划</a:t>
            </a:r>
            <a:endParaRPr lang="en-US" altLang="zh-CN" dirty="0" smtClean="0"/>
          </a:p>
          <a:p>
            <a:pPr marL="342900" indent="-342900" algn="l">
              <a:buFont typeface="Wingdings" panose="05000000000000000000" pitchFamily="2" charset="2"/>
              <a:buChar char="Ø"/>
            </a:pPr>
            <a:r>
              <a:rPr lang="zh-CN" altLang="en-US" dirty="0"/>
              <a:t>管理测试运行</a:t>
            </a:r>
            <a:endParaRPr lang="en-US" altLang="zh-CN" dirty="0"/>
          </a:p>
          <a:p>
            <a:pPr marL="342900" indent="-342900" algn="l">
              <a:buFont typeface="Wingdings" panose="05000000000000000000" pitchFamily="2" charset="2"/>
              <a:buChar char="Ø"/>
            </a:pPr>
            <a:r>
              <a:rPr lang="zh-CN" altLang="en-US" dirty="0"/>
              <a:t>分析结果</a:t>
            </a:r>
            <a:endParaRPr lang="en-US" altLang="zh-CN" dirty="0"/>
          </a:p>
          <a:p>
            <a:pPr marL="342900" indent="-342900" algn="l">
              <a:buFont typeface="Wingdings" panose="05000000000000000000" pitchFamily="2" charset="2"/>
              <a:buChar char="Ø"/>
            </a:pPr>
            <a:r>
              <a:rPr lang="zh-CN" altLang="en-US" dirty="0"/>
              <a:t>融合技术以实现覆盖目标</a:t>
            </a:r>
            <a:endParaRPr lang="en-US" altLang="zh-CN" dirty="0"/>
          </a:p>
          <a:p>
            <a:pPr algn="l"/>
            <a:r>
              <a:rPr lang="zh-CN" altLang="en-US" dirty="0" smtClean="0"/>
              <a:t> </a:t>
            </a:r>
            <a:r>
              <a:rPr lang="zh-CN" altLang="en-US" dirty="0"/>
              <a:t>所有这些阶段几乎都是相互交流的迭代过程。 全面和集成的解决方案将导致更快、更有效的覆盖关闭。</a:t>
            </a:r>
            <a:endParaRPr lang="en-US" altLang="zh-CN" dirty="0"/>
          </a:p>
          <a:p>
            <a:pPr algn="l"/>
            <a:endParaRPr lang="en-US" altLang="zh-CN" dirty="0"/>
          </a:p>
          <a:p>
            <a:pPr algn="l"/>
            <a:endParaRPr lang="zh-CN" altLang="en-US" dirty="0"/>
          </a:p>
        </p:txBody>
      </p:sp>
      <p:pic>
        <p:nvPicPr>
          <p:cNvPr id="5" name="图片 4"/>
          <p:cNvPicPr>
            <a:picLocks noChangeAspect="1"/>
          </p:cNvPicPr>
          <p:nvPr/>
        </p:nvPicPr>
        <p:blipFill>
          <a:blip r:embed="rId3"/>
          <a:stretch>
            <a:fillRect/>
          </a:stretch>
        </p:blipFill>
        <p:spPr>
          <a:xfrm>
            <a:off x="6676052" y="1420781"/>
            <a:ext cx="3833926" cy="3295467"/>
          </a:xfrm>
          <a:prstGeom prst="rect">
            <a:avLst/>
          </a:prstGeom>
        </p:spPr>
      </p:pic>
    </p:spTree>
    <p:extLst>
      <p:ext uri="{BB962C8B-B14F-4D97-AF65-F5344CB8AC3E}">
        <p14:creationId xmlns:p14="http://schemas.microsoft.com/office/powerpoint/2010/main" val="3677368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第四步 闭环覆盖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46423" cy="4934373"/>
          </a:xfrm>
        </p:spPr>
        <p:txBody>
          <a:bodyPr>
            <a:normAutofit fontScale="70000" lnSpcReduction="20000"/>
          </a:bodyPr>
          <a:lstStyle/>
          <a:p>
            <a:pPr algn="l">
              <a:lnSpc>
                <a:spcPct val="160000"/>
              </a:lnSpc>
            </a:pPr>
            <a:r>
              <a:rPr lang="en-US" altLang="zh-CN" dirty="0"/>
              <a:t>Exclusion</a:t>
            </a:r>
            <a:r>
              <a:rPr lang="zh-CN" altLang="en-US" dirty="0"/>
              <a:t>管理</a:t>
            </a:r>
            <a:r>
              <a:rPr lang="zh-CN" altLang="en-US" dirty="0" smtClean="0"/>
              <a:t>：</a:t>
            </a:r>
            <a:endParaRPr lang="en-US" altLang="zh-CN" dirty="0" smtClean="0"/>
          </a:p>
          <a:p>
            <a:pPr marL="342900" indent="-342900" algn="l">
              <a:lnSpc>
                <a:spcPct val="160000"/>
              </a:lnSpc>
              <a:buFont typeface="Wingdings" panose="05000000000000000000" pitchFamily="2" charset="2"/>
              <a:buChar char="Ø"/>
            </a:pPr>
            <a:r>
              <a:rPr lang="zh-CN" altLang="en-US" dirty="0" smtClean="0"/>
              <a:t>任何</a:t>
            </a:r>
            <a:r>
              <a:rPr lang="zh-CN" altLang="en-US" dirty="0"/>
              <a:t>复杂的设计都可能有永远不会发生的代码或组合。例如，某些值的组合可能永远不会一起出现。</a:t>
            </a:r>
            <a:r>
              <a:rPr lang="zh-CN" altLang="en-US" dirty="0" smtClean="0"/>
              <a:t>当尝试</a:t>
            </a:r>
            <a:r>
              <a:rPr lang="zh-CN" altLang="en-US" dirty="0"/>
              <a:t>验证设计时</a:t>
            </a:r>
            <a:r>
              <a:rPr lang="zh-CN" altLang="en-US" dirty="0" smtClean="0"/>
              <a:t>，</a:t>
            </a:r>
            <a:r>
              <a:rPr lang="zh-CN" altLang="en-US" dirty="0"/>
              <a:t>可以</a:t>
            </a:r>
            <a:r>
              <a:rPr lang="zh-CN" altLang="en-US" dirty="0" smtClean="0"/>
              <a:t>排除</a:t>
            </a:r>
            <a:r>
              <a:rPr lang="zh-CN" altLang="en-US" dirty="0"/>
              <a:t>这些不可能的覆盖目标，</a:t>
            </a:r>
            <a:r>
              <a:rPr lang="zh-CN" altLang="en-US" dirty="0" smtClean="0"/>
              <a:t>以专注</a:t>
            </a:r>
            <a:r>
              <a:rPr lang="zh-CN" altLang="en-US" dirty="0"/>
              <a:t>于测试可能发生的设计部分</a:t>
            </a:r>
            <a:r>
              <a:rPr lang="zh-CN" altLang="en-US" dirty="0" smtClean="0"/>
              <a:t>。</a:t>
            </a:r>
            <a:endParaRPr lang="zh-CN" altLang="en-US" dirty="0"/>
          </a:p>
          <a:p>
            <a:pPr marL="342900" indent="-342900" algn="l">
              <a:lnSpc>
                <a:spcPct val="160000"/>
              </a:lnSpc>
              <a:buFont typeface="Wingdings" panose="05000000000000000000" pitchFamily="2" charset="2"/>
              <a:buChar char="Ø"/>
            </a:pPr>
            <a:r>
              <a:rPr lang="zh-CN" altLang="en-US" dirty="0"/>
              <a:t>有两种互补的排除类型。一种是排除不感兴趣的一般区域 </a:t>
            </a:r>
            <a:r>
              <a:rPr lang="en-US" altLang="zh-CN" dirty="0"/>
              <a:t>- </a:t>
            </a:r>
            <a:r>
              <a:rPr lang="zh-CN" altLang="en-US" dirty="0"/>
              <a:t>不在乎排除。</a:t>
            </a:r>
            <a:r>
              <a:rPr lang="zh-CN" altLang="en-US" dirty="0" smtClean="0"/>
              <a:t>当排除</a:t>
            </a:r>
            <a:r>
              <a:rPr lang="zh-CN" altLang="en-US" dirty="0"/>
              <a:t>模块、实例、覆盖组、覆盖点或交叉时</a:t>
            </a:r>
            <a:r>
              <a:rPr lang="zh-CN" altLang="en-US" dirty="0" smtClean="0"/>
              <a:t>，不</a:t>
            </a:r>
            <a:r>
              <a:rPr lang="zh-CN" altLang="en-US" dirty="0"/>
              <a:t>希望在计算覆盖率分数时考虑来自这些区域的分数。</a:t>
            </a:r>
            <a:r>
              <a:rPr lang="zh-CN" altLang="en-US" dirty="0" smtClean="0"/>
              <a:t>从验证</a:t>
            </a:r>
            <a:r>
              <a:rPr lang="zh-CN" altLang="en-US" dirty="0"/>
              <a:t>计划的角度来看，它们是否被涵盖并不重要。</a:t>
            </a:r>
          </a:p>
          <a:p>
            <a:pPr marL="342900" indent="-342900" algn="l">
              <a:lnSpc>
                <a:spcPct val="160000"/>
              </a:lnSpc>
              <a:buFont typeface="Wingdings" panose="05000000000000000000" pitchFamily="2" charset="2"/>
              <a:buChar char="Ø"/>
            </a:pPr>
            <a:r>
              <a:rPr lang="zh-CN" altLang="en-US" dirty="0" smtClean="0"/>
              <a:t>当断言</a:t>
            </a:r>
            <a:r>
              <a:rPr lang="zh-CN" altLang="en-US" dirty="0"/>
              <a:t>给定的可覆盖对象（例如，信号位、交叉仓、一行代码）无法被覆盖时，会进行另一种类型的排除，因此在计算覆盖率分数时不应将其计算在内。</a:t>
            </a:r>
            <a:r>
              <a:rPr lang="zh-CN" altLang="en-US" dirty="0" smtClean="0"/>
              <a:t>当在</a:t>
            </a:r>
            <a:r>
              <a:rPr lang="zh-CN" altLang="en-US" dirty="0"/>
              <a:t>对象级别排除时</a:t>
            </a:r>
            <a:r>
              <a:rPr lang="zh-CN" altLang="en-US" dirty="0" smtClean="0"/>
              <a:t>，不要</a:t>
            </a:r>
            <a:r>
              <a:rPr lang="zh-CN" altLang="en-US" dirty="0"/>
              <a:t>计算该对象，因为它无法被覆盖。事实上，如果一个对象被覆盖，则排除它是不合法的，如果它被覆盖，则会标记一个错误。</a:t>
            </a:r>
          </a:p>
          <a:p>
            <a:pPr marL="342900" indent="-342900" algn="l">
              <a:lnSpc>
                <a:spcPct val="160000"/>
              </a:lnSpc>
              <a:buFont typeface="Wingdings" panose="05000000000000000000" pitchFamily="2" charset="2"/>
              <a:buChar char="Ø"/>
            </a:pPr>
            <a:r>
              <a:rPr lang="zh-CN" altLang="en-US" dirty="0" smtClean="0"/>
              <a:t>可以</a:t>
            </a:r>
            <a:r>
              <a:rPr lang="zh-CN" altLang="en-US" dirty="0"/>
              <a:t>使用 </a:t>
            </a:r>
            <a:r>
              <a:rPr lang="en-US" altLang="zh-CN" dirty="0"/>
              <a:t>DVE </a:t>
            </a:r>
            <a:r>
              <a:rPr lang="zh-CN" altLang="en-US" dirty="0"/>
              <a:t>以交互方式排除项目，</a:t>
            </a:r>
            <a:r>
              <a:rPr lang="zh-CN" altLang="en-US" dirty="0" smtClean="0"/>
              <a:t>并且排除</a:t>
            </a:r>
            <a:r>
              <a:rPr lang="zh-CN" altLang="en-US" dirty="0"/>
              <a:t>项可以保存到文件中，这些文件可以重新加载到以后的 </a:t>
            </a:r>
            <a:r>
              <a:rPr lang="en-US" altLang="zh-CN" dirty="0"/>
              <a:t>DVE </a:t>
            </a:r>
            <a:r>
              <a:rPr lang="zh-CN" altLang="en-US" dirty="0"/>
              <a:t>会话、统一报告生成器 </a:t>
            </a:r>
            <a:r>
              <a:rPr lang="en-US" altLang="zh-CN" dirty="0"/>
              <a:t>(URG) </a:t>
            </a:r>
            <a:r>
              <a:rPr lang="zh-CN" altLang="en-US" dirty="0"/>
              <a:t>或统一覆盖率 </a:t>
            </a:r>
            <a:r>
              <a:rPr lang="en-US" altLang="zh-CN" dirty="0"/>
              <a:t>API (UCAPI</a:t>
            </a:r>
            <a:r>
              <a:rPr lang="en-US" altLang="zh-CN" dirty="0" smtClean="0"/>
              <a:t>)</a:t>
            </a:r>
            <a:endParaRPr lang="zh-CN" altLang="en-US" dirty="0"/>
          </a:p>
        </p:txBody>
      </p:sp>
    </p:spTree>
    <p:extLst>
      <p:ext uri="{BB962C8B-B14F-4D97-AF65-F5344CB8AC3E}">
        <p14:creationId xmlns:p14="http://schemas.microsoft.com/office/powerpoint/2010/main" val="3236605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第四步 闭环覆盖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46423" cy="4934373"/>
          </a:xfrm>
        </p:spPr>
        <p:txBody>
          <a:bodyPr>
            <a:normAutofit fontScale="92500" lnSpcReduction="20000"/>
          </a:bodyPr>
          <a:lstStyle/>
          <a:p>
            <a:pPr algn="l">
              <a:lnSpc>
                <a:spcPct val="160000"/>
              </a:lnSpc>
            </a:pPr>
            <a:r>
              <a:rPr lang="en-US" altLang="zh-CN" dirty="0" smtClean="0"/>
              <a:t>Constant</a:t>
            </a:r>
            <a:r>
              <a:rPr lang="zh-CN" altLang="en-US" dirty="0" smtClean="0"/>
              <a:t>管理：</a:t>
            </a:r>
            <a:endParaRPr lang="en-US" altLang="zh-CN" dirty="0" smtClean="0"/>
          </a:p>
          <a:p>
            <a:pPr marL="342900" indent="-342900" algn="l">
              <a:lnSpc>
                <a:spcPct val="160000"/>
              </a:lnSpc>
              <a:buFont typeface="Wingdings" panose="05000000000000000000" pitchFamily="2" charset="2"/>
              <a:buChar char="Ø"/>
            </a:pPr>
            <a:r>
              <a:rPr lang="zh-CN" altLang="en-US" dirty="0"/>
              <a:t>许多设计都有许多来自不同来源的 </a:t>
            </a:r>
            <a:r>
              <a:rPr lang="en-US" altLang="zh-CN" dirty="0"/>
              <a:t>HDL </a:t>
            </a:r>
            <a:r>
              <a:rPr lang="zh-CN" altLang="en-US" dirty="0"/>
              <a:t>和 </a:t>
            </a:r>
            <a:r>
              <a:rPr lang="en-US" altLang="zh-CN" dirty="0"/>
              <a:t>IP</a:t>
            </a:r>
            <a:r>
              <a:rPr lang="zh-CN" altLang="en-US" dirty="0"/>
              <a:t>，用于构建 </a:t>
            </a:r>
            <a:r>
              <a:rPr lang="en-US" altLang="zh-CN" dirty="0" err="1"/>
              <a:t>SoC</a:t>
            </a:r>
            <a:r>
              <a:rPr lang="zh-CN" altLang="en-US" dirty="0"/>
              <a:t>。 但是，由于无法达到目标，设计的许多部分通常可能不会在实际芯片中使用</a:t>
            </a:r>
            <a:r>
              <a:rPr lang="zh-CN" altLang="en-US" dirty="0" smtClean="0"/>
              <a:t>。</a:t>
            </a:r>
            <a:endParaRPr lang="en-US" altLang="zh-CN" dirty="0" smtClean="0"/>
          </a:p>
          <a:p>
            <a:pPr marL="342900" indent="-342900" algn="l">
              <a:lnSpc>
                <a:spcPct val="160000"/>
              </a:lnSpc>
              <a:buFont typeface="Wingdings" panose="05000000000000000000" pitchFamily="2" charset="2"/>
              <a:buChar char="Ø"/>
            </a:pPr>
            <a:r>
              <a:rPr lang="zh-CN" altLang="en-US" dirty="0" smtClean="0"/>
              <a:t> </a:t>
            </a:r>
            <a:r>
              <a:rPr lang="zh-CN" altLang="en-US" dirty="0"/>
              <a:t>持续分析发现任何测试都无法达到的覆盖率目标，有助于减少覆盖率分母</a:t>
            </a:r>
            <a:r>
              <a:rPr lang="zh-CN" altLang="en-US" dirty="0" smtClean="0"/>
              <a:t>，从而专注</a:t>
            </a:r>
            <a:r>
              <a:rPr lang="zh-CN" altLang="en-US" dirty="0"/>
              <a:t>于可达到的覆盖率目标。</a:t>
            </a:r>
          </a:p>
          <a:p>
            <a:pPr marL="342900" indent="-342900" algn="l">
              <a:lnSpc>
                <a:spcPct val="160000"/>
              </a:lnSpc>
              <a:buFont typeface="Wingdings" panose="05000000000000000000" pitchFamily="2" charset="2"/>
              <a:buChar char="Ø"/>
            </a:pPr>
            <a:r>
              <a:rPr lang="zh-CN" altLang="en-US" dirty="0"/>
              <a:t>例如，如果您使用某些网络作为标志来故意停止某些行或条件的执行，则覆盖统计有时可能会失真。 </a:t>
            </a:r>
            <a:endParaRPr lang="en-US" altLang="zh-CN" dirty="0" smtClean="0"/>
          </a:p>
          <a:p>
            <a:pPr marL="342900" indent="-342900" algn="l">
              <a:lnSpc>
                <a:spcPct val="160000"/>
              </a:lnSpc>
              <a:buFont typeface="Wingdings" panose="05000000000000000000" pitchFamily="2" charset="2"/>
              <a:buChar char="Ø"/>
            </a:pPr>
            <a:r>
              <a:rPr lang="zh-CN" altLang="en-US" dirty="0" smtClean="0"/>
              <a:t>使用</a:t>
            </a:r>
            <a:r>
              <a:rPr lang="zh-CN" altLang="en-US" dirty="0"/>
              <a:t>这种技术来防止在某些情况下执行这些行</a:t>
            </a:r>
            <a:r>
              <a:rPr lang="zh-CN" altLang="en-US" dirty="0" smtClean="0"/>
              <a:t>可以提供</a:t>
            </a:r>
            <a:r>
              <a:rPr lang="zh-CN" altLang="en-US" dirty="0"/>
              <a:t>所需</a:t>
            </a:r>
            <a:r>
              <a:rPr lang="zh-CN" altLang="en-US" dirty="0" smtClean="0"/>
              <a:t>的仿真结果</a:t>
            </a:r>
            <a:r>
              <a:rPr lang="zh-CN" altLang="en-US" dirty="0"/>
              <a:t>，但也会</a:t>
            </a:r>
            <a:r>
              <a:rPr lang="zh-CN" altLang="en-US" dirty="0" smtClean="0"/>
              <a:t>降低行</a:t>
            </a:r>
            <a:r>
              <a:rPr lang="zh-CN" altLang="en-US" dirty="0"/>
              <a:t>、条件和切换覆盖百分比</a:t>
            </a:r>
            <a:r>
              <a:rPr lang="zh-CN" altLang="en-US" dirty="0" smtClean="0"/>
              <a:t>。</a:t>
            </a:r>
            <a:endParaRPr lang="zh-CN" altLang="en-US" dirty="0"/>
          </a:p>
        </p:txBody>
      </p:sp>
    </p:spTree>
    <p:extLst>
      <p:ext uri="{BB962C8B-B14F-4D97-AF65-F5344CB8AC3E}">
        <p14:creationId xmlns:p14="http://schemas.microsoft.com/office/powerpoint/2010/main" val="3029777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第四步 闭环覆盖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4378570" cy="4934373"/>
          </a:xfrm>
        </p:spPr>
        <p:txBody>
          <a:bodyPr>
            <a:normAutofit fontScale="92500" lnSpcReduction="10000"/>
          </a:bodyPr>
          <a:lstStyle/>
          <a:p>
            <a:pPr algn="l">
              <a:lnSpc>
                <a:spcPct val="160000"/>
              </a:lnSpc>
            </a:pPr>
            <a:r>
              <a:rPr lang="en-US" altLang="zh-CN" dirty="0" smtClean="0"/>
              <a:t>Constant</a:t>
            </a:r>
            <a:r>
              <a:rPr lang="zh-CN" altLang="en-US" dirty="0" smtClean="0"/>
              <a:t>管理：</a:t>
            </a:r>
            <a:endParaRPr lang="en-US" altLang="zh-CN" dirty="0" smtClean="0"/>
          </a:p>
          <a:p>
            <a:pPr algn="l">
              <a:lnSpc>
                <a:spcPct val="160000"/>
              </a:lnSpc>
            </a:pPr>
            <a:r>
              <a:rPr lang="zh-CN" altLang="en-US" b="1" dirty="0" smtClean="0">
                <a:solidFill>
                  <a:srgbClr val="FF0000"/>
                </a:solidFill>
              </a:rPr>
              <a:t>示例</a:t>
            </a:r>
            <a:endParaRPr lang="en-US" altLang="zh-CN" b="1" dirty="0" smtClean="0">
              <a:solidFill>
                <a:srgbClr val="FF0000"/>
              </a:solidFill>
            </a:endParaRPr>
          </a:p>
          <a:p>
            <a:pPr algn="l">
              <a:lnSpc>
                <a:spcPct val="160000"/>
              </a:lnSpc>
            </a:pPr>
            <a:r>
              <a:rPr lang="zh-CN" altLang="en-US" dirty="0"/>
              <a:t>在此示例中，如果在编译时指定了 </a:t>
            </a:r>
            <a:r>
              <a:rPr lang="en-US" altLang="zh-CN" dirty="0"/>
              <a:t>-</a:t>
            </a:r>
            <a:r>
              <a:rPr lang="en-US" altLang="zh-CN" dirty="0" err="1"/>
              <a:t>cm_noconst</a:t>
            </a:r>
            <a:r>
              <a:rPr lang="zh-CN" altLang="en-US" dirty="0"/>
              <a:t>，则 </a:t>
            </a:r>
            <a:r>
              <a:rPr lang="en-US" altLang="zh-CN" dirty="0"/>
              <a:t>VCS MX </a:t>
            </a:r>
            <a:r>
              <a:rPr lang="zh-CN" altLang="en-US" dirty="0"/>
              <a:t>不会</a:t>
            </a:r>
            <a:r>
              <a:rPr lang="zh-CN" altLang="en-US" dirty="0" smtClean="0"/>
              <a:t>监视</a:t>
            </a:r>
            <a:r>
              <a:rPr lang="zh-CN" altLang="en-US" dirty="0"/>
              <a:t>在第 </a:t>
            </a:r>
            <a:r>
              <a:rPr lang="en-US" altLang="zh-CN" dirty="0"/>
              <a:t>10 </a:t>
            </a:r>
            <a:r>
              <a:rPr lang="zh-CN" altLang="en-US" dirty="0" smtClean="0"/>
              <a:t>行的</a:t>
            </a:r>
            <a:r>
              <a:rPr lang="en-US" altLang="zh-CN" dirty="0" smtClean="0"/>
              <a:t>net </a:t>
            </a:r>
            <a:r>
              <a:rPr lang="en-US" altLang="zh-CN" dirty="0"/>
              <a:t>F </a:t>
            </a:r>
            <a:r>
              <a:rPr lang="zh-CN" altLang="en-US" dirty="0"/>
              <a:t>何时切换或作为逻辑或运算符 </a:t>
            </a:r>
            <a:r>
              <a:rPr lang="en-US" altLang="zh-CN" dirty="0" smtClean="0"/>
              <a:t>|| </a:t>
            </a:r>
            <a:r>
              <a:rPr lang="zh-CN" altLang="en-US" dirty="0" smtClean="0"/>
              <a:t>的</a:t>
            </a:r>
            <a:r>
              <a:rPr lang="zh-CN" altLang="en-US" dirty="0"/>
              <a:t>子表达式为真 </a:t>
            </a:r>
            <a:r>
              <a:rPr lang="zh-CN" altLang="en-US" dirty="0" smtClean="0"/>
              <a:t>。</a:t>
            </a:r>
            <a:r>
              <a:rPr lang="zh-CN" altLang="en-US" dirty="0"/>
              <a:t>它也不监视第 </a:t>
            </a:r>
            <a:r>
              <a:rPr lang="en-US" altLang="zh-CN" dirty="0"/>
              <a:t>18 </a:t>
            </a:r>
            <a:r>
              <a:rPr lang="zh-CN" altLang="en-US" dirty="0"/>
              <a:t>行的执行，因为第 </a:t>
            </a:r>
            <a:r>
              <a:rPr lang="en-US" altLang="zh-CN" dirty="0"/>
              <a:t>18 </a:t>
            </a:r>
            <a:r>
              <a:rPr lang="zh-CN" altLang="en-US" dirty="0"/>
              <a:t>行永远不会被执行，因为 </a:t>
            </a:r>
            <a:r>
              <a:rPr lang="en-US" altLang="zh-CN" dirty="0"/>
              <a:t>F </a:t>
            </a:r>
            <a:r>
              <a:rPr lang="zh-CN" altLang="en-US" dirty="0"/>
              <a:t>在第 </a:t>
            </a:r>
            <a:r>
              <a:rPr lang="en-US" altLang="zh-CN" dirty="0"/>
              <a:t>15 </a:t>
            </a:r>
            <a:r>
              <a:rPr lang="zh-CN" altLang="en-US" dirty="0"/>
              <a:t>行始终为 </a:t>
            </a:r>
            <a:r>
              <a:rPr lang="en-US" altLang="zh-CN" dirty="0"/>
              <a:t>0</a:t>
            </a:r>
            <a:r>
              <a:rPr lang="zh-CN" altLang="en-US" dirty="0"/>
              <a:t>。</a:t>
            </a:r>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4185" y="1791025"/>
            <a:ext cx="5865252" cy="4677508"/>
          </a:xfrm>
          <a:prstGeom prst="rect">
            <a:avLst/>
          </a:prstGeom>
        </p:spPr>
      </p:pic>
    </p:spTree>
    <p:extLst>
      <p:ext uri="{BB962C8B-B14F-4D97-AF65-F5344CB8AC3E}">
        <p14:creationId xmlns:p14="http://schemas.microsoft.com/office/powerpoint/2010/main" val="4112081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第四步 闭环覆盖</a:t>
            </a:r>
            <a:r>
              <a:rPr lang="zh-CN" altLang="en-US" sz="4000" b="1" dirty="0"/>
              <a:t>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46423" cy="4934373"/>
          </a:xfrm>
        </p:spPr>
        <p:txBody>
          <a:bodyPr>
            <a:normAutofit fontScale="92500" lnSpcReduction="10000"/>
          </a:bodyPr>
          <a:lstStyle/>
          <a:p>
            <a:pPr algn="l">
              <a:lnSpc>
                <a:spcPct val="160000"/>
              </a:lnSpc>
            </a:pPr>
            <a:r>
              <a:rPr lang="en-US" altLang="zh-CN" dirty="0" smtClean="0"/>
              <a:t>Constant</a:t>
            </a:r>
            <a:r>
              <a:rPr lang="zh-CN" altLang="en-US" dirty="0" smtClean="0"/>
              <a:t>管理：</a:t>
            </a:r>
            <a:endParaRPr lang="en-US" altLang="zh-CN" dirty="0" smtClean="0"/>
          </a:p>
          <a:p>
            <a:pPr algn="l">
              <a:lnSpc>
                <a:spcPct val="160000"/>
              </a:lnSpc>
            </a:pPr>
            <a:r>
              <a:rPr lang="zh-CN" altLang="en-US" dirty="0" smtClean="0"/>
              <a:t>为</a:t>
            </a:r>
            <a:r>
              <a:rPr lang="zh-CN" altLang="en-US" dirty="0"/>
              <a:t>防止覆盖百分比降低</a:t>
            </a:r>
            <a:r>
              <a:rPr lang="zh-CN" altLang="en-US" dirty="0" smtClean="0"/>
              <a:t>，可使用 </a:t>
            </a:r>
            <a:r>
              <a:rPr lang="en-US" altLang="zh-CN" dirty="0"/>
              <a:t>-</a:t>
            </a:r>
            <a:r>
              <a:rPr lang="en-US" altLang="zh-CN" dirty="0" err="1"/>
              <a:t>cm_noconst</a:t>
            </a:r>
            <a:r>
              <a:rPr lang="en-US" altLang="zh-CN" dirty="0"/>
              <a:t> </a:t>
            </a:r>
            <a:r>
              <a:rPr lang="zh-CN" altLang="en-US" dirty="0"/>
              <a:t>或 </a:t>
            </a:r>
            <a:r>
              <a:rPr lang="en-US" altLang="zh-CN" dirty="0"/>
              <a:t>-</a:t>
            </a:r>
            <a:r>
              <a:rPr lang="en-US" altLang="zh-CN" dirty="0" err="1"/>
              <a:t>cm_seqnoconst</a:t>
            </a:r>
            <a:r>
              <a:rPr lang="en-US" altLang="zh-CN" dirty="0"/>
              <a:t> </a:t>
            </a:r>
            <a:r>
              <a:rPr lang="zh-CN" altLang="en-US" dirty="0"/>
              <a:t>编译时选项。 使用</a:t>
            </a:r>
            <a:r>
              <a:rPr lang="zh-CN" altLang="en-US" dirty="0" smtClean="0"/>
              <a:t>这些选项</a:t>
            </a:r>
            <a:r>
              <a:rPr lang="zh-CN" altLang="en-US" dirty="0"/>
              <a:t>指示 </a:t>
            </a:r>
            <a:r>
              <a:rPr lang="en-US" altLang="zh-CN" dirty="0"/>
              <a:t>VCS MX </a:t>
            </a:r>
            <a:r>
              <a:rPr lang="zh-CN" altLang="en-US" dirty="0"/>
              <a:t>执行以下操作</a:t>
            </a:r>
            <a:r>
              <a:rPr lang="zh-CN" altLang="en-US" dirty="0" smtClean="0"/>
              <a:t>：</a:t>
            </a:r>
            <a:endParaRPr lang="en-US" altLang="zh-CN" dirty="0" smtClean="0"/>
          </a:p>
          <a:p>
            <a:pPr algn="l">
              <a:lnSpc>
                <a:spcPct val="160000"/>
              </a:lnSpc>
            </a:pPr>
            <a:r>
              <a:rPr lang="en-US" altLang="zh-CN" dirty="0"/>
              <a:t>1.</a:t>
            </a:r>
            <a:r>
              <a:rPr lang="zh-CN" altLang="en-US" dirty="0"/>
              <a:t>识别网络何时永久处于恒定的 </a:t>
            </a:r>
            <a:r>
              <a:rPr lang="en-US" altLang="zh-CN" dirty="0"/>
              <a:t>1 </a:t>
            </a:r>
            <a:r>
              <a:rPr lang="zh-CN" altLang="en-US" dirty="0"/>
              <a:t>或 </a:t>
            </a:r>
            <a:r>
              <a:rPr lang="en-US" altLang="zh-CN" dirty="0"/>
              <a:t>0 </a:t>
            </a:r>
            <a:r>
              <a:rPr lang="zh-CN" altLang="en-US" dirty="0"/>
              <a:t>值</a:t>
            </a:r>
            <a:r>
              <a:rPr lang="zh-CN" altLang="en-US" dirty="0" smtClean="0"/>
              <a:t>。</a:t>
            </a:r>
            <a:endParaRPr lang="en-US" altLang="zh-CN" dirty="0" smtClean="0"/>
          </a:p>
          <a:p>
            <a:pPr algn="l">
              <a:lnSpc>
                <a:spcPct val="160000"/>
              </a:lnSpc>
            </a:pPr>
            <a:r>
              <a:rPr lang="en-US" altLang="zh-CN" dirty="0" smtClean="0"/>
              <a:t>2</a:t>
            </a:r>
            <a:r>
              <a:rPr lang="en-US" altLang="zh-CN" dirty="0"/>
              <a:t>.</a:t>
            </a:r>
            <a:r>
              <a:rPr lang="zh-CN" altLang="en-US" dirty="0"/>
              <a:t>识别何时信号或信号的一部分无法达到某些值（</a:t>
            </a:r>
            <a:r>
              <a:rPr lang="en-US" altLang="zh-CN" dirty="0"/>
              <a:t>-</a:t>
            </a:r>
            <a:r>
              <a:rPr lang="en-US" altLang="zh-CN" dirty="0" err="1"/>
              <a:t>cm_seqnoconst</a:t>
            </a:r>
            <a:r>
              <a:rPr lang="zh-CN" altLang="en-US" dirty="0" smtClean="0"/>
              <a:t>）</a:t>
            </a:r>
            <a:endParaRPr lang="en-US" altLang="zh-CN" dirty="0" smtClean="0"/>
          </a:p>
          <a:p>
            <a:pPr algn="l">
              <a:lnSpc>
                <a:spcPct val="160000"/>
              </a:lnSpc>
            </a:pPr>
            <a:r>
              <a:rPr lang="en-US" altLang="zh-CN" dirty="0" smtClean="0"/>
              <a:t>3</a:t>
            </a:r>
            <a:r>
              <a:rPr lang="en-US" altLang="zh-CN" dirty="0"/>
              <a:t>.</a:t>
            </a:r>
            <a:r>
              <a:rPr lang="zh-CN" altLang="en-US" dirty="0"/>
              <a:t>确定由于不断分析而无法覆盖的线路、条件和切换</a:t>
            </a:r>
            <a:r>
              <a:rPr lang="zh-CN" altLang="en-US" dirty="0" smtClean="0"/>
              <a:t>。</a:t>
            </a:r>
            <a:endParaRPr lang="en-US" altLang="zh-CN" dirty="0" smtClean="0"/>
          </a:p>
          <a:p>
            <a:pPr algn="l">
              <a:lnSpc>
                <a:spcPct val="160000"/>
              </a:lnSpc>
            </a:pPr>
            <a:r>
              <a:rPr lang="en-US" altLang="zh-CN" dirty="0" smtClean="0"/>
              <a:t>4</a:t>
            </a:r>
            <a:r>
              <a:rPr lang="en-US" altLang="zh-CN" dirty="0"/>
              <a:t>.</a:t>
            </a:r>
            <a:r>
              <a:rPr lang="zh-CN" altLang="en-US" dirty="0" smtClean="0"/>
              <a:t>在仿真过程</a:t>
            </a:r>
            <a:r>
              <a:rPr lang="zh-CN" altLang="en-US" dirty="0"/>
              <a:t>中抑制对这些线路、条件和切换的监控，以便覆盖率分数不会因无法达到的目标而失真。</a:t>
            </a:r>
            <a:endParaRPr lang="en-US" altLang="zh-CN" dirty="0" smtClean="0"/>
          </a:p>
        </p:txBody>
      </p:sp>
    </p:spTree>
    <p:extLst>
      <p:ext uri="{BB962C8B-B14F-4D97-AF65-F5344CB8AC3E}">
        <p14:creationId xmlns:p14="http://schemas.microsoft.com/office/powerpoint/2010/main" val="126884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覆盖率分类</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3499339" cy="4934373"/>
          </a:xfrm>
        </p:spPr>
        <p:txBody>
          <a:bodyPr>
            <a:normAutofit/>
          </a:bodyPr>
          <a:lstStyle/>
          <a:p>
            <a:pPr algn="l">
              <a:lnSpc>
                <a:spcPct val="160000"/>
              </a:lnSpc>
            </a:pPr>
            <a:r>
              <a:rPr lang="zh-CN" altLang="en-US" dirty="0" smtClean="0"/>
              <a:t>覆盖率的分类：</a:t>
            </a:r>
            <a:endParaRPr lang="en-US" altLang="zh-CN" dirty="0" smtClean="0"/>
          </a:p>
        </p:txBody>
      </p:sp>
      <p:pic>
        <p:nvPicPr>
          <p:cNvPr id="5" name="图片 4"/>
          <p:cNvPicPr>
            <a:picLocks noChangeAspect="1"/>
          </p:cNvPicPr>
          <p:nvPr/>
        </p:nvPicPr>
        <p:blipFill>
          <a:blip r:embed="rId4"/>
          <a:stretch>
            <a:fillRect/>
          </a:stretch>
        </p:blipFill>
        <p:spPr>
          <a:xfrm>
            <a:off x="3754314" y="1534160"/>
            <a:ext cx="3750851" cy="5219952"/>
          </a:xfrm>
          <a:prstGeom prst="rect">
            <a:avLst/>
          </a:prstGeom>
        </p:spPr>
      </p:pic>
    </p:spTree>
    <p:extLst>
      <p:ext uri="{BB962C8B-B14F-4D97-AF65-F5344CB8AC3E}">
        <p14:creationId xmlns:p14="http://schemas.microsoft.com/office/powerpoint/2010/main" val="3000048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a:t>l</a:t>
            </a:r>
            <a:r>
              <a:rPr lang="en-US" altLang="zh-CN" sz="4000" b="1" dirty="0" smtClean="0"/>
              <a:t>ine </a:t>
            </a:r>
            <a:r>
              <a:rPr lang="zh-CN" altLang="en-US" sz="4000" b="1" dirty="0" smtClean="0"/>
              <a:t>覆盖率</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5969977" cy="4934373"/>
          </a:xfrm>
        </p:spPr>
        <p:txBody>
          <a:bodyPr>
            <a:normAutofit fontScale="85000" lnSpcReduction="10000"/>
          </a:bodyPr>
          <a:lstStyle/>
          <a:p>
            <a:pPr algn="l">
              <a:lnSpc>
                <a:spcPct val="160000"/>
              </a:lnSpc>
            </a:pPr>
            <a:r>
              <a:rPr lang="en-US" altLang="zh-CN" dirty="0" smtClean="0"/>
              <a:t>line</a:t>
            </a:r>
            <a:r>
              <a:rPr lang="zh-CN" altLang="en-US" dirty="0" smtClean="0"/>
              <a:t>覆盖率：</a:t>
            </a:r>
            <a:endParaRPr lang="en-US" altLang="zh-CN" dirty="0" smtClean="0"/>
          </a:p>
          <a:p>
            <a:pPr algn="l">
              <a:lnSpc>
                <a:spcPct val="160000"/>
              </a:lnSpc>
            </a:pPr>
            <a:r>
              <a:rPr lang="zh-CN" altLang="en-US" dirty="0"/>
              <a:t>行覆盖率（或语句覆盖率）显示</a:t>
            </a:r>
            <a:r>
              <a:rPr lang="zh-CN" altLang="en-US" dirty="0" smtClean="0"/>
              <a:t>在</a:t>
            </a:r>
            <a:r>
              <a:rPr lang="zh-CN" altLang="en-US" dirty="0"/>
              <a:t>仿真</a:t>
            </a:r>
            <a:r>
              <a:rPr lang="zh-CN" altLang="en-US" dirty="0" smtClean="0"/>
              <a:t>运行</a:t>
            </a:r>
            <a:r>
              <a:rPr lang="zh-CN" altLang="en-US" dirty="0"/>
              <a:t>期间测试平台执行了哪些代码行，哪些没有执行。 </a:t>
            </a:r>
            <a:r>
              <a:rPr lang="en-US" altLang="zh-CN" dirty="0"/>
              <a:t>VCS </a:t>
            </a:r>
            <a:r>
              <a:rPr lang="zh-CN" altLang="en-US" dirty="0"/>
              <a:t>为行、块和分支的总覆盖率生成指标</a:t>
            </a:r>
            <a:r>
              <a:rPr lang="zh-CN" altLang="en-US" dirty="0" smtClean="0"/>
              <a:t>，表示测试</a:t>
            </a:r>
            <a:r>
              <a:rPr lang="zh-CN" altLang="en-US" dirty="0"/>
              <a:t>实际执行了多少代码。 行覆盖应用于 </a:t>
            </a:r>
            <a:r>
              <a:rPr lang="en-US" altLang="zh-CN" dirty="0"/>
              <a:t>HDL </a:t>
            </a:r>
            <a:r>
              <a:rPr lang="zh-CN" altLang="en-US" dirty="0"/>
              <a:t>代码中的信号和变量分配，并指示在仿真设计时执行每个分配语句的次数。 零执行计数指出了未执行的代码行，并且可能是潜在设计错误的来源。</a:t>
            </a:r>
          </a:p>
          <a:p>
            <a:pPr algn="l">
              <a:lnSpc>
                <a:spcPct val="160000"/>
              </a:lnSpc>
            </a:pPr>
            <a:r>
              <a:rPr lang="zh-CN" altLang="en-US" dirty="0"/>
              <a:t>行覆盖率还会生成带注释的列表，用于标识未执行的</a:t>
            </a:r>
            <a:r>
              <a:rPr lang="zh-CN" altLang="en-US" dirty="0" smtClean="0"/>
              <a:t>语句。</a:t>
            </a:r>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2978" y="1899138"/>
            <a:ext cx="5379569" cy="4569395"/>
          </a:xfrm>
          <a:prstGeom prst="rect">
            <a:avLst/>
          </a:prstGeom>
        </p:spPr>
      </p:pic>
    </p:spTree>
    <p:extLst>
      <p:ext uri="{BB962C8B-B14F-4D97-AF65-F5344CB8AC3E}">
        <p14:creationId xmlns:p14="http://schemas.microsoft.com/office/powerpoint/2010/main" val="105929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a:t>toggle</a:t>
            </a:r>
            <a:r>
              <a:rPr lang="en-US" altLang="zh-CN" sz="4000" b="1" dirty="0" smtClean="0"/>
              <a:t> </a:t>
            </a:r>
            <a:r>
              <a:rPr lang="zh-CN" altLang="en-US" sz="4000" b="1" dirty="0" smtClean="0"/>
              <a:t>覆盖率</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5969977" cy="4934373"/>
          </a:xfrm>
        </p:spPr>
        <p:txBody>
          <a:bodyPr>
            <a:normAutofit/>
          </a:bodyPr>
          <a:lstStyle/>
          <a:p>
            <a:pPr algn="l">
              <a:lnSpc>
                <a:spcPct val="160000"/>
              </a:lnSpc>
            </a:pPr>
            <a:r>
              <a:rPr lang="en-US" altLang="zh-CN" dirty="0"/>
              <a:t>toggle</a:t>
            </a:r>
            <a:r>
              <a:rPr lang="zh-CN" altLang="en-US" dirty="0" smtClean="0"/>
              <a:t>覆盖率：</a:t>
            </a:r>
            <a:endParaRPr lang="en-US" altLang="zh-CN" dirty="0" smtClean="0"/>
          </a:p>
          <a:p>
            <a:pPr algn="l">
              <a:lnSpc>
                <a:spcPct val="160000"/>
              </a:lnSpc>
            </a:pPr>
            <a:r>
              <a:rPr lang="zh-CN" altLang="en-US" dirty="0"/>
              <a:t>切换覆盖监控设计中信号位的值变化。 当切换覆盖率达到 </a:t>
            </a:r>
            <a:r>
              <a:rPr lang="en-US" altLang="zh-CN" dirty="0"/>
              <a:t>100% </a:t>
            </a:r>
            <a:r>
              <a:rPr lang="zh-CN" altLang="en-US" dirty="0"/>
              <a:t>时，这意味着每个受监控信号的每一位都已将其值从 </a:t>
            </a:r>
            <a:r>
              <a:rPr lang="en-US" altLang="zh-CN" dirty="0"/>
              <a:t>0 </a:t>
            </a:r>
            <a:r>
              <a:rPr lang="zh-CN" altLang="en-US" dirty="0"/>
              <a:t>更改为 </a:t>
            </a:r>
            <a:r>
              <a:rPr lang="en-US" altLang="zh-CN" dirty="0"/>
              <a:t>1</a:t>
            </a:r>
            <a:r>
              <a:rPr lang="zh-CN" altLang="en-US" dirty="0"/>
              <a:t>，从 </a:t>
            </a:r>
            <a:r>
              <a:rPr lang="en-US" altLang="zh-CN" dirty="0"/>
              <a:t>1 </a:t>
            </a:r>
            <a:r>
              <a:rPr lang="zh-CN" altLang="en-US" dirty="0"/>
              <a:t>更改为 </a:t>
            </a:r>
            <a:r>
              <a:rPr lang="en-US" altLang="zh-CN" dirty="0"/>
              <a:t>0</a:t>
            </a:r>
            <a:r>
              <a:rPr lang="zh-CN" altLang="en-US" dirty="0"/>
              <a:t>。 </a:t>
            </a:r>
            <a:r>
              <a:rPr lang="en-US" altLang="zh-CN" dirty="0"/>
              <a:t>VCS </a:t>
            </a:r>
            <a:r>
              <a:rPr lang="zh-CN" altLang="en-US" dirty="0"/>
              <a:t>生成网络和寄存器总覆盖率的指标</a:t>
            </a:r>
            <a:r>
              <a:rPr lang="zh-CN" altLang="en-US" dirty="0" smtClean="0"/>
              <a:t>，可以</a:t>
            </a:r>
            <a:r>
              <a:rPr lang="zh-CN" altLang="en-US" dirty="0"/>
              <a:t>清楚地了解在门级实际执行了多少测试</a:t>
            </a:r>
            <a:r>
              <a:rPr lang="zh-CN" altLang="en-US" dirty="0" smtClean="0"/>
              <a:t>。</a:t>
            </a:r>
            <a:endParaRPr lang="zh-CN" alt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308" y="1518518"/>
            <a:ext cx="4747845" cy="5228823"/>
          </a:xfrm>
          <a:prstGeom prst="rect">
            <a:avLst/>
          </a:prstGeom>
        </p:spPr>
      </p:pic>
    </p:spTree>
    <p:extLst>
      <p:ext uri="{BB962C8B-B14F-4D97-AF65-F5344CB8AC3E}">
        <p14:creationId xmlns:p14="http://schemas.microsoft.com/office/powerpoint/2010/main" val="4191507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a:t>condition</a:t>
            </a:r>
            <a:r>
              <a:rPr lang="en-US" altLang="zh-CN" sz="4000" b="1" dirty="0" smtClean="0"/>
              <a:t> </a:t>
            </a:r>
            <a:r>
              <a:rPr lang="zh-CN" altLang="en-US" sz="4000" b="1" dirty="0" smtClean="0"/>
              <a:t>覆盖率</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55216" cy="4934373"/>
          </a:xfrm>
        </p:spPr>
        <p:txBody>
          <a:bodyPr>
            <a:normAutofit fontScale="92500" lnSpcReduction="10000"/>
          </a:bodyPr>
          <a:lstStyle/>
          <a:p>
            <a:pPr algn="l">
              <a:lnSpc>
                <a:spcPct val="160000"/>
              </a:lnSpc>
            </a:pPr>
            <a:r>
              <a:rPr lang="en-US" altLang="zh-CN" dirty="0"/>
              <a:t>condition</a:t>
            </a:r>
            <a:r>
              <a:rPr lang="zh-CN" altLang="en-US" dirty="0" smtClean="0"/>
              <a:t>覆盖率：</a:t>
            </a:r>
            <a:endParaRPr lang="en-US" altLang="zh-CN" dirty="0" smtClean="0"/>
          </a:p>
          <a:p>
            <a:pPr algn="l">
              <a:lnSpc>
                <a:spcPct val="160000"/>
              </a:lnSpc>
            </a:pPr>
            <a:r>
              <a:rPr lang="zh-CN" altLang="en-US" dirty="0"/>
              <a:t>条件覆盖监视代码中的某些表达式和子表达式的计算结果是真还是假。 默认情况下，表达式和子表达式如下：</a:t>
            </a:r>
          </a:p>
          <a:p>
            <a:pPr marL="342900" indent="-342900" algn="l">
              <a:lnSpc>
                <a:spcPct val="160000"/>
              </a:lnSpc>
              <a:buFont typeface="Wingdings" panose="05000000000000000000" pitchFamily="2" charset="2"/>
              <a:buChar char="Ø"/>
            </a:pPr>
            <a:r>
              <a:rPr lang="zh-CN" altLang="en-US" dirty="0"/>
              <a:t>在连续或过程赋值语句中与条件运算符 </a:t>
            </a:r>
            <a:r>
              <a:rPr lang="en-US" altLang="zh-CN" dirty="0"/>
              <a:t>?: </a:t>
            </a:r>
            <a:r>
              <a:rPr lang="zh-CN" altLang="en-US" dirty="0"/>
              <a:t>一起使用的条件表达式</a:t>
            </a:r>
            <a:r>
              <a:rPr lang="zh-CN" altLang="en-US" dirty="0" smtClean="0"/>
              <a:t>。比如：</a:t>
            </a:r>
            <a:endParaRPr lang="en-US" altLang="zh-CN" dirty="0" smtClean="0"/>
          </a:p>
          <a:p>
            <a:pPr algn="l">
              <a:lnSpc>
                <a:spcPct val="160000"/>
              </a:lnSpc>
            </a:pPr>
            <a:r>
              <a:rPr lang="pt-BR" altLang="zh-CN" dirty="0"/>
              <a:t>assign w1 = r1 ^~ r2 ? r2 : r3</a:t>
            </a:r>
            <a:r>
              <a:rPr lang="pt-BR" altLang="zh-CN" dirty="0" smtClean="0"/>
              <a:t>;</a:t>
            </a:r>
          </a:p>
          <a:p>
            <a:pPr marL="342900" indent="-342900" algn="l">
              <a:lnSpc>
                <a:spcPct val="160000"/>
              </a:lnSpc>
              <a:buFont typeface="Wingdings" panose="05000000000000000000" pitchFamily="2" charset="2"/>
              <a:buChar char="Ø"/>
            </a:pPr>
            <a:r>
              <a:rPr lang="zh-CN" altLang="en-US" dirty="0"/>
              <a:t>子表达式是逻辑 </a:t>
            </a:r>
            <a:r>
              <a:rPr lang="en-US" altLang="zh-CN" dirty="0"/>
              <a:t>AND(&amp;&amp;)</a:t>
            </a:r>
            <a:r>
              <a:rPr lang="zh-CN" altLang="en-US" dirty="0"/>
              <a:t>、逻辑 </a:t>
            </a:r>
            <a:r>
              <a:rPr lang="en-US" altLang="zh-CN" dirty="0"/>
              <a:t>OR (||) </a:t>
            </a:r>
            <a:r>
              <a:rPr lang="zh-CN" altLang="en-US" dirty="0"/>
              <a:t>或三元运算符的其他条件操作数。 考虑以下 </a:t>
            </a:r>
            <a:r>
              <a:rPr lang="en-US" altLang="zh-CN" dirty="0"/>
              <a:t>Verilog </a:t>
            </a:r>
            <a:r>
              <a:rPr lang="zh-CN" altLang="en-US" dirty="0"/>
              <a:t>赋值</a:t>
            </a:r>
            <a:r>
              <a:rPr lang="zh-CN" altLang="en-US" dirty="0" smtClean="0"/>
              <a:t>语句：</a:t>
            </a:r>
            <a:endParaRPr lang="en-US" altLang="zh-CN" dirty="0" smtClean="0"/>
          </a:p>
          <a:p>
            <a:pPr algn="l">
              <a:lnSpc>
                <a:spcPct val="160000"/>
              </a:lnSpc>
            </a:pPr>
            <a:r>
              <a:rPr lang="pt-BR" altLang="zh-CN" dirty="0"/>
              <a:t>r8 = (r1 == r2) &amp;&amp; r3 ? r4 : r6</a:t>
            </a:r>
            <a:r>
              <a:rPr lang="pt-BR" altLang="zh-CN" dirty="0" smtClean="0"/>
              <a:t>;</a:t>
            </a:r>
          </a:p>
        </p:txBody>
      </p:sp>
    </p:spTree>
    <p:extLst>
      <p:ext uri="{BB962C8B-B14F-4D97-AF65-F5344CB8AC3E}">
        <p14:creationId xmlns:p14="http://schemas.microsoft.com/office/powerpoint/2010/main" val="2113553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a:t>condition</a:t>
            </a:r>
            <a:r>
              <a:rPr lang="en-US" altLang="zh-CN" sz="4000" b="1" dirty="0" smtClean="0"/>
              <a:t> </a:t>
            </a:r>
            <a:r>
              <a:rPr lang="zh-CN" altLang="en-US" sz="4000" b="1" dirty="0" smtClean="0"/>
              <a:t>覆盖率</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7367954" cy="4934373"/>
          </a:xfrm>
        </p:spPr>
        <p:txBody>
          <a:bodyPr>
            <a:normAutofit fontScale="85000" lnSpcReduction="10000"/>
          </a:bodyPr>
          <a:lstStyle/>
          <a:p>
            <a:pPr marL="342900" indent="-342900" algn="l">
              <a:lnSpc>
                <a:spcPct val="160000"/>
              </a:lnSpc>
              <a:buFont typeface="Wingdings" panose="05000000000000000000" pitchFamily="2" charset="2"/>
              <a:buChar char="Ø"/>
            </a:pPr>
            <a:r>
              <a:rPr lang="zh-CN" altLang="en-US" dirty="0" smtClean="0"/>
              <a:t>作为</a:t>
            </a:r>
            <a:r>
              <a:rPr lang="zh-CN" altLang="en-US" dirty="0"/>
              <a:t>逻辑 </a:t>
            </a:r>
            <a:r>
              <a:rPr lang="en-US" altLang="zh-CN" dirty="0"/>
              <a:t>AND &amp;&amp; </a:t>
            </a:r>
            <a:r>
              <a:rPr lang="zh-CN" altLang="en-US" dirty="0"/>
              <a:t>或逻辑 </a:t>
            </a:r>
            <a:r>
              <a:rPr lang="en-US" altLang="zh-CN" dirty="0"/>
              <a:t>OR || </a:t>
            </a:r>
            <a:r>
              <a:rPr lang="zh-CN" altLang="en-US" dirty="0"/>
              <a:t>的操作数的子表达式 </a:t>
            </a:r>
            <a:r>
              <a:rPr lang="en-US" altLang="zh-CN" dirty="0"/>
              <a:t>if </a:t>
            </a:r>
            <a:r>
              <a:rPr lang="zh-CN" altLang="en-US" dirty="0"/>
              <a:t>语句中条件表达式中的运算符。 例如，在以下 </a:t>
            </a:r>
            <a:r>
              <a:rPr lang="en-US" altLang="zh-CN" dirty="0"/>
              <a:t>Verilog if </a:t>
            </a:r>
            <a:r>
              <a:rPr lang="zh-CN" altLang="en-US" dirty="0"/>
              <a:t>语句中</a:t>
            </a:r>
            <a:r>
              <a:rPr lang="zh-CN" altLang="en-US" dirty="0" smtClean="0"/>
              <a:t>：</a:t>
            </a:r>
            <a:endParaRPr lang="en-US" altLang="zh-CN" dirty="0" smtClean="0"/>
          </a:p>
          <a:p>
            <a:pPr algn="l">
              <a:lnSpc>
                <a:spcPct val="160000"/>
              </a:lnSpc>
            </a:pPr>
            <a:r>
              <a:rPr lang="pt-BR" altLang="zh-CN" dirty="0"/>
              <a:t>if ((r1 ^ (!r2)) &amp;&amp; (r3 == r4</a:t>
            </a:r>
            <a:r>
              <a:rPr lang="pt-BR" altLang="zh-CN" dirty="0" smtClean="0"/>
              <a:t>))begin</a:t>
            </a:r>
            <a:endParaRPr lang="pt-BR" altLang="zh-CN" dirty="0"/>
          </a:p>
          <a:p>
            <a:pPr algn="l">
              <a:lnSpc>
                <a:spcPct val="160000"/>
              </a:lnSpc>
            </a:pPr>
            <a:r>
              <a:rPr lang="en-US" altLang="zh-CN" dirty="0" smtClean="0"/>
              <a:t>…</a:t>
            </a:r>
            <a:endParaRPr lang="pt-BR" altLang="zh-CN" dirty="0"/>
          </a:p>
          <a:p>
            <a:pPr algn="l">
              <a:lnSpc>
                <a:spcPct val="160000"/>
              </a:lnSpc>
            </a:pPr>
            <a:r>
              <a:rPr lang="pt-BR" altLang="zh-CN" dirty="0" smtClean="0"/>
              <a:t>End</a:t>
            </a:r>
          </a:p>
          <a:p>
            <a:pPr marL="342900" indent="-342900" algn="l">
              <a:lnSpc>
                <a:spcPct val="160000"/>
              </a:lnSpc>
              <a:buFont typeface="Wingdings" panose="05000000000000000000" pitchFamily="2" charset="2"/>
              <a:buChar char="Ø"/>
            </a:pPr>
            <a:r>
              <a:rPr lang="zh-CN" altLang="en-US" dirty="0"/>
              <a:t>作为连续或过程赋值语句中表达式中逻辑 </a:t>
            </a:r>
            <a:r>
              <a:rPr lang="en-US" altLang="zh-CN" dirty="0"/>
              <a:t>AND (&amp;&amp;) </a:t>
            </a:r>
            <a:r>
              <a:rPr lang="zh-CN" altLang="en-US" dirty="0"/>
              <a:t>或逻辑 </a:t>
            </a:r>
            <a:r>
              <a:rPr lang="en-US" altLang="zh-CN" dirty="0"/>
              <a:t>OR (||) </a:t>
            </a:r>
            <a:r>
              <a:rPr lang="zh-CN" altLang="en-US" dirty="0"/>
              <a:t>运算符的操作数的子表达式。 例如，在下面的 </a:t>
            </a:r>
            <a:r>
              <a:rPr lang="en-US" altLang="zh-CN" dirty="0"/>
              <a:t>Verilog </a:t>
            </a:r>
            <a:r>
              <a:rPr lang="zh-CN" altLang="en-US" dirty="0"/>
              <a:t>连续赋值语句中</a:t>
            </a:r>
            <a:r>
              <a:rPr lang="zh-CN" altLang="en-US" dirty="0" smtClean="0"/>
              <a:t>：</a:t>
            </a:r>
            <a:endParaRPr lang="en-US" altLang="zh-CN" dirty="0" smtClean="0"/>
          </a:p>
          <a:p>
            <a:pPr algn="l">
              <a:lnSpc>
                <a:spcPct val="160000"/>
              </a:lnSpc>
            </a:pPr>
            <a:r>
              <a:rPr lang="en-US" altLang="zh-CN" dirty="0"/>
              <a:t>assign w2 = r5 || r6;</a:t>
            </a:r>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7231" y="1534160"/>
            <a:ext cx="4250388" cy="5154026"/>
          </a:xfrm>
          <a:prstGeom prst="rect">
            <a:avLst/>
          </a:prstGeom>
        </p:spPr>
      </p:pic>
    </p:spTree>
    <p:extLst>
      <p:ext uri="{BB962C8B-B14F-4D97-AF65-F5344CB8AC3E}">
        <p14:creationId xmlns:p14="http://schemas.microsoft.com/office/powerpoint/2010/main" val="3101639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smtClean="0"/>
              <a:t>FSM </a:t>
            </a:r>
            <a:r>
              <a:rPr lang="zh-CN" altLang="en-US" sz="4000" b="1" dirty="0" smtClean="0"/>
              <a:t>覆盖率</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2" y="1534160"/>
            <a:ext cx="6110654" cy="4934373"/>
          </a:xfrm>
        </p:spPr>
        <p:txBody>
          <a:bodyPr>
            <a:normAutofit fontScale="92500"/>
          </a:bodyPr>
          <a:lstStyle/>
          <a:p>
            <a:pPr marL="342900" indent="-342900" algn="l">
              <a:lnSpc>
                <a:spcPct val="160000"/>
              </a:lnSpc>
              <a:buFont typeface="Wingdings" panose="05000000000000000000" pitchFamily="2" charset="2"/>
              <a:buChar char="Ø"/>
            </a:pPr>
            <a:r>
              <a:rPr lang="zh-CN" altLang="en-US" dirty="0"/>
              <a:t>在硬件中，有限状态机 </a:t>
            </a:r>
            <a:r>
              <a:rPr lang="en-US" altLang="zh-CN" dirty="0"/>
              <a:t>(FSM) </a:t>
            </a:r>
            <a:r>
              <a:rPr lang="zh-CN" altLang="en-US" dirty="0"/>
              <a:t>是输出当前状态的时序逻辑和输出下一状态的组合逻辑。 当 </a:t>
            </a:r>
            <a:r>
              <a:rPr lang="en-US" altLang="zh-CN" dirty="0"/>
              <a:t>VCS </a:t>
            </a:r>
            <a:r>
              <a:rPr lang="zh-CN" altLang="en-US" dirty="0"/>
              <a:t>为 </a:t>
            </a:r>
            <a:r>
              <a:rPr lang="en-US" altLang="zh-CN" dirty="0"/>
              <a:t>FSM </a:t>
            </a:r>
            <a:r>
              <a:rPr lang="zh-CN" altLang="en-US" dirty="0"/>
              <a:t>覆盖率</a:t>
            </a:r>
            <a:r>
              <a:rPr lang="zh-CN" altLang="en-US" dirty="0" smtClean="0"/>
              <a:t>编译设计代码时</a:t>
            </a:r>
            <a:r>
              <a:rPr lang="zh-CN" altLang="en-US" dirty="0"/>
              <a:t>，它会将源代码中的一组语句标识为 </a:t>
            </a:r>
            <a:r>
              <a:rPr lang="en-US" altLang="zh-CN" dirty="0"/>
              <a:t>FSM</a:t>
            </a:r>
            <a:r>
              <a:rPr lang="zh-CN" altLang="en-US" dirty="0"/>
              <a:t>，并跟踪仿真期间 </a:t>
            </a:r>
            <a:r>
              <a:rPr lang="en-US" altLang="zh-CN" dirty="0"/>
              <a:t>FSM </a:t>
            </a:r>
            <a:r>
              <a:rPr lang="zh-CN" altLang="en-US" dirty="0"/>
              <a:t>中发生的状态和转换。</a:t>
            </a:r>
          </a:p>
          <a:p>
            <a:pPr marL="342900" indent="-342900" algn="l">
              <a:lnSpc>
                <a:spcPct val="160000"/>
              </a:lnSpc>
              <a:buFont typeface="Wingdings" panose="05000000000000000000" pitchFamily="2" charset="2"/>
              <a:buChar char="Ø"/>
            </a:pPr>
            <a:r>
              <a:rPr lang="zh-CN" altLang="en-US" dirty="0"/>
              <a:t>时序逻辑由下一个状态信号和时钟以及复位信号驱动。 组合逻辑由当前状态和 </a:t>
            </a:r>
            <a:r>
              <a:rPr lang="en-US" altLang="zh-CN" dirty="0"/>
              <a:t>FSM </a:t>
            </a:r>
            <a:r>
              <a:rPr lang="zh-CN" altLang="en-US" dirty="0"/>
              <a:t>的输入驱动。</a:t>
            </a:r>
            <a:endParaRPr lang="en-US" altLang="zh-CN" dirty="0" smtClean="0"/>
          </a:p>
        </p:txBody>
      </p:sp>
      <p:pic>
        <p:nvPicPr>
          <p:cNvPr id="5" name="图片 4"/>
          <p:cNvPicPr>
            <a:picLocks noChangeAspect="1"/>
          </p:cNvPicPr>
          <p:nvPr/>
        </p:nvPicPr>
        <p:blipFill>
          <a:blip r:embed="rId4"/>
          <a:stretch>
            <a:fillRect/>
          </a:stretch>
        </p:blipFill>
        <p:spPr>
          <a:xfrm>
            <a:off x="6796454" y="1524616"/>
            <a:ext cx="5071329" cy="5115155"/>
          </a:xfrm>
          <a:prstGeom prst="rect">
            <a:avLst/>
          </a:prstGeom>
        </p:spPr>
      </p:pic>
    </p:spTree>
    <p:extLst>
      <p:ext uri="{BB962C8B-B14F-4D97-AF65-F5344CB8AC3E}">
        <p14:creationId xmlns:p14="http://schemas.microsoft.com/office/powerpoint/2010/main" val="406356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4"/>
            <a:ext cx="9144000" cy="772932"/>
          </a:xfrm>
        </p:spPr>
        <p:txBody>
          <a:bodyPr>
            <a:normAutofit/>
          </a:bodyPr>
          <a:lstStyle/>
          <a:p>
            <a:r>
              <a:rPr lang="zh-CN" altLang="en-US" sz="4000" b="1" dirty="0"/>
              <a:t>基于覆盖率的验证流程</a:t>
            </a:r>
          </a:p>
        </p:txBody>
      </p:sp>
      <p:sp>
        <p:nvSpPr>
          <p:cNvPr id="6" name="副标题 5"/>
          <p:cNvSpPr>
            <a:spLocks noGrp="1"/>
          </p:cNvSpPr>
          <p:nvPr>
            <p:ph type="subTitle" idx="1"/>
          </p:nvPr>
        </p:nvSpPr>
        <p:spPr>
          <a:xfrm>
            <a:off x="316524" y="1993045"/>
            <a:ext cx="3349870" cy="4091232"/>
          </a:xfrm>
        </p:spPr>
        <p:txBody>
          <a:bodyPr>
            <a:normAutofit/>
          </a:bodyPr>
          <a:lstStyle/>
          <a:p>
            <a:r>
              <a:rPr lang="zh-CN" altLang="en-US" dirty="0" smtClean="0"/>
              <a:t>基于覆盖率的验证流程：</a:t>
            </a:r>
            <a:endParaRPr lang="en-US" altLang="zh-CN" dirty="0" smtClean="0"/>
          </a:p>
          <a:p>
            <a:pPr marL="342900" indent="-342900">
              <a:buFont typeface="Wingdings" panose="05000000000000000000" pitchFamily="2" charset="2"/>
              <a:buChar char="Ø"/>
            </a:pPr>
            <a:r>
              <a:rPr lang="zh-CN" altLang="en-US" dirty="0" smtClean="0"/>
              <a:t>规划验证覆盖</a:t>
            </a:r>
            <a:endParaRPr lang="en-US" altLang="zh-CN" dirty="0" smtClean="0"/>
          </a:p>
          <a:p>
            <a:pPr marL="342900" indent="-342900">
              <a:buFont typeface="Wingdings" panose="05000000000000000000" pitchFamily="2" charset="2"/>
              <a:buChar char="Ø"/>
            </a:pPr>
            <a:r>
              <a:rPr lang="zh-CN" altLang="en-US" dirty="0" smtClean="0"/>
              <a:t>管理覆盖验证</a:t>
            </a:r>
            <a:endParaRPr lang="en-US" altLang="zh-CN" dirty="0" smtClean="0"/>
          </a:p>
          <a:p>
            <a:pPr marL="342900" indent="-342900">
              <a:buFont typeface="Wingdings" panose="05000000000000000000" pitchFamily="2" charset="2"/>
              <a:buChar char="Ø"/>
            </a:pPr>
            <a:r>
              <a:rPr lang="zh-CN" altLang="en-US" dirty="0" smtClean="0"/>
              <a:t>分析覆盖验证</a:t>
            </a:r>
            <a:endParaRPr lang="en-US" altLang="zh-CN" dirty="0" smtClean="0"/>
          </a:p>
          <a:p>
            <a:pPr marL="342900" indent="-342900">
              <a:buFont typeface="Wingdings" panose="05000000000000000000" pitchFamily="2" charset="2"/>
              <a:buChar char="Ø"/>
            </a:pPr>
            <a:r>
              <a:rPr lang="zh-CN" altLang="en-US" dirty="0" smtClean="0"/>
              <a:t>闭环覆盖验证</a:t>
            </a:r>
            <a:endParaRPr lang="zh-CN" altLang="en-US" dirty="0"/>
          </a:p>
        </p:txBody>
      </p:sp>
      <p:pic>
        <p:nvPicPr>
          <p:cNvPr id="7" name="图片 6"/>
          <p:cNvPicPr>
            <a:picLocks noChangeAspect="1"/>
          </p:cNvPicPr>
          <p:nvPr/>
        </p:nvPicPr>
        <p:blipFill>
          <a:blip r:embed="rId3"/>
          <a:stretch>
            <a:fillRect/>
          </a:stretch>
        </p:blipFill>
        <p:spPr>
          <a:xfrm>
            <a:off x="3583099" y="1534160"/>
            <a:ext cx="7628326" cy="5308267"/>
          </a:xfrm>
          <a:prstGeom prst="rect">
            <a:avLst/>
          </a:prstGeom>
        </p:spPr>
      </p:pic>
    </p:spTree>
    <p:extLst>
      <p:ext uri="{BB962C8B-B14F-4D97-AF65-F5344CB8AC3E}">
        <p14:creationId xmlns:p14="http://schemas.microsoft.com/office/powerpoint/2010/main" val="3655647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smtClean="0"/>
              <a:t>FSM </a:t>
            </a:r>
            <a:r>
              <a:rPr lang="zh-CN" altLang="en-US" sz="4000" b="1" dirty="0" smtClean="0"/>
              <a:t>覆盖率</a:t>
            </a:r>
            <a:endParaRPr lang="en-US" altLang="zh-CN" sz="4000" b="1" dirty="0"/>
          </a:p>
        </p:txBody>
      </p:sp>
      <p:pic>
        <p:nvPicPr>
          <p:cNvPr id="4" name="图片 3"/>
          <p:cNvPicPr>
            <a:picLocks noChangeAspect="1"/>
          </p:cNvPicPr>
          <p:nvPr/>
        </p:nvPicPr>
        <p:blipFill>
          <a:blip r:embed="rId4"/>
          <a:stretch>
            <a:fillRect/>
          </a:stretch>
        </p:blipFill>
        <p:spPr>
          <a:xfrm>
            <a:off x="1098674" y="1637581"/>
            <a:ext cx="3930527" cy="473498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6237" y="1604498"/>
            <a:ext cx="4563926" cy="4768063"/>
          </a:xfrm>
          <a:prstGeom prst="rect">
            <a:avLst/>
          </a:prstGeom>
        </p:spPr>
      </p:pic>
    </p:spTree>
    <p:extLst>
      <p:ext uri="{BB962C8B-B14F-4D97-AF65-F5344CB8AC3E}">
        <p14:creationId xmlns:p14="http://schemas.microsoft.com/office/powerpoint/2010/main" val="3131181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smtClean="0"/>
              <a:t>branch</a:t>
            </a:r>
            <a:r>
              <a:rPr lang="zh-CN" altLang="en-US" sz="4000" b="1" dirty="0" smtClean="0"/>
              <a:t>覆盖率</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2" y="1534160"/>
            <a:ext cx="4912505" cy="4934373"/>
          </a:xfrm>
        </p:spPr>
        <p:txBody>
          <a:bodyPr>
            <a:normAutofit/>
          </a:bodyPr>
          <a:lstStyle/>
          <a:p>
            <a:pPr marL="342900" indent="-342900" algn="l">
              <a:lnSpc>
                <a:spcPct val="160000"/>
              </a:lnSpc>
              <a:buFont typeface="Wingdings" panose="05000000000000000000" pitchFamily="2" charset="2"/>
              <a:buChar char="Ø"/>
            </a:pPr>
            <a:r>
              <a:rPr lang="zh-CN" altLang="en-US" dirty="0"/>
              <a:t>分支覆盖监视设计中条件语句（例如 </a:t>
            </a:r>
            <a:r>
              <a:rPr lang="en-US" altLang="zh-CN" dirty="0"/>
              <a:t>if/else </a:t>
            </a:r>
            <a:r>
              <a:rPr lang="zh-CN" altLang="en-US" dirty="0"/>
              <a:t>语句、</a:t>
            </a:r>
            <a:r>
              <a:rPr lang="en-US" altLang="zh-CN" dirty="0"/>
              <a:t>case </a:t>
            </a:r>
            <a:r>
              <a:rPr lang="zh-CN" altLang="en-US" dirty="0"/>
              <a:t>语句和三元运算符“</a:t>
            </a:r>
            <a:r>
              <a:rPr lang="en-US" altLang="zh-CN" dirty="0"/>
              <a:t>?:”</a:t>
            </a:r>
            <a:r>
              <a:rPr lang="zh-CN" altLang="en-US" dirty="0"/>
              <a:t>）的执行。 默认情况下，分支覆盖分析在模拟过程中覆盖了这些条件语句中的哪一个。 它还可以监视和报告由三元表达式计算的值。</a:t>
            </a:r>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34160"/>
            <a:ext cx="5281246" cy="5323840"/>
          </a:xfrm>
          <a:prstGeom prst="rect">
            <a:avLst/>
          </a:prstGeom>
        </p:spPr>
      </p:pic>
    </p:spTree>
    <p:extLst>
      <p:ext uri="{BB962C8B-B14F-4D97-AF65-F5344CB8AC3E}">
        <p14:creationId xmlns:p14="http://schemas.microsoft.com/office/powerpoint/2010/main" val="3038251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smtClean="0"/>
              <a:t>功能覆盖率</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1066801" y="2194559"/>
            <a:ext cx="9601200" cy="4273974"/>
          </a:xfrm>
        </p:spPr>
        <p:txBody>
          <a:bodyPr>
            <a:normAutofit/>
          </a:bodyPr>
          <a:lstStyle/>
          <a:p>
            <a:pPr algn="l"/>
            <a:r>
              <a:rPr lang="zh-CN" altLang="en-US" dirty="0"/>
              <a:t>功能覆盖率的作用？</a:t>
            </a:r>
            <a:endParaRPr lang="en-US" altLang="zh-CN" dirty="0"/>
          </a:p>
          <a:p>
            <a:pPr marL="342900" indent="-342900" algn="l">
              <a:lnSpc>
                <a:spcPct val="150000"/>
              </a:lnSpc>
              <a:buFont typeface="Wingdings" panose="05000000000000000000" pitchFamily="2" charset="2"/>
              <a:buChar char="Ø"/>
            </a:pPr>
            <a:r>
              <a:rPr lang="zh-CN" altLang="en-US" dirty="0"/>
              <a:t>只有当芯片中所有的功能都被验证过，并且结果是正确的，才能保证流片的成功。验证工作的目标就是尽量使功能覆盖率达到</a:t>
            </a:r>
            <a:r>
              <a:rPr lang="en-US" altLang="zh-CN" dirty="0"/>
              <a:t>100%</a:t>
            </a:r>
            <a:r>
              <a:rPr lang="zh-CN" altLang="en-US" dirty="0"/>
              <a:t>。</a:t>
            </a:r>
            <a:endParaRPr lang="en-US" altLang="zh-CN" dirty="0"/>
          </a:p>
          <a:p>
            <a:pPr marL="342900" indent="-342900" algn="l">
              <a:lnSpc>
                <a:spcPct val="150000"/>
              </a:lnSpc>
              <a:buFont typeface="Wingdings" panose="05000000000000000000" pitchFamily="2" charset="2"/>
              <a:buChar char="Ø"/>
            </a:pPr>
            <a:r>
              <a:rPr lang="zh-CN" altLang="en-US" dirty="0"/>
              <a:t>想要提高验证工作的效率，就必须在尽可能短的时间内，尽可能多地提高功能覆盖率。</a:t>
            </a:r>
            <a:endParaRPr lang="en-US" altLang="zh-CN" dirty="0"/>
          </a:p>
          <a:p>
            <a:pPr algn="l"/>
            <a:endParaRPr lang="en-US" altLang="zh-CN" dirty="0"/>
          </a:p>
          <a:p>
            <a:pPr algn="l"/>
            <a:endParaRPr lang="en-US" altLang="zh-CN" dirty="0"/>
          </a:p>
          <a:p>
            <a:pPr algn="l"/>
            <a:endParaRPr lang="zh-CN" altLang="en-US" dirty="0"/>
          </a:p>
        </p:txBody>
      </p:sp>
    </p:spTree>
    <p:extLst>
      <p:ext uri="{BB962C8B-B14F-4D97-AF65-F5344CB8AC3E}">
        <p14:creationId xmlns:p14="http://schemas.microsoft.com/office/powerpoint/2010/main" val="640003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功能覆盖率</a:t>
            </a:r>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1066801" y="1851660"/>
            <a:ext cx="9601200" cy="4273974"/>
          </a:xfrm>
        </p:spPr>
        <p:txBody>
          <a:bodyPr>
            <a:normAutofit/>
          </a:bodyPr>
          <a:lstStyle/>
          <a:p>
            <a:pPr algn="l">
              <a:lnSpc>
                <a:spcPct val="150000"/>
              </a:lnSpc>
            </a:pPr>
            <a:r>
              <a:rPr lang="zh-CN" altLang="en-US" dirty="0"/>
              <a:t>功能覆盖率如何收集？</a:t>
            </a:r>
            <a:endParaRPr lang="en-US" altLang="zh-CN" dirty="0"/>
          </a:p>
          <a:p>
            <a:pPr algn="l">
              <a:lnSpc>
                <a:spcPct val="150000"/>
              </a:lnSpc>
            </a:pPr>
            <a:r>
              <a:rPr lang="zh-CN" altLang="en-US" dirty="0"/>
              <a:t>传统方式：</a:t>
            </a:r>
            <a:endParaRPr lang="en-US" altLang="zh-CN" dirty="0"/>
          </a:p>
          <a:p>
            <a:pPr algn="l">
              <a:lnSpc>
                <a:spcPct val="150000"/>
              </a:lnSpc>
            </a:pPr>
            <a:r>
              <a:rPr lang="en-US" altLang="zh-CN" dirty="0"/>
              <a:t>1</a:t>
            </a:r>
            <a:r>
              <a:rPr lang="zh-CN" altLang="en-US" dirty="0"/>
              <a:t>、根据需求分解测试点；</a:t>
            </a:r>
            <a:endParaRPr lang="en-US" altLang="zh-CN" dirty="0"/>
          </a:p>
          <a:p>
            <a:pPr algn="l">
              <a:lnSpc>
                <a:spcPct val="150000"/>
              </a:lnSpc>
            </a:pPr>
            <a:r>
              <a:rPr lang="en-US" altLang="zh-CN" dirty="0"/>
              <a:t>2</a:t>
            </a:r>
            <a:r>
              <a:rPr lang="zh-CN" altLang="en-US" dirty="0"/>
              <a:t>、根据测试点分解情况确定功能覆盖率的覆盖点；</a:t>
            </a:r>
            <a:endParaRPr lang="en-US" altLang="zh-CN" dirty="0"/>
          </a:p>
          <a:p>
            <a:pPr algn="l">
              <a:lnSpc>
                <a:spcPct val="150000"/>
              </a:lnSpc>
            </a:pPr>
            <a:r>
              <a:rPr lang="en-US" altLang="zh-CN" dirty="0"/>
              <a:t>3</a:t>
            </a:r>
            <a:r>
              <a:rPr lang="zh-CN" altLang="en-US" dirty="0"/>
              <a:t>、构造用例，并在验证平台中</a:t>
            </a:r>
            <a:r>
              <a:rPr lang="zh-CN" altLang="en-US" b="1" dirty="0"/>
              <a:t>逐个添加用于收集覆盖点的代码</a:t>
            </a:r>
            <a:r>
              <a:rPr lang="zh-CN" altLang="en-US" dirty="0"/>
              <a:t>；</a:t>
            </a:r>
            <a:endParaRPr lang="en-US" altLang="zh-CN" dirty="0"/>
          </a:p>
          <a:p>
            <a:pPr algn="l">
              <a:lnSpc>
                <a:spcPct val="150000"/>
              </a:lnSpc>
            </a:pPr>
            <a:r>
              <a:rPr lang="en-US" altLang="zh-CN" dirty="0"/>
              <a:t>4</a:t>
            </a:r>
            <a:r>
              <a:rPr lang="zh-CN" altLang="en-US" dirty="0"/>
              <a:t>、收集功能覆盖率并统计，分析；</a:t>
            </a:r>
            <a:endParaRPr lang="en-US" altLang="zh-CN" dirty="0"/>
          </a:p>
        </p:txBody>
      </p:sp>
    </p:spTree>
    <p:extLst>
      <p:ext uri="{BB962C8B-B14F-4D97-AF65-F5344CB8AC3E}">
        <p14:creationId xmlns:p14="http://schemas.microsoft.com/office/powerpoint/2010/main" val="2681038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功能覆盖率</a:t>
            </a:r>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1066801" y="1790114"/>
            <a:ext cx="9601200" cy="4273974"/>
          </a:xfrm>
        </p:spPr>
        <p:txBody>
          <a:bodyPr>
            <a:normAutofit fontScale="92500"/>
          </a:bodyPr>
          <a:lstStyle/>
          <a:p>
            <a:pPr algn="l">
              <a:lnSpc>
                <a:spcPct val="150000"/>
              </a:lnSpc>
            </a:pPr>
            <a:r>
              <a:rPr lang="zh-CN" altLang="en-US" dirty="0"/>
              <a:t>功能覆盖率如何收集？</a:t>
            </a:r>
            <a:endParaRPr lang="en-US" altLang="zh-CN" dirty="0"/>
          </a:p>
          <a:p>
            <a:pPr algn="l">
              <a:lnSpc>
                <a:spcPct val="150000"/>
              </a:lnSpc>
            </a:pPr>
            <a:r>
              <a:rPr lang="zh-CN" altLang="en-US" dirty="0"/>
              <a:t>高效方式：</a:t>
            </a:r>
            <a:endParaRPr lang="en-US" altLang="zh-CN" dirty="0"/>
          </a:p>
          <a:p>
            <a:pPr algn="l">
              <a:lnSpc>
                <a:spcPct val="150000"/>
              </a:lnSpc>
            </a:pPr>
            <a:r>
              <a:rPr lang="en-US" altLang="zh-CN" dirty="0"/>
              <a:t>1</a:t>
            </a:r>
            <a:r>
              <a:rPr lang="zh-CN" altLang="en-US" dirty="0"/>
              <a:t>、根据需求分解测试点；</a:t>
            </a:r>
            <a:endParaRPr lang="en-US" altLang="zh-CN" dirty="0"/>
          </a:p>
          <a:p>
            <a:pPr algn="l">
              <a:lnSpc>
                <a:spcPct val="150000"/>
              </a:lnSpc>
            </a:pPr>
            <a:r>
              <a:rPr lang="en-US" altLang="zh-CN" dirty="0"/>
              <a:t>2</a:t>
            </a:r>
            <a:r>
              <a:rPr lang="zh-CN" altLang="en-US" dirty="0"/>
              <a:t>、</a:t>
            </a:r>
            <a:r>
              <a:rPr lang="zh-CN" altLang="en-US" b="1" dirty="0"/>
              <a:t>根据测试点分解情况，基于</a:t>
            </a:r>
            <a:r>
              <a:rPr lang="en-US" altLang="zh-CN" b="1" dirty="0" err="1"/>
              <a:t>covergroup</a:t>
            </a:r>
            <a:r>
              <a:rPr lang="zh-CN" altLang="en-US" b="1" dirty="0"/>
              <a:t>技术，搭建自动统计功能覆盖率的模型；</a:t>
            </a:r>
            <a:endParaRPr lang="en-US" altLang="zh-CN" b="1" dirty="0"/>
          </a:p>
          <a:p>
            <a:pPr algn="l">
              <a:lnSpc>
                <a:spcPct val="150000"/>
              </a:lnSpc>
            </a:pPr>
            <a:r>
              <a:rPr lang="en-US" altLang="zh-CN" dirty="0"/>
              <a:t>3</a:t>
            </a:r>
            <a:r>
              <a:rPr lang="zh-CN" altLang="en-US" dirty="0"/>
              <a:t>、构造用例，验证平台自动收集功能覆盖率；</a:t>
            </a:r>
            <a:endParaRPr lang="en-US" altLang="zh-CN" dirty="0"/>
          </a:p>
          <a:p>
            <a:pPr algn="l">
              <a:lnSpc>
                <a:spcPct val="150000"/>
              </a:lnSpc>
            </a:pPr>
            <a:r>
              <a:rPr lang="en-US" altLang="zh-CN" dirty="0"/>
              <a:t>4</a:t>
            </a:r>
            <a:r>
              <a:rPr lang="zh-CN" altLang="en-US" dirty="0"/>
              <a:t>、收集功能覆盖率并统计，分析；</a:t>
            </a:r>
            <a:endParaRPr lang="en-US" altLang="zh-CN" dirty="0"/>
          </a:p>
          <a:p>
            <a:pPr algn="l"/>
            <a:endParaRPr lang="en-US" altLang="zh-CN" dirty="0"/>
          </a:p>
          <a:p>
            <a:pPr algn="l"/>
            <a:endParaRPr lang="en-US" altLang="zh-CN" dirty="0"/>
          </a:p>
          <a:p>
            <a:pPr algn="l"/>
            <a:endParaRPr lang="zh-CN" altLang="en-US" dirty="0"/>
          </a:p>
        </p:txBody>
      </p:sp>
    </p:spTree>
    <p:extLst>
      <p:ext uri="{BB962C8B-B14F-4D97-AF65-F5344CB8AC3E}">
        <p14:creationId xmlns:p14="http://schemas.microsoft.com/office/powerpoint/2010/main" val="880324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功能覆盖率</a:t>
            </a:r>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1066801" y="1816491"/>
            <a:ext cx="9601200" cy="4273974"/>
          </a:xfrm>
        </p:spPr>
        <p:txBody>
          <a:bodyPr>
            <a:normAutofit fontScale="92500" lnSpcReduction="20000"/>
          </a:bodyPr>
          <a:lstStyle/>
          <a:p>
            <a:pPr algn="l">
              <a:lnSpc>
                <a:spcPct val="150000"/>
              </a:lnSpc>
            </a:pPr>
            <a:r>
              <a:rPr lang="zh-CN" altLang="en-US" dirty="0"/>
              <a:t>功能覆盖率如何收集？</a:t>
            </a:r>
            <a:endParaRPr lang="en-US" altLang="zh-CN" dirty="0"/>
          </a:p>
          <a:p>
            <a:pPr algn="l">
              <a:lnSpc>
                <a:spcPct val="150000"/>
              </a:lnSpc>
            </a:pPr>
            <a:r>
              <a:rPr lang="zh-CN" altLang="en-US" dirty="0"/>
              <a:t>传统方式</a:t>
            </a:r>
            <a:r>
              <a:rPr lang="zh-CN" altLang="en-US" dirty="0" smtClean="0"/>
              <a:t>：基于</a:t>
            </a:r>
            <a:r>
              <a:rPr lang="en-US" altLang="zh-CN" dirty="0" smtClean="0"/>
              <a:t>toggle</a:t>
            </a:r>
            <a:r>
              <a:rPr lang="zh-CN" altLang="en-US" dirty="0" smtClean="0"/>
              <a:t>覆盖率，在参考模型中手动添加覆盖率代码</a:t>
            </a:r>
            <a:endParaRPr lang="en-US" altLang="zh-CN" dirty="0"/>
          </a:p>
          <a:p>
            <a:pPr algn="l">
              <a:lnSpc>
                <a:spcPct val="150000"/>
              </a:lnSpc>
            </a:pPr>
            <a:r>
              <a:rPr lang="zh-CN" altLang="en-US" dirty="0"/>
              <a:t>优点：</a:t>
            </a:r>
            <a:endParaRPr lang="en-US" altLang="zh-CN" dirty="0"/>
          </a:p>
          <a:p>
            <a:pPr algn="l">
              <a:lnSpc>
                <a:spcPct val="150000"/>
              </a:lnSpc>
            </a:pPr>
            <a:r>
              <a:rPr lang="zh-CN" altLang="en-US" dirty="0"/>
              <a:t>慢工出细活儿，难度较低，容易理解；</a:t>
            </a:r>
            <a:endParaRPr lang="en-US" altLang="zh-CN" dirty="0"/>
          </a:p>
          <a:p>
            <a:pPr algn="l">
              <a:lnSpc>
                <a:spcPct val="150000"/>
              </a:lnSpc>
            </a:pPr>
            <a:r>
              <a:rPr lang="zh-CN" altLang="en-US" dirty="0"/>
              <a:t>缺点：</a:t>
            </a:r>
            <a:endParaRPr lang="en-US" altLang="zh-CN" dirty="0"/>
          </a:p>
          <a:p>
            <a:pPr algn="l">
              <a:lnSpc>
                <a:spcPct val="150000"/>
              </a:lnSpc>
            </a:pPr>
            <a:r>
              <a:rPr lang="zh-CN" altLang="en-US" dirty="0"/>
              <a:t>添加覆盖率收集代码，需要投入大量的时间、人力，一旦设计变更，验证人员维护测试点十分麻烦；芯片规模变大后，功能覆盖率收集收集难度急剧增长。</a:t>
            </a:r>
            <a:endParaRPr lang="en-US" altLang="zh-CN" dirty="0"/>
          </a:p>
          <a:p>
            <a:pPr algn="l"/>
            <a:endParaRPr lang="en-US" altLang="zh-CN" dirty="0"/>
          </a:p>
          <a:p>
            <a:pPr algn="l"/>
            <a:endParaRPr lang="zh-CN" altLang="en-US" dirty="0"/>
          </a:p>
        </p:txBody>
      </p:sp>
    </p:spTree>
    <p:extLst>
      <p:ext uri="{BB962C8B-B14F-4D97-AF65-F5344CB8AC3E}">
        <p14:creationId xmlns:p14="http://schemas.microsoft.com/office/powerpoint/2010/main" val="1854243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1" y="426794"/>
            <a:ext cx="9144000" cy="1072197"/>
          </a:xfrm>
        </p:spPr>
        <p:txBody>
          <a:bodyPr>
            <a:normAutofit/>
          </a:bodyPr>
          <a:lstStyle/>
          <a:p>
            <a:r>
              <a:rPr lang="zh-CN" altLang="en-US" sz="4000" b="1" dirty="0"/>
              <a:t>功能覆盖率</a:t>
            </a:r>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1066801" y="1526340"/>
            <a:ext cx="9601200" cy="4273974"/>
          </a:xfrm>
        </p:spPr>
        <p:txBody>
          <a:bodyPr>
            <a:normAutofit fontScale="92500"/>
          </a:bodyPr>
          <a:lstStyle/>
          <a:p>
            <a:pPr algn="l">
              <a:lnSpc>
                <a:spcPct val="150000"/>
              </a:lnSpc>
            </a:pPr>
            <a:r>
              <a:rPr lang="zh-CN" altLang="en-US" dirty="0"/>
              <a:t>功能覆盖率如何收集？</a:t>
            </a:r>
            <a:endParaRPr lang="en-US" altLang="zh-CN" dirty="0"/>
          </a:p>
          <a:p>
            <a:pPr algn="l">
              <a:lnSpc>
                <a:spcPct val="150000"/>
              </a:lnSpc>
            </a:pPr>
            <a:r>
              <a:rPr lang="zh-CN" altLang="en-US" dirty="0"/>
              <a:t>高效方式</a:t>
            </a:r>
            <a:r>
              <a:rPr lang="zh-CN" altLang="en-US" dirty="0" smtClean="0"/>
              <a:t>：</a:t>
            </a:r>
            <a:r>
              <a:rPr lang="en-US" altLang="zh-CN" dirty="0" err="1" smtClean="0"/>
              <a:t>covergroup+cover</a:t>
            </a:r>
            <a:r>
              <a:rPr lang="en-US" altLang="zh-CN" dirty="0" smtClean="0"/>
              <a:t> property</a:t>
            </a:r>
            <a:endParaRPr lang="en-US" altLang="zh-CN" dirty="0"/>
          </a:p>
          <a:p>
            <a:pPr algn="l">
              <a:lnSpc>
                <a:spcPct val="150000"/>
              </a:lnSpc>
            </a:pPr>
            <a:r>
              <a:rPr lang="zh-CN" altLang="en-US" dirty="0"/>
              <a:t>优点：</a:t>
            </a:r>
            <a:endParaRPr lang="en-US" altLang="zh-CN" dirty="0"/>
          </a:p>
          <a:p>
            <a:pPr algn="l">
              <a:lnSpc>
                <a:spcPct val="150000"/>
              </a:lnSpc>
            </a:pPr>
            <a:r>
              <a:rPr lang="zh-CN" altLang="en-US" dirty="0"/>
              <a:t>基于</a:t>
            </a:r>
            <a:r>
              <a:rPr lang="en-US" altLang="zh-CN" dirty="0" err="1"/>
              <a:t>covergroup</a:t>
            </a:r>
            <a:r>
              <a:rPr lang="zh-CN" altLang="en-US" dirty="0"/>
              <a:t>技术，可以快速完成收集功能覆盖率的功能代码；</a:t>
            </a:r>
            <a:endParaRPr lang="en-US" altLang="zh-CN" dirty="0"/>
          </a:p>
          <a:p>
            <a:pPr algn="l">
              <a:lnSpc>
                <a:spcPct val="150000"/>
              </a:lnSpc>
            </a:pPr>
            <a:r>
              <a:rPr lang="zh-CN" altLang="en-US" dirty="0"/>
              <a:t>缺点：</a:t>
            </a:r>
            <a:endParaRPr lang="en-US" altLang="zh-CN" dirty="0"/>
          </a:p>
          <a:p>
            <a:pPr algn="l">
              <a:lnSpc>
                <a:spcPct val="150000"/>
              </a:lnSpc>
            </a:pPr>
            <a:r>
              <a:rPr lang="zh-CN" altLang="en-US" dirty="0"/>
              <a:t>测试点分解的结果与</a:t>
            </a:r>
            <a:r>
              <a:rPr lang="en-US" altLang="zh-CN" dirty="0" err="1"/>
              <a:t>covergroup</a:t>
            </a:r>
            <a:r>
              <a:rPr lang="zh-CN" altLang="en-US" dirty="0"/>
              <a:t>或</a:t>
            </a:r>
            <a:r>
              <a:rPr lang="en-US" altLang="zh-CN" dirty="0" err="1"/>
              <a:t>coverpoint</a:t>
            </a:r>
            <a:r>
              <a:rPr lang="zh-CN" altLang="en-US" dirty="0"/>
              <a:t>之间的关联，需要花费心思去设计，难度稍高。</a:t>
            </a:r>
            <a:endParaRPr lang="en-US" altLang="zh-CN" dirty="0"/>
          </a:p>
          <a:p>
            <a:pPr algn="l"/>
            <a:endParaRPr lang="en-US" altLang="zh-CN" dirty="0"/>
          </a:p>
          <a:p>
            <a:pPr algn="l"/>
            <a:endParaRPr lang="zh-CN" altLang="en-US" dirty="0"/>
          </a:p>
        </p:txBody>
      </p:sp>
    </p:spTree>
    <p:extLst>
      <p:ext uri="{BB962C8B-B14F-4D97-AF65-F5344CB8AC3E}">
        <p14:creationId xmlns:p14="http://schemas.microsoft.com/office/powerpoint/2010/main" val="18487624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功能覆盖率</a:t>
            </a:r>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1066801" y="2194559"/>
            <a:ext cx="9601200" cy="4273974"/>
          </a:xfrm>
        </p:spPr>
        <p:txBody>
          <a:bodyPr>
            <a:normAutofit/>
          </a:bodyPr>
          <a:lstStyle/>
          <a:p>
            <a:pPr algn="l">
              <a:lnSpc>
                <a:spcPct val="150000"/>
              </a:lnSpc>
            </a:pPr>
            <a:r>
              <a:rPr lang="zh-CN" altLang="en-US" dirty="0"/>
              <a:t>基于</a:t>
            </a:r>
            <a:r>
              <a:rPr lang="en-US" altLang="zh-CN" dirty="0" err="1"/>
              <a:t>Covergroup</a:t>
            </a:r>
            <a:r>
              <a:rPr lang="zh-CN" altLang="en-US" dirty="0"/>
              <a:t>功能覆盖率模型的组成？</a:t>
            </a:r>
            <a:endParaRPr lang="en-US" altLang="zh-CN" dirty="0"/>
          </a:p>
          <a:p>
            <a:pPr marL="342900" indent="-342900" algn="l">
              <a:lnSpc>
                <a:spcPct val="150000"/>
              </a:lnSpc>
              <a:buFont typeface="Wingdings" panose="05000000000000000000" pitchFamily="2" charset="2"/>
              <a:buChar char="Ø"/>
            </a:pPr>
            <a:r>
              <a:rPr lang="zh-CN" altLang="en-US" dirty="0"/>
              <a:t>功能覆盖率模型是一个或者多个覆盖组（</a:t>
            </a:r>
            <a:r>
              <a:rPr lang="en-US" altLang="zh-CN" dirty="0" err="1"/>
              <a:t>covergroup</a:t>
            </a:r>
            <a:r>
              <a:rPr lang="zh-CN" altLang="en-US" dirty="0"/>
              <a:t>）的集合。</a:t>
            </a:r>
            <a:endParaRPr lang="en-US" altLang="zh-CN" dirty="0"/>
          </a:p>
          <a:p>
            <a:pPr marL="342900" indent="-342900" algn="l">
              <a:lnSpc>
                <a:spcPct val="150000"/>
              </a:lnSpc>
              <a:buFont typeface="Wingdings" panose="05000000000000000000" pitchFamily="2" charset="2"/>
              <a:buChar char="Ø"/>
            </a:pPr>
            <a:r>
              <a:rPr lang="zh-CN" altLang="en-US" dirty="0"/>
              <a:t>一个</a:t>
            </a:r>
            <a:r>
              <a:rPr lang="en-US" altLang="zh-CN" dirty="0" err="1"/>
              <a:t>covergroup</a:t>
            </a:r>
            <a:r>
              <a:rPr lang="zh-CN" altLang="en-US" dirty="0"/>
              <a:t>又可以包含多个覆盖率点（</a:t>
            </a:r>
            <a:r>
              <a:rPr lang="en-US" altLang="zh-CN" dirty="0" err="1"/>
              <a:t>coverpoint</a:t>
            </a:r>
            <a:r>
              <a:rPr lang="zh-CN" altLang="en-US" dirty="0"/>
              <a:t>）。</a:t>
            </a:r>
            <a:endParaRPr lang="en-US" altLang="zh-CN" dirty="0"/>
          </a:p>
          <a:p>
            <a:pPr marL="342900" indent="-342900" algn="l">
              <a:lnSpc>
                <a:spcPct val="150000"/>
              </a:lnSpc>
              <a:buFont typeface="Wingdings" panose="05000000000000000000" pitchFamily="2" charset="2"/>
              <a:buChar char="Ø"/>
            </a:pPr>
            <a:r>
              <a:rPr lang="zh-CN" altLang="en-US" dirty="0"/>
              <a:t>一个覆盖率点又可以包含多个自动创建或自定义的容器（</a:t>
            </a:r>
            <a:r>
              <a:rPr lang="en-US" altLang="zh-CN" dirty="0"/>
              <a:t>cover bins</a:t>
            </a:r>
            <a:r>
              <a:rPr lang="zh-CN" altLang="en-US" dirty="0"/>
              <a:t>）。</a:t>
            </a:r>
            <a:endParaRPr lang="en-US" altLang="zh-CN" dirty="0"/>
          </a:p>
          <a:p>
            <a:pPr marL="342900" indent="-342900" algn="l">
              <a:lnSpc>
                <a:spcPct val="150000"/>
              </a:lnSpc>
              <a:buFont typeface="Wingdings" panose="05000000000000000000" pitchFamily="2" charset="2"/>
              <a:buChar char="Ø"/>
            </a:pPr>
            <a:r>
              <a:rPr lang="zh-CN" altLang="en-US" dirty="0"/>
              <a:t>并且这些覆盖率点可以是交叉的，即需要覆盖他们的所有组合。</a:t>
            </a:r>
            <a:endParaRPr lang="en-US" altLang="zh-CN" dirty="0"/>
          </a:p>
          <a:p>
            <a:pPr algn="l"/>
            <a:endParaRPr lang="zh-CN" altLang="en-US" dirty="0"/>
          </a:p>
        </p:txBody>
      </p:sp>
    </p:spTree>
    <p:extLst>
      <p:ext uri="{BB962C8B-B14F-4D97-AF65-F5344CB8AC3E}">
        <p14:creationId xmlns:p14="http://schemas.microsoft.com/office/powerpoint/2010/main" val="1975892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功能覆盖率</a:t>
            </a:r>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1066801" y="2194559"/>
            <a:ext cx="9601200" cy="1072197"/>
          </a:xfrm>
        </p:spPr>
        <p:txBody>
          <a:bodyPr>
            <a:normAutofit/>
          </a:bodyPr>
          <a:lstStyle/>
          <a:p>
            <a:pPr algn="l"/>
            <a:r>
              <a:rPr lang="zh-CN" altLang="en-US" dirty="0"/>
              <a:t>功能覆盖率收集流程？</a:t>
            </a:r>
            <a:endParaRPr lang="en-US" altLang="zh-CN" dirty="0"/>
          </a:p>
          <a:p>
            <a:pPr algn="l"/>
            <a:endParaRPr lang="en-US" altLang="zh-CN" dirty="0"/>
          </a:p>
          <a:p>
            <a:pPr algn="l"/>
            <a:endParaRPr lang="zh-CN" altLang="en-US" dirty="0"/>
          </a:p>
        </p:txBody>
      </p:sp>
      <p:pic>
        <p:nvPicPr>
          <p:cNvPr id="5" name="图片 4"/>
          <p:cNvPicPr>
            <a:picLocks noChangeAspect="1"/>
          </p:cNvPicPr>
          <p:nvPr/>
        </p:nvPicPr>
        <p:blipFill>
          <a:blip r:embed="rId3"/>
          <a:stretch>
            <a:fillRect/>
          </a:stretch>
        </p:blipFill>
        <p:spPr>
          <a:xfrm>
            <a:off x="4348591" y="1813454"/>
            <a:ext cx="6993486" cy="4910036"/>
          </a:xfrm>
          <a:prstGeom prst="rect">
            <a:avLst/>
          </a:prstGeom>
        </p:spPr>
      </p:pic>
    </p:spTree>
    <p:extLst>
      <p:ext uri="{BB962C8B-B14F-4D97-AF65-F5344CB8AC3E}">
        <p14:creationId xmlns:p14="http://schemas.microsoft.com/office/powerpoint/2010/main" val="3873018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smtClean="0"/>
              <a:t>covergroup</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727757"/>
            <a:ext cx="6059071" cy="4740776"/>
          </a:xfrm>
        </p:spPr>
        <p:txBody>
          <a:bodyPr>
            <a:normAutofit/>
          </a:bodyPr>
          <a:lstStyle/>
          <a:p>
            <a:pPr algn="l"/>
            <a:r>
              <a:rPr lang="zh-CN" altLang="en-US" dirty="0" smtClean="0"/>
              <a:t>什么是</a:t>
            </a:r>
            <a:r>
              <a:rPr lang="en-US" altLang="zh-CN" dirty="0" err="1" smtClean="0"/>
              <a:t>Covergroup</a:t>
            </a:r>
            <a:r>
              <a:rPr lang="zh-CN" altLang="en-US" dirty="0"/>
              <a:t>？</a:t>
            </a:r>
            <a:endParaRPr lang="en-US" altLang="zh-CN" dirty="0"/>
          </a:p>
          <a:p>
            <a:pPr marL="342900" indent="-342900" algn="l">
              <a:buFont typeface="Wingdings" panose="05000000000000000000" pitchFamily="2" charset="2"/>
              <a:buChar char="Ø"/>
            </a:pPr>
            <a:r>
              <a:rPr lang="en-US" altLang="zh-CN" dirty="0" err="1"/>
              <a:t>Covergroup</a:t>
            </a:r>
            <a:r>
              <a:rPr lang="zh-CN" altLang="en-US" dirty="0" smtClean="0"/>
              <a:t>构造</a:t>
            </a:r>
            <a:r>
              <a:rPr lang="zh-CN" altLang="en-US" dirty="0"/>
              <a:t>是用户定义的类型</a:t>
            </a:r>
            <a:r>
              <a:rPr lang="zh-CN" altLang="en-US" dirty="0" smtClean="0"/>
              <a:t>。</a:t>
            </a:r>
            <a:endParaRPr lang="en-US" altLang="zh-CN" dirty="0" smtClean="0"/>
          </a:p>
          <a:p>
            <a:pPr marL="342900" indent="-342900" algn="l">
              <a:buFont typeface="Wingdings" panose="05000000000000000000" pitchFamily="2" charset="2"/>
              <a:buChar char="Ø"/>
            </a:pPr>
            <a:r>
              <a:rPr lang="zh-CN" altLang="en-US" dirty="0" smtClean="0"/>
              <a:t>类型</a:t>
            </a:r>
            <a:r>
              <a:rPr lang="zh-CN" altLang="en-US" dirty="0"/>
              <a:t>定义被编写一次，并且可以在不同的上下文中创建该类型的多个实例</a:t>
            </a:r>
            <a:r>
              <a:rPr lang="zh-CN" altLang="en-US" dirty="0" smtClean="0"/>
              <a:t>。</a:t>
            </a:r>
            <a:endParaRPr lang="en-US" altLang="zh-CN" dirty="0" smtClean="0"/>
          </a:p>
          <a:p>
            <a:pPr marL="342900" indent="-342900" algn="l">
              <a:buFont typeface="Wingdings" panose="05000000000000000000" pitchFamily="2" charset="2"/>
              <a:buChar char="Ø"/>
            </a:pPr>
            <a:r>
              <a:rPr lang="zh-CN" altLang="en-US" dirty="0" smtClean="0"/>
              <a:t>与</a:t>
            </a:r>
            <a:r>
              <a:rPr lang="zh-CN" altLang="en-US" dirty="0"/>
              <a:t>类类似，一旦定义，就可以通过 </a:t>
            </a:r>
            <a:r>
              <a:rPr lang="en-US" altLang="zh-CN" dirty="0"/>
              <a:t>new() </a:t>
            </a:r>
            <a:r>
              <a:rPr lang="zh-CN" altLang="en-US" dirty="0"/>
              <a:t>运算符创建</a:t>
            </a:r>
            <a:r>
              <a:rPr lang="en-US" altLang="zh-CN" dirty="0" err="1"/>
              <a:t>covergroup</a:t>
            </a:r>
            <a:r>
              <a:rPr lang="en-US" altLang="zh-CN" dirty="0"/>
              <a:t> </a:t>
            </a:r>
            <a:r>
              <a:rPr lang="zh-CN" altLang="en-US" dirty="0"/>
              <a:t>实例</a:t>
            </a:r>
            <a:r>
              <a:rPr lang="zh-CN" altLang="en-US" dirty="0" smtClean="0"/>
              <a:t>。</a:t>
            </a:r>
            <a:endParaRPr lang="en-US" altLang="zh-CN" dirty="0" smtClean="0"/>
          </a:p>
          <a:p>
            <a:pPr marL="342900" indent="-342900" algn="l">
              <a:buFont typeface="Wingdings" panose="05000000000000000000" pitchFamily="2" charset="2"/>
              <a:buChar char="Ø"/>
            </a:pPr>
            <a:r>
              <a:rPr lang="en-US" altLang="zh-CN" dirty="0" err="1"/>
              <a:t>Covergroup</a:t>
            </a:r>
            <a:r>
              <a:rPr lang="zh-CN" altLang="en-US" dirty="0" smtClean="0"/>
              <a:t>可以</a:t>
            </a:r>
            <a:r>
              <a:rPr lang="zh-CN" altLang="en-US" dirty="0"/>
              <a:t>在包、模块、程序、接口或类中定义。</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792" y="1534160"/>
            <a:ext cx="4686300" cy="5323839"/>
          </a:xfrm>
          <a:prstGeom prst="rect">
            <a:avLst/>
          </a:prstGeom>
        </p:spPr>
      </p:pic>
    </p:spTree>
    <p:extLst>
      <p:ext uri="{BB962C8B-B14F-4D97-AF65-F5344CB8AC3E}">
        <p14:creationId xmlns:p14="http://schemas.microsoft.com/office/powerpoint/2010/main" val="39207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909637"/>
          </a:xfrm>
        </p:spPr>
        <p:txBody>
          <a:bodyPr>
            <a:normAutofit/>
          </a:bodyPr>
          <a:lstStyle/>
          <a:p>
            <a:r>
              <a:rPr lang="zh-CN" altLang="en-US" sz="4000" b="1" dirty="0"/>
              <a:t>第一步 规划覆盖验证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46423" cy="4934373"/>
          </a:xfrm>
        </p:spPr>
        <p:txBody>
          <a:bodyPr>
            <a:normAutofit fontScale="92500" lnSpcReduction="20000"/>
          </a:bodyPr>
          <a:lstStyle/>
          <a:p>
            <a:pPr algn="l"/>
            <a:r>
              <a:rPr lang="zh-CN" altLang="en-US" sz="3000" b="1" dirty="0"/>
              <a:t>第一</a:t>
            </a:r>
            <a:r>
              <a:rPr lang="zh-CN" altLang="en-US" sz="3000" b="1" dirty="0" smtClean="0"/>
              <a:t>步 规划覆盖验证</a:t>
            </a:r>
            <a:endParaRPr lang="en-US" altLang="zh-CN" sz="3000" b="1" dirty="0"/>
          </a:p>
          <a:p>
            <a:pPr marL="342900" indent="-342900" algn="l">
              <a:lnSpc>
                <a:spcPct val="160000"/>
              </a:lnSpc>
              <a:buFont typeface="Wingdings" panose="05000000000000000000" pitchFamily="2" charset="2"/>
              <a:buChar char="Ø"/>
            </a:pPr>
            <a:r>
              <a:rPr lang="zh-CN" altLang="en-US" dirty="0"/>
              <a:t>覆盖流程的重要第一步是创建</a:t>
            </a:r>
            <a:r>
              <a:rPr lang="zh-CN" altLang="en-US" b="1" dirty="0">
                <a:solidFill>
                  <a:srgbClr val="FF0000"/>
                </a:solidFill>
              </a:rPr>
              <a:t>验证计划</a:t>
            </a:r>
            <a:r>
              <a:rPr lang="zh-CN" altLang="en-US" dirty="0" smtClean="0"/>
              <a:t>。</a:t>
            </a:r>
            <a:endParaRPr lang="en-US" altLang="zh-CN" dirty="0" smtClean="0"/>
          </a:p>
          <a:p>
            <a:pPr marL="342900" indent="-342900" algn="l">
              <a:lnSpc>
                <a:spcPct val="160000"/>
              </a:lnSpc>
              <a:buFont typeface="Wingdings" panose="05000000000000000000" pitchFamily="2" charset="2"/>
              <a:buChar char="Ø"/>
            </a:pPr>
            <a:r>
              <a:rPr lang="zh-CN" altLang="en-US" dirty="0" smtClean="0"/>
              <a:t> </a:t>
            </a:r>
            <a:r>
              <a:rPr lang="zh-CN" altLang="en-US" dirty="0"/>
              <a:t>验证计划指定验证周期中</a:t>
            </a:r>
            <a:r>
              <a:rPr lang="zh-CN" altLang="en-US" b="1" dirty="0">
                <a:solidFill>
                  <a:srgbClr val="FF0000"/>
                </a:solidFill>
              </a:rPr>
              <a:t>验证的内容和方式</a:t>
            </a:r>
            <a:r>
              <a:rPr lang="zh-CN" altLang="en-US" dirty="0" smtClean="0"/>
              <a:t>。</a:t>
            </a:r>
            <a:endParaRPr lang="en-US" altLang="zh-CN" dirty="0" smtClean="0"/>
          </a:p>
          <a:p>
            <a:pPr marL="342900" indent="-342900" algn="l">
              <a:lnSpc>
                <a:spcPct val="160000"/>
              </a:lnSpc>
              <a:buFont typeface="Wingdings" panose="05000000000000000000" pitchFamily="2" charset="2"/>
              <a:buChar char="Ø"/>
            </a:pPr>
            <a:r>
              <a:rPr lang="zh-CN" altLang="en-US" dirty="0" smtClean="0"/>
              <a:t> </a:t>
            </a:r>
            <a:r>
              <a:rPr lang="zh-CN" altLang="en-US" dirty="0"/>
              <a:t>验证计划可以使用不同的格式和工具创建和维护，例如 </a:t>
            </a:r>
            <a:r>
              <a:rPr lang="en-US" altLang="zh-CN" b="1" dirty="0">
                <a:solidFill>
                  <a:srgbClr val="FF0000"/>
                </a:solidFill>
              </a:rPr>
              <a:t>Excel</a:t>
            </a:r>
            <a:r>
              <a:rPr lang="zh-CN" altLang="en-US" dirty="0"/>
              <a:t>、</a:t>
            </a:r>
            <a:r>
              <a:rPr lang="en-US" altLang="zh-CN" dirty="0"/>
              <a:t>Word</a:t>
            </a:r>
            <a:r>
              <a:rPr lang="zh-CN" altLang="en-US" dirty="0"/>
              <a:t>、文本或使用 </a:t>
            </a:r>
            <a:r>
              <a:rPr lang="en-US" altLang="zh-CN" b="1" dirty="0">
                <a:solidFill>
                  <a:srgbClr val="FF0000"/>
                </a:solidFill>
              </a:rPr>
              <a:t>Verdi Planner IDE</a:t>
            </a:r>
            <a:r>
              <a:rPr lang="zh-CN" altLang="en-US" dirty="0"/>
              <a:t>。 </a:t>
            </a:r>
            <a:endParaRPr lang="en-US" altLang="zh-CN" dirty="0" smtClean="0"/>
          </a:p>
          <a:p>
            <a:pPr marL="342900" indent="-342900" algn="l">
              <a:lnSpc>
                <a:spcPct val="160000"/>
              </a:lnSpc>
              <a:buFont typeface="Wingdings" panose="05000000000000000000" pitchFamily="2" charset="2"/>
              <a:buChar char="Ø"/>
            </a:pPr>
            <a:r>
              <a:rPr lang="zh-CN" altLang="en-US" dirty="0" smtClean="0"/>
              <a:t>该</a:t>
            </a:r>
            <a:r>
              <a:rPr lang="zh-CN" altLang="en-US" dirty="0"/>
              <a:t>计划以分层的方式指定覆盖范围和其他目标 </a:t>
            </a:r>
            <a:r>
              <a:rPr lang="en-US" altLang="zh-CN" dirty="0"/>
              <a:t>- </a:t>
            </a:r>
            <a:r>
              <a:rPr lang="zh-CN" altLang="en-US" dirty="0"/>
              <a:t>较低级别的功能的目标可能与在较高抽象级别测量的目标不同。 </a:t>
            </a:r>
            <a:endParaRPr lang="en-US" altLang="zh-CN" dirty="0" smtClean="0"/>
          </a:p>
          <a:p>
            <a:pPr marL="342900" indent="-342900" algn="l">
              <a:lnSpc>
                <a:spcPct val="160000"/>
              </a:lnSpc>
              <a:buFont typeface="Wingdings" panose="05000000000000000000" pitchFamily="2" charset="2"/>
              <a:buChar char="Ø"/>
            </a:pPr>
            <a:r>
              <a:rPr lang="zh-CN" altLang="en-US" dirty="0" smtClean="0"/>
              <a:t>验证</a:t>
            </a:r>
            <a:r>
              <a:rPr lang="zh-CN" altLang="en-US" dirty="0"/>
              <a:t>计划的质量直接影响设计的验证程度和流片的置信度。 当覆盖范围和其他收集的数据可用时，可以将其与这些目标进行比较，以确定是否满足验证</a:t>
            </a:r>
            <a:r>
              <a:rPr lang="zh-CN" altLang="en-US" dirty="0" smtClean="0"/>
              <a:t>目标。</a:t>
            </a:r>
            <a:endParaRPr lang="en-US" altLang="zh-CN" dirty="0"/>
          </a:p>
          <a:p>
            <a:pPr algn="l"/>
            <a:endParaRPr lang="en-US" altLang="zh-CN" dirty="0"/>
          </a:p>
          <a:p>
            <a:pPr algn="l"/>
            <a:endParaRPr lang="zh-CN" altLang="en-US" dirty="0"/>
          </a:p>
        </p:txBody>
      </p:sp>
    </p:spTree>
    <p:extLst>
      <p:ext uri="{BB962C8B-B14F-4D97-AF65-F5344CB8AC3E}">
        <p14:creationId xmlns:p14="http://schemas.microsoft.com/office/powerpoint/2010/main" val="531436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smtClean="0"/>
              <a:t>covergroup</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727757"/>
            <a:ext cx="6059071" cy="4740776"/>
          </a:xfrm>
        </p:spPr>
        <p:txBody>
          <a:bodyPr>
            <a:normAutofit lnSpcReduction="10000"/>
          </a:bodyPr>
          <a:lstStyle/>
          <a:p>
            <a:pPr algn="l"/>
            <a:r>
              <a:rPr lang="en-US" altLang="zh-CN" dirty="0" err="1" smtClean="0"/>
              <a:t>Covergroup</a:t>
            </a:r>
            <a:r>
              <a:rPr lang="zh-CN" altLang="en-US" dirty="0" smtClean="0"/>
              <a:t>的格式？</a:t>
            </a:r>
            <a:endParaRPr lang="en-US" altLang="zh-CN" dirty="0" smtClean="0"/>
          </a:p>
          <a:p>
            <a:pPr algn="l"/>
            <a:r>
              <a:rPr lang="zh-CN" altLang="en-US" dirty="0"/>
              <a:t>一</a:t>
            </a:r>
            <a:r>
              <a:rPr lang="zh-CN" altLang="en-US" dirty="0" smtClean="0"/>
              <a:t>个</a:t>
            </a:r>
            <a:r>
              <a:rPr lang="en-US" altLang="zh-CN" dirty="0" err="1"/>
              <a:t>Covergroup</a:t>
            </a:r>
            <a:r>
              <a:rPr lang="zh-CN" altLang="en-US" dirty="0" smtClean="0"/>
              <a:t>可以</a:t>
            </a:r>
            <a:r>
              <a:rPr lang="zh-CN" altLang="en-US" dirty="0"/>
              <a:t>包含以下结构。</a:t>
            </a:r>
            <a:r>
              <a:rPr lang="zh-CN" altLang="en-US" dirty="0" smtClean="0"/>
              <a:t></a:t>
            </a:r>
            <a:endParaRPr lang="en-US" altLang="zh-CN" dirty="0" smtClean="0"/>
          </a:p>
          <a:p>
            <a:pPr marL="342900" indent="-342900" algn="l">
              <a:buFont typeface="Wingdings" panose="05000000000000000000" pitchFamily="2" charset="2"/>
              <a:buChar char="Ø"/>
            </a:pPr>
            <a:r>
              <a:rPr lang="zh-CN" altLang="en-US" dirty="0" smtClean="0"/>
              <a:t>时序事件</a:t>
            </a:r>
            <a:r>
              <a:rPr lang="zh-CN" altLang="en-US" dirty="0"/>
              <a:t>：</a:t>
            </a:r>
            <a:r>
              <a:rPr lang="zh-CN" altLang="en-US" dirty="0" smtClean="0"/>
              <a:t>定义</a:t>
            </a:r>
            <a:r>
              <a:rPr lang="en-US" altLang="zh-CN" dirty="0" err="1"/>
              <a:t>C</a:t>
            </a:r>
            <a:r>
              <a:rPr lang="en-US" altLang="zh-CN" dirty="0" err="1" smtClean="0"/>
              <a:t>overpoint</a:t>
            </a:r>
            <a:r>
              <a:rPr lang="zh-CN" altLang="en-US" dirty="0" smtClean="0"/>
              <a:t>被</a:t>
            </a:r>
            <a:r>
              <a:rPr lang="zh-CN" altLang="en-US" dirty="0"/>
              <a:t>采样的事件。如果</a:t>
            </a:r>
            <a:r>
              <a:rPr lang="zh-CN" altLang="en-US" dirty="0" smtClean="0"/>
              <a:t>省略时序事件</a:t>
            </a:r>
            <a:r>
              <a:rPr lang="zh-CN" altLang="en-US" dirty="0"/>
              <a:t>，用户必须按程序触发覆盖采样。 </a:t>
            </a:r>
            <a:endParaRPr lang="en-US" altLang="zh-CN" dirty="0" smtClean="0"/>
          </a:p>
          <a:p>
            <a:pPr marL="342900" indent="-342900" algn="l">
              <a:buFont typeface="Wingdings" panose="05000000000000000000" pitchFamily="2" charset="2"/>
              <a:buChar char="Ø"/>
            </a:pPr>
            <a:r>
              <a:rPr lang="en-US" altLang="zh-CN" dirty="0" err="1" smtClean="0"/>
              <a:t>Coverpoint</a:t>
            </a:r>
            <a:r>
              <a:rPr lang="en-US" altLang="zh-CN" dirty="0" smtClean="0"/>
              <a:t> </a:t>
            </a:r>
            <a:r>
              <a:rPr lang="zh-CN" altLang="en-US" dirty="0" smtClean="0"/>
              <a:t>：</a:t>
            </a:r>
            <a:r>
              <a:rPr lang="en-US" altLang="zh-CN" dirty="0"/>
              <a:t> </a:t>
            </a:r>
            <a:r>
              <a:rPr lang="en-US" altLang="zh-CN" dirty="0" err="1"/>
              <a:t>Coverpoint</a:t>
            </a:r>
            <a:r>
              <a:rPr lang="zh-CN" altLang="en-US" dirty="0" smtClean="0"/>
              <a:t>可以</a:t>
            </a:r>
            <a:r>
              <a:rPr lang="zh-CN" altLang="en-US" dirty="0"/>
              <a:t>是变量或表达式。 </a:t>
            </a:r>
            <a:endParaRPr lang="en-US" altLang="zh-CN" dirty="0" smtClean="0"/>
          </a:p>
          <a:p>
            <a:pPr marL="342900" indent="-342900" algn="l">
              <a:buFont typeface="Wingdings" panose="05000000000000000000" pitchFamily="2" charset="2"/>
              <a:buChar char="Ø"/>
            </a:pPr>
            <a:r>
              <a:rPr lang="zh-CN" altLang="en-US" dirty="0" smtClean="0"/>
              <a:t>交叉</a:t>
            </a:r>
            <a:r>
              <a:rPr lang="zh-CN" altLang="en-US" dirty="0"/>
              <a:t>覆盖</a:t>
            </a:r>
            <a:r>
              <a:rPr lang="zh-CN" altLang="en-US" dirty="0" smtClean="0"/>
              <a:t>：</a:t>
            </a:r>
            <a:r>
              <a:rPr lang="en-US" altLang="zh-CN" dirty="0"/>
              <a:t> </a:t>
            </a:r>
            <a:r>
              <a:rPr lang="en-US" altLang="zh-CN" dirty="0" err="1"/>
              <a:t>Covergroup</a:t>
            </a:r>
            <a:r>
              <a:rPr lang="zh-CN" altLang="en-US" dirty="0" smtClean="0"/>
              <a:t>还</a:t>
            </a:r>
            <a:r>
              <a:rPr lang="zh-CN" altLang="en-US" dirty="0"/>
              <a:t>可以指定两个或多</a:t>
            </a:r>
            <a:r>
              <a:rPr lang="zh-CN" altLang="en-US" dirty="0" smtClean="0"/>
              <a:t>个</a:t>
            </a:r>
            <a:r>
              <a:rPr lang="en-US" altLang="zh-CN" dirty="0" err="1"/>
              <a:t>Coverpoint</a:t>
            </a:r>
            <a:r>
              <a:rPr lang="zh-CN" altLang="en-US" dirty="0" smtClean="0"/>
              <a:t>或</a:t>
            </a:r>
            <a:r>
              <a:rPr lang="zh-CN" altLang="en-US" dirty="0"/>
              <a:t>变量之间的交叉</a:t>
            </a:r>
            <a:r>
              <a:rPr lang="zh-CN" altLang="en-US" dirty="0" smtClean="0"/>
              <a:t>覆盖。</a:t>
            </a:r>
            <a:endParaRPr lang="en-US" altLang="zh-CN" dirty="0" smtClean="0"/>
          </a:p>
          <a:p>
            <a:pPr marL="342900" indent="-342900" algn="l">
              <a:buFont typeface="Wingdings" panose="05000000000000000000" pitchFamily="2" charset="2"/>
              <a:buChar char="Ø"/>
            </a:pPr>
            <a:r>
              <a:rPr lang="zh-CN" altLang="en-US" dirty="0" smtClean="0"/>
              <a:t>覆盖</a:t>
            </a:r>
            <a:r>
              <a:rPr lang="zh-CN" altLang="en-US" dirty="0"/>
              <a:t>选项：用于</a:t>
            </a:r>
            <a:r>
              <a:rPr lang="zh-CN" altLang="en-US" dirty="0" smtClean="0"/>
              <a:t>控制</a:t>
            </a:r>
            <a:r>
              <a:rPr lang="en-US" altLang="zh-CN" dirty="0" err="1"/>
              <a:t>Covergroup</a:t>
            </a:r>
            <a:r>
              <a:rPr lang="zh-CN" altLang="en-US" dirty="0" smtClean="0"/>
              <a:t>的</a:t>
            </a:r>
            <a:r>
              <a:rPr lang="zh-CN" altLang="en-US" dirty="0"/>
              <a:t>行为</a:t>
            </a:r>
            <a:r>
              <a:rPr lang="zh-CN" altLang="en-US" dirty="0" smtClean="0"/>
              <a:t>。</a:t>
            </a:r>
            <a:endParaRPr lang="en-US" altLang="zh-CN" dirty="0" smtClean="0"/>
          </a:p>
          <a:p>
            <a:pPr marL="342900" indent="-342900" algn="l">
              <a:buFont typeface="Wingdings" panose="05000000000000000000" pitchFamily="2" charset="2"/>
              <a:buChar char="Ø"/>
            </a:pPr>
            <a:r>
              <a:rPr lang="zh-CN" altLang="en-US" dirty="0"/>
              <a:t>可选的形式参数：这是在创建</a:t>
            </a:r>
            <a:r>
              <a:rPr lang="en-US" altLang="zh-CN" dirty="0" err="1"/>
              <a:t>covergroup</a:t>
            </a:r>
            <a:r>
              <a:rPr lang="en-US" altLang="zh-CN" dirty="0"/>
              <a:t> </a:t>
            </a:r>
            <a:r>
              <a:rPr lang="zh-CN" altLang="en-US" dirty="0"/>
              <a:t>实例时传递的参数。</a:t>
            </a:r>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114" y="1534160"/>
            <a:ext cx="5037032" cy="5183163"/>
          </a:xfrm>
          <a:prstGeom prst="rect">
            <a:avLst/>
          </a:prstGeom>
        </p:spPr>
      </p:pic>
    </p:spTree>
    <p:extLst>
      <p:ext uri="{BB962C8B-B14F-4D97-AF65-F5344CB8AC3E}">
        <p14:creationId xmlns:p14="http://schemas.microsoft.com/office/powerpoint/2010/main" val="3401415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smtClean="0"/>
              <a:t>covergroup</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727757"/>
            <a:ext cx="5549117" cy="4740776"/>
          </a:xfrm>
        </p:spPr>
        <p:txBody>
          <a:bodyPr>
            <a:normAutofit/>
          </a:bodyPr>
          <a:lstStyle/>
          <a:p>
            <a:pPr algn="l"/>
            <a:r>
              <a:rPr lang="zh-CN" altLang="en-US" dirty="0" smtClean="0"/>
              <a:t>通用</a:t>
            </a:r>
            <a:r>
              <a:rPr lang="en-US" altLang="zh-CN" dirty="0" err="1" smtClean="0"/>
              <a:t>Covergroup</a:t>
            </a:r>
            <a:endParaRPr lang="en-US" altLang="zh-CN" dirty="0" smtClean="0"/>
          </a:p>
          <a:p>
            <a:pPr marL="342900" indent="-342900" algn="l">
              <a:buFont typeface="Wingdings" panose="05000000000000000000" pitchFamily="2" charset="2"/>
              <a:buChar char="Ø"/>
            </a:pPr>
            <a:r>
              <a:rPr lang="zh-CN" altLang="en-US" dirty="0" smtClean="0"/>
              <a:t>通常，</a:t>
            </a:r>
            <a:r>
              <a:rPr lang="en-US" altLang="zh-CN" dirty="0" err="1" smtClean="0"/>
              <a:t>Covergroup</a:t>
            </a:r>
            <a:r>
              <a:rPr lang="zh-CN" altLang="en-US" dirty="0" smtClean="0"/>
              <a:t>被</a:t>
            </a:r>
            <a:r>
              <a:rPr lang="zh-CN" altLang="en-US" dirty="0"/>
              <a:t>编码为处理已知变量，如地址、数据或响应</a:t>
            </a:r>
            <a:r>
              <a:rPr lang="zh-CN" altLang="en-US" dirty="0" smtClean="0"/>
              <a:t>。</a:t>
            </a:r>
            <a:endParaRPr lang="en-US" altLang="zh-CN" dirty="0" smtClean="0"/>
          </a:p>
          <a:p>
            <a:pPr marL="342900" indent="-342900" algn="l">
              <a:buFont typeface="Wingdings" panose="05000000000000000000" pitchFamily="2" charset="2"/>
              <a:buChar char="Ø"/>
            </a:pPr>
            <a:r>
              <a:rPr lang="zh-CN" altLang="en-US" dirty="0" smtClean="0"/>
              <a:t>有时</a:t>
            </a:r>
            <a:r>
              <a:rPr lang="zh-CN" altLang="en-US" dirty="0"/>
              <a:t>我们不</a:t>
            </a:r>
            <a:r>
              <a:rPr lang="zh-CN" altLang="en-US" dirty="0" smtClean="0"/>
              <a:t>希望</a:t>
            </a:r>
            <a:r>
              <a:rPr lang="en-US" altLang="zh-CN" dirty="0" err="1"/>
              <a:t>Covergroup</a:t>
            </a:r>
            <a:r>
              <a:rPr lang="zh-CN" altLang="en-US" dirty="0" smtClean="0"/>
              <a:t>是</a:t>
            </a:r>
            <a:r>
              <a:rPr lang="zh-CN" altLang="en-US" dirty="0"/>
              <a:t>通用的，因此可以多次实例化相同</a:t>
            </a:r>
            <a:r>
              <a:rPr lang="zh-CN" altLang="en-US" dirty="0" smtClean="0"/>
              <a:t>的</a:t>
            </a:r>
            <a:r>
              <a:rPr lang="en-US" altLang="zh-CN" dirty="0" err="1"/>
              <a:t>Covergroup</a:t>
            </a:r>
            <a:r>
              <a:rPr lang="en-US" altLang="zh-CN" dirty="0"/>
              <a:t> </a:t>
            </a:r>
            <a:r>
              <a:rPr lang="zh-CN" altLang="en-US" dirty="0" smtClean="0"/>
              <a:t>，</a:t>
            </a:r>
            <a:r>
              <a:rPr lang="zh-CN" altLang="en-US" dirty="0"/>
              <a:t>并且每个实例都在处理自己的一组变量。</a:t>
            </a:r>
          </a:p>
          <a:p>
            <a:pPr marL="342900" indent="-342900" algn="l">
              <a:buFont typeface="Wingdings" panose="05000000000000000000" pitchFamily="2" charset="2"/>
              <a:buChar char="Ø"/>
            </a:pPr>
            <a:r>
              <a:rPr lang="zh-CN" altLang="en-US" dirty="0" smtClean="0"/>
              <a:t>通用</a:t>
            </a:r>
            <a:r>
              <a:rPr lang="en-US" altLang="zh-CN" dirty="0" err="1"/>
              <a:t>Covergroup</a:t>
            </a:r>
            <a:r>
              <a:rPr lang="zh-CN" altLang="en-US" dirty="0" smtClean="0"/>
              <a:t>是</a:t>
            </a:r>
            <a:r>
              <a:rPr lang="zh-CN" altLang="en-US" dirty="0"/>
              <a:t>通过将变量特征作为参数传递来创建的，就像我们对函数和任务所做的</a:t>
            </a:r>
            <a:r>
              <a:rPr lang="zh-CN" altLang="en-US" dirty="0" smtClean="0"/>
              <a:t>一样。</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146" y="1696749"/>
            <a:ext cx="5706242" cy="4771784"/>
          </a:xfrm>
          <a:prstGeom prst="rect">
            <a:avLst/>
          </a:prstGeom>
        </p:spPr>
      </p:pic>
    </p:spTree>
    <p:extLst>
      <p:ext uri="{BB962C8B-B14F-4D97-AF65-F5344CB8AC3E}">
        <p14:creationId xmlns:p14="http://schemas.microsoft.com/office/powerpoint/2010/main" val="23759566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smtClean="0"/>
              <a:t>coverpoint</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727757"/>
            <a:ext cx="10877256" cy="4740776"/>
          </a:xfrm>
        </p:spPr>
        <p:txBody>
          <a:bodyPr>
            <a:normAutofit fontScale="92500" lnSpcReduction="20000"/>
          </a:bodyPr>
          <a:lstStyle/>
          <a:p>
            <a:pPr algn="l"/>
            <a:r>
              <a:rPr lang="en-US" altLang="zh-CN" dirty="0" smtClean="0"/>
              <a:t>Cover point</a:t>
            </a:r>
            <a:r>
              <a:rPr lang="zh-CN" altLang="en-US" dirty="0" smtClean="0"/>
              <a:t>的格式？</a:t>
            </a:r>
            <a:endParaRPr lang="en-US" altLang="zh-CN" dirty="0" smtClean="0"/>
          </a:p>
          <a:p>
            <a:pPr marL="342900" indent="-342900" algn="l">
              <a:lnSpc>
                <a:spcPct val="150000"/>
              </a:lnSpc>
              <a:buFont typeface="Wingdings" panose="05000000000000000000" pitchFamily="2" charset="2"/>
              <a:buChar char="Ø"/>
            </a:pPr>
            <a:r>
              <a:rPr lang="zh-CN" altLang="en-US" dirty="0"/>
              <a:t>一</a:t>
            </a:r>
            <a:r>
              <a:rPr lang="zh-CN" altLang="en-US" dirty="0" smtClean="0"/>
              <a:t>个</a:t>
            </a:r>
            <a:r>
              <a:rPr lang="en-US" altLang="zh-CN" dirty="0" smtClean="0"/>
              <a:t>cover group</a:t>
            </a:r>
            <a:r>
              <a:rPr lang="zh-CN" altLang="en-US" dirty="0" smtClean="0"/>
              <a:t>可以</a:t>
            </a:r>
            <a:r>
              <a:rPr lang="zh-CN" altLang="en-US" dirty="0"/>
              <a:t>包含一个或多</a:t>
            </a:r>
            <a:r>
              <a:rPr lang="zh-CN" altLang="en-US" dirty="0" smtClean="0"/>
              <a:t>个</a:t>
            </a:r>
            <a:r>
              <a:rPr lang="en-US" altLang="zh-CN" dirty="0"/>
              <a:t>Cover point </a:t>
            </a:r>
            <a:r>
              <a:rPr lang="zh-CN" altLang="en-US" dirty="0" smtClean="0"/>
              <a:t>。</a:t>
            </a:r>
            <a:endParaRPr lang="en-US" altLang="zh-CN" dirty="0" smtClean="0"/>
          </a:p>
          <a:p>
            <a:pPr marL="342900" indent="-342900" algn="l">
              <a:lnSpc>
                <a:spcPct val="150000"/>
              </a:lnSpc>
              <a:buFont typeface="Wingdings" panose="05000000000000000000" pitchFamily="2" charset="2"/>
              <a:buChar char="Ø"/>
            </a:pPr>
            <a:r>
              <a:rPr lang="en-US" altLang="zh-CN" dirty="0"/>
              <a:t>Cover point</a:t>
            </a:r>
            <a:r>
              <a:rPr lang="zh-CN" altLang="en-US" dirty="0" smtClean="0"/>
              <a:t>可以是</a:t>
            </a:r>
            <a:r>
              <a:rPr lang="zh-CN" altLang="en-US" dirty="0"/>
              <a:t>整型</a:t>
            </a:r>
            <a:r>
              <a:rPr lang="zh-CN" altLang="en-US" dirty="0" smtClean="0"/>
              <a:t>变量或</a:t>
            </a:r>
            <a:r>
              <a:rPr lang="zh-CN" altLang="en-US" dirty="0"/>
              <a:t>整型</a:t>
            </a:r>
            <a:r>
              <a:rPr lang="zh-CN" altLang="en-US" dirty="0" smtClean="0"/>
              <a:t>表达式。</a:t>
            </a:r>
            <a:endParaRPr lang="en-US" altLang="zh-CN" dirty="0" smtClean="0"/>
          </a:p>
          <a:p>
            <a:pPr marL="342900" indent="-342900" algn="l">
              <a:lnSpc>
                <a:spcPct val="150000"/>
              </a:lnSpc>
              <a:buFont typeface="Wingdings" panose="05000000000000000000" pitchFamily="2" charset="2"/>
              <a:buChar char="Ø"/>
            </a:pPr>
            <a:r>
              <a:rPr lang="zh-CN" altLang="en-US" dirty="0" smtClean="0"/>
              <a:t>每个</a:t>
            </a:r>
            <a:r>
              <a:rPr lang="en-US" altLang="zh-CN" dirty="0"/>
              <a:t>Cover point</a:t>
            </a:r>
            <a:r>
              <a:rPr lang="zh-CN" altLang="en-US" dirty="0" smtClean="0"/>
              <a:t>包括</a:t>
            </a:r>
            <a:r>
              <a:rPr lang="zh-CN" altLang="en-US" dirty="0"/>
              <a:t>与其采样值或其值转换相关联的一</a:t>
            </a:r>
            <a:r>
              <a:rPr lang="zh-CN" altLang="en-US" dirty="0" smtClean="0"/>
              <a:t>组</a:t>
            </a:r>
            <a:r>
              <a:rPr lang="en-US" altLang="zh-CN" dirty="0" smtClean="0"/>
              <a:t>bins</a:t>
            </a:r>
            <a:r>
              <a:rPr lang="zh-CN" altLang="en-US" dirty="0" smtClean="0"/>
              <a:t>。 </a:t>
            </a:r>
            <a:endParaRPr lang="en-US" altLang="zh-CN" dirty="0" smtClean="0"/>
          </a:p>
          <a:p>
            <a:pPr marL="342900" indent="-342900" algn="l">
              <a:lnSpc>
                <a:spcPct val="150000"/>
              </a:lnSpc>
              <a:buFont typeface="Wingdings" panose="05000000000000000000" pitchFamily="2" charset="2"/>
              <a:buChar char="Ø"/>
            </a:pPr>
            <a:r>
              <a:rPr lang="en-US" altLang="zh-CN" dirty="0" smtClean="0"/>
              <a:t>bin </a:t>
            </a:r>
            <a:r>
              <a:rPr lang="zh-CN" altLang="en-US" dirty="0"/>
              <a:t>可以由用户明确定义或由 </a:t>
            </a:r>
            <a:r>
              <a:rPr lang="en-US" altLang="zh-CN" dirty="0" err="1"/>
              <a:t>SystemVerilog</a:t>
            </a:r>
            <a:r>
              <a:rPr lang="en-US" altLang="zh-CN" dirty="0"/>
              <a:t> </a:t>
            </a:r>
            <a:r>
              <a:rPr lang="zh-CN" altLang="en-US" dirty="0"/>
              <a:t>自动创建</a:t>
            </a:r>
            <a:r>
              <a:rPr lang="zh-CN" altLang="en-US" dirty="0" smtClean="0"/>
              <a:t>。</a:t>
            </a:r>
            <a:r>
              <a:rPr lang="en-US" altLang="zh-CN" dirty="0"/>
              <a:t> </a:t>
            </a:r>
            <a:r>
              <a:rPr lang="zh-CN" altLang="en-US" dirty="0" smtClean="0"/>
              <a:t>如果</a:t>
            </a:r>
            <a:r>
              <a:rPr lang="zh-CN" altLang="en-US" dirty="0"/>
              <a:t>指定了标签，</a:t>
            </a:r>
            <a:r>
              <a:rPr lang="zh-CN" altLang="en-US" dirty="0" smtClean="0"/>
              <a:t>则这个标签会指定</a:t>
            </a:r>
            <a:r>
              <a:rPr lang="en-US" altLang="zh-CN" dirty="0"/>
              <a:t>Cover point</a:t>
            </a:r>
            <a:r>
              <a:rPr lang="zh-CN" altLang="en-US" dirty="0" smtClean="0"/>
              <a:t>的</a:t>
            </a:r>
            <a:r>
              <a:rPr lang="zh-CN" altLang="en-US" dirty="0"/>
              <a:t>名称。此名称可用于将</a:t>
            </a:r>
            <a:r>
              <a:rPr lang="zh-CN" altLang="en-US" dirty="0" smtClean="0"/>
              <a:t>此</a:t>
            </a:r>
            <a:r>
              <a:rPr lang="en-US" altLang="zh-CN" dirty="0"/>
              <a:t>Cover point</a:t>
            </a:r>
            <a:r>
              <a:rPr lang="zh-CN" altLang="en-US" dirty="0" smtClean="0"/>
              <a:t>添加</a:t>
            </a:r>
            <a:r>
              <a:rPr lang="zh-CN" altLang="en-US" dirty="0"/>
              <a:t>到交叉覆盖规范或</a:t>
            </a:r>
            <a:r>
              <a:rPr lang="zh-CN" altLang="en-US" dirty="0" smtClean="0"/>
              <a:t>访问</a:t>
            </a:r>
            <a:r>
              <a:rPr lang="en-US" altLang="zh-CN" dirty="0"/>
              <a:t>Cover point</a:t>
            </a:r>
            <a:r>
              <a:rPr lang="zh-CN" altLang="en-US" dirty="0" smtClean="0"/>
              <a:t>的</a:t>
            </a:r>
            <a:r>
              <a:rPr lang="zh-CN" altLang="en-US" dirty="0"/>
              <a:t>方法。如果省略标签</a:t>
            </a:r>
            <a:r>
              <a:rPr lang="zh-CN" altLang="en-US" dirty="0" smtClean="0"/>
              <a:t>并且</a:t>
            </a:r>
            <a:r>
              <a:rPr lang="en-US" altLang="zh-CN" dirty="0"/>
              <a:t>Cover point</a:t>
            </a:r>
            <a:r>
              <a:rPr lang="zh-CN" altLang="en-US" dirty="0" smtClean="0"/>
              <a:t>与</a:t>
            </a:r>
            <a:r>
              <a:rPr lang="zh-CN" altLang="en-US" dirty="0"/>
              <a:t>单个变量相关联，则变量名称将</a:t>
            </a:r>
            <a:r>
              <a:rPr lang="zh-CN" altLang="en-US" dirty="0" smtClean="0"/>
              <a:t>成为</a:t>
            </a:r>
            <a:r>
              <a:rPr lang="en-US" altLang="zh-CN" dirty="0"/>
              <a:t>Cover point</a:t>
            </a:r>
            <a:r>
              <a:rPr lang="zh-CN" altLang="en-US" dirty="0" smtClean="0"/>
              <a:t>的</a:t>
            </a:r>
            <a:r>
              <a:rPr lang="zh-CN" altLang="en-US" dirty="0"/>
              <a:t>名称</a:t>
            </a:r>
            <a:r>
              <a:rPr lang="zh-CN" altLang="en-US" dirty="0" smtClean="0"/>
              <a:t>。</a:t>
            </a:r>
            <a:endParaRPr lang="en-US" altLang="zh-CN" dirty="0" smtClean="0"/>
          </a:p>
          <a:p>
            <a:pPr marL="342900" indent="-342900" algn="l">
              <a:lnSpc>
                <a:spcPct val="150000"/>
              </a:lnSpc>
              <a:buFont typeface="Wingdings" panose="05000000000000000000" pitchFamily="2" charset="2"/>
              <a:buChar char="Ø"/>
            </a:pPr>
            <a:r>
              <a:rPr lang="en-US" altLang="zh-CN" dirty="0" smtClean="0"/>
              <a:t> </a:t>
            </a:r>
            <a:r>
              <a:rPr lang="en-US" altLang="zh-CN" dirty="0"/>
              <a:t>Cover point</a:t>
            </a:r>
            <a:r>
              <a:rPr lang="zh-CN" altLang="en-US" dirty="0" smtClean="0"/>
              <a:t>可以</a:t>
            </a:r>
            <a:r>
              <a:rPr lang="zh-CN" altLang="en-US" dirty="0"/>
              <a:t>包含可选的 </a:t>
            </a:r>
            <a:r>
              <a:rPr lang="en-US" altLang="zh-CN" dirty="0" err="1"/>
              <a:t>iff</a:t>
            </a:r>
            <a:r>
              <a:rPr lang="en-US" altLang="zh-CN" dirty="0"/>
              <a:t> </a:t>
            </a:r>
            <a:r>
              <a:rPr lang="zh-CN" altLang="en-US" dirty="0"/>
              <a:t>语句来禁用覆盖</a:t>
            </a:r>
            <a:r>
              <a:rPr lang="zh-CN" altLang="en-US" dirty="0" smtClean="0"/>
              <a:t>收集</a:t>
            </a:r>
            <a:endParaRPr lang="en-US" altLang="zh-CN" dirty="0" smtClean="0"/>
          </a:p>
        </p:txBody>
      </p:sp>
    </p:spTree>
    <p:extLst>
      <p:ext uri="{BB962C8B-B14F-4D97-AF65-F5344CB8AC3E}">
        <p14:creationId xmlns:p14="http://schemas.microsoft.com/office/powerpoint/2010/main" val="8804752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smtClean="0"/>
              <a:t>Coverpoint</a:t>
            </a:r>
            <a:r>
              <a:rPr lang="en-US" altLang="zh-CN" sz="4000" b="1" dirty="0" smtClean="0"/>
              <a:t>-bins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727757"/>
            <a:ext cx="4494041" cy="4740776"/>
          </a:xfrm>
        </p:spPr>
        <p:txBody>
          <a:bodyPr>
            <a:normAutofit/>
          </a:bodyPr>
          <a:lstStyle/>
          <a:p>
            <a:pPr algn="l"/>
            <a:r>
              <a:rPr lang="zh-CN" altLang="en-US" dirty="0" smtClean="0"/>
              <a:t>隐式</a:t>
            </a:r>
            <a:r>
              <a:rPr lang="en-US" altLang="zh-CN" dirty="0" smtClean="0"/>
              <a:t>bins</a:t>
            </a:r>
            <a:r>
              <a:rPr lang="zh-CN" altLang="en-US" dirty="0" smtClean="0"/>
              <a:t>创建</a:t>
            </a:r>
          </a:p>
          <a:p>
            <a:pPr marL="342900" indent="-342900" algn="l">
              <a:lnSpc>
                <a:spcPct val="150000"/>
              </a:lnSpc>
              <a:buFont typeface="Wingdings" panose="05000000000000000000" pitchFamily="2" charset="2"/>
              <a:buChar char="Ø"/>
            </a:pPr>
            <a:r>
              <a:rPr lang="zh-CN" altLang="en-US" dirty="0" smtClean="0"/>
              <a:t>在任何</a:t>
            </a:r>
            <a:r>
              <a:rPr lang="en-US" altLang="zh-CN" dirty="0" err="1" smtClean="0"/>
              <a:t>covergroup</a:t>
            </a:r>
            <a:r>
              <a:rPr lang="zh-CN" altLang="en-US" dirty="0" smtClean="0"/>
              <a:t>定义中，都需要定义</a:t>
            </a:r>
            <a:r>
              <a:rPr lang="en-US" altLang="zh-CN" dirty="0" smtClean="0"/>
              <a:t>bins</a:t>
            </a:r>
            <a:r>
              <a:rPr lang="zh-CN" altLang="en-US" dirty="0" smtClean="0"/>
              <a:t>，当没有定义时，仿真器会自动推断</a:t>
            </a:r>
            <a:r>
              <a:rPr lang="en-US" altLang="zh-CN" dirty="0" smtClean="0"/>
              <a:t>coverage bins</a:t>
            </a:r>
            <a:r>
              <a:rPr lang="zh-CN" altLang="en-US" dirty="0" smtClean="0"/>
              <a:t>，这些</a:t>
            </a:r>
            <a:r>
              <a:rPr lang="en-US" altLang="zh-CN" dirty="0" smtClean="0"/>
              <a:t>bins</a:t>
            </a:r>
            <a:r>
              <a:rPr lang="zh-CN" altLang="en-US" dirty="0" smtClean="0"/>
              <a:t>称为</a:t>
            </a:r>
            <a:r>
              <a:rPr lang="zh-CN" altLang="en-US" b="1" dirty="0" smtClean="0">
                <a:solidFill>
                  <a:srgbClr val="FF0000"/>
                </a:solidFill>
              </a:rPr>
              <a:t>隐式</a:t>
            </a:r>
            <a:r>
              <a:rPr lang="en-US" altLang="zh-CN" b="1" dirty="0" smtClean="0">
                <a:solidFill>
                  <a:srgbClr val="FF0000"/>
                </a:solidFill>
              </a:rPr>
              <a:t>bins</a:t>
            </a:r>
            <a:r>
              <a:rPr lang="zh-CN" altLang="en-US" dirty="0" smtClean="0"/>
              <a:t>。</a:t>
            </a:r>
            <a:endParaRPr lang="en-US" altLang="zh-CN" dirty="0" smtClean="0"/>
          </a:p>
          <a:p>
            <a:pPr marL="342900" indent="-342900" algn="l">
              <a:lnSpc>
                <a:spcPct val="150000"/>
              </a:lnSpc>
              <a:buFont typeface="Wingdings" panose="05000000000000000000" pitchFamily="2" charset="2"/>
              <a:buChar char="Ø"/>
            </a:pPr>
            <a:r>
              <a:rPr lang="en-US" altLang="zh-CN" dirty="0" smtClean="0"/>
              <a:t>PS</a:t>
            </a:r>
            <a:r>
              <a:rPr lang="zh-CN" altLang="en-US" dirty="0" smtClean="0"/>
              <a:t>：</a:t>
            </a:r>
            <a:r>
              <a:rPr lang="zh-CN" altLang="en-US" b="1" dirty="0" smtClean="0">
                <a:solidFill>
                  <a:srgbClr val="FF0000"/>
                </a:solidFill>
              </a:rPr>
              <a:t>不推荐这种写法。</a:t>
            </a:r>
            <a:endParaRPr lang="en-US" altLang="zh-CN" b="1" dirty="0" smtClean="0">
              <a:solidFill>
                <a:srgbClr val="FF0000"/>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542" y="2182486"/>
            <a:ext cx="6468378" cy="3295122"/>
          </a:xfrm>
          <a:prstGeom prst="rect">
            <a:avLst/>
          </a:prstGeom>
        </p:spPr>
      </p:pic>
    </p:spTree>
    <p:extLst>
      <p:ext uri="{BB962C8B-B14F-4D97-AF65-F5344CB8AC3E}">
        <p14:creationId xmlns:p14="http://schemas.microsoft.com/office/powerpoint/2010/main" val="30748911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a:t>Coverpoint</a:t>
            </a:r>
            <a:r>
              <a:rPr lang="en-US" altLang="zh-CN" sz="4000" b="1" dirty="0"/>
              <a:t>-bins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727757"/>
            <a:ext cx="4494041" cy="4740776"/>
          </a:xfrm>
        </p:spPr>
        <p:txBody>
          <a:bodyPr>
            <a:normAutofit/>
          </a:bodyPr>
          <a:lstStyle/>
          <a:p>
            <a:pPr algn="l"/>
            <a:r>
              <a:rPr lang="zh-CN" altLang="en-US" dirty="0" smtClean="0"/>
              <a:t>显</a:t>
            </a:r>
            <a:r>
              <a:rPr lang="zh-CN" altLang="en-US" dirty="0"/>
              <a:t>式创建 </a:t>
            </a:r>
            <a:r>
              <a:rPr lang="en-US" altLang="zh-CN" dirty="0"/>
              <a:t>bin</a:t>
            </a:r>
          </a:p>
          <a:p>
            <a:pPr marL="342900" indent="-342900" algn="l">
              <a:lnSpc>
                <a:spcPct val="150000"/>
              </a:lnSpc>
              <a:buFont typeface="Wingdings" panose="05000000000000000000" pitchFamily="2" charset="2"/>
              <a:buChar char="Ø"/>
            </a:pPr>
            <a:r>
              <a:rPr lang="zh-CN" altLang="en-US" dirty="0" smtClean="0"/>
              <a:t>仿真器可以通过</a:t>
            </a:r>
            <a:r>
              <a:rPr lang="en-US" altLang="zh-CN" dirty="0" smtClean="0"/>
              <a:t>compile </a:t>
            </a:r>
            <a:r>
              <a:rPr lang="zh-CN" altLang="en-US" dirty="0" smtClean="0"/>
              <a:t>自动创建自动的隐式 </a:t>
            </a:r>
            <a:r>
              <a:rPr lang="en-US" altLang="zh-CN" dirty="0"/>
              <a:t>bin</a:t>
            </a:r>
            <a:r>
              <a:rPr lang="zh-CN" altLang="en-US" dirty="0" smtClean="0"/>
              <a:t>，但这种</a:t>
            </a:r>
            <a:r>
              <a:rPr lang="zh-CN" altLang="en-US" dirty="0"/>
              <a:t>方法存在多个问题。 </a:t>
            </a:r>
            <a:endParaRPr lang="en-US" altLang="zh-CN" dirty="0" smtClean="0"/>
          </a:p>
          <a:p>
            <a:pPr marL="342900" indent="-342900" algn="l">
              <a:lnSpc>
                <a:spcPct val="150000"/>
              </a:lnSpc>
              <a:buFont typeface="Wingdings" panose="05000000000000000000" pitchFamily="2" charset="2"/>
              <a:buChar char="Ø"/>
            </a:pPr>
            <a:r>
              <a:rPr lang="zh-CN" altLang="en-US" dirty="0" smtClean="0"/>
              <a:t>因此</a:t>
            </a:r>
            <a:r>
              <a:rPr lang="zh-CN" altLang="en-US" dirty="0"/>
              <a:t>建议用户手动指定所有覆盖范围。</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973" y="2103323"/>
            <a:ext cx="6011114" cy="3372321"/>
          </a:xfrm>
          <a:prstGeom prst="rect">
            <a:avLst/>
          </a:prstGeom>
        </p:spPr>
      </p:pic>
    </p:spTree>
    <p:extLst>
      <p:ext uri="{BB962C8B-B14F-4D97-AF65-F5344CB8AC3E}">
        <p14:creationId xmlns:p14="http://schemas.microsoft.com/office/powerpoint/2010/main" val="2558361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a:t>Coverpoint</a:t>
            </a:r>
            <a:r>
              <a:rPr lang="en-US" altLang="zh-CN" sz="4000" b="1" dirty="0"/>
              <a:t>-bins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727757"/>
            <a:ext cx="4494041" cy="4740776"/>
          </a:xfrm>
        </p:spPr>
        <p:txBody>
          <a:bodyPr>
            <a:normAutofit/>
          </a:bodyPr>
          <a:lstStyle/>
          <a:p>
            <a:pPr algn="l"/>
            <a:r>
              <a:rPr lang="zh-CN" altLang="en-US" dirty="0" smtClean="0"/>
              <a:t>创建 </a:t>
            </a:r>
            <a:r>
              <a:rPr lang="en-US" altLang="zh-CN" dirty="0"/>
              <a:t>bin </a:t>
            </a:r>
            <a:r>
              <a:rPr lang="zh-CN" altLang="en-US" dirty="0"/>
              <a:t>数组</a:t>
            </a:r>
          </a:p>
          <a:p>
            <a:pPr marL="342900" indent="-342900" algn="l">
              <a:lnSpc>
                <a:spcPct val="150000"/>
              </a:lnSpc>
              <a:buFont typeface="Wingdings" panose="05000000000000000000" pitchFamily="2" charset="2"/>
              <a:buChar char="Ø"/>
            </a:pPr>
            <a:r>
              <a:rPr lang="en-US" altLang="zh-CN" dirty="0" err="1"/>
              <a:t>Systemverilog</a:t>
            </a:r>
            <a:r>
              <a:rPr lang="en-US" altLang="zh-CN" dirty="0"/>
              <a:t> </a:t>
            </a:r>
            <a:r>
              <a:rPr lang="zh-CN" altLang="en-US" dirty="0"/>
              <a:t>提供了以自动方式创建 </a:t>
            </a:r>
            <a:r>
              <a:rPr lang="en-US" altLang="zh-CN" dirty="0"/>
              <a:t>bin </a:t>
            </a:r>
            <a:r>
              <a:rPr lang="zh-CN" altLang="en-US" dirty="0"/>
              <a:t>数组的语法，但</a:t>
            </a:r>
            <a:r>
              <a:rPr lang="zh-CN" altLang="en-US" dirty="0" smtClean="0"/>
              <a:t>以显示的</a:t>
            </a:r>
            <a:r>
              <a:rPr lang="zh-CN" altLang="en-US" dirty="0"/>
              <a:t>方式创建</a:t>
            </a:r>
            <a:r>
              <a:rPr lang="zh-CN" altLang="en-US" dirty="0" smtClean="0"/>
              <a:t>值。</a:t>
            </a:r>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07" y="2134481"/>
            <a:ext cx="4782217" cy="3134162"/>
          </a:xfrm>
          <a:prstGeom prst="rect">
            <a:avLst/>
          </a:prstGeom>
        </p:spPr>
      </p:pic>
    </p:spTree>
    <p:extLst>
      <p:ext uri="{BB962C8B-B14F-4D97-AF65-F5344CB8AC3E}">
        <p14:creationId xmlns:p14="http://schemas.microsoft.com/office/powerpoint/2010/main" val="2565375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a:t>Coverpoint</a:t>
            </a:r>
            <a:r>
              <a:rPr lang="en-US" altLang="zh-CN" sz="4000" b="1" dirty="0"/>
              <a:t>-bins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727757"/>
            <a:ext cx="4494041" cy="4740776"/>
          </a:xfrm>
        </p:spPr>
        <p:txBody>
          <a:bodyPr>
            <a:normAutofit/>
          </a:bodyPr>
          <a:lstStyle/>
          <a:p>
            <a:pPr algn="l"/>
            <a:r>
              <a:rPr lang="en-US" altLang="zh-CN" dirty="0" smtClean="0"/>
              <a:t>Default </a:t>
            </a:r>
            <a:r>
              <a:rPr lang="en-US" altLang="zh-CN" dirty="0"/>
              <a:t>bins</a:t>
            </a:r>
            <a:r>
              <a:rPr lang="zh-CN" altLang="en-US" dirty="0"/>
              <a:t>创建</a:t>
            </a:r>
          </a:p>
          <a:p>
            <a:pPr marL="342900" indent="-342900" algn="l">
              <a:lnSpc>
                <a:spcPct val="150000"/>
              </a:lnSpc>
              <a:buFont typeface="Wingdings" panose="05000000000000000000" pitchFamily="2" charset="2"/>
              <a:buChar char="Ø"/>
            </a:pPr>
            <a:r>
              <a:rPr lang="zh-CN" altLang="en-US" dirty="0"/>
              <a:t>与 </a:t>
            </a:r>
            <a:r>
              <a:rPr lang="en-US" altLang="zh-CN" dirty="0"/>
              <a:t>case </a:t>
            </a:r>
            <a:r>
              <a:rPr lang="zh-CN" altLang="en-US" dirty="0"/>
              <a:t>语句中的 </a:t>
            </a:r>
            <a:r>
              <a:rPr lang="en-US" altLang="zh-CN" dirty="0"/>
              <a:t>default </a:t>
            </a:r>
            <a:r>
              <a:rPr lang="zh-CN" altLang="en-US" dirty="0"/>
              <a:t>分支一样，</a:t>
            </a:r>
            <a:r>
              <a:rPr lang="en-US" altLang="zh-CN" dirty="0"/>
              <a:t>default bin </a:t>
            </a:r>
            <a:r>
              <a:rPr lang="zh-CN" altLang="en-US" dirty="0"/>
              <a:t>捕获隐式 </a:t>
            </a:r>
            <a:r>
              <a:rPr lang="en-US" altLang="zh-CN" dirty="0"/>
              <a:t>bin </a:t>
            </a:r>
            <a:r>
              <a:rPr lang="zh-CN" altLang="en-US" dirty="0"/>
              <a:t>定义未涵盖的所有值</a:t>
            </a:r>
            <a:r>
              <a:rPr lang="zh-CN" altLang="en-US" dirty="0" smtClean="0"/>
              <a:t>。</a:t>
            </a:r>
            <a:endParaRPr lang="en-US" altLang="zh-CN" dirty="0" smtClean="0"/>
          </a:p>
          <a:p>
            <a:pPr marL="342900" indent="-342900" algn="l">
              <a:lnSpc>
                <a:spcPct val="150000"/>
              </a:lnSpc>
              <a:buFont typeface="Wingdings" panose="05000000000000000000" pitchFamily="2" charset="2"/>
              <a:buChar char="Ø"/>
            </a:pPr>
            <a:r>
              <a:rPr lang="zh-CN" altLang="en-US" dirty="0" smtClean="0"/>
              <a:t>报告</a:t>
            </a:r>
            <a:r>
              <a:rPr lang="zh-CN" altLang="en-US" dirty="0"/>
              <a:t>覆盖率时不考虑在默认 </a:t>
            </a:r>
            <a:r>
              <a:rPr lang="en-US" altLang="zh-CN" dirty="0"/>
              <a:t>bin </a:t>
            </a:r>
            <a:r>
              <a:rPr lang="zh-CN" altLang="en-US" dirty="0"/>
              <a:t>中命中的覆盖率值。</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3162" y="2193749"/>
            <a:ext cx="6754168" cy="2743583"/>
          </a:xfrm>
          <a:prstGeom prst="rect">
            <a:avLst/>
          </a:prstGeom>
        </p:spPr>
      </p:pic>
    </p:spTree>
    <p:extLst>
      <p:ext uri="{BB962C8B-B14F-4D97-AF65-F5344CB8AC3E}">
        <p14:creationId xmlns:p14="http://schemas.microsoft.com/office/powerpoint/2010/main" val="823386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a:t>Coverpoint</a:t>
            </a:r>
            <a:r>
              <a:rPr lang="en-US" altLang="zh-CN" sz="4000" b="1" dirty="0"/>
              <a:t>-bins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0" y="1534160"/>
            <a:ext cx="5892018" cy="5086448"/>
          </a:xfrm>
        </p:spPr>
        <p:txBody>
          <a:bodyPr>
            <a:normAutofit lnSpcReduction="10000"/>
          </a:bodyPr>
          <a:lstStyle/>
          <a:p>
            <a:pPr algn="l"/>
            <a:r>
              <a:rPr lang="zh-CN" altLang="en-US" dirty="0" smtClean="0"/>
              <a:t>转换</a:t>
            </a:r>
            <a:r>
              <a:rPr lang="en-US" altLang="zh-CN" dirty="0" smtClean="0"/>
              <a:t>bins</a:t>
            </a:r>
            <a:r>
              <a:rPr lang="zh-CN" altLang="en-US" dirty="0" smtClean="0"/>
              <a:t>创建</a:t>
            </a:r>
            <a:endParaRPr lang="zh-CN" altLang="en-US" dirty="0"/>
          </a:p>
          <a:p>
            <a:pPr marL="342900" indent="-342900" algn="l">
              <a:buFont typeface="Wingdings" panose="05000000000000000000" pitchFamily="2" charset="2"/>
              <a:buChar char="Ø"/>
            </a:pPr>
            <a:r>
              <a:rPr lang="zh-CN" altLang="en-US" dirty="0"/>
              <a:t>转换</a:t>
            </a:r>
            <a:r>
              <a:rPr lang="zh-CN" altLang="en-US" dirty="0" smtClean="0"/>
              <a:t>覆盖率用于</a:t>
            </a:r>
            <a:r>
              <a:rPr lang="zh-CN" altLang="en-US" dirty="0"/>
              <a:t>检查是否发生了所需的转换，也用于检查值的合法</a:t>
            </a:r>
            <a:r>
              <a:rPr lang="en-US" altLang="zh-CN" dirty="0"/>
              <a:t>/</a:t>
            </a:r>
            <a:r>
              <a:rPr lang="zh-CN" altLang="en-US" dirty="0"/>
              <a:t>非法转换是否发生。</a:t>
            </a:r>
          </a:p>
          <a:p>
            <a:pPr marL="342900" indent="-342900" algn="l">
              <a:buFont typeface="Wingdings" panose="05000000000000000000" pitchFamily="2" charset="2"/>
              <a:buChar char="Ø"/>
            </a:pPr>
            <a:r>
              <a:rPr lang="zh-CN" altLang="en-US" dirty="0"/>
              <a:t>在</a:t>
            </a:r>
            <a:r>
              <a:rPr lang="zh-CN" altLang="en-US" dirty="0" smtClean="0"/>
              <a:t>任何</a:t>
            </a:r>
            <a:r>
              <a:rPr lang="zh-CN" altLang="en-US" dirty="0"/>
              <a:t>覆盖</a:t>
            </a:r>
            <a:r>
              <a:rPr lang="zh-CN" altLang="en-US" dirty="0" smtClean="0"/>
              <a:t>计划</a:t>
            </a:r>
            <a:r>
              <a:rPr lang="zh-CN" altLang="en-US" dirty="0"/>
              <a:t>中</a:t>
            </a:r>
            <a:r>
              <a:rPr lang="zh-CN" altLang="en-US" dirty="0" smtClean="0"/>
              <a:t>，转换覆盖的</a:t>
            </a:r>
            <a:r>
              <a:rPr lang="zh-CN" altLang="en-US" dirty="0"/>
              <a:t>重要性都非常重要</a:t>
            </a:r>
            <a:r>
              <a:rPr lang="zh-CN" altLang="en-US" dirty="0" smtClean="0"/>
              <a:t>。任何</a:t>
            </a:r>
            <a:r>
              <a:rPr lang="zh-CN" altLang="en-US" dirty="0"/>
              <a:t>没有实现转换覆盖的测试</a:t>
            </a:r>
            <a:r>
              <a:rPr lang="zh-CN" altLang="en-US" dirty="0" smtClean="0"/>
              <a:t>平台都只是</a:t>
            </a:r>
            <a:r>
              <a:rPr lang="zh-CN" altLang="en-US" dirty="0"/>
              <a:t>一个做</a:t>
            </a:r>
            <a:r>
              <a:rPr lang="zh-CN" altLang="en-US" dirty="0" smtClean="0"/>
              <a:t>得不完备的</a:t>
            </a:r>
            <a:r>
              <a:rPr lang="zh-CN" altLang="en-US" dirty="0"/>
              <a:t>功能覆盖。 </a:t>
            </a:r>
            <a:r>
              <a:rPr lang="en-US" altLang="zh-CN" dirty="0"/>
              <a:t>Transition Coverage </a:t>
            </a:r>
            <a:r>
              <a:rPr lang="zh-CN" altLang="en-US" dirty="0"/>
              <a:t>具有创建 </a:t>
            </a:r>
            <a:r>
              <a:rPr lang="en-US" altLang="zh-CN" dirty="0"/>
              <a:t>RTL </a:t>
            </a:r>
            <a:r>
              <a:rPr lang="zh-CN" altLang="en-US" dirty="0"/>
              <a:t>覆盖无法捕获的场景的能力。</a:t>
            </a:r>
          </a:p>
          <a:p>
            <a:pPr marL="342900" indent="-342900" algn="l">
              <a:buFont typeface="Wingdings" panose="05000000000000000000" pitchFamily="2" charset="2"/>
              <a:buChar char="Ø"/>
            </a:pPr>
            <a:r>
              <a:rPr lang="zh-CN" altLang="en-US" dirty="0"/>
              <a:t>转换</a:t>
            </a:r>
            <a:r>
              <a:rPr lang="zh-CN" altLang="en-US" dirty="0" smtClean="0"/>
              <a:t>覆盖</a:t>
            </a:r>
            <a:r>
              <a:rPr lang="zh-CN" altLang="en-US" dirty="0"/>
              <a:t>的一些</a:t>
            </a:r>
            <a:r>
              <a:rPr lang="zh-CN" altLang="en-US" dirty="0" smtClean="0"/>
              <a:t>例子：</a:t>
            </a:r>
            <a:endParaRPr lang="zh-CN" altLang="en-US" dirty="0"/>
          </a:p>
          <a:p>
            <a:pPr marL="342900" indent="-342900" algn="l">
              <a:buFont typeface="Wingdings" panose="05000000000000000000" pitchFamily="2" charset="2"/>
              <a:buChar char="l"/>
            </a:pPr>
            <a:r>
              <a:rPr lang="zh-CN" altLang="en-US" dirty="0"/>
              <a:t> 先写后读到同一个内存地址</a:t>
            </a:r>
          </a:p>
          <a:p>
            <a:pPr marL="342900" indent="-342900" algn="l">
              <a:buFont typeface="Wingdings" panose="05000000000000000000" pitchFamily="2" charset="2"/>
              <a:buChar char="l"/>
            </a:pPr>
            <a:r>
              <a:rPr lang="zh-CN" altLang="en-US" dirty="0" smtClean="0"/>
              <a:t> </a:t>
            </a:r>
            <a:r>
              <a:rPr lang="zh-CN" altLang="en-US" dirty="0"/>
              <a:t>高优先级帧后跟低优先级帧</a:t>
            </a:r>
          </a:p>
          <a:p>
            <a:pPr marL="342900" indent="-342900" algn="l">
              <a:buFont typeface="Wingdings" panose="05000000000000000000" pitchFamily="2" charset="2"/>
              <a:buChar char="Ø"/>
            </a:pPr>
            <a:r>
              <a:rPr lang="zh-CN" altLang="en-US" dirty="0" smtClean="0"/>
              <a:t>注意</a:t>
            </a:r>
            <a:r>
              <a:rPr lang="zh-CN" altLang="en-US" dirty="0"/>
              <a:t>：详细</a:t>
            </a:r>
            <a:r>
              <a:rPr lang="zh-CN" altLang="en-US" dirty="0" smtClean="0"/>
              <a:t>研究转换覆盖</a:t>
            </a:r>
            <a:r>
              <a:rPr lang="zh-CN" altLang="en-US" dirty="0"/>
              <a:t>并应用所有验证环境非常重要</a:t>
            </a:r>
            <a:r>
              <a:rPr lang="zh-CN" altLang="en-US" dirty="0" smtClean="0"/>
              <a:t>。</a:t>
            </a:r>
            <a:endParaRPr lang="en-US" altLang="zh-CN" dirty="0" smtClean="0"/>
          </a:p>
          <a:p>
            <a:pPr algn="l"/>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455" y="1906925"/>
            <a:ext cx="5456379" cy="4083328"/>
          </a:xfrm>
          <a:prstGeom prst="rect">
            <a:avLst/>
          </a:prstGeom>
        </p:spPr>
      </p:pic>
    </p:spTree>
    <p:extLst>
      <p:ext uri="{BB962C8B-B14F-4D97-AF65-F5344CB8AC3E}">
        <p14:creationId xmlns:p14="http://schemas.microsoft.com/office/powerpoint/2010/main" val="2868054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a:t>Coverpoint</a:t>
            </a:r>
            <a:r>
              <a:rPr lang="en-US" altLang="zh-CN" sz="4000" b="1" dirty="0"/>
              <a:t>-bins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906925"/>
            <a:ext cx="5485777" cy="4561608"/>
          </a:xfrm>
        </p:spPr>
        <p:txBody>
          <a:bodyPr>
            <a:normAutofit/>
          </a:bodyPr>
          <a:lstStyle/>
          <a:p>
            <a:pPr algn="l"/>
            <a:r>
              <a:rPr lang="zh-CN" altLang="en-US" dirty="0" smtClean="0"/>
              <a:t>转换</a:t>
            </a:r>
            <a:r>
              <a:rPr lang="en-US" altLang="zh-CN" dirty="0" smtClean="0"/>
              <a:t>bins</a:t>
            </a:r>
            <a:r>
              <a:rPr lang="zh-CN" altLang="en-US" dirty="0" smtClean="0"/>
              <a:t>创建：</a:t>
            </a:r>
            <a:r>
              <a:rPr lang="en-US" altLang="zh-CN" dirty="0" smtClean="0"/>
              <a:t>Default</a:t>
            </a:r>
            <a:r>
              <a:rPr lang="zh-CN" altLang="en-US" dirty="0" smtClean="0"/>
              <a:t>序列</a:t>
            </a:r>
            <a:endParaRPr lang="zh-CN" altLang="en-US" dirty="0"/>
          </a:p>
          <a:p>
            <a:pPr marL="342900" indent="-342900" algn="l">
              <a:lnSpc>
                <a:spcPct val="150000"/>
              </a:lnSpc>
              <a:buFont typeface="Wingdings" panose="05000000000000000000" pitchFamily="2" charset="2"/>
              <a:buChar char="Ø"/>
            </a:pPr>
            <a:r>
              <a:rPr lang="zh-CN" altLang="en-US" dirty="0"/>
              <a:t>与 </a:t>
            </a:r>
            <a:r>
              <a:rPr lang="en-US" altLang="zh-CN" dirty="0"/>
              <a:t>case </a:t>
            </a:r>
            <a:r>
              <a:rPr lang="zh-CN" altLang="en-US" dirty="0"/>
              <a:t>语句中的 </a:t>
            </a:r>
            <a:r>
              <a:rPr lang="en-US" altLang="zh-CN" dirty="0"/>
              <a:t>default </a:t>
            </a:r>
            <a:r>
              <a:rPr lang="zh-CN" altLang="en-US" dirty="0"/>
              <a:t>分支一样，</a:t>
            </a:r>
            <a:r>
              <a:rPr lang="en-US" altLang="zh-CN" dirty="0"/>
              <a:t>default </a:t>
            </a:r>
            <a:r>
              <a:rPr lang="zh-CN" altLang="en-US" dirty="0"/>
              <a:t>序列 </a:t>
            </a:r>
            <a:r>
              <a:rPr lang="en-US" altLang="zh-CN" dirty="0"/>
              <a:t>bin </a:t>
            </a:r>
            <a:r>
              <a:rPr lang="zh-CN" altLang="en-US" dirty="0"/>
              <a:t>捕获隐式 </a:t>
            </a:r>
            <a:r>
              <a:rPr lang="en-US" altLang="zh-CN" dirty="0"/>
              <a:t>bin </a:t>
            </a:r>
            <a:r>
              <a:rPr lang="zh-CN" altLang="en-US" dirty="0"/>
              <a:t>定义未涵盖的所有值。 </a:t>
            </a:r>
            <a:endParaRPr lang="en-US" altLang="zh-CN" dirty="0" smtClean="0"/>
          </a:p>
          <a:p>
            <a:pPr marL="342900" indent="-342900" algn="l">
              <a:lnSpc>
                <a:spcPct val="150000"/>
              </a:lnSpc>
              <a:buFont typeface="Wingdings" panose="05000000000000000000" pitchFamily="2" charset="2"/>
              <a:buChar char="Ø"/>
            </a:pPr>
            <a:r>
              <a:rPr lang="zh-CN" altLang="en-US" dirty="0" smtClean="0"/>
              <a:t>报告</a:t>
            </a:r>
            <a:r>
              <a:rPr lang="zh-CN" altLang="en-US" dirty="0"/>
              <a:t>覆盖率时不考虑在默认 </a:t>
            </a:r>
            <a:r>
              <a:rPr lang="en-US" altLang="zh-CN" dirty="0"/>
              <a:t>bin </a:t>
            </a:r>
            <a:r>
              <a:rPr lang="zh-CN" altLang="en-US" dirty="0"/>
              <a:t>中命中的覆盖率值。</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898" y="2329963"/>
            <a:ext cx="5687219" cy="3786068"/>
          </a:xfrm>
          <a:prstGeom prst="rect">
            <a:avLst/>
          </a:prstGeom>
        </p:spPr>
      </p:pic>
    </p:spTree>
    <p:extLst>
      <p:ext uri="{BB962C8B-B14F-4D97-AF65-F5344CB8AC3E}">
        <p14:creationId xmlns:p14="http://schemas.microsoft.com/office/powerpoint/2010/main" val="24749399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a:t>Coverpoint</a:t>
            </a:r>
            <a:r>
              <a:rPr lang="en-US" altLang="zh-CN" sz="4000" b="1" dirty="0"/>
              <a:t>-bins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906925"/>
            <a:ext cx="5485777" cy="4561608"/>
          </a:xfrm>
        </p:spPr>
        <p:txBody>
          <a:bodyPr>
            <a:normAutofit/>
          </a:bodyPr>
          <a:lstStyle/>
          <a:p>
            <a:pPr algn="l"/>
            <a:r>
              <a:rPr lang="zh-CN" altLang="en-US" dirty="0" smtClean="0"/>
              <a:t>转换</a:t>
            </a:r>
            <a:r>
              <a:rPr lang="en-US" altLang="zh-CN" dirty="0" smtClean="0"/>
              <a:t>bins</a:t>
            </a:r>
            <a:r>
              <a:rPr lang="zh-CN" altLang="en-US" dirty="0" smtClean="0"/>
              <a:t>创建：转换的序列集</a:t>
            </a:r>
            <a:endParaRPr lang="zh-CN" altLang="en-US" dirty="0"/>
          </a:p>
          <a:p>
            <a:pPr marL="342900" indent="-342900" algn="l">
              <a:lnSpc>
                <a:spcPct val="150000"/>
              </a:lnSpc>
              <a:buFont typeface="Wingdings" panose="05000000000000000000" pitchFamily="2" charset="2"/>
              <a:buChar char="Ø"/>
            </a:pPr>
            <a:r>
              <a:rPr lang="zh-CN" altLang="en-US" dirty="0"/>
              <a:t>就像在创建 </a:t>
            </a:r>
            <a:r>
              <a:rPr lang="en-US" altLang="zh-CN" dirty="0"/>
              <a:t>bin </a:t>
            </a:r>
            <a:r>
              <a:rPr lang="zh-CN" altLang="en-US" dirty="0"/>
              <a:t>的普通数组的情况下一样，</a:t>
            </a:r>
            <a:r>
              <a:rPr lang="en-US" altLang="zh-CN" dirty="0" err="1"/>
              <a:t>Systemverilog</a:t>
            </a:r>
            <a:r>
              <a:rPr lang="en-US" altLang="zh-CN" dirty="0"/>
              <a:t> </a:t>
            </a:r>
            <a:r>
              <a:rPr lang="zh-CN" altLang="en-US" dirty="0"/>
              <a:t>提供了声明转换</a:t>
            </a:r>
            <a:r>
              <a:rPr lang="zh-CN" altLang="en-US" b="1" dirty="0">
                <a:solidFill>
                  <a:srgbClr val="FF0000"/>
                </a:solidFill>
              </a:rPr>
              <a:t>数组</a:t>
            </a:r>
            <a:r>
              <a:rPr lang="zh-CN" altLang="en-US" dirty="0"/>
              <a:t>的语法。 </a:t>
            </a:r>
            <a:endParaRPr lang="en-US" altLang="zh-CN" dirty="0" smtClean="0"/>
          </a:p>
          <a:p>
            <a:pPr marL="342900" indent="-342900" algn="l">
              <a:lnSpc>
                <a:spcPct val="150000"/>
              </a:lnSpc>
              <a:buFont typeface="Wingdings" panose="05000000000000000000" pitchFamily="2" charset="2"/>
              <a:buChar char="Ø"/>
            </a:pPr>
            <a:r>
              <a:rPr lang="zh-CN" altLang="en-US" dirty="0" smtClean="0"/>
              <a:t>这</a:t>
            </a:r>
            <a:r>
              <a:rPr lang="zh-CN" altLang="en-US" dirty="0" smtClean="0"/>
              <a:t>称为</a:t>
            </a:r>
            <a:r>
              <a:rPr lang="zh-CN" altLang="en-US" dirty="0"/>
              <a:t>转换的序列</a:t>
            </a:r>
            <a:r>
              <a:rPr lang="zh-CN" altLang="en-US" dirty="0" smtClean="0"/>
              <a:t>集。</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898" y="2181376"/>
            <a:ext cx="5830175" cy="3551207"/>
          </a:xfrm>
          <a:prstGeom prst="rect">
            <a:avLst/>
          </a:prstGeom>
        </p:spPr>
      </p:pic>
    </p:spTree>
    <p:extLst>
      <p:ext uri="{BB962C8B-B14F-4D97-AF65-F5344CB8AC3E}">
        <p14:creationId xmlns:p14="http://schemas.microsoft.com/office/powerpoint/2010/main" val="403061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第一步 规划覆盖验证</a:t>
            </a:r>
            <a:endParaRPr lang="zh-CN" altLang="en-US" sz="4000"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5090747" cy="4934373"/>
          </a:xfrm>
        </p:spPr>
        <p:txBody>
          <a:bodyPr>
            <a:normAutofit/>
          </a:bodyPr>
          <a:lstStyle/>
          <a:p>
            <a:pPr algn="l"/>
            <a:r>
              <a:rPr lang="zh-CN" altLang="en-US" b="1" dirty="0" smtClean="0"/>
              <a:t>两种规划方案</a:t>
            </a:r>
            <a:endParaRPr lang="en-US" altLang="zh-CN" b="1" dirty="0" smtClean="0"/>
          </a:p>
          <a:p>
            <a:pPr marL="342900" indent="-342900" algn="l">
              <a:buFont typeface="Wingdings" panose="05000000000000000000" pitchFamily="2" charset="2"/>
              <a:buChar char="Ø"/>
            </a:pPr>
            <a:r>
              <a:rPr lang="zh-CN" altLang="en-US" b="1" dirty="0" smtClean="0"/>
              <a:t>基于</a:t>
            </a:r>
            <a:r>
              <a:rPr lang="en-US" altLang="zh-CN" b="1" dirty="0" smtClean="0"/>
              <a:t>EXCEL</a:t>
            </a:r>
            <a:r>
              <a:rPr lang="zh-CN" altLang="en-US" b="1" dirty="0" smtClean="0"/>
              <a:t>的方案：手动规划，手动收集，手动反标，手动闭环；</a:t>
            </a:r>
            <a:endParaRPr lang="en-US" altLang="zh-CN" b="1" dirty="0" smtClean="0"/>
          </a:p>
          <a:p>
            <a:pPr marL="342900" indent="-342900" algn="l">
              <a:buFont typeface="Wingdings" panose="05000000000000000000" pitchFamily="2" charset="2"/>
              <a:buChar char="Ø"/>
            </a:pPr>
            <a:r>
              <a:rPr lang="zh-CN" altLang="en-US" b="1" dirty="0" smtClean="0"/>
              <a:t>基于</a:t>
            </a:r>
            <a:r>
              <a:rPr lang="en-US" altLang="zh-CN" b="1" dirty="0" smtClean="0"/>
              <a:t>Verification Planner</a:t>
            </a:r>
            <a:r>
              <a:rPr lang="zh-CN" altLang="en-US" b="1" dirty="0" smtClean="0"/>
              <a:t>的方案：手动规划，手动收集，</a:t>
            </a:r>
            <a:r>
              <a:rPr lang="zh-CN" altLang="en-US" b="1" dirty="0" smtClean="0">
                <a:solidFill>
                  <a:srgbClr val="FF0000"/>
                </a:solidFill>
              </a:rPr>
              <a:t>自动反标</a:t>
            </a:r>
            <a:r>
              <a:rPr lang="zh-CN" altLang="en-US" b="1" dirty="0" smtClean="0"/>
              <a:t>，手动闭环；</a:t>
            </a:r>
            <a:endParaRPr lang="en-US" altLang="zh-CN" b="1" dirty="0" smtClean="0"/>
          </a:p>
          <a:p>
            <a:pPr marL="342900" indent="-342900" algn="l">
              <a:buFont typeface="Wingdings" panose="05000000000000000000" pitchFamily="2" charset="2"/>
              <a:buChar char="Ø"/>
            </a:pPr>
            <a:r>
              <a:rPr lang="zh-CN" altLang="en-US" b="1" dirty="0" smtClean="0"/>
              <a:t>备注：</a:t>
            </a:r>
            <a:r>
              <a:rPr lang="en-US" altLang="zh-CN" b="1" dirty="0" smtClean="0"/>
              <a:t>HVP</a:t>
            </a:r>
            <a:r>
              <a:rPr lang="zh-CN" altLang="en-US" b="1" dirty="0" smtClean="0"/>
              <a:t>文件：</a:t>
            </a:r>
            <a:r>
              <a:rPr lang="en-US" altLang="zh-CN" b="1" dirty="0" smtClean="0"/>
              <a:t>Hierarchical </a:t>
            </a:r>
            <a:r>
              <a:rPr lang="en-US" altLang="zh-CN" b="1" dirty="0"/>
              <a:t>Verification </a:t>
            </a:r>
            <a:r>
              <a:rPr lang="en-US" altLang="zh-CN" b="1" dirty="0" smtClean="0"/>
              <a:t>Plan</a:t>
            </a:r>
            <a:endParaRPr lang="en-US" altLang="zh-CN" dirty="0"/>
          </a:p>
          <a:p>
            <a:pPr algn="l"/>
            <a:endParaRPr lang="zh-CN" altLang="en-US" dirty="0"/>
          </a:p>
        </p:txBody>
      </p:sp>
      <p:pic>
        <p:nvPicPr>
          <p:cNvPr id="4" name="图片 3"/>
          <p:cNvPicPr>
            <a:picLocks noChangeAspect="1"/>
          </p:cNvPicPr>
          <p:nvPr/>
        </p:nvPicPr>
        <p:blipFill>
          <a:blip r:embed="rId3"/>
          <a:stretch>
            <a:fillRect/>
          </a:stretch>
        </p:blipFill>
        <p:spPr>
          <a:xfrm>
            <a:off x="6108081" y="1768614"/>
            <a:ext cx="4284426" cy="4383409"/>
          </a:xfrm>
          <a:prstGeom prst="rect">
            <a:avLst/>
          </a:prstGeom>
        </p:spPr>
      </p:pic>
    </p:spTree>
    <p:extLst>
      <p:ext uri="{BB962C8B-B14F-4D97-AF65-F5344CB8AC3E}">
        <p14:creationId xmlns:p14="http://schemas.microsoft.com/office/powerpoint/2010/main" val="40244775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a:t>Coverpoint</a:t>
            </a:r>
            <a:r>
              <a:rPr lang="en-US" altLang="zh-CN" sz="4000" b="1" dirty="0"/>
              <a:t>-bins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906925"/>
            <a:ext cx="5485777" cy="4561608"/>
          </a:xfrm>
        </p:spPr>
        <p:txBody>
          <a:bodyPr>
            <a:normAutofit lnSpcReduction="10000"/>
          </a:bodyPr>
          <a:lstStyle/>
          <a:p>
            <a:pPr algn="l"/>
            <a:r>
              <a:rPr lang="zh-CN" altLang="en-US" dirty="0"/>
              <a:t>转换</a:t>
            </a:r>
            <a:r>
              <a:rPr lang="en-US" altLang="zh-CN" dirty="0"/>
              <a:t>bins</a:t>
            </a:r>
            <a:r>
              <a:rPr lang="zh-CN" altLang="en-US" dirty="0"/>
              <a:t>创建</a:t>
            </a:r>
            <a:r>
              <a:rPr lang="zh-CN" altLang="en-US" dirty="0" smtClean="0"/>
              <a:t>：</a:t>
            </a:r>
            <a:r>
              <a:rPr lang="zh-CN" altLang="en-US" dirty="0"/>
              <a:t>连续重复</a:t>
            </a:r>
          </a:p>
          <a:p>
            <a:pPr marL="342900" indent="-342900" algn="l">
              <a:lnSpc>
                <a:spcPct val="150000"/>
              </a:lnSpc>
              <a:buFont typeface="Wingdings" panose="05000000000000000000" pitchFamily="2" charset="2"/>
              <a:buChar char="Ø"/>
            </a:pPr>
            <a:r>
              <a:rPr lang="zh-CN" altLang="en-US" dirty="0"/>
              <a:t>有时需要检查相同的值是否重复了 </a:t>
            </a:r>
            <a:r>
              <a:rPr lang="en-US" altLang="zh-CN" dirty="0"/>
              <a:t>N </a:t>
            </a:r>
            <a:r>
              <a:rPr lang="zh-CN" altLang="en-US" dirty="0"/>
              <a:t>次。 这可以通过手动键入值 </a:t>
            </a:r>
            <a:r>
              <a:rPr lang="en-US" altLang="zh-CN" dirty="0"/>
              <a:t>N </a:t>
            </a:r>
            <a:r>
              <a:rPr lang="zh-CN" altLang="en-US" dirty="0"/>
              <a:t>次来完成，如下所示。</a:t>
            </a:r>
          </a:p>
          <a:p>
            <a:pPr algn="l">
              <a:lnSpc>
                <a:spcPct val="150000"/>
              </a:lnSpc>
            </a:pPr>
            <a:r>
              <a:rPr lang="en-US" altLang="zh-CN" dirty="0" smtClean="0"/>
              <a:t>WRITE=&gt;</a:t>
            </a:r>
            <a:r>
              <a:rPr lang="en-US" altLang="zh-CN" dirty="0"/>
              <a:t> WRITE </a:t>
            </a:r>
            <a:r>
              <a:rPr lang="en-US" altLang="zh-CN" dirty="0" smtClean="0"/>
              <a:t>=&gt;</a:t>
            </a:r>
            <a:r>
              <a:rPr lang="en-US" altLang="zh-CN" dirty="0"/>
              <a:t> WRITE </a:t>
            </a:r>
            <a:r>
              <a:rPr lang="en-US" altLang="zh-CN" dirty="0" smtClean="0"/>
              <a:t>=&gt;</a:t>
            </a:r>
            <a:r>
              <a:rPr lang="en-US" altLang="zh-CN" dirty="0"/>
              <a:t> WRITE</a:t>
            </a:r>
            <a:endParaRPr lang="zh-CN" altLang="en-US" dirty="0"/>
          </a:p>
          <a:p>
            <a:pPr marL="342900" indent="-342900" algn="l">
              <a:lnSpc>
                <a:spcPct val="150000"/>
              </a:lnSpc>
              <a:buFont typeface="Wingdings" panose="05000000000000000000" pitchFamily="2" charset="2"/>
              <a:buChar char="Ø"/>
            </a:pPr>
            <a:r>
              <a:rPr lang="zh-CN" altLang="en-US" dirty="0" smtClean="0"/>
              <a:t>这是</a:t>
            </a:r>
            <a:r>
              <a:rPr lang="zh-CN" altLang="en-US" dirty="0" smtClean="0"/>
              <a:t>有效的，但如果必须</a:t>
            </a:r>
            <a:r>
              <a:rPr lang="zh-CN" altLang="en-US" dirty="0"/>
              <a:t>测量长序列，那么这是浪费时间。 </a:t>
            </a:r>
            <a:r>
              <a:rPr lang="en-US" altLang="zh-CN" dirty="0" err="1"/>
              <a:t>Systemverilog</a:t>
            </a:r>
            <a:r>
              <a:rPr lang="en-US" altLang="zh-CN" dirty="0"/>
              <a:t> </a:t>
            </a:r>
            <a:r>
              <a:rPr lang="zh-CN" altLang="en-US" dirty="0"/>
              <a:t>提供了语法来做到这一点。</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898" y="2012433"/>
            <a:ext cx="5752859" cy="3430006"/>
          </a:xfrm>
          <a:prstGeom prst="rect">
            <a:avLst/>
          </a:prstGeom>
        </p:spPr>
      </p:pic>
    </p:spTree>
    <p:extLst>
      <p:ext uri="{BB962C8B-B14F-4D97-AF65-F5344CB8AC3E}">
        <p14:creationId xmlns:p14="http://schemas.microsoft.com/office/powerpoint/2010/main" val="4807077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a:t>Coverpoint</a:t>
            </a:r>
            <a:r>
              <a:rPr lang="en-US" altLang="zh-CN" sz="4000" b="1" dirty="0"/>
              <a:t>-bins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746177" y="1906925"/>
            <a:ext cx="5227489" cy="4561608"/>
          </a:xfrm>
        </p:spPr>
        <p:txBody>
          <a:bodyPr>
            <a:normAutofit fontScale="85000" lnSpcReduction="10000"/>
          </a:bodyPr>
          <a:lstStyle/>
          <a:p>
            <a:pPr algn="l"/>
            <a:r>
              <a:rPr lang="zh-CN" altLang="en-US" dirty="0"/>
              <a:t>转换</a:t>
            </a:r>
            <a:r>
              <a:rPr lang="en-US" altLang="zh-CN" dirty="0"/>
              <a:t>bins</a:t>
            </a:r>
            <a:r>
              <a:rPr lang="zh-CN" altLang="en-US" dirty="0"/>
              <a:t>创建</a:t>
            </a:r>
            <a:r>
              <a:rPr lang="zh-CN" altLang="en-US" dirty="0" smtClean="0"/>
              <a:t>：重复范围</a:t>
            </a:r>
            <a:endParaRPr lang="zh-CN" altLang="en-US" dirty="0"/>
          </a:p>
          <a:p>
            <a:pPr algn="l">
              <a:lnSpc>
                <a:spcPct val="150000"/>
              </a:lnSpc>
            </a:pPr>
            <a:r>
              <a:rPr lang="zh-CN" altLang="en-US" dirty="0" smtClean="0"/>
              <a:t>有时</a:t>
            </a:r>
            <a:r>
              <a:rPr lang="zh-CN" altLang="en-US" dirty="0"/>
              <a:t>需要至少覆盖</a:t>
            </a:r>
            <a:r>
              <a:rPr lang="zh-CN" altLang="en-US" dirty="0" smtClean="0"/>
              <a:t>转换</a:t>
            </a:r>
            <a:r>
              <a:rPr lang="en-US" altLang="zh-CN" dirty="0" smtClean="0"/>
              <a:t>bins</a:t>
            </a:r>
            <a:r>
              <a:rPr lang="zh-CN" altLang="en-US" dirty="0" smtClean="0"/>
              <a:t>中</a:t>
            </a:r>
            <a:r>
              <a:rPr lang="zh-CN" altLang="en-US" dirty="0"/>
              <a:t>的这些重复值之一被命中。 </a:t>
            </a:r>
            <a:endParaRPr lang="en-US" altLang="zh-CN" dirty="0" smtClean="0"/>
          </a:p>
          <a:p>
            <a:pPr algn="l">
              <a:lnSpc>
                <a:spcPct val="150000"/>
              </a:lnSpc>
            </a:pPr>
            <a:r>
              <a:rPr lang="zh-CN" altLang="en-US" dirty="0" smtClean="0"/>
              <a:t>我们</a:t>
            </a:r>
            <a:r>
              <a:rPr lang="zh-CN" altLang="en-US" dirty="0"/>
              <a:t>可以手动指定它们，但是 </a:t>
            </a:r>
            <a:r>
              <a:rPr lang="en-US" altLang="zh-CN" dirty="0" err="1"/>
              <a:t>Systemverilog</a:t>
            </a:r>
            <a:r>
              <a:rPr lang="en-US" altLang="zh-CN" dirty="0"/>
              <a:t> </a:t>
            </a:r>
            <a:r>
              <a:rPr lang="zh-CN" altLang="en-US" dirty="0" smtClean="0"/>
              <a:t>提供语法来</a:t>
            </a:r>
            <a:r>
              <a:rPr lang="zh-CN" altLang="en-US" dirty="0"/>
              <a:t>写</a:t>
            </a:r>
            <a:r>
              <a:rPr lang="zh-CN" altLang="en-US" dirty="0" smtClean="0"/>
              <a:t>这个：</a:t>
            </a:r>
            <a:endParaRPr lang="en-US" altLang="zh-CN" dirty="0" smtClean="0"/>
          </a:p>
          <a:p>
            <a:pPr algn="l">
              <a:lnSpc>
                <a:spcPct val="150000"/>
              </a:lnSpc>
            </a:pPr>
            <a:r>
              <a:rPr lang="en-US" altLang="zh-CN" dirty="0"/>
              <a:t>WRITE=&gt;WRITE or </a:t>
            </a:r>
          </a:p>
          <a:p>
            <a:pPr algn="l">
              <a:lnSpc>
                <a:spcPct val="150000"/>
              </a:lnSpc>
            </a:pPr>
            <a:r>
              <a:rPr lang="en-US" altLang="zh-CN" dirty="0"/>
              <a:t>WRITE=&gt;WRITE=&gt;WRITE or </a:t>
            </a:r>
          </a:p>
          <a:p>
            <a:pPr algn="l">
              <a:lnSpc>
                <a:spcPct val="150000"/>
              </a:lnSpc>
            </a:pPr>
            <a:r>
              <a:rPr lang="en-US" altLang="zh-CN" dirty="0"/>
              <a:t>WRITE=&gt;WRITE=&gt;WRITE=&gt;WRITE or </a:t>
            </a:r>
          </a:p>
          <a:p>
            <a:pPr algn="l">
              <a:lnSpc>
                <a:spcPct val="150000"/>
              </a:lnSpc>
            </a:pPr>
            <a:r>
              <a:rPr lang="en-US" altLang="zh-CN" dirty="0"/>
              <a:t>WRITE=&gt;WRITE=&gt;WRITE=&gt;WRITE=&gt;WRITE</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3666" y="2123533"/>
            <a:ext cx="6062157" cy="3107890"/>
          </a:xfrm>
          <a:prstGeom prst="rect">
            <a:avLst/>
          </a:prstGeom>
        </p:spPr>
      </p:pic>
    </p:spTree>
    <p:extLst>
      <p:ext uri="{BB962C8B-B14F-4D97-AF65-F5344CB8AC3E}">
        <p14:creationId xmlns:p14="http://schemas.microsoft.com/office/powerpoint/2010/main" val="6113941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a:t>Coverpoint</a:t>
            </a:r>
            <a:r>
              <a:rPr lang="en-US" altLang="zh-CN" sz="4000" b="1" dirty="0"/>
              <a:t>-bins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679331"/>
            <a:ext cx="5485777" cy="4789202"/>
          </a:xfrm>
        </p:spPr>
        <p:txBody>
          <a:bodyPr>
            <a:normAutofit fontScale="70000" lnSpcReduction="20000"/>
          </a:bodyPr>
          <a:lstStyle/>
          <a:p>
            <a:pPr algn="l"/>
            <a:r>
              <a:rPr lang="zh-CN" altLang="en-US" dirty="0"/>
              <a:t>转换</a:t>
            </a:r>
            <a:r>
              <a:rPr lang="en-US" altLang="zh-CN" dirty="0"/>
              <a:t>bins</a:t>
            </a:r>
            <a:r>
              <a:rPr lang="zh-CN" altLang="en-US" dirty="0"/>
              <a:t>创建</a:t>
            </a:r>
            <a:r>
              <a:rPr lang="zh-CN" altLang="en-US" dirty="0" smtClean="0"/>
              <a:t>：</a:t>
            </a:r>
            <a:r>
              <a:rPr lang="zh-CN" altLang="en-US" dirty="0"/>
              <a:t>不连续的重复</a:t>
            </a:r>
          </a:p>
          <a:p>
            <a:pPr marL="342900" indent="-342900" algn="l">
              <a:lnSpc>
                <a:spcPct val="160000"/>
              </a:lnSpc>
              <a:buFont typeface="Wingdings" panose="05000000000000000000" pitchFamily="2" charset="2"/>
              <a:buChar char="Ø"/>
            </a:pPr>
            <a:r>
              <a:rPr lang="zh-CN" altLang="en-US" dirty="0" smtClean="0"/>
              <a:t>不连续</a:t>
            </a:r>
            <a:r>
              <a:rPr lang="zh-CN" altLang="en-US" dirty="0"/>
              <a:t>出现的值的重复使用： </a:t>
            </a:r>
            <a:r>
              <a:rPr lang="en-US" altLang="zh-CN" dirty="0" err="1"/>
              <a:t>trans_item</a:t>
            </a:r>
            <a:r>
              <a:rPr lang="en-US" altLang="zh-CN" dirty="0"/>
              <a:t> [-&gt; </a:t>
            </a:r>
            <a:r>
              <a:rPr lang="en-US" altLang="zh-CN" dirty="0" err="1"/>
              <a:t>repeat_range</a:t>
            </a:r>
            <a:r>
              <a:rPr lang="en-US" altLang="zh-CN" dirty="0"/>
              <a:t> ] </a:t>
            </a:r>
            <a:r>
              <a:rPr lang="zh-CN" altLang="en-US" dirty="0"/>
              <a:t>指定。 此处，值的出现</a:t>
            </a:r>
            <a:r>
              <a:rPr lang="zh-CN" altLang="en-US" dirty="0" smtClean="0"/>
              <a:t>由其他任意</a:t>
            </a:r>
            <a:r>
              <a:rPr lang="zh-CN" altLang="en-US" dirty="0"/>
              <a:t>数量的样本点指定</a:t>
            </a:r>
            <a:r>
              <a:rPr lang="zh-CN" altLang="en-US" dirty="0" smtClean="0"/>
              <a:t>。例：</a:t>
            </a:r>
            <a:endParaRPr lang="zh-CN" altLang="en-US" dirty="0"/>
          </a:p>
          <a:p>
            <a:pPr algn="l">
              <a:lnSpc>
                <a:spcPct val="160000"/>
              </a:lnSpc>
            </a:pPr>
            <a:r>
              <a:rPr lang="en-US" altLang="zh-CN" b="1" dirty="0">
                <a:solidFill>
                  <a:srgbClr val="FF0000"/>
                </a:solidFill>
              </a:rPr>
              <a:t>2</a:t>
            </a:r>
            <a:r>
              <a:rPr lang="en-US" altLang="zh-CN" b="1" dirty="0" smtClean="0">
                <a:solidFill>
                  <a:srgbClr val="FF0000"/>
                </a:solidFill>
              </a:rPr>
              <a:t>[-&gt;</a:t>
            </a:r>
            <a:r>
              <a:rPr lang="en-US" altLang="zh-CN" b="1" dirty="0">
                <a:solidFill>
                  <a:srgbClr val="FF0000"/>
                </a:solidFill>
              </a:rPr>
              <a:t> WRITE</a:t>
            </a:r>
            <a:r>
              <a:rPr lang="en-US" altLang="zh-CN" b="1" dirty="0" smtClean="0">
                <a:solidFill>
                  <a:srgbClr val="FF0000"/>
                </a:solidFill>
              </a:rPr>
              <a:t>]</a:t>
            </a:r>
            <a:r>
              <a:rPr lang="zh-CN" altLang="en-US" b="1" dirty="0" smtClean="0">
                <a:solidFill>
                  <a:srgbClr val="FF0000"/>
                </a:solidFill>
              </a:rPr>
              <a:t>（怀疑是</a:t>
            </a:r>
            <a:r>
              <a:rPr lang="en-US" altLang="zh-CN" b="1" dirty="0" smtClean="0">
                <a:solidFill>
                  <a:srgbClr val="FF0000"/>
                </a:solidFill>
              </a:rPr>
              <a:t>WRITE[-&gt;2],</a:t>
            </a:r>
            <a:r>
              <a:rPr lang="zh-CN" altLang="en-US" b="1" dirty="0" smtClean="0">
                <a:solidFill>
                  <a:srgbClr val="FF0000"/>
                </a:solidFill>
              </a:rPr>
              <a:t>待确认）</a:t>
            </a:r>
            <a:endParaRPr lang="en-US" altLang="zh-CN" b="1" dirty="0">
              <a:solidFill>
                <a:srgbClr val="FF0000"/>
              </a:solidFill>
            </a:endParaRPr>
          </a:p>
          <a:p>
            <a:pPr algn="l">
              <a:lnSpc>
                <a:spcPct val="160000"/>
              </a:lnSpc>
            </a:pPr>
            <a:r>
              <a:rPr lang="zh-CN" altLang="en-US" dirty="0"/>
              <a:t>这被扩展为</a:t>
            </a:r>
          </a:p>
          <a:p>
            <a:pPr algn="l">
              <a:lnSpc>
                <a:spcPct val="160000"/>
              </a:lnSpc>
            </a:pPr>
            <a:r>
              <a:rPr lang="en-US" altLang="zh-CN" dirty="0" smtClean="0"/>
              <a:t>......=&gt;</a:t>
            </a:r>
            <a:r>
              <a:rPr lang="en-US" altLang="zh-CN" dirty="0"/>
              <a:t> WRITE</a:t>
            </a:r>
            <a:r>
              <a:rPr lang="en-US" altLang="zh-CN" dirty="0" smtClean="0"/>
              <a:t>.......=&gt;</a:t>
            </a:r>
            <a:r>
              <a:rPr lang="en-US" altLang="zh-CN" dirty="0"/>
              <a:t> </a:t>
            </a:r>
            <a:r>
              <a:rPr lang="en-US" altLang="zh-CN" dirty="0" smtClean="0"/>
              <a:t>WRITE</a:t>
            </a:r>
          </a:p>
          <a:p>
            <a:pPr marL="342900" indent="-342900" algn="l">
              <a:lnSpc>
                <a:spcPct val="160000"/>
              </a:lnSpc>
              <a:buFont typeface="Wingdings" panose="05000000000000000000" pitchFamily="2" charset="2"/>
              <a:buChar char="Ø"/>
            </a:pPr>
            <a:r>
              <a:rPr lang="zh-CN" altLang="en-US" dirty="0" smtClean="0"/>
              <a:t>这里</a:t>
            </a:r>
            <a:r>
              <a:rPr lang="zh-CN" altLang="en-US" dirty="0"/>
              <a:t>的点可以是不包含命令 </a:t>
            </a:r>
            <a:r>
              <a:rPr lang="en-US" altLang="zh-CN" dirty="0"/>
              <a:t>WRITE </a:t>
            </a:r>
            <a:r>
              <a:rPr lang="zh-CN" altLang="en-US" dirty="0"/>
              <a:t>的任何其他转换，如 </a:t>
            </a:r>
            <a:r>
              <a:rPr lang="en-US" altLang="zh-CN" dirty="0"/>
              <a:t>IDLE</a:t>
            </a:r>
            <a:r>
              <a:rPr lang="zh-CN" altLang="en-US" dirty="0"/>
              <a:t>、</a:t>
            </a:r>
            <a:r>
              <a:rPr lang="en-US" altLang="zh-CN" dirty="0"/>
              <a:t>READ </a:t>
            </a:r>
            <a:r>
              <a:rPr lang="zh-CN" altLang="en-US" dirty="0" smtClean="0"/>
              <a:t>等；</a:t>
            </a:r>
            <a:endParaRPr lang="zh-CN" altLang="en-US" dirty="0"/>
          </a:p>
          <a:p>
            <a:pPr marL="342900" indent="-342900" algn="l">
              <a:lnSpc>
                <a:spcPct val="160000"/>
              </a:lnSpc>
              <a:buFont typeface="Wingdings" panose="05000000000000000000" pitchFamily="2" charset="2"/>
              <a:buChar char="Ø"/>
            </a:pPr>
            <a:r>
              <a:rPr lang="zh-CN" altLang="en-US" dirty="0" smtClean="0"/>
              <a:t>可以</a:t>
            </a:r>
            <a:r>
              <a:rPr lang="zh-CN" altLang="en-US" dirty="0"/>
              <a:t>将重复与非连续与其</a:t>
            </a:r>
            <a:r>
              <a:rPr lang="zh-CN" altLang="en-US" dirty="0" smtClean="0"/>
              <a:t>他转换类型</a:t>
            </a:r>
            <a:r>
              <a:rPr lang="zh-CN" altLang="en-US" dirty="0"/>
              <a:t>混合以创建复杂</a:t>
            </a:r>
            <a:r>
              <a:rPr lang="zh-CN" altLang="en-US" dirty="0" smtClean="0"/>
              <a:t>的转换模式</a:t>
            </a:r>
            <a:r>
              <a:rPr lang="zh-CN" altLang="en-US" dirty="0" smtClean="0"/>
              <a: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946" y="1906925"/>
            <a:ext cx="6035772" cy="2731271"/>
          </a:xfrm>
          <a:prstGeom prst="rect">
            <a:avLst/>
          </a:prstGeom>
        </p:spPr>
      </p:pic>
    </p:spTree>
    <p:extLst>
      <p:ext uri="{BB962C8B-B14F-4D97-AF65-F5344CB8AC3E}">
        <p14:creationId xmlns:p14="http://schemas.microsoft.com/office/powerpoint/2010/main" val="19589839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a:t>Coverpoint</a:t>
            </a:r>
            <a:r>
              <a:rPr lang="en-US" altLang="zh-CN" sz="4000" b="1" dirty="0"/>
              <a:t>-bins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0" y="1327638"/>
            <a:ext cx="10402471" cy="5140895"/>
          </a:xfrm>
        </p:spPr>
        <p:txBody>
          <a:bodyPr>
            <a:normAutofit fontScale="62500" lnSpcReduction="20000"/>
          </a:bodyPr>
          <a:lstStyle/>
          <a:p>
            <a:pPr algn="l"/>
            <a:r>
              <a:rPr lang="zh-CN" altLang="en-US" dirty="0"/>
              <a:t>通配符 </a:t>
            </a:r>
            <a:r>
              <a:rPr lang="en-US" altLang="zh-CN" dirty="0"/>
              <a:t>bin </a:t>
            </a:r>
            <a:r>
              <a:rPr lang="zh-CN" altLang="en-US" dirty="0"/>
              <a:t>创建</a:t>
            </a:r>
          </a:p>
          <a:p>
            <a:pPr marL="342900" indent="-342900" algn="l">
              <a:lnSpc>
                <a:spcPct val="170000"/>
              </a:lnSpc>
              <a:buFont typeface="Wingdings" panose="05000000000000000000" pitchFamily="2" charset="2"/>
              <a:buChar char="Ø"/>
            </a:pPr>
            <a:r>
              <a:rPr lang="zh-CN" altLang="en-US" dirty="0"/>
              <a:t>默认情况下，值或转换 </a:t>
            </a:r>
            <a:r>
              <a:rPr lang="en-US" altLang="zh-CN" dirty="0"/>
              <a:t>bin </a:t>
            </a:r>
            <a:r>
              <a:rPr lang="zh-CN" altLang="en-US" dirty="0"/>
              <a:t>定义可以指定 </a:t>
            </a:r>
            <a:r>
              <a:rPr lang="en-US" altLang="zh-CN" dirty="0"/>
              <a:t>4 </a:t>
            </a:r>
            <a:r>
              <a:rPr lang="zh-CN" altLang="en-US" dirty="0"/>
              <a:t>状态值。 当 </a:t>
            </a:r>
            <a:r>
              <a:rPr lang="en-US" altLang="zh-CN" dirty="0"/>
              <a:t>bin </a:t>
            </a:r>
            <a:r>
              <a:rPr lang="zh-CN" altLang="en-US" dirty="0"/>
              <a:t>定义包含 </a:t>
            </a:r>
            <a:r>
              <a:rPr lang="en-US" altLang="zh-CN" dirty="0"/>
              <a:t>X </a:t>
            </a:r>
            <a:r>
              <a:rPr lang="zh-CN" altLang="en-US" dirty="0"/>
              <a:t>或 </a:t>
            </a:r>
            <a:r>
              <a:rPr lang="en-US" altLang="zh-CN" dirty="0"/>
              <a:t>Z </a:t>
            </a:r>
            <a:r>
              <a:rPr lang="zh-CN" altLang="en-US" dirty="0"/>
              <a:t>时，表示仅当采样值在相同位位置具有 </a:t>
            </a:r>
            <a:r>
              <a:rPr lang="en-US" altLang="zh-CN" dirty="0"/>
              <a:t>X </a:t>
            </a:r>
            <a:r>
              <a:rPr lang="zh-CN" altLang="en-US" dirty="0"/>
              <a:t>或 </a:t>
            </a:r>
            <a:r>
              <a:rPr lang="en-US" altLang="zh-CN" dirty="0"/>
              <a:t>Z </a:t>
            </a:r>
            <a:r>
              <a:rPr lang="zh-CN" altLang="en-US" dirty="0"/>
              <a:t>时才应增加 </a:t>
            </a:r>
            <a:r>
              <a:rPr lang="en-US" altLang="zh-CN" dirty="0"/>
              <a:t>bin </a:t>
            </a:r>
            <a:r>
              <a:rPr lang="zh-CN" altLang="en-US" dirty="0" smtClean="0"/>
              <a:t>计数。 </a:t>
            </a:r>
            <a:r>
              <a:rPr lang="zh-CN" altLang="en-US" dirty="0"/>
              <a:t>通配符 </a:t>
            </a:r>
            <a:r>
              <a:rPr lang="en-US" altLang="zh-CN" dirty="0"/>
              <a:t>bin </a:t>
            </a:r>
            <a:r>
              <a:rPr lang="zh-CN" altLang="en-US" dirty="0"/>
              <a:t>定义导致所有 </a:t>
            </a:r>
            <a:r>
              <a:rPr lang="en-US" altLang="zh-CN" dirty="0"/>
              <a:t>X</a:t>
            </a:r>
            <a:r>
              <a:rPr lang="zh-CN" altLang="en-US" dirty="0"/>
              <a:t>、</a:t>
            </a:r>
            <a:r>
              <a:rPr lang="en-US" altLang="zh-CN" dirty="0"/>
              <a:t>Z </a:t>
            </a:r>
            <a:r>
              <a:rPr lang="zh-CN" altLang="en-US" dirty="0"/>
              <a:t>或 </a:t>
            </a:r>
            <a:r>
              <a:rPr lang="en-US" altLang="zh-CN" dirty="0"/>
              <a:t>? </a:t>
            </a:r>
            <a:r>
              <a:rPr lang="zh-CN" altLang="en-US" dirty="0"/>
              <a:t>被视为 </a:t>
            </a:r>
            <a:r>
              <a:rPr lang="en-US" altLang="zh-CN" dirty="0"/>
              <a:t>0 </a:t>
            </a:r>
            <a:r>
              <a:rPr lang="zh-CN" altLang="en-US" dirty="0"/>
              <a:t>或 </a:t>
            </a:r>
            <a:r>
              <a:rPr lang="en-US" altLang="zh-CN" dirty="0"/>
              <a:t>1 </a:t>
            </a:r>
            <a:r>
              <a:rPr lang="zh-CN" altLang="en-US" dirty="0"/>
              <a:t>的通配符（类似于 </a:t>
            </a:r>
            <a:r>
              <a:rPr lang="en-US" altLang="zh-CN" dirty="0"/>
              <a:t>==? </a:t>
            </a:r>
            <a:r>
              <a:rPr lang="zh-CN" altLang="en-US" dirty="0"/>
              <a:t>运算符）。</a:t>
            </a:r>
          </a:p>
          <a:p>
            <a:pPr algn="l">
              <a:lnSpc>
                <a:spcPct val="170000"/>
              </a:lnSpc>
            </a:pPr>
            <a:r>
              <a:rPr lang="en-US" altLang="zh-CN" dirty="0"/>
              <a:t>wildcard bins</a:t>
            </a:r>
            <a:r>
              <a:rPr lang="zh-CN" altLang="en-US" dirty="0" smtClean="0"/>
              <a:t> </a:t>
            </a:r>
            <a:r>
              <a:rPr lang="en-US" altLang="zh-CN" dirty="0" err="1"/>
              <a:t>abc</a:t>
            </a:r>
            <a:r>
              <a:rPr lang="en-US" altLang="zh-CN" dirty="0"/>
              <a:t> = {2'b1?};</a:t>
            </a:r>
          </a:p>
          <a:p>
            <a:pPr algn="l">
              <a:lnSpc>
                <a:spcPct val="170000"/>
              </a:lnSpc>
            </a:pPr>
            <a:r>
              <a:rPr lang="zh-CN" altLang="en-US" dirty="0"/>
              <a:t>这将涵盖以下值</a:t>
            </a:r>
          </a:p>
          <a:p>
            <a:pPr algn="l"/>
            <a:r>
              <a:rPr lang="zh-CN" altLang="en-US" dirty="0"/>
              <a:t> </a:t>
            </a:r>
            <a:r>
              <a:rPr lang="en-US" altLang="zh-CN" dirty="0"/>
              <a:t>2'b10</a:t>
            </a:r>
          </a:p>
          <a:p>
            <a:pPr algn="l"/>
            <a:r>
              <a:rPr lang="en-US" altLang="zh-CN" dirty="0"/>
              <a:t> 2'b11</a:t>
            </a:r>
          </a:p>
          <a:p>
            <a:pPr marL="342900" indent="-342900" algn="l">
              <a:lnSpc>
                <a:spcPct val="170000"/>
              </a:lnSpc>
              <a:buFont typeface="Wingdings" panose="05000000000000000000" pitchFamily="2" charset="2"/>
              <a:buChar char="Ø"/>
            </a:pPr>
            <a:r>
              <a:rPr lang="zh-CN" altLang="en-US" dirty="0" smtClean="0"/>
              <a:t>转换</a:t>
            </a:r>
            <a:r>
              <a:rPr lang="en-US" altLang="zh-CN" dirty="0" smtClean="0"/>
              <a:t>bin</a:t>
            </a:r>
            <a:r>
              <a:rPr lang="zh-CN" altLang="en-US" dirty="0" smtClean="0"/>
              <a:t>：</a:t>
            </a:r>
            <a:r>
              <a:rPr lang="zh-CN" altLang="en-US" dirty="0"/>
              <a:t>可以</a:t>
            </a:r>
            <a:r>
              <a:rPr lang="zh-CN" altLang="en-US" dirty="0" smtClean="0"/>
              <a:t>为转换</a:t>
            </a:r>
            <a:r>
              <a:rPr lang="en-US" altLang="zh-CN" dirty="0" smtClean="0"/>
              <a:t>bins</a:t>
            </a:r>
            <a:r>
              <a:rPr lang="zh-CN" altLang="en-US" dirty="0" smtClean="0"/>
              <a:t>创建通配符</a:t>
            </a:r>
            <a:r>
              <a:rPr lang="en-US" altLang="zh-CN" dirty="0" smtClean="0"/>
              <a:t>bins</a:t>
            </a:r>
            <a:r>
              <a:rPr lang="zh-CN" altLang="en-US" dirty="0" smtClean="0"/>
              <a:t>，可以</a:t>
            </a:r>
            <a:r>
              <a:rPr lang="zh-CN" altLang="en-US" dirty="0"/>
              <a:t>使用 </a:t>
            </a:r>
            <a:r>
              <a:rPr lang="en-US" altLang="zh-CN" dirty="0"/>
              <a:t>X </a:t>
            </a:r>
            <a:r>
              <a:rPr lang="zh-CN" altLang="en-US" dirty="0"/>
              <a:t>或 </a:t>
            </a:r>
            <a:r>
              <a:rPr lang="en-US" altLang="zh-CN" dirty="0"/>
              <a:t>? </a:t>
            </a:r>
            <a:r>
              <a:rPr lang="zh-CN" altLang="en-US" dirty="0" smtClean="0"/>
              <a:t>。</a:t>
            </a:r>
            <a:endParaRPr lang="zh-CN" altLang="en-US" dirty="0"/>
          </a:p>
          <a:p>
            <a:pPr algn="l">
              <a:lnSpc>
                <a:spcPct val="170000"/>
              </a:lnSpc>
            </a:pPr>
            <a:r>
              <a:rPr lang="en-US" altLang="zh-CN" dirty="0"/>
              <a:t>wildcard bins </a:t>
            </a:r>
            <a:r>
              <a:rPr lang="en-US" altLang="zh-CN" dirty="0" smtClean="0"/>
              <a:t> </a:t>
            </a:r>
            <a:r>
              <a:rPr lang="en-US" altLang="zh-CN" dirty="0" err="1" smtClean="0"/>
              <a:t>abc</a:t>
            </a:r>
            <a:r>
              <a:rPr lang="en-US" altLang="zh-CN" dirty="0" smtClean="0"/>
              <a:t> </a:t>
            </a:r>
            <a:r>
              <a:rPr lang="en-US" altLang="zh-CN" dirty="0"/>
              <a:t>= (2'b1x =&gt; 2'bx0};</a:t>
            </a:r>
          </a:p>
          <a:p>
            <a:pPr algn="l">
              <a:lnSpc>
                <a:spcPct val="170000"/>
              </a:lnSpc>
            </a:pPr>
            <a:r>
              <a:rPr lang="zh-CN" altLang="en-US" dirty="0"/>
              <a:t>这将涵盖以下值</a:t>
            </a:r>
          </a:p>
          <a:p>
            <a:pPr algn="l"/>
            <a:r>
              <a:rPr lang="zh-CN" altLang="en-US" dirty="0"/>
              <a:t> </a:t>
            </a:r>
            <a:r>
              <a:rPr lang="en-US" altLang="zh-CN" dirty="0"/>
              <a:t>2'b10 =&gt; 2'b10</a:t>
            </a:r>
          </a:p>
          <a:p>
            <a:pPr algn="l"/>
            <a:r>
              <a:rPr lang="en-US" altLang="zh-CN" dirty="0"/>
              <a:t> 2'b10 =&gt; 2'b00</a:t>
            </a:r>
          </a:p>
          <a:p>
            <a:pPr algn="l"/>
            <a:r>
              <a:rPr lang="en-US" altLang="zh-CN" dirty="0"/>
              <a:t> 2'b11 =&gt; </a:t>
            </a:r>
            <a:r>
              <a:rPr lang="en-US" altLang="zh-CN" dirty="0" smtClean="0"/>
              <a:t>2'b10</a:t>
            </a:r>
          </a:p>
          <a:p>
            <a:pPr algn="l"/>
            <a:r>
              <a:rPr lang="en-US" altLang="zh-CN" dirty="0"/>
              <a:t> </a:t>
            </a:r>
            <a:r>
              <a:rPr lang="en-US" altLang="zh-CN" dirty="0" smtClean="0"/>
              <a:t>   </a:t>
            </a:r>
            <a:r>
              <a:rPr lang="en-US" altLang="zh-CN" dirty="0"/>
              <a:t>2'b11 =&gt; 2'b00 </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520" y="2865285"/>
            <a:ext cx="5496692" cy="3324689"/>
          </a:xfrm>
          <a:prstGeom prst="rect">
            <a:avLst/>
          </a:prstGeom>
        </p:spPr>
      </p:pic>
    </p:spTree>
    <p:extLst>
      <p:ext uri="{BB962C8B-B14F-4D97-AF65-F5344CB8AC3E}">
        <p14:creationId xmlns:p14="http://schemas.microsoft.com/office/powerpoint/2010/main" val="13787659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a:t>Coverpoint</a:t>
            </a:r>
            <a:r>
              <a:rPr lang="en-US" altLang="zh-CN" sz="4000" b="1" dirty="0"/>
              <a:t>-bins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906925"/>
            <a:ext cx="5485777" cy="4561608"/>
          </a:xfrm>
        </p:spPr>
        <p:txBody>
          <a:bodyPr>
            <a:normAutofit/>
          </a:bodyPr>
          <a:lstStyle/>
          <a:p>
            <a:pPr algn="l"/>
            <a:r>
              <a:rPr lang="en-US" altLang="zh-CN" dirty="0" smtClean="0"/>
              <a:t>Ignore</a:t>
            </a:r>
            <a:r>
              <a:rPr lang="zh-CN" altLang="en-US" dirty="0" smtClean="0"/>
              <a:t> </a:t>
            </a:r>
            <a:r>
              <a:rPr lang="en-US" altLang="zh-CN" dirty="0"/>
              <a:t>bin</a:t>
            </a:r>
          </a:p>
          <a:p>
            <a:pPr marL="342900" indent="-342900" algn="l">
              <a:lnSpc>
                <a:spcPct val="150000"/>
              </a:lnSpc>
              <a:buFont typeface="Wingdings" panose="05000000000000000000" pitchFamily="2" charset="2"/>
              <a:buChar char="Ø"/>
            </a:pPr>
            <a:r>
              <a:rPr lang="zh-CN" altLang="en-US" dirty="0"/>
              <a:t>与覆盖点关联的一组值或转换可以通过将它们指定为 </a:t>
            </a:r>
            <a:r>
              <a:rPr lang="en-US" altLang="zh-CN" dirty="0" err="1"/>
              <a:t>ignore_bins</a:t>
            </a:r>
            <a:r>
              <a:rPr lang="en-US" altLang="zh-CN" dirty="0"/>
              <a:t> </a:t>
            </a:r>
            <a:r>
              <a:rPr lang="zh-CN" altLang="en-US" dirty="0"/>
              <a:t>来明确地排除在覆盖范围之外。 </a:t>
            </a:r>
            <a:endParaRPr lang="en-US" altLang="zh-CN" dirty="0" smtClean="0"/>
          </a:p>
          <a:p>
            <a:pPr marL="342900" indent="-342900" algn="l">
              <a:lnSpc>
                <a:spcPct val="150000"/>
              </a:lnSpc>
              <a:buFont typeface="Wingdings" panose="05000000000000000000" pitchFamily="2" charset="2"/>
              <a:buChar char="Ø"/>
            </a:pPr>
            <a:r>
              <a:rPr lang="en-US" altLang="zh-CN" dirty="0"/>
              <a:t>ignore</a:t>
            </a:r>
            <a:r>
              <a:rPr lang="zh-CN" altLang="en-US" dirty="0" smtClean="0"/>
              <a:t> </a:t>
            </a:r>
            <a:r>
              <a:rPr lang="en-US" altLang="zh-CN" dirty="0"/>
              <a:t>bin </a:t>
            </a:r>
            <a:r>
              <a:rPr lang="zh-CN" altLang="en-US" dirty="0"/>
              <a:t>语法可用于动态覆盖 </a:t>
            </a:r>
            <a:r>
              <a:rPr lang="en-US" altLang="zh-CN" dirty="0"/>
              <a:t>bin </a:t>
            </a:r>
            <a:r>
              <a:rPr lang="zh-CN" altLang="en-US" dirty="0" smtClean="0"/>
              <a:t>禁用。</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000" y="2271535"/>
            <a:ext cx="4867954" cy="2543530"/>
          </a:xfrm>
          <a:prstGeom prst="rect">
            <a:avLst/>
          </a:prstGeom>
        </p:spPr>
      </p:pic>
    </p:spTree>
    <p:extLst>
      <p:ext uri="{BB962C8B-B14F-4D97-AF65-F5344CB8AC3E}">
        <p14:creationId xmlns:p14="http://schemas.microsoft.com/office/powerpoint/2010/main" val="15825534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a:t>Coverpoint</a:t>
            </a:r>
            <a:r>
              <a:rPr lang="en-US" altLang="zh-CN" sz="4000" b="1" dirty="0"/>
              <a:t>-bins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906925"/>
            <a:ext cx="5485777" cy="4561608"/>
          </a:xfrm>
        </p:spPr>
        <p:txBody>
          <a:bodyPr>
            <a:normAutofit fontScale="92500" lnSpcReduction="10000"/>
          </a:bodyPr>
          <a:lstStyle/>
          <a:p>
            <a:pPr algn="l"/>
            <a:r>
              <a:rPr lang="zh-CN" altLang="en-US" dirty="0"/>
              <a:t>非法创建 </a:t>
            </a:r>
            <a:r>
              <a:rPr lang="en-US" altLang="zh-CN" dirty="0"/>
              <a:t>bin</a:t>
            </a:r>
          </a:p>
          <a:p>
            <a:pPr marL="342900" indent="-342900" algn="l">
              <a:lnSpc>
                <a:spcPct val="150000"/>
              </a:lnSpc>
              <a:buFont typeface="Wingdings" panose="05000000000000000000" pitchFamily="2" charset="2"/>
              <a:buChar char="Ø"/>
            </a:pPr>
            <a:r>
              <a:rPr lang="zh-CN" altLang="en-US" dirty="0"/>
              <a:t>与覆盖点相关联的一组值或转换可以通过将它们指定为 </a:t>
            </a:r>
            <a:r>
              <a:rPr lang="en-US" altLang="zh-CN" dirty="0" err="1"/>
              <a:t>invalid_bins</a:t>
            </a:r>
            <a:r>
              <a:rPr lang="en-US" altLang="zh-CN" dirty="0"/>
              <a:t> </a:t>
            </a:r>
            <a:r>
              <a:rPr lang="zh-CN" altLang="en-US" dirty="0"/>
              <a:t>来标记为非法。 击中</a:t>
            </a:r>
            <a:r>
              <a:rPr lang="zh-CN" altLang="en-US" dirty="0" smtClean="0"/>
              <a:t>非法</a:t>
            </a:r>
            <a:r>
              <a:rPr lang="en-US" altLang="zh-CN" dirty="0" smtClean="0"/>
              <a:t>bins</a:t>
            </a:r>
            <a:r>
              <a:rPr lang="zh-CN" altLang="en-US" dirty="0" smtClean="0"/>
              <a:t>会导致仿真器终止</a:t>
            </a:r>
            <a:r>
              <a:rPr lang="zh-CN" altLang="en-US" dirty="0"/>
              <a:t>仿真</a:t>
            </a:r>
            <a:r>
              <a:rPr lang="zh-CN" altLang="en-US" dirty="0" smtClean="0"/>
              <a:t>。</a:t>
            </a:r>
            <a:endParaRPr lang="zh-CN" altLang="en-US" dirty="0"/>
          </a:p>
          <a:p>
            <a:pPr marL="342900" indent="-342900" algn="l">
              <a:lnSpc>
                <a:spcPct val="150000"/>
              </a:lnSpc>
              <a:buFont typeface="Wingdings" panose="05000000000000000000" pitchFamily="2" charset="2"/>
              <a:buChar char="Ø"/>
            </a:pPr>
            <a:r>
              <a:rPr lang="zh-CN" altLang="en-US" dirty="0"/>
              <a:t>通常，应在 </a:t>
            </a:r>
            <a:r>
              <a:rPr lang="en-US" altLang="zh-CN" dirty="0"/>
              <a:t>DUT </a:t>
            </a:r>
            <a:r>
              <a:rPr lang="zh-CN" altLang="en-US" dirty="0"/>
              <a:t>内部变量或 </a:t>
            </a:r>
            <a:r>
              <a:rPr lang="en-US" altLang="zh-CN" dirty="0"/>
              <a:t>DUT </a:t>
            </a:r>
            <a:r>
              <a:rPr lang="zh-CN" altLang="en-US" dirty="0"/>
              <a:t>输出端口上的覆盖点上使用非法 </a:t>
            </a:r>
            <a:r>
              <a:rPr lang="en-US" altLang="zh-CN" dirty="0"/>
              <a:t>bin </a:t>
            </a:r>
            <a:r>
              <a:rPr lang="zh-CN" altLang="en-US" dirty="0"/>
              <a:t>语法。 在</a:t>
            </a:r>
            <a:r>
              <a:rPr lang="zh-CN" altLang="en-US" dirty="0" smtClean="0"/>
              <a:t>测试平台激励上</a:t>
            </a:r>
            <a:r>
              <a:rPr lang="zh-CN" altLang="en-US" dirty="0"/>
              <a:t>使用非法 </a:t>
            </a:r>
            <a:r>
              <a:rPr lang="en-US" altLang="zh-CN" dirty="0"/>
              <a:t>bin </a:t>
            </a:r>
            <a:r>
              <a:rPr lang="zh-CN" altLang="en-US" dirty="0"/>
              <a:t>语法可以防止错误注入。</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20287"/>
            <a:ext cx="4810796" cy="17909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673853"/>
            <a:ext cx="4810796" cy="1486107"/>
          </a:xfrm>
          <a:prstGeom prst="rect">
            <a:avLst/>
          </a:prstGeom>
        </p:spPr>
      </p:pic>
    </p:spTree>
    <p:extLst>
      <p:ext uri="{BB962C8B-B14F-4D97-AF65-F5344CB8AC3E}">
        <p14:creationId xmlns:p14="http://schemas.microsoft.com/office/powerpoint/2010/main" val="8226380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a:t>Cross </a:t>
            </a:r>
            <a:r>
              <a:rPr lang="en-US" altLang="zh-CN" sz="4000" b="1" dirty="0" smtClean="0"/>
              <a:t>Coverage</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534160"/>
            <a:ext cx="6103033" cy="5041822"/>
          </a:xfrm>
        </p:spPr>
        <p:txBody>
          <a:bodyPr>
            <a:normAutofit fontScale="85000" lnSpcReduction="20000"/>
          </a:bodyPr>
          <a:lstStyle/>
          <a:p>
            <a:pPr algn="l"/>
            <a:r>
              <a:rPr lang="zh-CN" altLang="en-US" dirty="0"/>
              <a:t>交叉覆盖</a:t>
            </a:r>
          </a:p>
          <a:p>
            <a:pPr marL="342900" indent="-342900" algn="l">
              <a:lnSpc>
                <a:spcPct val="150000"/>
              </a:lnSpc>
              <a:buFont typeface="Wingdings" panose="05000000000000000000" pitchFamily="2" charset="2"/>
              <a:buChar char="Ø"/>
            </a:pPr>
            <a:r>
              <a:rPr lang="zh-CN" altLang="en-US" dirty="0"/>
              <a:t>覆盖组可以指定两个或多个覆盖点或变量之间的交叉覆盖。 </a:t>
            </a:r>
            <a:endParaRPr lang="en-US" altLang="zh-CN" dirty="0" smtClean="0"/>
          </a:p>
          <a:p>
            <a:pPr marL="342900" indent="-342900" algn="l">
              <a:lnSpc>
                <a:spcPct val="150000"/>
              </a:lnSpc>
              <a:buFont typeface="Wingdings" panose="05000000000000000000" pitchFamily="2" charset="2"/>
              <a:buChar char="Ø"/>
            </a:pPr>
            <a:r>
              <a:rPr lang="zh-CN" altLang="en-US" dirty="0" smtClean="0"/>
              <a:t>交叉</a:t>
            </a:r>
            <a:r>
              <a:rPr lang="zh-CN" altLang="en-US" dirty="0"/>
              <a:t>覆盖是使用 </a:t>
            </a:r>
            <a:r>
              <a:rPr lang="en-US" altLang="zh-CN" dirty="0"/>
              <a:t>cross </a:t>
            </a:r>
            <a:r>
              <a:rPr lang="zh-CN" altLang="en-US" dirty="0"/>
              <a:t>构造指定的。 </a:t>
            </a:r>
            <a:endParaRPr lang="en-US" altLang="zh-CN" dirty="0"/>
          </a:p>
          <a:p>
            <a:pPr marL="342900" indent="-342900" algn="l">
              <a:lnSpc>
                <a:spcPct val="150000"/>
              </a:lnSpc>
              <a:buFont typeface="Wingdings" panose="05000000000000000000" pitchFamily="2" charset="2"/>
              <a:buChar char="Ø"/>
            </a:pPr>
            <a:r>
              <a:rPr lang="zh-CN" altLang="en-US" dirty="0" smtClean="0"/>
              <a:t>在</a:t>
            </a:r>
            <a:r>
              <a:rPr lang="zh-CN" altLang="en-US" dirty="0"/>
              <a:t>验证复杂系统时，验证功能点的组合很重要。</a:t>
            </a:r>
          </a:p>
          <a:p>
            <a:pPr algn="l">
              <a:lnSpc>
                <a:spcPct val="150000"/>
              </a:lnSpc>
            </a:pPr>
            <a:r>
              <a:rPr lang="zh-CN" altLang="en-US" dirty="0" smtClean="0"/>
              <a:t>例子：</a:t>
            </a:r>
            <a:endParaRPr lang="zh-CN" altLang="en-US" dirty="0"/>
          </a:p>
          <a:p>
            <a:pPr marL="342900" indent="-342900" algn="l">
              <a:lnSpc>
                <a:spcPct val="150000"/>
              </a:lnSpc>
              <a:buFont typeface="Wingdings" panose="05000000000000000000" pitchFamily="2" charset="2"/>
              <a:buChar char="l"/>
            </a:pPr>
            <a:r>
              <a:rPr lang="zh-CN" altLang="en-US" dirty="0"/>
              <a:t> </a:t>
            </a:r>
            <a:r>
              <a:rPr lang="zh-CN" altLang="en-US" dirty="0" smtClean="0"/>
              <a:t>内存组件的 </a:t>
            </a:r>
            <a:r>
              <a:rPr lang="en-US" altLang="zh-CN" dirty="0" err="1"/>
              <a:t>cmd</a:t>
            </a:r>
            <a:r>
              <a:rPr lang="en-US" altLang="zh-CN" dirty="0"/>
              <a:t> (READ/WRITE) </a:t>
            </a:r>
            <a:r>
              <a:rPr lang="zh-CN" altLang="en-US" dirty="0" smtClean="0"/>
              <a:t>和</a:t>
            </a:r>
            <a:r>
              <a:rPr lang="en-US" altLang="zh-CN" dirty="0" smtClean="0"/>
              <a:t>address</a:t>
            </a:r>
            <a:r>
              <a:rPr lang="zh-CN" altLang="en-US" dirty="0" smtClean="0"/>
              <a:t>的</a:t>
            </a:r>
            <a:r>
              <a:rPr lang="en-US" altLang="zh-CN" dirty="0" smtClean="0"/>
              <a:t>cross</a:t>
            </a:r>
            <a:r>
              <a:rPr lang="zh-CN" altLang="en-US" dirty="0" smtClean="0"/>
              <a:t>；</a:t>
            </a:r>
            <a:endParaRPr lang="zh-CN" altLang="en-US" dirty="0"/>
          </a:p>
          <a:p>
            <a:pPr marL="342900" indent="-342900" algn="l">
              <a:lnSpc>
                <a:spcPct val="150000"/>
              </a:lnSpc>
              <a:buFont typeface="Wingdings" panose="05000000000000000000" pitchFamily="2" charset="2"/>
              <a:buChar char="l"/>
            </a:pPr>
            <a:r>
              <a:rPr lang="zh-CN" altLang="en-US" dirty="0"/>
              <a:t> 网络组件</a:t>
            </a:r>
            <a:r>
              <a:rPr lang="zh-CN" altLang="en-US" dirty="0" smtClean="0"/>
              <a:t>的</a:t>
            </a:r>
            <a:r>
              <a:rPr lang="en-US" altLang="zh-CN" dirty="0" smtClean="0"/>
              <a:t>packet</a:t>
            </a:r>
            <a:r>
              <a:rPr lang="zh-CN" altLang="en-US" dirty="0" smtClean="0"/>
              <a:t>类型和</a:t>
            </a:r>
            <a:r>
              <a:rPr lang="en-US" altLang="zh-CN" dirty="0"/>
              <a:t>packet</a:t>
            </a:r>
            <a:r>
              <a:rPr lang="zh-CN" altLang="en-US" dirty="0" smtClean="0"/>
              <a:t>长度的</a:t>
            </a:r>
            <a:r>
              <a:rPr lang="en-US" altLang="zh-CN" dirty="0" smtClean="0"/>
              <a:t>cross</a:t>
            </a:r>
            <a:r>
              <a:rPr lang="zh-CN" altLang="en-US" dirty="0" smtClean="0"/>
              <a:t>；</a:t>
            </a:r>
            <a:endParaRPr lang="zh-CN" altLang="en-US" dirty="0"/>
          </a:p>
          <a:p>
            <a:pPr marL="342900" indent="-342900" algn="l">
              <a:lnSpc>
                <a:spcPct val="150000"/>
              </a:lnSpc>
              <a:buFont typeface="Wingdings" panose="05000000000000000000" pitchFamily="2" charset="2"/>
              <a:buChar char="Ø"/>
            </a:pPr>
            <a:r>
              <a:rPr lang="zh-CN" altLang="en-US" dirty="0" smtClean="0"/>
              <a:t>典型的交叉</a:t>
            </a:r>
            <a:r>
              <a:rPr lang="zh-CN" altLang="en-US" dirty="0"/>
              <a:t>覆盖的定义类似于</a:t>
            </a:r>
            <a:r>
              <a:rPr lang="zh-CN" altLang="en-US" dirty="0" smtClean="0"/>
              <a:t>自动</a:t>
            </a:r>
            <a:r>
              <a:rPr lang="en-US" altLang="zh-CN" dirty="0" smtClean="0"/>
              <a:t>bin points</a:t>
            </a:r>
            <a:r>
              <a:rPr lang="zh-CN" altLang="en-US" dirty="0"/>
              <a:t>。</a:t>
            </a:r>
            <a:endParaRPr lang="en-US" altLang="zh-CN" dirty="0" smtClean="0"/>
          </a:p>
        </p:txBody>
      </p:sp>
      <p:pic>
        <p:nvPicPr>
          <p:cNvPr id="4" name="图片 3"/>
          <p:cNvPicPr>
            <a:picLocks noChangeAspect="1"/>
          </p:cNvPicPr>
          <p:nvPr/>
        </p:nvPicPr>
        <p:blipFill>
          <a:blip r:embed="rId3"/>
          <a:stretch>
            <a:fillRect/>
          </a:stretch>
        </p:blipFill>
        <p:spPr>
          <a:xfrm>
            <a:off x="6778139" y="1727757"/>
            <a:ext cx="5124450" cy="647700"/>
          </a:xfrm>
          <a:prstGeom prst="rect">
            <a:avLst/>
          </a:prstGeom>
        </p:spPr>
      </p:pic>
      <p:pic>
        <p:nvPicPr>
          <p:cNvPr id="5" name="图片 4"/>
          <p:cNvPicPr>
            <a:picLocks noChangeAspect="1"/>
          </p:cNvPicPr>
          <p:nvPr/>
        </p:nvPicPr>
        <p:blipFill>
          <a:blip r:embed="rId4"/>
          <a:stretch>
            <a:fillRect/>
          </a:stretch>
        </p:blipFill>
        <p:spPr>
          <a:xfrm>
            <a:off x="6778139" y="2375457"/>
            <a:ext cx="5124450" cy="4200525"/>
          </a:xfrm>
          <a:prstGeom prst="rect">
            <a:avLst/>
          </a:prstGeom>
        </p:spPr>
      </p:pic>
    </p:spTree>
    <p:extLst>
      <p:ext uri="{BB962C8B-B14F-4D97-AF65-F5344CB8AC3E}">
        <p14:creationId xmlns:p14="http://schemas.microsoft.com/office/powerpoint/2010/main" val="36529000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a:t>Cross </a:t>
            </a:r>
            <a:r>
              <a:rPr lang="en-US" altLang="zh-CN" sz="4000" b="1" dirty="0" smtClean="0"/>
              <a:t>Coverage</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0" y="1727757"/>
            <a:ext cx="5091917" cy="4740776"/>
          </a:xfrm>
        </p:spPr>
        <p:txBody>
          <a:bodyPr>
            <a:normAutofit fontScale="92500" lnSpcReduction="10000"/>
          </a:bodyPr>
          <a:lstStyle/>
          <a:p>
            <a:pPr algn="l"/>
            <a:r>
              <a:rPr lang="zh-CN" altLang="en-US" dirty="0" smtClean="0"/>
              <a:t>用户</a:t>
            </a:r>
            <a:r>
              <a:rPr lang="zh-CN" altLang="en-US" dirty="0"/>
              <a:t>定义的交叉覆盖点</a:t>
            </a:r>
          </a:p>
          <a:p>
            <a:pPr marL="342900" indent="-342900" algn="l">
              <a:lnSpc>
                <a:spcPct val="150000"/>
              </a:lnSpc>
              <a:buFont typeface="Wingdings" panose="05000000000000000000" pitchFamily="2" charset="2"/>
              <a:buChar char="Ø"/>
            </a:pPr>
            <a:r>
              <a:rPr lang="zh-CN" altLang="en-US" dirty="0"/>
              <a:t>通常创建 </a:t>
            </a:r>
            <a:r>
              <a:rPr lang="en-US" altLang="zh-CN" dirty="0"/>
              <a:t>auto cross bin </a:t>
            </a:r>
            <a:r>
              <a:rPr lang="zh-CN" altLang="en-US" dirty="0"/>
              <a:t>会导致很多覆盖漏洞，并且可能会</a:t>
            </a:r>
            <a:r>
              <a:rPr lang="zh-CN" altLang="en-US" dirty="0" smtClean="0"/>
              <a:t>导致种类</a:t>
            </a:r>
            <a:r>
              <a:rPr lang="zh-CN" altLang="en-US" dirty="0" smtClean="0"/>
              <a:t>繁多</a:t>
            </a:r>
            <a:r>
              <a:rPr lang="zh-CN" altLang="en-US" dirty="0" smtClean="0"/>
              <a:t>的 </a:t>
            </a:r>
            <a:r>
              <a:rPr lang="en-US" altLang="zh-CN" dirty="0"/>
              <a:t>ignore bin </a:t>
            </a:r>
            <a:r>
              <a:rPr lang="zh-CN" altLang="en-US" dirty="0"/>
              <a:t>语法。 </a:t>
            </a:r>
            <a:endParaRPr lang="en-US" altLang="zh-CN" dirty="0" smtClean="0"/>
          </a:p>
          <a:p>
            <a:pPr marL="342900" indent="-342900" algn="l">
              <a:lnSpc>
                <a:spcPct val="150000"/>
              </a:lnSpc>
              <a:buFont typeface="Wingdings" panose="05000000000000000000" pitchFamily="2" charset="2"/>
              <a:buChar char="Ø"/>
            </a:pPr>
            <a:r>
              <a:rPr lang="zh-CN" altLang="en-US" dirty="0" smtClean="0"/>
              <a:t>所以</a:t>
            </a:r>
            <a:r>
              <a:rPr lang="zh-CN" altLang="en-US" dirty="0"/>
              <a:t>有时会使用用户定义的语法。 用于交叉覆盖的用户定义的 </a:t>
            </a:r>
            <a:r>
              <a:rPr lang="en-US" altLang="zh-CN" dirty="0"/>
              <a:t>bin </a:t>
            </a:r>
            <a:r>
              <a:rPr lang="zh-CN" altLang="en-US" dirty="0"/>
              <a:t>使用 </a:t>
            </a:r>
            <a:r>
              <a:rPr lang="en-US" altLang="zh-CN" dirty="0" err="1"/>
              <a:t>binsof</a:t>
            </a:r>
            <a:r>
              <a:rPr lang="en-US" altLang="zh-CN" dirty="0"/>
              <a:t> </a:t>
            </a:r>
            <a:r>
              <a:rPr lang="zh-CN" altLang="en-US" dirty="0"/>
              <a:t>和 </a:t>
            </a:r>
            <a:r>
              <a:rPr lang="en-US" altLang="zh-CN" dirty="0"/>
              <a:t>intersect </a:t>
            </a:r>
            <a:r>
              <a:rPr lang="zh-CN" altLang="en-US" dirty="0"/>
              <a:t>定义</a:t>
            </a:r>
            <a:r>
              <a:rPr lang="zh-CN" altLang="en-US" dirty="0" smtClean="0"/>
              <a:t>。</a:t>
            </a:r>
            <a:endParaRPr lang="en-US" altLang="zh-CN" dirty="0" smtClean="0"/>
          </a:p>
          <a:p>
            <a:pPr marL="342900" indent="-342900" algn="l">
              <a:lnSpc>
                <a:spcPct val="150000"/>
              </a:lnSpc>
              <a:buFont typeface="Wingdings" panose="05000000000000000000" pitchFamily="2" charset="2"/>
              <a:buChar char="Ø"/>
            </a:pPr>
            <a:r>
              <a:rPr lang="zh-CN" altLang="en-US" dirty="0" smtClean="0"/>
              <a:t> </a:t>
            </a:r>
            <a:r>
              <a:rPr lang="zh-CN" altLang="en-US" dirty="0"/>
              <a:t>要在 </a:t>
            </a:r>
            <a:r>
              <a:rPr lang="en-US" altLang="zh-CN" dirty="0"/>
              <a:t>cross one </a:t>
            </a:r>
            <a:r>
              <a:rPr lang="zh-CN" altLang="en-US" dirty="0"/>
              <a:t>上创建一个 </a:t>
            </a:r>
            <a:r>
              <a:rPr lang="en-US" altLang="zh-CN" dirty="0"/>
              <a:t>ignore bin </a:t>
            </a:r>
            <a:r>
              <a:rPr lang="zh-CN" altLang="en-US" dirty="0"/>
              <a:t>需要使用 </a:t>
            </a:r>
            <a:r>
              <a:rPr lang="en-US" altLang="zh-CN" dirty="0" err="1"/>
              <a:t>binsof</a:t>
            </a:r>
            <a:r>
              <a:rPr lang="en-US" altLang="zh-CN" dirty="0"/>
              <a:t> </a:t>
            </a:r>
            <a:r>
              <a:rPr lang="zh-CN" altLang="en-US" dirty="0"/>
              <a:t>和 </a:t>
            </a:r>
            <a:r>
              <a:rPr lang="en-US" altLang="zh-CN" dirty="0"/>
              <a:t>intersect</a:t>
            </a:r>
            <a:r>
              <a:rPr lang="zh-CN" altLang="en-US" dirty="0"/>
              <a:t>。</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037" y="1727757"/>
            <a:ext cx="6119985" cy="4912266"/>
          </a:xfrm>
          <a:prstGeom prst="rect">
            <a:avLst/>
          </a:prstGeom>
        </p:spPr>
      </p:pic>
    </p:spTree>
    <p:extLst>
      <p:ext uri="{BB962C8B-B14F-4D97-AF65-F5344CB8AC3E}">
        <p14:creationId xmlns:p14="http://schemas.microsoft.com/office/powerpoint/2010/main" val="23981658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smtClean="0"/>
              <a:t>Coverage options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0328" y="1771719"/>
            <a:ext cx="6454726" cy="4740776"/>
          </a:xfrm>
        </p:spPr>
        <p:txBody>
          <a:bodyPr>
            <a:normAutofit fontScale="70000" lnSpcReduction="20000"/>
          </a:bodyPr>
          <a:lstStyle/>
          <a:p>
            <a:pPr algn="l"/>
            <a:r>
              <a:rPr lang="zh-CN" altLang="en-US" dirty="0"/>
              <a:t>覆盖选项</a:t>
            </a:r>
          </a:p>
          <a:p>
            <a:pPr marL="342900" indent="-342900" algn="l">
              <a:lnSpc>
                <a:spcPct val="150000"/>
              </a:lnSpc>
              <a:buFont typeface="Wingdings" panose="05000000000000000000" pitchFamily="2" charset="2"/>
              <a:buChar char="Ø"/>
            </a:pPr>
            <a:r>
              <a:rPr lang="en-US" altLang="zh-CN" dirty="0" err="1" smtClean="0"/>
              <a:t>SystemVerilog</a:t>
            </a:r>
            <a:r>
              <a:rPr lang="zh-CN" altLang="en-US" dirty="0"/>
              <a:t>提供了</a:t>
            </a:r>
            <a:r>
              <a:rPr lang="zh-CN" altLang="en-US" dirty="0" smtClean="0"/>
              <a:t>控制</a:t>
            </a:r>
            <a:r>
              <a:rPr lang="en-US" altLang="zh-CN" dirty="0" err="1" smtClean="0"/>
              <a:t>covergroup</a:t>
            </a:r>
            <a:r>
              <a:rPr lang="zh-CN" altLang="en-US" dirty="0" smtClean="0"/>
              <a:t>，</a:t>
            </a:r>
            <a:r>
              <a:rPr lang="en-US" altLang="zh-CN" dirty="0" err="1" smtClean="0"/>
              <a:t>coverpoint</a:t>
            </a:r>
            <a:r>
              <a:rPr lang="zh-CN" altLang="en-US" dirty="0" smtClean="0"/>
              <a:t>和</a:t>
            </a:r>
            <a:r>
              <a:rPr lang="en-US" altLang="zh-CN" dirty="0" smtClean="0"/>
              <a:t>cross</a:t>
            </a:r>
            <a:r>
              <a:rPr lang="zh-CN" altLang="en-US" dirty="0" smtClean="0"/>
              <a:t>的</a:t>
            </a:r>
            <a:r>
              <a:rPr lang="zh-CN" altLang="en-US" dirty="0"/>
              <a:t>行为的方法。 </a:t>
            </a:r>
            <a:endParaRPr lang="en-US" altLang="zh-CN" dirty="0" smtClean="0"/>
          </a:p>
          <a:p>
            <a:pPr marL="342900" indent="-342900" algn="l">
              <a:lnSpc>
                <a:spcPct val="150000"/>
              </a:lnSpc>
              <a:buFont typeface="Wingdings" panose="05000000000000000000" pitchFamily="2" charset="2"/>
              <a:buChar char="Ø"/>
            </a:pPr>
            <a:r>
              <a:rPr lang="zh-CN" altLang="en-US" dirty="0" smtClean="0"/>
              <a:t>这些</a:t>
            </a:r>
            <a:r>
              <a:rPr lang="zh-CN" altLang="en-US" dirty="0"/>
              <a:t>覆盖选项最常见的使用之一是</a:t>
            </a:r>
            <a:r>
              <a:rPr lang="zh-CN" altLang="en-US" dirty="0" smtClean="0"/>
              <a:t>设置</a:t>
            </a:r>
            <a:r>
              <a:rPr lang="en-US" altLang="zh-CN" dirty="0" err="1"/>
              <a:t>covergroup</a:t>
            </a:r>
            <a:r>
              <a:rPr lang="zh-CN" altLang="en-US" dirty="0" smtClean="0"/>
              <a:t>的</a:t>
            </a:r>
            <a:r>
              <a:rPr lang="zh-CN" altLang="en-US" dirty="0"/>
              <a:t>权重</a:t>
            </a:r>
            <a:r>
              <a:rPr lang="zh-CN" altLang="en-US" dirty="0" smtClean="0"/>
              <a:t>。 </a:t>
            </a:r>
            <a:endParaRPr lang="en-US" altLang="zh-CN" dirty="0" smtClean="0"/>
          </a:p>
          <a:p>
            <a:pPr marL="342900" indent="-342900" algn="l">
              <a:lnSpc>
                <a:spcPct val="150000"/>
              </a:lnSpc>
              <a:buFont typeface="Wingdings" panose="05000000000000000000" pitchFamily="2" charset="2"/>
              <a:buChar char="Ø"/>
            </a:pPr>
            <a:r>
              <a:rPr lang="zh-CN" altLang="en-US" dirty="0" smtClean="0"/>
              <a:t>在</a:t>
            </a:r>
            <a:r>
              <a:rPr lang="zh-CN" altLang="en-US" dirty="0"/>
              <a:t>一个高级</a:t>
            </a:r>
            <a:r>
              <a:rPr lang="zh-CN" altLang="en-US" dirty="0" smtClean="0"/>
              <a:t>测试平台上</a:t>
            </a:r>
            <a:r>
              <a:rPr lang="zh-CN" altLang="en-US" dirty="0"/>
              <a:t>，可能有</a:t>
            </a:r>
            <a:r>
              <a:rPr lang="zh-CN" altLang="en-US" dirty="0" smtClean="0"/>
              <a:t>许多</a:t>
            </a:r>
            <a:r>
              <a:rPr lang="en-US" altLang="zh-CN" dirty="0" err="1"/>
              <a:t>covergroup</a:t>
            </a:r>
            <a:r>
              <a:rPr lang="en-US" altLang="zh-CN" dirty="0"/>
              <a:t> </a:t>
            </a:r>
            <a:r>
              <a:rPr lang="zh-CN" altLang="en-US" dirty="0" smtClean="0"/>
              <a:t>，从</a:t>
            </a:r>
            <a:r>
              <a:rPr lang="zh-CN" altLang="en-US" dirty="0"/>
              <a:t>验证角度来看，</a:t>
            </a:r>
            <a:r>
              <a:rPr lang="zh-CN" altLang="en-US" dirty="0" smtClean="0"/>
              <a:t>一些</a:t>
            </a:r>
            <a:r>
              <a:rPr lang="en-US" altLang="zh-CN" dirty="0" err="1"/>
              <a:t>covergroup</a:t>
            </a:r>
            <a:r>
              <a:rPr lang="zh-CN" altLang="en-US" dirty="0" smtClean="0"/>
              <a:t>具有</a:t>
            </a:r>
            <a:r>
              <a:rPr lang="zh-CN" altLang="en-US" dirty="0"/>
              <a:t>高优先级，而且它们的数量较少，在其他方面</a:t>
            </a:r>
            <a:r>
              <a:rPr lang="zh-CN" altLang="en-US" dirty="0" smtClean="0"/>
              <a:t>，有低优先级的</a:t>
            </a:r>
            <a:r>
              <a:rPr lang="en-US" altLang="zh-CN" dirty="0" err="1"/>
              <a:t>covergroup</a:t>
            </a:r>
            <a:r>
              <a:rPr lang="en-US" altLang="zh-CN" dirty="0"/>
              <a:t> </a:t>
            </a:r>
            <a:r>
              <a:rPr lang="zh-CN" altLang="en-US" dirty="0" smtClean="0"/>
              <a:t>，它们数量很大。 </a:t>
            </a:r>
            <a:endParaRPr lang="en-US" altLang="zh-CN" dirty="0" smtClean="0"/>
          </a:p>
          <a:p>
            <a:pPr marL="342900" indent="-342900" algn="l">
              <a:lnSpc>
                <a:spcPct val="150000"/>
              </a:lnSpc>
              <a:buFont typeface="Wingdings" panose="05000000000000000000" pitchFamily="2" charset="2"/>
              <a:buChar char="Ø"/>
            </a:pPr>
            <a:r>
              <a:rPr lang="zh-CN" altLang="en-US" dirty="0" smtClean="0"/>
              <a:t>没法让仿真器</a:t>
            </a:r>
            <a:r>
              <a:rPr lang="zh-CN" altLang="en-US" dirty="0"/>
              <a:t>将知道这个优先级信息，因此</a:t>
            </a:r>
            <a:r>
              <a:rPr lang="en-US" altLang="zh-CN" dirty="0" err="1"/>
              <a:t>SystemVerilog</a:t>
            </a:r>
            <a:r>
              <a:rPr lang="zh-CN" altLang="en-US" dirty="0"/>
              <a:t>提供了将此传达</a:t>
            </a:r>
            <a:r>
              <a:rPr lang="zh-CN" altLang="en-US" dirty="0" smtClean="0"/>
              <a:t>给仿真器</a:t>
            </a:r>
            <a:r>
              <a:rPr lang="zh-CN" altLang="en-US" dirty="0"/>
              <a:t>的选项。这样，即使在低优先级</a:t>
            </a:r>
            <a:r>
              <a:rPr lang="zh-CN" altLang="en-US" dirty="0" smtClean="0"/>
              <a:t>的</a:t>
            </a:r>
            <a:r>
              <a:rPr lang="en-US" altLang="zh-CN" dirty="0" err="1"/>
              <a:t>covergroup</a:t>
            </a:r>
            <a:r>
              <a:rPr lang="zh-CN" altLang="en-US" dirty="0" smtClean="0"/>
              <a:t>上</a:t>
            </a:r>
            <a:r>
              <a:rPr lang="zh-CN" altLang="en-US" dirty="0"/>
              <a:t>没有良好的覆盖，也不会在很大程度上影响整体覆盖。</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102" y="1831972"/>
            <a:ext cx="4715533" cy="4620270"/>
          </a:xfrm>
          <a:prstGeom prst="rect">
            <a:avLst/>
          </a:prstGeom>
        </p:spPr>
      </p:pic>
    </p:spTree>
    <p:extLst>
      <p:ext uri="{BB962C8B-B14F-4D97-AF65-F5344CB8AC3E}">
        <p14:creationId xmlns:p14="http://schemas.microsoft.com/office/powerpoint/2010/main" val="7086766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smtClean="0"/>
              <a:t>Coverage options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0328" y="1771719"/>
            <a:ext cx="4379741" cy="4740776"/>
          </a:xfrm>
        </p:spPr>
        <p:txBody>
          <a:bodyPr>
            <a:normAutofit/>
          </a:bodyPr>
          <a:lstStyle/>
          <a:p>
            <a:pPr algn="l"/>
            <a:r>
              <a:rPr lang="zh-CN" altLang="en-US" dirty="0"/>
              <a:t>覆盖</a:t>
            </a:r>
            <a:r>
              <a:rPr lang="zh-CN" altLang="en-US" dirty="0" smtClean="0"/>
              <a:t>选项</a:t>
            </a:r>
            <a:endParaRPr lang="en-US" altLang="zh-CN" dirty="0" smtClean="0"/>
          </a:p>
          <a:p>
            <a:pPr algn="l">
              <a:lnSpc>
                <a:spcPct val="150000"/>
              </a:lnSpc>
            </a:pPr>
            <a:r>
              <a:rPr lang="zh-CN" altLang="en-US" dirty="0"/>
              <a:t>有两种类型的选项</a:t>
            </a:r>
          </a:p>
          <a:p>
            <a:pPr marL="342900" indent="-342900" algn="l">
              <a:lnSpc>
                <a:spcPct val="150000"/>
              </a:lnSpc>
              <a:buFont typeface="Wingdings" panose="05000000000000000000" pitchFamily="2" charset="2"/>
              <a:buChar char="l"/>
            </a:pPr>
            <a:r>
              <a:rPr lang="zh-CN" altLang="en-US" dirty="0"/>
              <a:t></a:t>
            </a:r>
            <a:r>
              <a:rPr lang="en-US" altLang="zh-CN" dirty="0" err="1"/>
              <a:t>CockGroup</a:t>
            </a:r>
            <a:r>
              <a:rPr lang="zh-CN" altLang="en-US" dirty="0"/>
              <a:t>实例特定选项</a:t>
            </a:r>
          </a:p>
          <a:p>
            <a:pPr marL="342900" indent="-342900" algn="l">
              <a:lnSpc>
                <a:spcPct val="150000"/>
              </a:lnSpc>
              <a:buFont typeface="Wingdings" panose="05000000000000000000" pitchFamily="2" charset="2"/>
              <a:buChar char="l"/>
            </a:pPr>
            <a:r>
              <a:rPr lang="zh-CN" altLang="en-US" dirty="0"/>
              <a:t>所有实例特定选项</a:t>
            </a:r>
          </a:p>
          <a:p>
            <a:pPr algn="l">
              <a:lnSpc>
                <a:spcPct val="150000"/>
              </a:lnSpc>
            </a:pPr>
            <a:r>
              <a:rPr lang="zh-CN" altLang="en-US" dirty="0"/>
              <a:t>下表显示了</a:t>
            </a:r>
            <a:r>
              <a:rPr lang="en-US" altLang="zh-CN" dirty="0" err="1"/>
              <a:t>SystemVerilog</a:t>
            </a:r>
            <a:r>
              <a:rPr lang="zh-CN" altLang="en-US" dirty="0"/>
              <a:t>中可用的所有选项，以控制覆盖组的</a:t>
            </a:r>
            <a:r>
              <a:rPr lang="zh-CN" altLang="en-US" dirty="0" smtClean="0"/>
              <a:t>行为。</a:t>
            </a:r>
            <a:endParaRPr lang="zh-CN" altLang="en-US" dirty="0"/>
          </a:p>
          <a:p>
            <a:pPr algn="l"/>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534160"/>
            <a:ext cx="6421315" cy="398740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5521570"/>
            <a:ext cx="6421315" cy="1336430"/>
          </a:xfrm>
          <a:prstGeom prst="rect">
            <a:avLst/>
          </a:prstGeom>
        </p:spPr>
      </p:pic>
    </p:spTree>
    <p:extLst>
      <p:ext uri="{BB962C8B-B14F-4D97-AF65-F5344CB8AC3E}">
        <p14:creationId xmlns:p14="http://schemas.microsoft.com/office/powerpoint/2010/main" val="420052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第一步 规划覆盖验证</a:t>
            </a:r>
            <a:endParaRPr lang="en-US" altLang="zh-CN" sz="4000"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5231424" cy="4934373"/>
          </a:xfrm>
        </p:spPr>
        <p:txBody>
          <a:bodyPr>
            <a:normAutofit/>
          </a:bodyPr>
          <a:lstStyle/>
          <a:p>
            <a:r>
              <a:rPr lang="zh-CN" altLang="en-US" b="1" dirty="0" smtClean="0"/>
              <a:t>基于</a:t>
            </a:r>
            <a:r>
              <a:rPr lang="en-US" altLang="zh-CN" b="1" dirty="0" smtClean="0"/>
              <a:t>EXCEL</a:t>
            </a:r>
            <a:r>
              <a:rPr lang="zh-CN" altLang="en-US" b="1" dirty="0" smtClean="0"/>
              <a:t>工具的覆盖率工具示例</a:t>
            </a:r>
            <a:endParaRPr lang="en-US" altLang="zh-CN" dirty="0"/>
          </a:p>
          <a:p>
            <a:pPr algn="l"/>
            <a:endParaRPr lang="zh-CN" altLang="en-US" dirty="0"/>
          </a:p>
        </p:txBody>
      </p:sp>
      <p:pic>
        <p:nvPicPr>
          <p:cNvPr id="7" name="图片 6"/>
          <p:cNvPicPr>
            <a:picLocks noChangeAspect="1"/>
          </p:cNvPicPr>
          <p:nvPr/>
        </p:nvPicPr>
        <p:blipFill>
          <a:blip r:embed="rId3"/>
          <a:stretch>
            <a:fillRect/>
          </a:stretch>
        </p:blipFill>
        <p:spPr>
          <a:xfrm>
            <a:off x="589085" y="2271233"/>
            <a:ext cx="11051931" cy="4313107"/>
          </a:xfrm>
          <a:prstGeom prst="rect">
            <a:avLst/>
          </a:prstGeom>
        </p:spPr>
      </p:pic>
    </p:spTree>
    <p:extLst>
      <p:ext uri="{BB962C8B-B14F-4D97-AF65-F5344CB8AC3E}">
        <p14:creationId xmlns:p14="http://schemas.microsoft.com/office/powerpoint/2010/main" val="39547378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smtClean="0"/>
              <a:t>Coverage Methods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0" y="1727757"/>
            <a:ext cx="5654626" cy="4740776"/>
          </a:xfrm>
        </p:spPr>
        <p:txBody>
          <a:bodyPr>
            <a:normAutofit fontScale="62500" lnSpcReduction="20000"/>
          </a:bodyPr>
          <a:lstStyle/>
          <a:p>
            <a:pPr algn="l"/>
            <a:r>
              <a:rPr lang="zh-CN" altLang="en-US" dirty="0" smtClean="0"/>
              <a:t>覆盖</a:t>
            </a:r>
            <a:r>
              <a:rPr lang="zh-CN" altLang="en-US" dirty="0"/>
              <a:t>方法</a:t>
            </a:r>
          </a:p>
          <a:p>
            <a:pPr algn="l">
              <a:lnSpc>
                <a:spcPct val="160000"/>
              </a:lnSpc>
            </a:pPr>
            <a:r>
              <a:rPr lang="en-US" altLang="zh-CN" dirty="0" err="1"/>
              <a:t>Sytemverilog</a:t>
            </a:r>
            <a:r>
              <a:rPr lang="en-US" altLang="zh-CN" dirty="0"/>
              <a:t> </a:t>
            </a:r>
            <a:r>
              <a:rPr lang="zh-CN" altLang="en-US" dirty="0"/>
              <a:t>提供了一组预定义的方法来处理</a:t>
            </a:r>
            <a:r>
              <a:rPr lang="en-US" altLang="zh-CN" dirty="0" err="1"/>
              <a:t>covergroup</a:t>
            </a:r>
            <a:r>
              <a:rPr lang="zh-CN" altLang="en-US" dirty="0"/>
              <a:t>。 下面的方法列表。</a:t>
            </a:r>
          </a:p>
          <a:p>
            <a:pPr marL="342900" indent="-342900" algn="l">
              <a:lnSpc>
                <a:spcPct val="160000"/>
              </a:lnSpc>
              <a:buFont typeface="Wingdings" panose="05000000000000000000" pitchFamily="2" charset="2"/>
              <a:buChar char="l"/>
            </a:pPr>
            <a:r>
              <a:rPr lang="zh-CN" altLang="en-US" dirty="0"/>
              <a:t> </a:t>
            </a:r>
            <a:r>
              <a:rPr lang="en-US" altLang="zh-CN" dirty="0"/>
              <a:t>void sample() </a:t>
            </a:r>
            <a:r>
              <a:rPr lang="zh-CN" altLang="en-US" dirty="0"/>
              <a:t>：触发</a:t>
            </a:r>
            <a:r>
              <a:rPr lang="en-US" altLang="zh-CN" dirty="0" err="1"/>
              <a:t>covergroup</a:t>
            </a:r>
            <a:r>
              <a:rPr lang="zh-CN" altLang="en-US" dirty="0"/>
              <a:t>的采样</a:t>
            </a:r>
          </a:p>
          <a:p>
            <a:pPr marL="342900" indent="-342900" algn="l">
              <a:lnSpc>
                <a:spcPct val="160000"/>
              </a:lnSpc>
              <a:buFont typeface="Wingdings" panose="05000000000000000000" pitchFamily="2" charset="2"/>
              <a:buChar char="l"/>
            </a:pPr>
            <a:r>
              <a:rPr lang="zh-CN" altLang="en-US" dirty="0"/>
              <a:t> </a:t>
            </a:r>
            <a:r>
              <a:rPr lang="en-US" altLang="zh-CN" dirty="0"/>
              <a:t>real </a:t>
            </a:r>
            <a:r>
              <a:rPr lang="en-US" altLang="zh-CN" dirty="0" err="1"/>
              <a:t>get_coverage</a:t>
            </a:r>
            <a:r>
              <a:rPr lang="en-US" altLang="zh-CN" dirty="0"/>
              <a:t>() </a:t>
            </a:r>
            <a:r>
              <a:rPr lang="zh-CN" altLang="en-US" dirty="0"/>
              <a:t>：计算覆盖数，返回值为</a:t>
            </a:r>
            <a:r>
              <a:rPr lang="en-US" altLang="zh-CN" dirty="0"/>
              <a:t>0</a:t>
            </a:r>
            <a:r>
              <a:rPr lang="zh-CN" altLang="en-US" dirty="0"/>
              <a:t>到</a:t>
            </a:r>
            <a:r>
              <a:rPr lang="en-US" altLang="zh-CN" dirty="0"/>
              <a:t>100</a:t>
            </a:r>
          </a:p>
          <a:p>
            <a:pPr marL="342900" indent="-342900" algn="l">
              <a:lnSpc>
                <a:spcPct val="160000"/>
              </a:lnSpc>
              <a:buFont typeface="Wingdings" panose="05000000000000000000" pitchFamily="2" charset="2"/>
              <a:buChar char="l"/>
            </a:pPr>
            <a:r>
              <a:rPr lang="en-US" altLang="zh-CN" dirty="0"/>
              <a:t> real </a:t>
            </a:r>
            <a:r>
              <a:rPr lang="en-US" altLang="zh-CN" dirty="0" err="1"/>
              <a:t>get_inst_coverage</a:t>
            </a:r>
            <a:r>
              <a:rPr lang="en-US" altLang="zh-CN" dirty="0"/>
              <a:t>() </a:t>
            </a:r>
            <a:r>
              <a:rPr lang="zh-CN" altLang="en-US" dirty="0"/>
              <a:t>：计算给定实例的覆盖数，返回值为</a:t>
            </a:r>
            <a:r>
              <a:rPr lang="en-US" altLang="zh-CN" dirty="0"/>
              <a:t>0</a:t>
            </a:r>
            <a:r>
              <a:rPr lang="zh-CN" altLang="en-US" dirty="0"/>
              <a:t>到</a:t>
            </a:r>
            <a:r>
              <a:rPr lang="en-US" altLang="zh-CN" dirty="0"/>
              <a:t>100</a:t>
            </a:r>
          </a:p>
          <a:p>
            <a:pPr marL="342900" indent="-342900" algn="l">
              <a:lnSpc>
                <a:spcPct val="160000"/>
              </a:lnSpc>
              <a:buFont typeface="Wingdings" panose="05000000000000000000" pitchFamily="2" charset="2"/>
              <a:buChar char="l"/>
            </a:pPr>
            <a:r>
              <a:rPr lang="en-US" altLang="zh-CN" dirty="0"/>
              <a:t> void </a:t>
            </a:r>
            <a:r>
              <a:rPr lang="en-US" altLang="zh-CN" dirty="0" err="1"/>
              <a:t>set_inst_name</a:t>
            </a:r>
            <a:r>
              <a:rPr lang="en-US" altLang="zh-CN" dirty="0"/>
              <a:t>(string) : </a:t>
            </a:r>
            <a:r>
              <a:rPr lang="zh-CN" altLang="en-US" dirty="0"/>
              <a:t>设置给定字符串的实例名称</a:t>
            </a:r>
          </a:p>
          <a:p>
            <a:pPr marL="342900" indent="-342900" algn="l">
              <a:lnSpc>
                <a:spcPct val="160000"/>
              </a:lnSpc>
              <a:buFont typeface="Wingdings" panose="05000000000000000000" pitchFamily="2" charset="2"/>
              <a:buChar char="l"/>
            </a:pPr>
            <a:r>
              <a:rPr lang="zh-CN" altLang="en-US" dirty="0"/>
              <a:t> </a:t>
            </a:r>
            <a:r>
              <a:rPr lang="en-US" altLang="zh-CN" dirty="0"/>
              <a:t>void start() </a:t>
            </a:r>
            <a:r>
              <a:rPr lang="zh-CN" altLang="en-US" dirty="0"/>
              <a:t>：开始收集覆盖率</a:t>
            </a:r>
          </a:p>
          <a:p>
            <a:pPr marL="342900" indent="-342900" algn="l">
              <a:lnSpc>
                <a:spcPct val="160000"/>
              </a:lnSpc>
              <a:buFont typeface="Wingdings" panose="05000000000000000000" pitchFamily="2" charset="2"/>
              <a:buChar char="l"/>
            </a:pPr>
            <a:r>
              <a:rPr lang="zh-CN" altLang="en-US" dirty="0"/>
              <a:t> </a:t>
            </a:r>
            <a:r>
              <a:rPr lang="en-US" altLang="zh-CN" dirty="0"/>
              <a:t>void stop() </a:t>
            </a:r>
            <a:r>
              <a:rPr lang="zh-CN" altLang="en-US" dirty="0"/>
              <a:t>：停止收集覆盖率</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746" y="1599729"/>
            <a:ext cx="5330064" cy="5029671"/>
          </a:xfrm>
          <a:prstGeom prst="rect">
            <a:avLst/>
          </a:prstGeom>
        </p:spPr>
      </p:pic>
    </p:spTree>
    <p:extLst>
      <p:ext uri="{BB962C8B-B14F-4D97-AF65-F5344CB8AC3E}">
        <p14:creationId xmlns:p14="http://schemas.microsoft.com/office/powerpoint/2010/main" val="28832142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smtClean="0"/>
              <a:t>Coverage System Tasks</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0" y="1727757"/>
            <a:ext cx="5733757" cy="4740776"/>
          </a:xfrm>
        </p:spPr>
        <p:txBody>
          <a:bodyPr>
            <a:normAutofit fontScale="70000" lnSpcReduction="20000"/>
          </a:bodyPr>
          <a:lstStyle/>
          <a:p>
            <a:pPr algn="l"/>
            <a:r>
              <a:rPr lang="zh-CN" altLang="en-US" dirty="0"/>
              <a:t>覆盖系统任务</a:t>
            </a:r>
          </a:p>
          <a:p>
            <a:pPr algn="l">
              <a:lnSpc>
                <a:spcPct val="160000"/>
              </a:lnSpc>
            </a:pPr>
            <a:r>
              <a:rPr lang="en-US" altLang="zh-CN" dirty="0" err="1"/>
              <a:t>SystemVerilog</a:t>
            </a:r>
            <a:r>
              <a:rPr lang="zh-CN" altLang="en-US" dirty="0"/>
              <a:t>提供了一组系统任务，以帮助管理覆盖数据收集，如下所示</a:t>
            </a:r>
          </a:p>
          <a:p>
            <a:pPr marL="342900" indent="-342900" algn="l">
              <a:lnSpc>
                <a:spcPct val="160000"/>
              </a:lnSpc>
              <a:buFont typeface="Wingdings" panose="05000000000000000000" pitchFamily="2" charset="2"/>
              <a:buChar char="l"/>
            </a:pPr>
            <a:r>
              <a:rPr lang="zh-CN" altLang="en-US" dirty="0"/>
              <a:t></a:t>
            </a:r>
            <a:r>
              <a:rPr lang="en-US" altLang="zh-CN" dirty="0"/>
              <a:t>$ </a:t>
            </a:r>
            <a:r>
              <a:rPr lang="en-US" altLang="zh-CN" dirty="0" err="1"/>
              <a:t>set_coverage_db_name</a:t>
            </a:r>
            <a:r>
              <a:rPr lang="zh-CN" altLang="en-US" dirty="0"/>
              <a:t>（</a:t>
            </a:r>
            <a:r>
              <a:rPr lang="en-US" altLang="zh-CN" dirty="0"/>
              <a:t>name</a:t>
            </a:r>
            <a:r>
              <a:rPr lang="zh-CN" altLang="en-US" dirty="0"/>
              <a:t>）：设置覆盖数据库的文件名，</a:t>
            </a:r>
            <a:r>
              <a:rPr lang="zh-CN" altLang="en-US" dirty="0" smtClean="0"/>
              <a:t>在</a:t>
            </a:r>
            <a:r>
              <a:rPr lang="zh-CN" altLang="en-US" dirty="0"/>
              <a:t>仿真</a:t>
            </a:r>
            <a:r>
              <a:rPr lang="zh-CN" altLang="en-US" dirty="0" smtClean="0"/>
              <a:t>运行</a:t>
            </a:r>
            <a:r>
              <a:rPr lang="zh-CN" altLang="en-US" dirty="0"/>
              <a:t>结束时保存覆盖信息。</a:t>
            </a:r>
            <a:endParaRPr lang="en-US" altLang="zh-CN" dirty="0" smtClean="0"/>
          </a:p>
          <a:p>
            <a:pPr marL="342900" indent="-342900" algn="l">
              <a:lnSpc>
                <a:spcPct val="160000"/>
              </a:lnSpc>
              <a:buFont typeface="Wingdings" panose="05000000000000000000" pitchFamily="2" charset="2"/>
              <a:buChar char="l"/>
            </a:pPr>
            <a:r>
              <a:rPr lang="zh-CN" altLang="en-US" dirty="0" smtClean="0"/>
              <a:t></a:t>
            </a:r>
            <a:r>
              <a:rPr lang="en-US" altLang="zh-CN" dirty="0"/>
              <a:t>$ </a:t>
            </a:r>
            <a:r>
              <a:rPr lang="en-US" altLang="zh-CN" dirty="0" err="1"/>
              <a:t>load_coverage_db</a:t>
            </a:r>
            <a:r>
              <a:rPr lang="zh-CN" altLang="en-US" dirty="0"/>
              <a:t>（</a:t>
            </a:r>
            <a:r>
              <a:rPr lang="en-US" altLang="zh-CN" dirty="0"/>
              <a:t>name</a:t>
            </a:r>
            <a:r>
              <a:rPr lang="zh-CN" altLang="en-US" dirty="0"/>
              <a:t>）：从给定的文件名加载所有覆盖组类型的累积覆盖信息。</a:t>
            </a:r>
          </a:p>
          <a:p>
            <a:pPr marL="342900" indent="-342900" algn="l">
              <a:lnSpc>
                <a:spcPct val="160000"/>
              </a:lnSpc>
              <a:buFont typeface="Wingdings" panose="05000000000000000000" pitchFamily="2" charset="2"/>
              <a:buChar char="l"/>
            </a:pPr>
            <a:r>
              <a:rPr lang="zh-CN" altLang="en-US" dirty="0"/>
              <a:t></a:t>
            </a:r>
            <a:r>
              <a:rPr lang="en-US" altLang="zh-CN" dirty="0"/>
              <a:t>$ </a:t>
            </a:r>
            <a:r>
              <a:rPr lang="en-US" altLang="zh-CN" dirty="0" err="1"/>
              <a:t>get_coverage</a:t>
            </a:r>
            <a:r>
              <a:rPr lang="zh-CN" altLang="en-US" dirty="0"/>
              <a:t>（）：返回到</a:t>
            </a:r>
            <a:r>
              <a:rPr lang="en-US" altLang="zh-CN" dirty="0"/>
              <a:t>0</a:t>
            </a:r>
            <a:r>
              <a:rPr lang="zh-CN" altLang="en-US" dirty="0"/>
              <a:t>到</a:t>
            </a:r>
            <a:r>
              <a:rPr lang="en-US" altLang="zh-CN" dirty="0"/>
              <a:t>100</a:t>
            </a:r>
            <a:r>
              <a:rPr lang="zh-CN" altLang="en-US" dirty="0"/>
              <a:t>范围内所有覆盖组类型的整体覆盖范围。 如上所述计算</a:t>
            </a:r>
            <a:r>
              <a:rPr lang="zh-CN" altLang="en-US" dirty="0" smtClean="0"/>
              <a:t>该数字</a:t>
            </a:r>
            <a:r>
              <a:rPr lang="zh-CN" altLang="en-US" dirty="0"/>
              <a: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178" y="1639832"/>
            <a:ext cx="4798605" cy="5130243"/>
          </a:xfrm>
          <a:prstGeom prst="rect">
            <a:avLst/>
          </a:prstGeom>
        </p:spPr>
      </p:pic>
    </p:spTree>
    <p:extLst>
      <p:ext uri="{BB962C8B-B14F-4D97-AF65-F5344CB8AC3E}">
        <p14:creationId xmlns:p14="http://schemas.microsoft.com/office/powerpoint/2010/main" val="10039124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smtClean="0"/>
              <a:t>covergroup</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727757"/>
            <a:ext cx="4724400" cy="4740776"/>
          </a:xfrm>
        </p:spPr>
        <p:txBody>
          <a:bodyPr>
            <a:normAutofit/>
          </a:bodyPr>
          <a:lstStyle/>
          <a:p>
            <a:pPr algn="l"/>
            <a:r>
              <a:rPr lang="en-US" altLang="zh-CN" dirty="0" err="1"/>
              <a:t>Covergroup</a:t>
            </a:r>
            <a:r>
              <a:rPr lang="zh-CN" altLang="en-US" dirty="0"/>
              <a:t>示例：</a:t>
            </a:r>
            <a:endParaRPr lang="en-US" altLang="zh-CN" dirty="0"/>
          </a:p>
          <a:p>
            <a:pPr algn="l"/>
            <a:r>
              <a:rPr lang="zh-CN" altLang="en-US" dirty="0"/>
              <a:t>在这个例子中，覆盖率组</a:t>
            </a:r>
            <a:r>
              <a:rPr lang="en-US" altLang="zh-CN" dirty="0" err="1"/>
              <a:t>cg_example</a:t>
            </a:r>
            <a:r>
              <a:rPr lang="zh-CN" altLang="en-US" dirty="0"/>
              <a:t>中定义了覆盖率点</a:t>
            </a:r>
            <a:r>
              <a:rPr lang="en-US" altLang="zh-CN" dirty="0"/>
              <a:t>a</a:t>
            </a:r>
            <a:r>
              <a:rPr lang="zh-CN" altLang="en-US" dirty="0"/>
              <a:t>，并进一步在覆盖点</a:t>
            </a:r>
            <a:r>
              <a:rPr lang="en-US" altLang="zh-CN" dirty="0"/>
              <a:t>a</a:t>
            </a:r>
            <a:r>
              <a:rPr lang="zh-CN" altLang="en-US" dirty="0"/>
              <a:t>中定义了两个容器</a:t>
            </a:r>
            <a:r>
              <a:rPr lang="en-US" altLang="zh-CN" dirty="0"/>
              <a:t>bins</a:t>
            </a:r>
            <a:r>
              <a:rPr lang="zh-CN" altLang="en-US" dirty="0"/>
              <a:t>，以便对</a:t>
            </a:r>
            <a:r>
              <a:rPr lang="en-US" altLang="zh-CN" dirty="0"/>
              <a:t>a</a:t>
            </a:r>
            <a:r>
              <a:rPr lang="zh-CN" altLang="en-US" dirty="0"/>
              <a:t>值得范围进行统计：一个容器记录</a:t>
            </a:r>
            <a:r>
              <a:rPr lang="en-US" altLang="zh-CN" dirty="0"/>
              <a:t>a</a:t>
            </a:r>
            <a:r>
              <a:rPr lang="zh-CN" altLang="en-US" dirty="0"/>
              <a:t>小于</a:t>
            </a:r>
            <a:r>
              <a:rPr lang="en-US" altLang="zh-CN" dirty="0"/>
              <a:t>4</a:t>
            </a:r>
            <a:r>
              <a:rPr lang="zh-CN" altLang="en-US" dirty="0"/>
              <a:t>的次数，另一个容器记录</a:t>
            </a:r>
            <a:r>
              <a:rPr lang="en-US" altLang="zh-CN" dirty="0"/>
              <a:t>a</a:t>
            </a:r>
            <a:r>
              <a:rPr lang="zh-CN" altLang="en-US" dirty="0"/>
              <a:t>大于</a:t>
            </a:r>
            <a:r>
              <a:rPr lang="en-US" altLang="zh-CN" dirty="0"/>
              <a:t>10</a:t>
            </a:r>
            <a:r>
              <a:rPr lang="zh-CN" altLang="en-US" dirty="0"/>
              <a:t>的次数。</a:t>
            </a:r>
            <a:endParaRPr lang="en-US" altLang="zh-CN" dirty="0"/>
          </a:p>
          <a:p>
            <a:pPr algn="l"/>
            <a:r>
              <a:rPr lang="en-US" altLang="zh-CN" dirty="0"/>
              <a:t>@</a:t>
            </a:r>
            <a:r>
              <a:rPr lang="en-US" altLang="zh-CN" dirty="0" err="1"/>
              <a:t>posedge</a:t>
            </a:r>
            <a:r>
              <a:rPr lang="en-US" altLang="zh-CN" dirty="0"/>
              <a:t> </a:t>
            </a:r>
            <a:r>
              <a:rPr lang="en-US" altLang="zh-CN" dirty="0" err="1"/>
              <a:t>clk</a:t>
            </a:r>
            <a:r>
              <a:rPr lang="en-US" altLang="zh-CN" dirty="0"/>
              <a:t> </a:t>
            </a:r>
            <a:r>
              <a:rPr lang="zh-CN" altLang="en-US" dirty="0"/>
              <a:t>定义了对变量</a:t>
            </a:r>
            <a:r>
              <a:rPr lang="en-US" altLang="zh-CN" dirty="0"/>
              <a:t>a</a:t>
            </a:r>
            <a:r>
              <a:rPr lang="zh-CN" altLang="en-US" dirty="0"/>
              <a:t>的采样时刻，为</a:t>
            </a:r>
            <a:r>
              <a:rPr lang="en-US" altLang="zh-CN" dirty="0" err="1"/>
              <a:t>clk</a:t>
            </a:r>
            <a:r>
              <a:rPr lang="zh-CN" altLang="en-US" dirty="0"/>
              <a:t>的上升沿。</a:t>
            </a:r>
            <a:endParaRPr lang="en-US" altLang="zh-CN" dirty="0"/>
          </a:p>
          <a:p>
            <a:pPr algn="l"/>
            <a:r>
              <a:rPr lang="zh-CN" altLang="en-US" dirty="0"/>
              <a:t>第</a:t>
            </a:r>
            <a:r>
              <a:rPr lang="en-US" altLang="zh-CN" dirty="0"/>
              <a:t>12</a:t>
            </a:r>
            <a:r>
              <a:rPr lang="zh-CN" altLang="en-US" dirty="0"/>
              <a:t>行则对该覆盖率组进行实例化。</a:t>
            </a:r>
            <a:endParaRPr lang="en-US" altLang="zh-CN" dirty="0"/>
          </a:p>
          <a:p>
            <a:pPr algn="l"/>
            <a:endParaRPr lang="zh-CN" altLang="en-US" dirty="0"/>
          </a:p>
        </p:txBody>
      </p:sp>
      <p:pic>
        <p:nvPicPr>
          <p:cNvPr id="5" name="图片 4">
            <a:extLst>
              <a:ext uri="{FF2B5EF4-FFF2-40B4-BE49-F238E27FC236}">
                <a16:creationId xmlns:a16="http://schemas.microsoft.com/office/drawing/2014/main" id="{B9256A6A-D95B-4194-A12F-7E3901BE5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6720" y="1727757"/>
            <a:ext cx="6380479" cy="4740776"/>
          </a:xfrm>
          <a:prstGeom prst="rect">
            <a:avLst/>
          </a:prstGeom>
        </p:spPr>
      </p:pic>
    </p:spTree>
    <p:extLst>
      <p:ext uri="{BB962C8B-B14F-4D97-AF65-F5344CB8AC3E}">
        <p14:creationId xmlns:p14="http://schemas.microsoft.com/office/powerpoint/2010/main" val="40459964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a:t>covergroup</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727757"/>
            <a:ext cx="4724400" cy="4740776"/>
          </a:xfrm>
        </p:spPr>
        <p:txBody>
          <a:bodyPr>
            <a:normAutofit/>
          </a:bodyPr>
          <a:lstStyle/>
          <a:p>
            <a:pPr algn="l"/>
            <a:r>
              <a:rPr lang="en-US" altLang="zh-CN" dirty="0" err="1"/>
              <a:t>Covergroup</a:t>
            </a:r>
            <a:r>
              <a:rPr lang="zh-CN" altLang="en-US" dirty="0"/>
              <a:t>示例：</a:t>
            </a:r>
            <a:endParaRPr lang="en-US" altLang="zh-CN" dirty="0"/>
          </a:p>
          <a:p>
            <a:pPr algn="l"/>
            <a:r>
              <a:rPr lang="zh-CN" altLang="en-US" dirty="0"/>
              <a:t>在这个例子中，覆盖率组</a:t>
            </a:r>
            <a:r>
              <a:rPr lang="en-US" altLang="zh-CN" dirty="0"/>
              <a:t>cg_example2</a:t>
            </a:r>
            <a:r>
              <a:rPr lang="zh-CN" altLang="en-US" dirty="0"/>
              <a:t>中定义了覆盖率点</a:t>
            </a:r>
            <a:r>
              <a:rPr lang="en-US" altLang="zh-CN" dirty="0"/>
              <a:t>b</a:t>
            </a:r>
            <a:r>
              <a:rPr lang="zh-CN" altLang="en-US" dirty="0"/>
              <a:t>，并进一步在覆盖点</a:t>
            </a:r>
            <a:r>
              <a:rPr lang="en-US" altLang="zh-CN" dirty="0"/>
              <a:t>b</a:t>
            </a:r>
            <a:r>
              <a:rPr lang="zh-CN" altLang="en-US" dirty="0"/>
              <a:t>中定义了两个容器</a:t>
            </a:r>
            <a:r>
              <a:rPr lang="en-US" altLang="zh-CN" dirty="0"/>
              <a:t>bins</a:t>
            </a:r>
            <a:r>
              <a:rPr lang="zh-CN" altLang="en-US" dirty="0"/>
              <a:t>，在</a:t>
            </a:r>
            <a:r>
              <a:rPr lang="en-US" altLang="zh-CN" dirty="0" err="1"/>
              <a:t>clk</a:t>
            </a:r>
            <a:r>
              <a:rPr lang="zh-CN" altLang="en-US" dirty="0"/>
              <a:t>的上升沿，对</a:t>
            </a:r>
            <a:r>
              <a:rPr lang="en-US" altLang="zh-CN" dirty="0"/>
              <a:t>b</a:t>
            </a:r>
            <a:r>
              <a:rPr lang="zh-CN" altLang="en-US" dirty="0"/>
              <a:t>采样，统计</a:t>
            </a:r>
            <a:r>
              <a:rPr lang="en-US" altLang="zh-CN" dirty="0"/>
              <a:t>b</a:t>
            </a:r>
            <a:r>
              <a:rPr lang="zh-CN" altLang="en-US" dirty="0"/>
              <a:t>由</a:t>
            </a:r>
            <a:r>
              <a:rPr lang="en-US" altLang="zh-CN" dirty="0"/>
              <a:t>4</a:t>
            </a:r>
            <a:r>
              <a:rPr lang="zh-CN" altLang="en-US" dirty="0"/>
              <a:t>变为</a:t>
            </a:r>
            <a:r>
              <a:rPr lang="en-US" altLang="zh-CN" dirty="0"/>
              <a:t>5</a:t>
            </a:r>
            <a:r>
              <a:rPr lang="zh-CN" altLang="en-US" dirty="0"/>
              <a:t>再变为</a:t>
            </a:r>
            <a:r>
              <a:rPr lang="en-US" altLang="zh-CN" dirty="0"/>
              <a:t>6</a:t>
            </a:r>
            <a:r>
              <a:rPr lang="zh-CN" altLang="en-US" dirty="0"/>
              <a:t>的次数和由</a:t>
            </a:r>
            <a:r>
              <a:rPr lang="en-US" altLang="zh-CN" dirty="0"/>
              <a:t>6</a:t>
            </a:r>
            <a:r>
              <a:rPr lang="zh-CN" altLang="en-US" dirty="0"/>
              <a:t>变为</a:t>
            </a:r>
            <a:r>
              <a:rPr lang="en-US" altLang="zh-CN" dirty="0"/>
              <a:t>5</a:t>
            </a:r>
            <a:r>
              <a:rPr lang="zh-CN" altLang="en-US" dirty="0"/>
              <a:t>再变为</a:t>
            </a:r>
            <a:r>
              <a:rPr lang="en-US" altLang="zh-CN" dirty="0"/>
              <a:t>4</a:t>
            </a:r>
            <a:r>
              <a:rPr lang="zh-CN" altLang="en-US" dirty="0"/>
              <a:t>的次数。</a:t>
            </a:r>
            <a:endParaRPr lang="en-US" altLang="zh-CN" dirty="0"/>
          </a:p>
          <a:p>
            <a:pPr algn="l"/>
            <a:endParaRPr lang="zh-CN" altLang="en-US" dirty="0"/>
          </a:p>
        </p:txBody>
      </p:sp>
      <p:pic>
        <p:nvPicPr>
          <p:cNvPr id="8" name="图片 7">
            <a:extLst>
              <a:ext uri="{FF2B5EF4-FFF2-40B4-BE49-F238E27FC236}">
                <a16:creationId xmlns:a16="http://schemas.microsoft.com/office/drawing/2014/main" id="{8D9C0B45-D1F0-49D8-AC35-930408262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0" y="1882888"/>
            <a:ext cx="6672715" cy="3344720"/>
          </a:xfrm>
          <a:prstGeom prst="rect">
            <a:avLst/>
          </a:prstGeom>
        </p:spPr>
      </p:pic>
    </p:spTree>
    <p:extLst>
      <p:ext uri="{BB962C8B-B14F-4D97-AF65-F5344CB8AC3E}">
        <p14:creationId xmlns:p14="http://schemas.microsoft.com/office/powerpoint/2010/main" val="32442860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err="1"/>
              <a:t>covergroup</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727757"/>
            <a:ext cx="4724400" cy="4740776"/>
          </a:xfrm>
        </p:spPr>
        <p:txBody>
          <a:bodyPr>
            <a:normAutofit/>
          </a:bodyPr>
          <a:lstStyle/>
          <a:p>
            <a:pPr algn="l"/>
            <a:r>
              <a:rPr lang="en-US" altLang="zh-CN" dirty="0" err="1"/>
              <a:t>Covergroup</a:t>
            </a:r>
            <a:r>
              <a:rPr lang="zh-CN" altLang="en-US" dirty="0"/>
              <a:t>示例：</a:t>
            </a:r>
            <a:endParaRPr lang="en-US" altLang="zh-CN" dirty="0"/>
          </a:p>
          <a:p>
            <a:pPr algn="l"/>
            <a:r>
              <a:rPr lang="zh-CN" altLang="en-US" dirty="0"/>
              <a:t>在这个例子中，第</a:t>
            </a:r>
            <a:r>
              <a:rPr lang="en-US" altLang="zh-CN" dirty="0"/>
              <a:t>39</a:t>
            </a:r>
            <a:r>
              <a:rPr lang="zh-CN" altLang="en-US" dirty="0"/>
              <a:t>行定义了</a:t>
            </a:r>
            <a:r>
              <a:rPr lang="en-US" altLang="zh-CN" dirty="0" err="1"/>
              <a:t>cp_a</a:t>
            </a:r>
            <a:r>
              <a:rPr lang="zh-CN" altLang="en-US" dirty="0"/>
              <a:t>和</a:t>
            </a:r>
            <a:r>
              <a:rPr lang="en-US" altLang="zh-CN" dirty="0" err="1"/>
              <a:t>cp_b</a:t>
            </a:r>
            <a:r>
              <a:rPr lang="zh-CN" altLang="en-US" dirty="0"/>
              <a:t>的交叉覆盖点，它可以用于统计以下四种情况：</a:t>
            </a:r>
            <a:endParaRPr lang="en-US" altLang="zh-CN" dirty="0"/>
          </a:p>
          <a:p>
            <a:pPr algn="l"/>
            <a:r>
              <a:rPr lang="en-US" altLang="zh-CN" dirty="0"/>
              <a:t>1</a:t>
            </a:r>
            <a:r>
              <a:rPr lang="zh-CN" altLang="en-US" dirty="0"/>
              <a:t>、</a:t>
            </a:r>
            <a:r>
              <a:rPr lang="en-US" altLang="zh-CN" dirty="0"/>
              <a:t>a</a:t>
            </a:r>
            <a:r>
              <a:rPr lang="zh-CN" altLang="en-US" dirty="0"/>
              <a:t>小于</a:t>
            </a:r>
            <a:r>
              <a:rPr lang="en-US" altLang="zh-CN" dirty="0"/>
              <a:t>4</a:t>
            </a:r>
            <a:r>
              <a:rPr lang="zh-CN" altLang="en-US" dirty="0"/>
              <a:t>，</a:t>
            </a:r>
            <a:r>
              <a:rPr lang="en-US" altLang="zh-CN" dirty="0"/>
              <a:t>b</a:t>
            </a:r>
            <a:r>
              <a:rPr lang="zh-CN" altLang="en-US" dirty="0"/>
              <a:t>小于</a:t>
            </a:r>
            <a:r>
              <a:rPr lang="en-US" altLang="zh-CN" dirty="0"/>
              <a:t>3</a:t>
            </a:r>
            <a:r>
              <a:rPr lang="zh-CN" altLang="en-US" dirty="0"/>
              <a:t>；</a:t>
            </a:r>
            <a:endParaRPr lang="en-US" altLang="zh-CN" dirty="0"/>
          </a:p>
          <a:p>
            <a:pPr algn="l"/>
            <a:r>
              <a:rPr lang="en-US" altLang="zh-CN" dirty="0"/>
              <a:t>2</a:t>
            </a:r>
            <a:r>
              <a:rPr lang="zh-CN" altLang="en-US" dirty="0"/>
              <a:t>、</a:t>
            </a:r>
            <a:r>
              <a:rPr lang="en-US" altLang="zh-CN" dirty="0"/>
              <a:t>a</a:t>
            </a:r>
            <a:r>
              <a:rPr lang="zh-CN" altLang="en-US" dirty="0"/>
              <a:t>小于</a:t>
            </a:r>
            <a:r>
              <a:rPr lang="en-US" altLang="zh-CN" dirty="0"/>
              <a:t>4</a:t>
            </a:r>
            <a:r>
              <a:rPr lang="zh-CN" altLang="en-US" dirty="0"/>
              <a:t>，</a:t>
            </a:r>
            <a:r>
              <a:rPr lang="en-US" altLang="zh-CN" dirty="0"/>
              <a:t>b</a:t>
            </a:r>
            <a:r>
              <a:rPr lang="zh-CN" altLang="en-US" dirty="0"/>
              <a:t>大于</a:t>
            </a:r>
            <a:r>
              <a:rPr lang="en-US" altLang="zh-CN" dirty="0"/>
              <a:t>12</a:t>
            </a:r>
            <a:r>
              <a:rPr lang="zh-CN" altLang="en-US" dirty="0"/>
              <a:t>；</a:t>
            </a:r>
            <a:endParaRPr lang="en-US" altLang="zh-CN" dirty="0"/>
          </a:p>
          <a:p>
            <a:pPr algn="l"/>
            <a:r>
              <a:rPr lang="en-US" altLang="zh-CN" dirty="0"/>
              <a:t>3</a:t>
            </a:r>
            <a:r>
              <a:rPr lang="zh-CN" altLang="en-US" dirty="0"/>
              <a:t>、</a:t>
            </a:r>
            <a:r>
              <a:rPr lang="en-US" altLang="zh-CN" dirty="0"/>
              <a:t>a</a:t>
            </a:r>
            <a:r>
              <a:rPr lang="zh-CN" altLang="en-US" dirty="0"/>
              <a:t>大于</a:t>
            </a:r>
            <a:r>
              <a:rPr lang="en-US" altLang="zh-CN" dirty="0"/>
              <a:t>10</a:t>
            </a:r>
            <a:r>
              <a:rPr lang="zh-CN" altLang="en-US" dirty="0"/>
              <a:t>，</a:t>
            </a:r>
            <a:r>
              <a:rPr lang="en-US" altLang="zh-CN" dirty="0"/>
              <a:t>b</a:t>
            </a:r>
            <a:r>
              <a:rPr lang="zh-CN" altLang="en-US" dirty="0"/>
              <a:t>小于</a:t>
            </a:r>
            <a:r>
              <a:rPr lang="en-US" altLang="zh-CN" dirty="0"/>
              <a:t>3</a:t>
            </a:r>
            <a:r>
              <a:rPr lang="zh-CN" altLang="en-US" dirty="0"/>
              <a:t>；</a:t>
            </a:r>
            <a:endParaRPr lang="en-US" altLang="zh-CN" dirty="0"/>
          </a:p>
          <a:p>
            <a:pPr algn="l"/>
            <a:r>
              <a:rPr lang="en-US" altLang="zh-CN" dirty="0"/>
              <a:t>4</a:t>
            </a:r>
            <a:r>
              <a:rPr lang="zh-CN" altLang="en-US" dirty="0"/>
              <a:t>、</a:t>
            </a:r>
            <a:r>
              <a:rPr lang="en-US" altLang="zh-CN" dirty="0"/>
              <a:t>a</a:t>
            </a:r>
            <a:r>
              <a:rPr lang="zh-CN" altLang="en-US" dirty="0"/>
              <a:t>大于</a:t>
            </a:r>
            <a:r>
              <a:rPr lang="en-US" altLang="zh-CN" dirty="0"/>
              <a:t>10</a:t>
            </a:r>
            <a:r>
              <a:rPr lang="zh-CN" altLang="en-US" dirty="0"/>
              <a:t>，</a:t>
            </a:r>
            <a:r>
              <a:rPr lang="en-US" altLang="zh-CN" dirty="0"/>
              <a:t>b</a:t>
            </a:r>
            <a:r>
              <a:rPr lang="zh-CN" altLang="en-US" dirty="0"/>
              <a:t>大于</a:t>
            </a:r>
            <a:r>
              <a:rPr lang="en-US" altLang="zh-CN" dirty="0"/>
              <a:t>12</a:t>
            </a:r>
            <a:r>
              <a:rPr lang="zh-CN" altLang="en-US" dirty="0"/>
              <a:t>；</a:t>
            </a:r>
            <a:endParaRPr lang="en-US" altLang="zh-CN" dirty="0"/>
          </a:p>
          <a:p>
            <a:pPr algn="l"/>
            <a:endParaRPr lang="zh-CN" altLang="en-US" dirty="0"/>
          </a:p>
        </p:txBody>
      </p:sp>
      <p:pic>
        <p:nvPicPr>
          <p:cNvPr id="5" name="图片 4">
            <a:extLst>
              <a:ext uri="{FF2B5EF4-FFF2-40B4-BE49-F238E27FC236}">
                <a16:creationId xmlns:a16="http://schemas.microsoft.com/office/drawing/2014/main" id="{824ADE00-DEFF-4949-AC86-5EAB4C535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634" y="1534160"/>
            <a:ext cx="6145796" cy="5125249"/>
          </a:xfrm>
          <a:prstGeom prst="rect">
            <a:avLst/>
          </a:prstGeom>
        </p:spPr>
      </p:pic>
    </p:spTree>
    <p:extLst>
      <p:ext uri="{BB962C8B-B14F-4D97-AF65-F5344CB8AC3E}">
        <p14:creationId xmlns:p14="http://schemas.microsoft.com/office/powerpoint/2010/main" val="2063784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smtClean="0"/>
              <a:t>cover property</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727757"/>
            <a:ext cx="10963022" cy="2473866"/>
          </a:xfrm>
        </p:spPr>
        <p:txBody>
          <a:bodyPr>
            <a:normAutofit fontScale="85000" lnSpcReduction="20000"/>
          </a:bodyPr>
          <a:lstStyle/>
          <a:p>
            <a:pPr algn="l">
              <a:lnSpc>
                <a:spcPct val="150000"/>
              </a:lnSpc>
            </a:pPr>
            <a:r>
              <a:rPr lang="en-US" altLang="zh-CN" dirty="0"/>
              <a:t>Property</a:t>
            </a:r>
            <a:r>
              <a:rPr lang="zh-CN" altLang="en-US" dirty="0"/>
              <a:t>（属性）：</a:t>
            </a:r>
            <a:endParaRPr lang="en-US" altLang="zh-CN" dirty="0"/>
          </a:p>
          <a:p>
            <a:pPr algn="l">
              <a:lnSpc>
                <a:spcPct val="150000"/>
              </a:lnSpc>
            </a:pPr>
            <a:r>
              <a:rPr lang="zh-CN" altLang="en-US" dirty="0"/>
              <a:t>一个</a:t>
            </a:r>
            <a:r>
              <a:rPr lang="en-US" altLang="zh-CN" dirty="0"/>
              <a:t>property</a:t>
            </a:r>
            <a:r>
              <a:rPr lang="zh-CN" altLang="en-US" dirty="0"/>
              <a:t>定义了设计的一个行为。</a:t>
            </a:r>
            <a:endParaRPr lang="en-US" altLang="zh-CN" dirty="0"/>
          </a:p>
          <a:p>
            <a:pPr algn="l">
              <a:lnSpc>
                <a:spcPct val="150000"/>
              </a:lnSpc>
            </a:pPr>
            <a:r>
              <a:rPr lang="zh-CN" altLang="en-US" dirty="0"/>
              <a:t>一个</a:t>
            </a:r>
            <a:r>
              <a:rPr lang="en-US" altLang="zh-CN" dirty="0"/>
              <a:t>property</a:t>
            </a:r>
            <a:r>
              <a:rPr lang="zh-CN" altLang="en-US" dirty="0"/>
              <a:t>可以作为一个假设、一个检查器或者一个覆盖率规范被用于验证。为了将这种行为用于验证，必须使用一个断言、假设或者覆盖语句。</a:t>
            </a:r>
            <a:endParaRPr lang="en-US" altLang="zh-CN" dirty="0"/>
          </a:p>
          <a:p>
            <a:pPr algn="l">
              <a:lnSpc>
                <a:spcPct val="150000"/>
              </a:lnSpc>
            </a:pPr>
            <a:r>
              <a:rPr lang="zh-CN" altLang="en-US" dirty="0"/>
              <a:t>一个</a:t>
            </a:r>
            <a:r>
              <a:rPr lang="en-US" altLang="zh-CN" dirty="0"/>
              <a:t>property</a:t>
            </a:r>
            <a:r>
              <a:rPr lang="zh-CN" altLang="en-US" dirty="0"/>
              <a:t>声明本身不会产生任何结果。</a:t>
            </a:r>
          </a:p>
        </p:txBody>
      </p:sp>
    </p:spTree>
    <p:extLst>
      <p:ext uri="{BB962C8B-B14F-4D97-AF65-F5344CB8AC3E}">
        <p14:creationId xmlns:p14="http://schemas.microsoft.com/office/powerpoint/2010/main" val="178038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en-US" altLang="zh-CN" sz="4000" b="1" dirty="0" smtClean="0"/>
              <a:t>cover </a:t>
            </a:r>
            <a:r>
              <a:rPr lang="en-US" altLang="zh-CN" sz="4000" b="1" dirty="0"/>
              <a:t>property</a:t>
            </a:r>
            <a:endParaRPr lang="zh-CN" altLang="en-US"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579121" y="1727757"/>
            <a:ext cx="10963022" cy="2473866"/>
          </a:xfrm>
        </p:spPr>
        <p:txBody>
          <a:bodyPr>
            <a:normAutofit/>
          </a:bodyPr>
          <a:lstStyle/>
          <a:p>
            <a:pPr algn="l"/>
            <a:r>
              <a:rPr lang="en-US" altLang="zh-CN" dirty="0"/>
              <a:t>property</a:t>
            </a:r>
            <a:r>
              <a:rPr lang="zh-CN" altLang="en-US" dirty="0"/>
              <a:t>示例：</a:t>
            </a:r>
            <a:endParaRPr lang="en-US" altLang="zh-CN" dirty="0"/>
          </a:p>
          <a:p>
            <a:pPr algn="l"/>
            <a:r>
              <a:rPr lang="zh-CN" altLang="en-US" dirty="0"/>
              <a:t>在下面的例子中，属性</a:t>
            </a:r>
            <a:r>
              <a:rPr lang="en-US" altLang="zh-CN" dirty="0"/>
              <a:t>prop1</a:t>
            </a:r>
            <a:r>
              <a:rPr lang="zh-CN" altLang="en-US" dirty="0"/>
              <a:t>描述了一种时序行为，通过</a:t>
            </a:r>
            <a:r>
              <a:rPr lang="en-US" altLang="zh-CN" dirty="0"/>
              <a:t>cover property(prop1)</a:t>
            </a:r>
            <a:r>
              <a:rPr lang="zh-CN" altLang="en-US" dirty="0"/>
              <a:t>可以检查是否出现过这种时序行为。</a:t>
            </a:r>
            <a:endParaRPr lang="en-US" altLang="zh-CN" dirty="0"/>
          </a:p>
          <a:p>
            <a:pPr algn="l"/>
            <a:r>
              <a:rPr lang="zh-CN" altLang="en-US" dirty="0"/>
              <a:t>该</a:t>
            </a:r>
            <a:r>
              <a:rPr lang="en-US" altLang="zh-CN" dirty="0"/>
              <a:t>property</a:t>
            </a:r>
            <a:r>
              <a:rPr lang="zh-CN" altLang="en-US" dirty="0"/>
              <a:t>的作用是：在</a:t>
            </a:r>
            <a:r>
              <a:rPr lang="en-US" altLang="zh-CN" dirty="0" err="1"/>
              <a:t>clk</a:t>
            </a:r>
            <a:r>
              <a:rPr lang="zh-CN" altLang="en-US" dirty="0"/>
              <a:t>的上升沿，检测到</a:t>
            </a:r>
            <a:r>
              <a:rPr lang="en-US" altLang="zh-CN" dirty="0"/>
              <a:t>state=READ</a:t>
            </a:r>
            <a:r>
              <a:rPr lang="zh-CN" altLang="en-US" dirty="0"/>
              <a:t>，下一个上升沿检测到</a:t>
            </a:r>
            <a:r>
              <a:rPr lang="en-US" altLang="zh-CN" dirty="0"/>
              <a:t>error=1</a:t>
            </a:r>
            <a:r>
              <a:rPr lang="zh-CN" altLang="en-US" dirty="0"/>
              <a:t>，再下一个上升沿检测到</a:t>
            </a:r>
            <a:r>
              <a:rPr lang="en-US" altLang="zh-CN" dirty="0"/>
              <a:t>state=READ_ERROR</a:t>
            </a:r>
            <a:r>
              <a:rPr lang="zh-CN" altLang="en-US" dirty="0"/>
              <a:t>，如果这个时序组合发生，则覆盖成功；</a:t>
            </a:r>
            <a:endParaRPr lang="en-US" altLang="zh-CN" dirty="0"/>
          </a:p>
          <a:p>
            <a:pPr algn="l"/>
            <a:endParaRPr lang="zh-CN" altLang="en-US" dirty="0"/>
          </a:p>
        </p:txBody>
      </p:sp>
      <p:pic>
        <p:nvPicPr>
          <p:cNvPr id="6" name="图片 5">
            <a:extLst>
              <a:ext uri="{FF2B5EF4-FFF2-40B4-BE49-F238E27FC236}">
                <a16:creationId xmlns:a16="http://schemas.microsoft.com/office/drawing/2014/main" id="{7A355B12-00CA-4826-A53F-C174CEAF7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1" y="4048695"/>
            <a:ext cx="10963022" cy="2473866"/>
          </a:xfrm>
          <a:prstGeom prst="rect">
            <a:avLst/>
          </a:prstGeom>
        </p:spPr>
      </p:pic>
    </p:spTree>
    <p:extLst>
      <p:ext uri="{BB962C8B-B14F-4D97-AF65-F5344CB8AC3E}">
        <p14:creationId xmlns:p14="http://schemas.microsoft.com/office/powerpoint/2010/main" val="19408929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1567962" y="2256571"/>
            <a:ext cx="9144000" cy="2387600"/>
          </a:xfrm>
        </p:spPr>
        <p:txBody>
          <a:bodyPr/>
          <a:lstStyle/>
          <a:p>
            <a:r>
              <a:rPr lang="zh-CN" altLang="en-US" dirty="0" smtClean="0"/>
              <a:t>欢迎反馈交流！谢谢！</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097424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第一步 规划覆盖验证</a:t>
            </a:r>
            <a:endParaRPr lang="zh-CN" altLang="en-US" sz="4000"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3956539" cy="4934373"/>
          </a:xfrm>
        </p:spPr>
        <p:txBody>
          <a:bodyPr>
            <a:normAutofit/>
          </a:bodyPr>
          <a:lstStyle/>
          <a:p>
            <a:r>
              <a:rPr lang="zh-CN" altLang="en-US" b="1" dirty="0" smtClean="0"/>
              <a:t>基于</a:t>
            </a:r>
            <a:r>
              <a:rPr lang="en-US" altLang="zh-CN" b="1" dirty="0" smtClean="0"/>
              <a:t>HVP</a:t>
            </a:r>
            <a:r>
              <a:rPr lang="zh-CN" altLang="en-US" b="1" dirty="0" smtClean="0"/>
              <a:t>工具的覆盖率</a:t>
            </a:r>
            <a:r>
              <a:rPr lang="en-US" altLang="zh-CN" b="1" dirty="0" smtClean="0"/>
              <a:t>plan</a:t>
            </a:r>
            <a:r>
              <a:rPr lang="zh-CN" altLang="en-US" b="1" dirty="0" smtClean="0"/>
              <a:t>、报告示例</a:t>
            </a:r>
            <a:endParaRPr lang="en-US" altLang="zh-CN" dirty="0"/>
          </a:p>
          <a:p>
            <a:pPr algn="l"/>
            <a:endParaRPr lang="zh-CN" altLang="en-US" dirty="0"/>
          </a:p>
        </p:txBody>
      </p:sp>
      <p:pic>
        <p:nvPicPr>
          <p:cNvPr id="5" name="图片 4"/>
          <p:cNvPicPr>
            <a:picLocks noChangeAspect="1"/>
          </p:cNvPicPr>
          <p:nvPr/>
        </p:nvPicPr>
        <p:blipFill>
          <a:blip r:embed="rId3"/>
          <a:stretch>
            <a:fillRect/>
          </a:stretch>
        </p:blipFill>
        <p:spPr>
          <a:xfrm>
            <a:off x="289095" y="3624246"/>
            <a:ext cx="5012667" cy="3088267"/>
          </a:xfrm>
          <a:prstGeom prst="rect">
            <a:avLst/>
          </a:prstGeom>
        </p:spPr>
      </p:pic>
      <p:pic>
        <p:nvPicPr>
          <p:cNvPr id="6" name="图片 5"/>
          <p:cNvPicPr>
            <a:picLocks noChangeAspect="1"/>
          </p:cNvPicPr>
          <p:nvPr/>
        </p:nvPicPr>
        <p:blipFill>
          <a:blip r:embed="rId4"/>
          <a:stretch>
            <a:fillRect/>
          </a:stretch>
        </p:blipFill>
        <p:spPr>
          <a:xfrm>
            <a:off x="6336671" y="4956486"/>
            <a:ext cx="5454451" cy="1914134"/>
          </a:xfrm>
          <a:prstGeom prst="rect">
            <a:avLst/>
          </a:prstGeom>
        </p:spPr>
      </p:pic>
      <p:pic>
        <p:nvPicPr>
          <p:cNvPr id="4" name="图片 3"/>
          <p:cNvPicPr>
            <a:picLocks noChangeAspect="1"/>
          </p:cNvPicPr>
          <p:nvPr/>
        </p:nvPicPr>
        <p:blipFill>
          <a:blip r:embed="rId5"/>
          <a:stretch>
            <a:fillRect/>
          </a:stretch>
        </p:blipFill>
        <p:spPr>
          <a:xfrm>
            <a:off x="5301762" y="1654036"/>
            <a:ext cx="6671047" cy="3182574"/>
          </a:xfrm>
          <a:prstGeom prst="rect">
            <a:avLst/>
          </a:prstGeom>
        </p:spPr>
      </p:pic>
    </p:spTree>
    <p:extLst>
      <p:ext uri="{BB962C8B-B14F-4D97-AF65-F5344CB8AC3E}">
        <p14:creationId xmlns:p14="http://schemas.microsoft.com/office/powerpoint/2010/main" val="407064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5F44-B94E-4A38-8EFF-C198ADCF991F}"/>
              </a:ext>
            </a:extLst>
          </p:cNvPr>
          <p:cNvSpPr>
            <a:spLocks noGrp="1"/>
          </p:cNvSpPr>
          <p:nvPr>
            <p:ph type="ctrTitle"/>
          </p:nvPr>
        </p:nvSpPr>
        <p:spPr>
          <a:xfrm>
            <a:off x="1524000" y="461963"/>
            <a:ext cx="9144000" cy="1072197"/>
          </a:xfrm>
        </p:spPr>
        <p:txBody>
          <a:bodyPr>
            <a:normAutofit/>
          </a:bodyPr>
          <a:lstStyle/>
          <a:p>
            <a:r>
              <a:rPr lang="zh-CN" altLang="en-US" sz="4000" b="1" dirty="0"/>
              <a:t>第二步 管理覆盖验证</a:t>
            </a:r>
            <a:endParaRPr lang="en-US" altLang="zh-CN" sz="4000" b="1" dirty="0"/>
          </a:p>
        </p:txBody>
      </p:sp>
      <p:sp>
        <p:nvSpPr>
          <p:cNvPr id="3" name="副标题 2">
            <a:extLst>
              <a:ext uri="{FF2B5EF4-FFF2-40B4-BE49-F238E27FC236}">
                <a16:creationId xmlns:a16="http://schemas.microsoft.com/office/drawing/2014/main" id="{8A8DB682-BC99-4CED-907E-6C5D984DE192}"/>
              </a:ext>
            </a:extLst>
          </p:cNvPr>
          <p:cNvSpPr>
            <a:spLocks noGrp="1"/>
          </p:cNvSpPr>
          <p:nvPr>
            <p:ph type="subTitle" idx="1"/>
          </p:nvPr>
        </p:nvSpPr>
        <p:spPr>
          <a:xfrm>
            <a:off x="615461" y="1534160"/>
            <a:ext cx="10946423" cy="4934373"/>
          </a:xfrm>
        </p:spPr>
        <p:txBody>
          <a:bodyPr>
            <a:normAutofit/>
          </a:bodyPr>
          <a:lstStyle/>
          <a:p>
            <a:pPr algn="l"/>
            <a:r>
              <a:rPr lang="zh-CN" altLang="en-US" sz="3000" b="1" dirty="0" smtClean="0"/>
              <a:t>第二步 管理覆盖验证</a:t>
            </a:r>
            <a:endParaRPr lang="en-US" altLang="zh-CN" sz="3000" b="1" dirty="0"/>
          </a:p>
          <a:p>
            <a:pPr marL="342900" indent="-342900" algn="l">
              <a:lnSpc>
                <a:spcPct val="160000"/>
              </a:lnSpc>
              <a:buFont typeface="Wingdings" panose="05000000000000000000" pitchFamily="2" charset="2"/>
              <a:buChar char="Ø"/>
            </a:pPr>
            <a:r>
              <a:rPr lang="zh-CN" altLang="en-US" dirty="0" smtClean="0"/>
              <a:t>通过</a:t>
            </a:r>
            <a:r>
              <a:rPr lang="zh-CN" altLang="en-US" dirty="0"/>
              <a:t>生成</a:t>
            </a:r>
            <a:r>
              <a:rPr lang="zh-CN" altLang="en-US" b="1" dirty="0">
                <a:solidFill>
                  <a:srgbClr val="FF0000"/>
                </a:solidFill>
              </a:rPr>
              <a:t>覆盖率数据库</a:t>
            </a:r>
            <a:r>
              <a:rPr lang="zh-CN" altLang="en-US" dirty="0"/>
              <a:t>和</a:t>
            </a:r>
            <a:r>
              <a:rPr lang="zh-CN" altLang="en-US" b="1" dirty="0">
                <a:solidFill>
                  <a:srgbClr val="FF0000"/>
                </a:solidFill>
              </a:rPr>
              <a:t>报告</a:t>
            </a:r>
            <a:r>
              <a:rPr lang="zh-CN" altLang="en-US" dirty="0"/>
              <a:t>来管理覆盖率</a:t>
            </a:r>
            <a:r>
              <a:rPr lang="zh-CN" altLang="en-US" dirty="0" smtClean="0"/>
              <a:t>，</a:t>
            </a:r>
            <a:endParaRPr lang="en-US" altLang="zh-CN" dirty="0" smtClean="0"/>
          </a:p>
          <a:p>
            <a:pPr marL="342900" indent="-342900" algn="l">
              <a:lnSpc>
                <a:spcPct val="160000"/>
              </a:lnSpc>
              <a:buFont typeface="Wingdings" panose="05000000000000000000" pitchFamily="2" charset="2"/>
              <a:buChar char="Ø"/>
            </a:pPr>
            <a:r>
              <a:rPr lang="zh-CN" altLang="en-US" dirty="0" smtClean="0"/>
              <a:t>执行</a:t>
            </a:r>
            <a:r>
              <a:rPr lang="zh-CN" altLang="en-US" dirty="0"/>
              <a:t>有助于改进覆盖率结果分析的各种</a:t>
            </a:r>
            <a:r>
              <a:rPr lang="zh-CN" altLang="en-US" b="1" dirty="0">
                <a:solidFill>
                  <a:srgbClr val="FF0000"/>
                </a:solidFill>
              </a:rPr>
              <a:t>后处理技术</a:t>
            </a:r>
            <a:r>
              <a:rPr lang="zh-CN" altLang="en-US" dirty="0" smtClean="0"/>
              <a:t>：</a:t>
            </a:r>
            <a:endParaRPr lang="en-US" altLang="zh-CN" dirty="0"/>
          </a:p>
          <a:p>
            <a:pPr algn="l"/>
            <a:endParaRPr lang="zh-CN" altLang="en-US" dirty="0"/>
          </a:p>
        </p:txBody>
      </p:sp>
    </p:spTree>
    <p:extLst>
      <p:ext uri="{BB962C8B-B14F-4D97-AF65-F5344CB8AC3E}">
        <p14:creationId xmlns:p14="http://schemas.microsoft.com/office/powerpoint/2010/main" val="28659482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EEACA"/>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EEACA"/>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2608</TotalTime>
  <Words>5079</Words>
  <Application>Microsoft Office PowerPoint</Application>
  <PresentationFormat>宽屏</PresentationFormat>
  <Paragraphs>436</Paragraphs>
  <Slides>77</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77</vt:i4>
      </vt:variant>
    </vt:vector>
  </HeadingPairs>
  <TitlesOfParts>
    <vt:vector size="82" baseType="lpstr">
      <vt:lpstr>等线</vt:lpstr>
      <vt:lpstr>等线 Light</vt:lpstr>
      <vt:lpstr>Arial</vt:lpstr>
      <vt:lpstr>Wingdings</vt:lpstr>
      <vt:lpstr>Office 主题​​</vt:lpstr>
      <vt:lpstr>覆盖率简介</vt:lpstr>
      <vt:lpstr>覆盖率</vt:lpstr>
      <vt:lpstr>验证周期</vt:lpstr>
      <vt:lpstr>基于覆盖率的验证流程</vt:lpstr>
      <vt:lpstr>第一步 规划覆盖验证</vt:lpstr>
      <vt:lpstr>第一步 规划覆盖验证</vt:lpstr>
      <vt:lpstr>第一步 规划覆盖验证</vt:lpstr>
      <vt:lpstr>第一步 规划覆盖验证</vt:lpstr>
      <vt:lpstr>第二步 管理覆盖验证</vt:lpstr>
      <vt:lpstr>第二步 管理覆盖验证</vt:lpstr>
      <vt:lpstr>第二步 管理覆盖验证</vt:lpstr>
      <vt:lpstr>第二步 管理覆盖验证</vt:lpstr>
      <vt:lpstr>第二步 管理覆盖验证</vt:lpstr>
      <vt:lpstr>第二步 管理覆盖验证</vt:lpstr>
      <vt:lpstr>第二步 管理覆盖验证</vt:lpstr>
      <vt:lpstr>第三步 分析覆盖验证</vt:lpstr>
      <vt:lpstr>第三步 分析覆盖验证</vt:lpstr>
      <vt:lpstr>第三步 分析覆盖验证</vt:lpstr>
      <vt:lpstr>第三步 分析覆盖验证</vt:lpstr>
      <vt:lpstr>第三步 分析覆盖验证</vt:lpstr>
      <vt:lpstr>第三步 分析覆盖验证</vt:lpstr>
      <vt:lpstr>第三步 分析覆盖验证</vt:lpstr>
      <vt:lpstr>第三步 分析覆盖验证</vt:lpstr>
      <vt:lpstr>第三步 分析覆盖验证</vt:lpstr>
      <vt:lpstr>第三步 分析覆盖验证</vt:lpstr>
      <vt:lpstr>第三步 分析覆盖验证</vt:lpstr>
      <vt:lpstr>第三步 分析覆盖验证</vt:lpstr>
      <vt:lpstr>第三步 分析覆盖验证</vt:lpstr>
      <vt:lpstr>第四步 闭环覆盖验证</vt:lpstr>
      <vt:lpstr>第四步 闭环覆盖验证</vt:lpstr>
      <vt:lpstr>第四步 闭环覆盖验证</vt:lpstr>
      <vt:lpstr>第四步 闭环覆盖验证</vt:lpstr>
      <vt:lpstr>第四步 闭环覆盖验证</vt:lpstr>
      <vt:lpstr>覆盖率分类</vt:lpstr>
      <vt:lpstr>line 覆盖率</vt:lpstr>
      <vt:lpstr>toggle 覆盖率</vt:lpstr>
      <vt:lpstr>condition 覆盖率</vt:lpstr>
      <vt:lpstr>condition 覆盖率</vt:lpstr>
      <vt:lpstr>FSM 覆盖率</vt:lpstr>
      <vt:lpstr>FSM 覆盖率</vt:lpstr>
      <vt:lpstr>branch覆盖率</vt:lpstr>
      <vt:lpstr>功能覆盖率</vt:lpstr>
      <vt:lpstr>功能覆盖率</vt:lpstr>
      <vt:lpstr>功能覆盖率</vt:lpstr>
      <vt:lpstr>功能覆盖率</vt:lpstr>
      <vt:lpstr>功能覆盖率</vt:lpstr>
      <vt:lpstr>功能覆盖率</vt:lpstr>
      <vt:lpstr>功能覆盖率</vt:lpstr>
      <vt:lpstr>covergroup</vt:lpstr>
      <vt:lpstr>covergroup</vt:lpstr>
      <vt:lpstr>covergroup</vt:lpstr>
      <vt:lpstr>coverpoint</vt:lpstr>
      <vt:lpstr>Coverpoint-bins</vt:lpstr>
      <vt:lpstr>Coverpoint-bins</vt:lpstr>
      <vt:lpstr>Coverpoint-bins</vt:lpstr>
      <vt:lpstr>Coverpoint-bins</vt:lpstr>
      <vt:lpstr>Coverpoint-bins</vt:lpstr>
      <vt:lpstr>Coverpoint-bins</vt:lpstr>
      <vt:lpstr>Coverpoint-bins</vt:lpstr>
      <vt:lpstr>Coverpoint-bins</vt:lpstr>
      <vt:lpstr>Coverpoint-bins</vt:lpstr>
      <vt:lpstr>Coverpoint-bins</vt:lpstr>
      <vt:lpstr>Coverpoint-bins</vt:lpstr>
      <vt:lpstr>Coverpoint-bins</vt:lpstr>
      <vt:lpstr>Coverpoint-bins</vt:lpstr>
      <vt:lpstr>Cross Coverage</vt:lpstr>
      <vt:lpstr>Cross Coverage</vt:lpstr>
      <vt:lpstr>Coverage options</vt:lpstr>
      <vt:lpstr>Coverage options</vt:lpstr>
      <vt:lpstr>Coverage Methods</vt:lpstr>
      <vt:lpstr>Coverage System Tasks</vt:lpstr>
      <vt:lpstr>covergroup</vt:lpstr>
      <vt:lpstr>covergroup</vt:lpstr>
      <vt:lpstr>covergroup</vt:lpstr>
      <vt:lpstr>cover property</vt:lpstr>
      <vt:lpstr>cover property</vt:lpstr>
      <vt:lpstr>欢迎反馈交流！谢谢！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测试点分解</dc:title>
  <dc:creator>wcc</dc:creator>
  <cp:lastModifiedBy>wcc</cp:lastModifiedBy>
  <cp:revision>458</cp:revision>
  <dcterms:created xsi:type="dcterms:W3CDTF">2019-01-21T02:08:35Z</dcterms:created>
  <dcterms:modified xsi:type="dcterms:W3CDTF">2021-07-21T06:13:44Z</dcterms:modified>
</cp:coreProperties>
</file>