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65" r:id="rId10"/>
    <p:sldId id="267" r:id="rId11"/>
    <p:sldId id="268" r:id="rId12"/>
    <p:sldId id="269" r:id="rId13"/>
    <p:sldId id="275"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C364CBD-388B-4791-812B-F2AFE04D1393}">
          <p14:sldIdLst>
            <p14:sldId id="256"/>
            <p14:sldId id="257"/>
            <p14:sldId id="259"/>
            <p14:sldId id="258"/>
            <p14:sldId id="260"/>
            <p14:sldId id="261"/>
            <p14:sldId id="262"/>
            <p14:sldId id="264"/>
            <p14:sldId id="265"/>
            <p14:sldId id="267"/>
            <p14:sldId id="268"/>
            <p14:sldId id="269"/>
            <p14:sldId id="275"/>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D9D072-DAE8-4FB0-A1F7-C7DCA00DFA5D}" type="datetimeFigureOut">
              <a:rPr lang="en-GB" smtClean="0"/>
              <a:t>01/10/2020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273565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181802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2745931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7A76B00-70E6-4BA5-A8E6-6920CD1C23CB}"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2306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499085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8D9D072-DAE8-4FB0-A1F7-C7DCA00DFA5D}" type="datetimeFigureOut">
              <a:rPr lang="en-GB" smtClean="0"/>
              <a:t>01/10/2020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2145008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8D9D072-DAE8-4FB0-A1F7-C7DCA00DFA5D}" type="datetimeFigureOut">
              <a:rPr lang="en-GB" smtClean="0"/>
              <a:t>01/10/2020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2917496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9D072-DAE8-4FB0-A1F7-C7DCA00DFA5D}" type="datetimeFigureOut">
              <a:rPr lang="en-GB" smtClean="0"/>
              <a:t>01/10/2020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4113373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8D9D072-DAE8-4FB0-A1F7-C7DCA00DFA5D}" type="datetimeFigureOut">
              <a:rPr lang="en-GB" smtClean="0"/>
              <a:t>01/10/2020</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7A76B00-70E6-4BA5-A8E6-6920CD1C23CB}" type="slidenum">
              <a:rPr lang="en-GB" smtClean="0"/>
              <a:t>‹#›</a:t>
            </a:fld>
            <a:endParaRPr lang="en-GB"/>
          </a:p>
        </p:txBody>
      </p:sp>
    </p:spTree>
    <p:extLst>
      <p:ext uri="{BB962C8B-B14F-4D97-AF65-F5344CB8AC3E}">
        <p14:creationId xmlns:p14="http://schemas.microsoft.com/office/powerpoint/2010/main" val="253355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9D072-DAE8-4FB0-A1F7-C7DCA00DFA5D}" type="datetimeFigureOut">
              <a:rPr lang="en-GB" smtClean="0"/>
              <a:t>01/10/2020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70413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D9D072-DAE8-4FB0-A1F7-C7DCA00DFA5D}" type="datetimeFigureOut">
              <a:rPr lang="en-GB" smtClean="0"/>
              <a:t>01/10/2020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14201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4938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D9D072-DAE8-4FB0-A1F7-C7DCA00DFA5D}" type="datetimeFigureOut">
              <a:rPr lang="en-GB" smtClean="0"/>
              <a:t>01/10/2020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156223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D9D072-DAE8-4FB0-A1F7-C7DCA00DFA5D}" type="datetimeFigureOut">
              <a:rPr lang="en-GB" smtClean="0"/>
              <a:t>01/10/2020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311026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8D9D072-DAE8-4FB0-A1F7-C7DCA00DFA5D}" type="datetimeFigureOut">
              <a:rPr lang="en-GB" smtClean="0"/>
              <a:t>01/10/2020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56250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311678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D9D072-DAE8-4FB0-A1F7-C7DCA00DFA5D}" type="datetimeFigureOut">
              <a:rPr lang="en-GB" smtClean="0"/>
              <a:t>01/10/2020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A76B00-70E6-4BA5-A8E6-6920CD1C23CB}" type="slidenum">
              <a:rPr lang="en-GB" smtClean="0"/>
              <a:t>‹#›</a:t>
            </a:fld>
            <a:endParaRPr lang="en-GB"/>
          </a:p>
        </p:txBody>
      </p:sp>
    </p:spTree>
    <p:extLst>
      <p:ext uri="{BB962C8B-B14F-4D97-AF65-F5344CB8AC3E}">
        <p14:creationId xmlns:p14="http://schemas.microsoft.com/office/powerpoint/2010/main" val="129069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D9D072-DAE8-4FB0-A1F7-C7DCA00DFA5D}" type="datetimeFigureOut">
              <a:rPr lang="en-GB" smtClean="0"/>
              <a:t>01/10/2020</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7A76B00-70E6-4BA5-A8E6-6920CD1C23CB}" type="slidenum">
              <a:rPr lang="en-GB" smtClean="0"/>
              <a:t>‹#›</a:t>
            </a:fld>
            <a:endParaRPr lang="en-GB"/>
          </a:p>
        </p:txBody>
      </p:sp>
    </p:spTree>
    <p:extLst>
      <p:ext uri="{BB962C8B-B14F-4D97-AF65-F5344CB8AC3E}">
        <p14:creationId xmlns:p14="http://schemas.microsoft.com/office/powerpoint/2010/main" val="7541093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12571"/>
            <a:ext cx="8824456" cy="1494208"/>
          </a:xfrm>
        </p:spPr>
        <p:txBody>
          <a:bodyPr/>
          <a:lstStyle/>
          <a:p>
            <a:pPr algn="l"/>
            <a:r>
              <a:rPr lang="en-GB" sz="4800" dirty="0">
                <a:solidFill>
                  <a:schemeClr val="accent1">
                    <a:lumMod val="60000"/>
                    <a:lumOff val="40000"/>
                  </a:schemeClr>
                </a:solidFill>
              </a:rPr>
              <a:t>Applying statistics to predict the popularity of TED Talks</a:t>
            </a:r>
          </a:p>
        </p:txBody>
      </p:sp>
      <p:sp>
        <p:nvSpPr>
          <p:cNvPr id="3" name="Subtitle 2"/>
          <p:cNvSpPr>
            <a:spLocks noGrp="1"/>
          </p:cNvSpPr>
          <p:nvPr>
            <p:ph type="subTitle" idx="1"/>
          </p:nvPr>
        </p:nvSpPr>
        <p:spPr>
          <a:xfrm>
            <a:off x="680321" y="4394038"/>
            <a:ext cx="10531018" cy="1675457"/>
          </a:xfrm>
        </p:spPr>
        <p:txBody>
          <a:bodyPr>
            <a:normAutofit/>
          </a:bodyPr>
          <a:lstStyle/>
          <a:p>
            <a:pPr algn="l"/>
            <a:r>
              <a:rPr lang="en-GB" dirty="0"/>
              <a:t>Imane HOUMIR</a:t>
            </a:r>
          </a:p>
          <a:p>
            <a:pPr algn="just"/>
            <a:r>
              <a:rPr lang="en-GB" sz="1800" dirty="0"/>
              <a:t>                                                                                                     </a:t>
            </a:r>
          </a:p>
          <a:p>
            <a:pPr algn="just"/>
            <a:r>
              <a:rPr lang="en-GB" sz="1800" dirty="0"/>
              <a:t>										2018-2019</a:t>
            </a:r>
          </a:p>
        </p:txBody>
      </p:sp>
    </p:spTree>
    <p:extLst>
      <p:ext uri="{BB962C8B-B14F-4D97-AF65-F5344CB8AC3E}">
        <p14:creationId xmlns:p14="http://schemas.microsoft.com/office/powerpoint/2010/main" val="346431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D23D1-B538-4C99-9A7B-81773049C182}"/>
              </a:ext>
            </a:extLst>
          </p:cNvPr>
          <p:cNvSpPr>
            <a:spLocks noGrp="1"/>
          </p:cNvSpPr>
          <p:nvPr>
            <p:ph type="title"/>
          </p:nvPr>
        </p:nvSpPr>
        <p:spPr/>
        <p:txBody>
          <a:bodyPr/>
          <a:lstStyle/>
          <a:p>
            <a:r>
              <a:rPr lang="en-GB" sz="4300" dirty="0">
                <a:solidFill>
                  <a:schemeClr val="accent1">
                    <a:lumMod val="60000"/>
                    <a:lumOff val="40000"/>
                  </a:schemeClr>
                </a:solidFill>
              </a:rPr>
              <a:t>Correlation matrix </a:t>
            </a:r>
          </a:p>
        </p:txBody>
      </p:sp>
      <p:pic>
        <p:nvPicPr>
          <p:cNvPr id="4" name="Espace réservé du contenu 3">
            <a:extLst>
              <a:ext uri="{FF2B5EF4-FFF2-40B4-BE49-F238E27FC236}">
                <a16:creationId xmlns:a16="http://schemas.microsoft.com/office/drawing/2014/main" id="{686F45CC-8CC3-4D14-91E4-B784E4C036FC}"/>
              </a:ext>
            </a:extLst>
          </p:cNvPr>
          <p:cNvPicPr>
            <a:picLocks noGrp="1" noChangeAspect="1"/>
          </p:cNvPicPr>
          <p:nvPr>
            <p:ph idx="1"/>
          </p:nvPr>
        </p:nvPicPr>
        <p:blipFill>
          <a:blip r:embed="rId2"/>
          <a:stretch>
            <a:fillRect/>
          </a:stretch>
        </p:blipFill>
        <p:spPr>
          <a:xfrm>
            <a:off x="7522686" y="2214521"/>
            <a:ext cx="4167104" cy="3598863"/>
          </a:xfrm>
          <a:prstGeom prst="rect">
            <a:avLst/>
          </a:prstGeom>
        </p:spPr>
      </p:pic>
      <p:sp>
        <p:nvSpPr>
          <p:cNvPr id="5" name="Rectangle 4">
            <a:extLst>
              <a:ext uri="{FF2B5EF4-FFF2-40B4-BE49-F238E27FC236}">
                <a16:creationId xmlns:a16="http://schemas.microsoft.com/office/drawing/2014/main" id="{C128B3FB-E99C-491A-9E7D-17D5C4462722}"/>
              </a:ext>
            </a:extLst>
          </p:cNvPr>
          <p:cNvSpPr/>
          <p:nvPr/>
        </p:nvSpPr>
        <p:spPr>
          <a:xfrm>
            <a:off x="502210" y="2214521"/>
            <a:ext cx="6096000" cy="3693319"/>
          </a:xfrm>
          <a:prstGeom prst="rect">
            <a:avLst/>
          </a:prstGeom>
        </p:spPr>
        <p:txBody>
          <a:bodyPr>
            <a:spAutoFit/>
          </a:bodyPr>
          <a:lstStyle/>
          <a:p>
            <a:pPr marL="285750" indent="-285750">
              <a:buFont typeface="Wingdings" panose="05000000000000000000" pitchFamily="2" charset="2"/>
              <a:buChar char="q"/>
            </a:pPr>
            <a:r>
              <a:rPr lang="en-GB" u="sng" dirty="0">
                <a:effectLst>
                  <a:outerShdw blurRad="38100" dist="38100" dir="2700000" algn="tl">
                    <a:srgbClr val="000000">
                      <a:alpha val="43137"/>
                    </a:srgbClr>
                  </a:outerShdw>
                </a:effectLst>
              </a:rPr>
              <a:t>Observation:</a:t>
            </a:r>
          </a:p>
          <a:p>
            <a:pPr algn="just"/>
            <a:r>
              <a:rPr lang="en-GB" dirty="0"/>
              <a:t>The correlation matrix shows us the following observations:</a:t>
            </a:r>
          </a:p>
          <a:p>
            <a:pPr marL="285750" indent="-285750" algn="just">
              <a:buFont typeface="Arial" panose="020B0604020202020204" pitchFamily="34" charset="0"/>
              <a:buChar char="•"/>
            </a:pPr>
            <a:r>
              <a:rPr lang="en-GB" dirty="0"/>
              <a:t> There is a relatively higher positive correlation between number of comments and views, which makes sense (more audience, more comments)</a:t>
            </a:r>
          </a:p>
          <a:p>
            <a:pPr marL="285750" indent="-285750" algn="just">
              <a:buFont typeface="Arial" panose="020B0604020202020204" pitchFamily="34" charset="0"/>
              <a:buChar char="•"/>
            </a:pPr>
            <a:r>
              <a:rPr lang="en-GB" dirty="0"/>
              <a:t> Some positive correlation between number of languages of translation and number of views (0.38) and number of comments (0.32) </a:t>
            </a:r>
          </a:p>
          <a:p>
            <a:pPr marL="285750" indent="-285750" algn="just">
              <a:buFont typeface="Arial" panose="020B0604020202020204" pitchFamily="34" charset="0"/>
              <a:buChar char="•"/>
            </a:pPr>
            <a:r>
              <a:rPr lang="en-GB" dirty="0"/>
              <a:t>Small negative correlation between duration and number of languages; the shorter the talk, the more translated languages there are, probably because it is easier to translate.</a:t>
            </a:r>
          </a:p>
        </p:txBody>
      </p:sp>
    </p:spTree>
    <p:extLst>
      <p:ext uri="{BB962C8B-B14F-4D97-AF65-F5344CB8AC3E}">
        <p14:creationId xmlns:p14="http://schemas.microsoft.com/office/powerpoint/2010/main" val="247411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8C72066B-2158-4046-9FB0-6D9A3DA74D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2" name="Rectangle 51">
              <a:extLst>
                <a:ext uri="{FF2B5EF4-FFF2-40B4-BE49-F238E27FC236}">
                  <a16:creationId xmlns:a16="http://schemas.microsoft.com/office/drawing/2014/main" id="{383AB0BE-0167-4472-9008-36851749D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7F384F40-4EB7-4475-B379-2C4F8E9B750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55" name="Rectangle 54">
            <a:extLst>
              <a:ext uri="{FF2B5EF4-FFF2-40B4-BE49-F238E27FC236}">
                <a16:creationId xmlns:a16="http://schemas.microsoft.com/office/drawing/2014/main" id="{D4CDA136-081E-4A36-A5DF-FF7F09603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D70D5C0C-4E49-499E-9DB4-56BE05270D84}"/>
              </a:ext>
            </a:extLst>
          </p:cNvPr>
          <p:cNvSpPr>
            <a:spLocks noGrp="1"/>
          </p:cNvSpPr>
          <p:nvPr>
            <p:ph type="title"/>
          </p:nvPr>
        </p:nvSpPr>
        <p:spPr>
          <a:xfrm>
            <a:off x="680322" y="753228"/>
            <a:ext cx="4196478" cy="1080938"/>
          </a:xfrm>
        </p:spPr>
        <p:txBody>
          <a:bodyPr>
            <a:normAutofit fontScale="90000"/>
          </a:bodyPr>
          <a:lstStyle/>
          <a:p>
            <a:r>
              <a:rPr lang="en-GB" sz="2700" dirty="0">
                <a:solidFill>
                  <a:schemeClr val="accent1">
                    <a:lumMod val="60000"/>
                    <a:lumOff val="40000"/>
                  </a:schemeClr>
                </a:solidFill>
              </a:rPr>
              <a:t>Correlation Of Parameters with Numbers of Views</a:t>
            </a:r>
            <a:br>
              <a:rPr lang="en-GB" sz="2200" dirty="0"/>
            </a:br>
            <a:endParaRPr lang="en-GB" sz="2200" dirty="0"/>
          </a:p>
        </p:txBody>
      </p:sp>
      <p:pic>
        <p:nvPicPr>
          <p:cNvPr id="57" name="Picture 56">
            <a:extLst>
              <a:ext uri="{FF2B5EF4-FFF2-40B4-BE49-F238E27FC236}">
                <a16:creationId xmlns:a16="http://schemas.microsoft.com/office/drawing/2014/main" id="{7B379D76-5762-4310-9413-7F2BE11EEA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10" name="Content Placeholder 9">
            <a:extLst>
              <a:ext uri="{FF2B5EF4-FFF2-40B4-BE49-F238E27FC236}">
                <a16:creationId xmlns:a16="http://schemas.microsoft.com/office/drawing/2014/main" id="{A60080B6-FBB7-4BDF-B86F-0D01CBD50500}"/>
              </a:ext>
            </a:extLst>
          </p:cNvPr>
          <p:cNvSpPr>
            <a:spLocks noGrp="1"/>
          </p:cNvSpPr>
          <p:nvPr>
            <p:ph idx="1"/>
          </p:nvPr>
        </p:nvSpPr>
        <p:spPr>
          <a:xfrm>
            <a:off x="680321" y="2336873"/>
            <a:ext cx="4124289" cy="3599316"/>
          </a:xfrm>
        </p:spPr>
        <p:txBody>
          <a:bodyPr>
            <a:normAutofit fontScale="92500" lnSpcReduction="10000"/>
          </a:bodyPr>
          <a:lstStyle/>
          <a:p>
            <a:pPr>
              <a:buFont typeface="Wingdings" panose="05000000000000000000" pitchFamily="2" charset="2"/>
              <a:buChar char="q"/>
            </a:pPr>
            <a:r>
              <a:rPr lang="en-GB" u="sng" dirty="0">
                <a:effectLst>
                  <a:outerShdw blurRad="38100" dist="38100" dir="2700000" algn="tl">
                    <a:srgbClr val="000000">
                      <a:alpha val="43137"/>
                    </a:srgbClr>
                  </a:outerShdw>
                </a:effectLst>
              </a:rPr>
              <a:t>Observation:</a:t>
            </a:r>
          </a:p>
          <a:p>
            <a:pPr algn="just"/>
            <a:r>
              <a:rPr lang="en-GB" sz="1900" dirty="0"/>
              <a:t>with LOESS flexible regression in white and linear regression in pink, to see how different would a linear shape look from a flexible moving average. This shows us that usually, except for in the tales of the distributions of these variables, where there are only a couple of outliers’ data, the linear model described the relationship somewhat well. Therefore, inputting the regressor as a linear fit might be sufficiently explanatory.</a:t>
            </a:r>
          </a:p>
          <a:p>
            <a:pPr algn="just"/>
            <a:endParaRPr lang="en-US" sz="1600" dirty="0"/>
          </a:p>
        </p:txBody>
      </p:sp>
      <p:sp>
        <p:nvSpPr>
          <p:cNvPr id="59" name="Rectangle 58">
            <a:extLst>
              <a:ext uri="{FF2B5EF4-FFF2-40B4-BE49-F238E27FC236}">
                <a16:creationId xmlns:a16="http://schemas.microsoft.com/office/drawing/2014/main" id="{1A37F6BA-525E-4812-A9FA-90B7DCE6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B25BD461-AD73-4053-962B-B547348C84E2}"/>
              </a:ext>
            </a:extLst>
          </p:cNvPr>
          <p:cNvPicPr>
            <a:picLocks noChangeAspect="1"/>
          </p:cNvPicPr>
          <p:nvPr/>
        </p:nvPicPr>
        <p:blipFill>
          <a:blip r:embed="rId4"/>
          <a:stretch>
            <a:fillRect/>
          </a:stretch>
        </p:blipFill>
        <p:spPr>
          <a:xfrm>
            <a:off x="5609941" y="753228"/>
            <a:ext cx="3056465" cy="2925312"/>
          </a:xfrm>
          <a:prstGeom prst="rect">
            <a:avLst/>
          </a:prstGeom>
        </p:spPr>
      </p:pic>
      <p:sp>
        <p:nvSpPr>
          <p:cNvPr id="61" name="Rectangle 60">
            <a:extLst>
              <a:ext uri="{FF2B5EF4-FFF2-40B4-BE49-F238E27FC236}">
                <a16:creationId xmlns:a16="http://schemas.microsoft.com/office/drawing/2014/main" id="{5928961D-7794-43EC-911A-B470AA961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488844"/>
            <a:ext cx="2739690" cy="2480872"/>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space réservé du contenu 3">
            <a:extLst>
              <a:ext uri="{FF2B5EF4-FFF2-40B4-BE49-F238E27FC236}">
                <a16:creationId xmlns:a16="http://schemas.microsoft.com/office/drawing/2014/main" id="{95553D7B-43D4-46C6-BBC3-2F67890DA6ED}"/>
              </a:ext>
            </a:extLst>
          </p:cNvPr>
          <p:cNvPicPr>
            <a:picLocks noChangeAspect="1"/>
          </p:cNvPicPr>
          <p:nvPr/>
        </p:nvPicPr>
        <p:blipFill>
          <a:blip r:embed="rId5"/>
          <a:stretch>
            <a:fillRect/>
          </a:stretch>
        </p:blipFill>
        <p:spPr>
          <a:xfrm>
            <a:off x="9111896" y="753228"/>
            <a:ext cx="2454793" cy="1897972"/>
          </a:xfrm>
          <a:prstGeom prst="rect">
            <a:avLst/>
          </a:prstGeom>
        </p:spPr>
      </p:pic>
      <p:sp>
        <p:nvSpPr>
          <p:cNvPr id="63" name="Rectangle 62">
            <a:extLst>
              <a:ext uri="{FF2B5EF4-FFF2-40B4-BE49-F238E27FC236}">
                <a16:creationId xmlns:a16="http://schemas.microsoft.com/office/drawing/2014/main" id="{41F7FC63-EBA1-49EA-9DBC-B0794C671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169237"/>
            <a:ext cx="3378077" cy="2217438"/>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E1DD394-8D97-41D1-8CE0-1198C95FBB57}"/>
              </a:ext>
            </a:extLst>
          </p:cNvPr>
          <p:cNvPicPr>
            <a:picLocks noChangeAspect="1"/>
          </p:cNvPicPr>
          <p:nvPr/>
        </p:nvPicPr>
        <p:blipFill>
          <a:blip r:embed="rId6"/>
          <a:stretch>
            <a:fillRect/>
          </a:stretch>
        </p:blipFill>
        <p:spPr>
          <a:xfrm>
            <a:off x="5611763" y="4279268"/>
            <a:ext cx="3054644" cy="1938652"/>
          </a:xfrm>
          <a:prstGeom prst="rect">
            <a:avLst/>
          </a:prstGeom>
        </p:spPr>
      </p:pic>
      <p:sp>
        <p:nvSpPr>
          <p:cNvPr id="65" name="Rectangle 64">
            <a:extLst>
              <a:ext uri="{FF2B5EF4-FFF2-40B4-BE49-F238E27FC236}">
                <a16:creationId xmlns:a16="http://schemas.microsoft.com/office/drawing/2014/main" id="{FF4C0F37-86FC-4078-84D9-CD12ED6AF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3FB99BEF-935E-4650-870D-8C129ADBC2C1}"/>
              </a:ext>
            </a:extLst>
          </p:cNvPr>
          <p:cNvPicPr>
            <a:picLocks noChangeAspect="1"/>
          </p:cNvPicPr>
          <p:nvPr/>
        </p:nvPicPr>
        <p:blipFill>
          <a:blip r:embed="rId7"/>
          <a:stretch>
            <a:fillRect/>
          </a:stretch>
        </p:blipFill>
        <p:spPr>
          <a:xfrm>
            <a:off x="9115072" y="3429000"/>
            <a:ext cx="2451617" cy="2675772"/>
          </a:xfrm>
          <a:prstGeom prst="rect">
            <a:avLst/>
          </a:prstGeom>
        </p:spPr>
      </p:pic>
    </p:spTree>
    <p:extLst>
      <p:ext uri="{BB962C8B-B14F-4D97-AF65-F5344CB8AC3E}">
        <p14:creationId xmlns:p14="http://schemas.microsoft.com/office/powerpoint/2010/main" val="364496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551852-6265-43E3-B730-ADEA49BC42B7}"/>
              </a:ext>
            </a:extLst>
          </p:cNvPr>
          <p:cNvSpPr>
            <a:spLocks noGrp="1"/>
          </p:cNvSpPr>
          <p:nvPr>
            <p:ph type="title"/>
          </p:nvPr>
        </p:nvSpPr>
        <p:spPr/>
        <p:txBody>
          <a:bodyPr/>
          <a:lstStyle/>
          <a:p>
            <a:r>
              <a:rPr lang="en-GB" sz="4300" dirty="0">
                <a:solidFill>
                  <a:schemeClr val="accent1">
                    <a:lumMod val="60000"/>
                    <a:lumOff val="40000"/>
                  </a:schemeClr>
                </a:solidFill>
              </a:rPr>
              <a:t>Individual regression Models</a:t>
            </a:r>
          </a:p>
        </p:txBody>
      </p:sp>
      <p:sp>
        <p:nvSpPr>
          <p:cNvPr id="3" name="Espace réservé du contenu 2">
            <a:extLst>
              <a:ext uri="{FF2B5EF4-FFF2-40B4-BE49-F238E27FC236}">
                <a16:creationId xmlns:a16="http://schemas.microsoft.com/office/drawing/2014/main" id="{45F5346C-4562-44E4-BAFD-39D6CE4468F9}"/>
              </a:ext>
            </a:extLst>
          </p:cNvPr>
          <p:cNvSpPr>
            <a:spLocks noGrp="1"/>
          </p:cNvSpPr>
          <p:nvPr>
            <p:ph idx="1"/>
          </p:nvPr>
        </p:nvSpPr>
        <p:spPr>
          <a:xfrm>
            <a:off x="680321" y="2336873"/>
            <a:ext cx="10782809" cy="3599316"/>
          </a:xfrm>
        </p:spPr>
        <p:txBody>
          <a:bodyPr>
            <a:normAutofit fontScale="85000" lnSpcReduction="20000"/>
          </a:bodyPr>
          <a:lstStyle/>
          <a:p>
            <a:r>
              <a:rPr lang="en-GB" dirty="0"/>
              <a:t>This section presents the assessment of how does each of the relevant variables explain the count individually, and how does then adding one to a multiple regression improves its performance.</a:t>
            </a:r>
          </a:p>
          <a:p>
            <a:endParaRPr lang="en-GB" dirty="0"/>
          </a:p>
          <a:p>
            <a:pPr>
              <a:buFont typeface="Wingdings" panose="05000000000000000000" pitchFamily="2" charset="2"/>
              <a:buChar char="q"/>
            </a:pPr>
            <a:r>
              <a:rPr lang="en-GB" sz="3300" dirty="0"/>
              <a:t> </a:t>
            </a:r>
            <a:r>
              <a:rPr lang="en-GB" dirty="0"/>
              <a:t>Models</a:t>
            </a:r>
            <a:r>
              <a:rPr lang="en-GB" sz="3300" dirty="0"/>
              <a:t>:</a:t>
            </a:r>
          </a:p>
          <a:p>
            <a:r>
              <a:rPr lang="en-GB" dirty="0"/>
              <a:t>Model1 = views  ~ comments </a:t>
            </a:r>
          </a:p>
          <a:p>
            <a:r>
              <a:rPr lang="en-GB" dirty="0"/>
              <a:t>Model2 = views  ~ languages</a:t>
            </a:r>
          </a:p>
          <a:p>
            <a:r>
              <a:rPr lang="en-GB" dirty="0"/>
              <a:t>Model3 = views  ~ duration </a:t>
            </a:r>
          </a:p>
          <a:p>
            <a:r>
              <a:rPr lang="en-GB" dirty="0"/>
              <a:t>Model4 = views  ~ </a:t>
            </a:r>
            <a:r>
              <a:rPr lang="en-GB" dirty="0" err="1"/>
              <a:t>published_date</a:t>
            </a:r>
            <a:endParaRPr lang="en-GB" dirty="0"/>
          </a:p>
          <a:p>
            <a:r>
              <a:rPr lang="en-GB" dirty="0"/>
              <a:t>Model5 = views  ~ </a:t>
            </a:r>
            <a:r>
              <a:rPr lang="en-GB" dirty="0" err="1"/>
              <a:t>speaker_occupation</a:t>
            </a:r>
            <a:endParaRPr lang="en-GB" dirty="0"/>
          </a:p>
          <a:p>
            <a:r>
              <a:rPr lang="en-GB" dirty="0"/>
              <a:t>Model6 = views  ~ theme</a:t>
            </a:r>
          </a:p>
          <a:p>
            <a:endParaRPr lang="en-GB" dirty="0"/>
          </a:p>
        </p:txBody>
      </p:sp>
    </p:spTree>
    <p:extLst>
      <p:ext uri="{BB962C8B-B14F-4D97-AF65-F5344CB8AC3E}">
        <p14:creationId xmlns:p14="http://schemas.microsoft.com/office/powerpoint/2010/main" val="227698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96F66-1815-467E-9BC5-832213A52B76}"/>
              </a:ext>
            </a:extLst>
          </p:cNvPr>
          <p:cNvSpPr>
            <a:spLocks noGrp="1"/>
          </p:cNvSpPr>
          <p:nvPr>
            <p:ph type="title"/>
          </p:nvPr>
        </p:nvSpPr>
        <p:spPr/>
        <p:txBody>
          <a:bodyPr/>
          <a:lstStyle/>
          <a:p>
            <a:r>
              <a:rPr lang="en-GB" dirty="0">
                <a:solidFill>
                  <a:schemeClr val="accent1">
                    <a:lumMod val="60000"/>
                    <a:lumOff val="40000"/>
                  </a:schemeClr>
                </a:solidFill>
              </a:rPr>
              <a:t>Multiple regression Models</a:t>
            </a:r>
            <a:endParaRPr lang="en-GB" dirty="0"/>
          </a:p>
        </p:txBody>
      </p:sp>
      <p:sp>
        <p:nvSpPr>
          <p:cNvPr id="3" name="Espace réservé du contenu 2">
            <a:extLst>
              <a:ext uri="{FF2B5EF4-FFF2-40B4-BE49-F238E27FC236}">
                <a16:creationId xmlns:a16="http://schemas.microsoft.com/office/drawing/2014/main" id="{CFF62A5C-9412-4B45-8D90-2856B767FF69}"/>
              </a:ext>
            </a:extLst>
          </p:cNvPr>
          <p:cNvSpPr>
            <a:spLocks noGrp="1"/>
          </p:cNvSpPr>
          <p:nvPr>
            <p:ph idx="1"/>
          </p:nvPr>
        </p:nvSpPr>
        <p:spPr>
          <a:xfrm>
            <a:off x="680321" y="2336873"/>
            <a:ext cx="10358740" cy="3599316"/>
          </a:xfrm>
        </p:spPr>
        <p:txBody>
          <a:bodyPr>
            <a:normAutofit/>
          </a:bodyPr>
          <a:lstStyle/>
          <a:p>
            <a:pPr latinLnBrk="1"/>
            <a:r>
              <a:rPr lang="en-GB" dirty="0"/>
              <a:t>Model7   = views ~ comments + languages</a:t>
            </a:r>
          </a:p>
          <a:p>
            <a:pPr latinLnBrk="1"/>
            <a:r>
              <a:rPr lang="en-GB" dirty="0"/>
              <a:t>Model8   = views ~ comments + languages + duration</a:t>
            </a:r>
          </a:p>
          <a:p>
            <a:pPr latinLnBrk="1"/>
            <a:r>
              <a:rPr lang="en-GB" dirty="0"/>
              <a:t>Model9   = views ~ comments + languages + duration + </a:t>
            </a:r>
            <a:r>
              <a:rPr lang="en-GB" dirty="0" err="1"/>
              <a:t>published_date</a:t>
            </a:r>
            <a:endParaRPr lang="en-GB" dirty="0"/>
          </a:p>
          <a:p>
            <a:pPr latinLnBrk="1"/>
            <a:r>
              <a:rPr lang="en-GB" dirty="0"/>
              <a:t>Model10 = views  ~ comments + languages + duration + </a:t>
            </a:r>
            <a:r>
              <a:rPr lang="en-GB" dirty="0" err="1"/>
              <a:t>published_date</a:t>
            </a:r>
            <a:r>
              <a:rPr lang="en-GB" dirty="0"/>
              <a:t> + </a:t>
            </a:r>
            <a:r>
              <a:rPr lang="en-GB" dirty="0" err="1"/>
              <a:t>speaker_occupation</a:t>
            </a:r>
            <a:endParaRPr lang="en-GB" dirty="0"/>
          </a:p>
          <a:p>
            <a:pPr latinLnBrk="1"/>
            <a:r>
              <a:rPr lang="en-GB" dirty="0"/>
              <a:t>Model11 = views  ~ comments + languages + duration + theme</a:t>
            </a:r>
          </a:p>
        </p:txBody>
      </p:sp>
    </p:spTree>
    <p:extLst>
      <p:ext uri="{BB962C8B-B14F-4D97-AF65-F5344CB8AC3E}">
        <p14:creationId xmlns:p14="http://schemas.microsoft.com/office/powerpoint/2010/main" val="282482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095679C-36CE-402E-8BC7-345B0CCA7FF5}"/>
              </a:ext>
            </a:extLst>
          </p:cNvPr>
          <p:cNvSpPr>
            <a:spLocks noGrp="1"/>
          </p:cNvSpPr>
          <p:nvPr>
            <p:ph type="title"/>
          </p:nvPr>
        </p:nvSpPr>
        <p:spPr>
          <a:xfrm>
            <a:off x="680321" y="753228"/>
            <a:ext cx="4136123" cy="1080938"/>
          </a:xfrm>
        </p:spPr>
        <p:txBody>
          <a:bodyPr>
            <a:normAutofit/>
          </a:bodyPr>
          <a:lstStyle/>
          <a:p>
            <a:r>
              <a:rPr lang="en-GB" sz="3200" dirty="0">
                <a:solidFill>
                  <a:schemeClr val="accent1">
                    <a:lumMod val="60000"/>
                    <a:lumOff val="40000"/>
                  </a:schemeClr>
                </a:solidFill>
              </a:rPr>
              <a:t>Results :Individual Regression</a:t>
            </a:r>
            <a:endParaRPr lang="en-GB" sz="3200" dirty="0"/>
          </a:p>
        </p:txBody>
      </p:sp>
      <p:pic>
        <p:nvPicPr>
          <p:cNvPr id="17" name="Picture 1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Espace réservé du contenu 2">
            <a:extLst>
              <a:ext uri="{FF2B5EF4-FFF2-40B4-BE49-F238E27FC236}">
                <a16:creationId xmlns:a16="http://schemas.microsoft.com/office/drawing/2014/main" id="{095EFE2A-F5E3-4C32-9FBD-B4CC126EA903}"/>
              </a:ext>
            </a:extLst>
          </p:cNvPr>
          <p:cNvSpPr>
            <a:spLocks noGrp="1"/>
          </p:cNvSpPr>
          <p:nvPr>
            <p:ph idx="1"/>
          </p:nvPr>
        </p:nvSpPr>
        <p:spPr>
          <a:xfrm>
            <a:off x="680321" y="2170028"/>
            <a:ext cx="3656289" cy="3766161"/>
          </a:xfrm>
        </p:spPr>
        <p:txBody>
          <a:bodyPr>
            <a:normAutofit/>
          </a:bodyPr>
          <a:lstStyle/>
          <a:p>
            <a:pPr marL="0" indent="0">
              <a:buNone/>
            </a:pPr>
            <a:endParaRPr lang="en-GB" sz="1400" dirty="0"/>
          </a:p>
          <a:p>
            <a:endParaRPr lang="en-GB" sz="1400" dirty="0"/>
          </a:p>
          <a:p>
            <a:endParaRPr lang="en-GB" sz="1400" dirty="0"/>
          </a:p>
        </p:txBody>
      </p:sp>
      <p:sp>
        <p:nvSpPr>
          <p:cNvPr id="10" name="Espace réservé du contenu 2">
            <a:extLst>
              <a:ext uri="{FF2B5EF4-FFF2-40B4-BE49-F238E27FC236}">
                <a16:creationId xmlns:a16="http://schemas.microsoft.com/office/drawing/2014/main" id="{8AA460F3-2017-425E-A77A-C5C463B8CD51}"/>
              </a:ext>
            </a:extLst>
          </p:cNvPr>
          <p:cNvSpPr txBox="1">
            <a:spLocks/>
          </p:cNvSpPr>
          <p:nvPr/>
        </p:nvSpPr>
        <p:spPr>
          <a:xfrm>
            <a:off x="377875" y="2505456"/>
            <a:ext cx="3754784" cy="359931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q"/>
            </a:pPr>
            <a:r>
              <a:rPr lang="en-GB" u="sng" dirty="0">
                <a:effectLst>
                  <a:outerShdw blurRad="38100" dist="38100" dir="2700000" algn="tl">
                    <a:srgbClr val="000000">
                      <a:alpha val="43137"/>
                    </a:srgbClr>
                  </a:outerShdw>
                </a:effectLst>
              </a:rPr>
              <a:t>Findings:</a:t>
            </a:r>
          </a:p>
          <a:p>
            <a:pPr algn="just"/>
            <a:r>
              <a:rPr lang="en-GB" dirty="0"/>
              <a:t>The comments and languages where significantly and positively correlated with views. </a:t>
            </a:r>
          </a:p>
          <a:p>
            <a:pPr algn="just"/>
            <a:r>
              <a:rPr lang="en-GB" dirty="0"/>
              <a:t>One unit comment increase, is the increase the number of views to 4698.8 (Slope)</a:t>
            </a:r>
          </a:p>
          <a:p>
            <a:pPr algn="just"/>
            <a:r>
              <a:rPr lang="en-GB" dirty="0"/>
              <a:t>One new language translation, is the increase of the number of views to 98655</a:t>
            </a:r>
          </a:p>
          <a:p>
            <a:endParaRPr lang="en-GB" dirty="0"/>
          </a:p>
        </p:txBody>
      </p:sp>
      <p:pic>
        <p:nvPicPr>
          <p:cNvPr id="12" name="Image 11">
            <a:extLst>
              <a:ext uri="{FF2B5EF4-FFF2-40B4-BE49-F238E27FC236}">
                <a16:creationId xmlns:a16="http://schemas.microsoft.com/office/drawing/2014/main" id="{C6E30D49-90DC-4DA3-A495-621FF4CA44BE}"/>
              </a:ext>
            </a:extLst>
          </p:cNvPr>
          <p:cNvPicPr>
            <a:picLocks noChangeAspect="1"/>
          </p:cNvPicPr>
          <p:nvPr/>
        </p:nvPicPr>
        <p:blipFill>
          <a:blip r:embed="rId4"/>
          <a:stretch>
            <a:fillRect/>
          </a:stretch>
        </p:blipFill>
        <p:spPr>
          <a:xfrm>
            <a:off x="6402355" y="609600"/>
            <a:ext cx="4755975" cy="2319130"/>
          </a:xfrm>
          <a:prstGeom prst="rect">
            <a:avLst/>
          </a:prstGeom>
        </p:spPr>
      </p:pic>
      <p:pic>
        <p:nvPicPr>
          <p:cNvPr id="14" name="Image 13">
            <a:extLst>
              <a:ext uri="{FF2B5EF4-FFF2-40B4-BE49-F238E27FC236}">
                <a16:creationId xmlns:a16="http://schemas.microsoft.com/office/drawing/2014/main" id="{6671229F-17DC-425B-9E9A-425373641C57}"/>
              </a:ext>
            </a:extLst>
          </p:cNvPr>
          <p:cNvPicPr>
            <a:picLocks noChangeAspect="1"/>
          </p:cNvPicPr>
          <p:nvPr/>
        </p:nvPicPr>
        <p:blipFill>
          <a:blip r:embed="rId5"/>
          <a:stretch>
            <a:fillRect/>
          </a:stretch>
        </p:blipFill>
        <p:spPr>
          <a:xfrm>
            <a:off x="6402355" y="3428999"/>
            <a:ext cx="4755974" cy="2433913"/>
          </a:xfrm>
          <a:prstGeom prst="rect">
            <a:avLst/>
          </a:prstGeom>
        </p:spPr>
      </p:pic>
    </p:spTree>
    <p:extLst>
      <p:ext uri="{BB962C8B-B14F-4D97-AF65-F5344CB8AC3E}">
        <p14:creationId xmlns:p14="http://schemas.microsoft.com/office/powerpoint/2010/main" val="38871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3" name="Rectangle 1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095679C-36CE-402E-8BC7-345B0CCA7FF5}"/>
              </a:ext>
            </a:extLst>
          </p:cNvPr>
          <p:cNvSpPr>
            <a:spLocks noGrp="1"/>
          </p:cNvSpPr>
          <p:nvPr>
            <p:ph type="title"/>
          </p:nvPr>
        </p:nvSpPr>
        <p:spPr>
          <a:xfrm>
            <a:off x="680321" y="753228"/>
            <a:ext cx="4136123" cy="1080938"/>
          </a:xfrm>
        </p:spPr>
        <p:txBody>
          <a:bodyPr>
            <a:normAutofit/>
          </a:bodyPr>
          <a:lstStyle/>
          <a:p>
            <a:r>
              <a:rPr lang="en-GB" sz="3200" dirty="0">
                <a:solidFill>
                  <a:schemeClr val="accent1">
                    <a:lumMod val="60000"/>
                    <a:lumOff val="40000"/>
                  </a:schemeClr>
                </a:solidFill>
              </a:rPr>
              <a:t>Results : Multiple regression Models</a:t>
            </a:r>
          </a:p>
        </p:txBody>
      </p:sp>
      <p:pic>
        <p:nvPicPr>
          <p:cNvPr id="17" name="Picture 1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Espace réservé du contenu 2">
            <a:extLst>
              <a:ext uri="{FF2B5EF4-FFF2-40B4-BE49-F238E27FC236}">
                <a16:creationId xmlns:a16="http://schemas.microsoft.com/office/drawing/2014/main" id="{095EFE2A-F5E3-4C32-9FBD-B4CC126EA903}"/>
              </a:ext>
            </a:extLst>
          </p:cNvPr>
          <p:cNvSpPr>
            <a:spLocks noGrp="1"/>
          </p:cNvSpPr>
          <p:nvPr>
            <p:ph idx="1"/>
          </p:nvPr>
        </p:nvSpPr>
        <p:spPr>
          <a:xfrm>
            <a:off x="680321" y="2336873"/>
            <a:ext cx="3656289" cy="3599316"/>
          </a:xfrm>
        </p:spPr>
        <p:txBody>
          <a:bodyPr>
            <a:normAutofit lnSpcReduction="10000"/>
          </a:bodyPr>
          <a:lstStyle/>
          <a:p>
            <a:r>
              <a:rPr lang="en-GB" sz="1600" dirty="0"/>
              <a:t>the best performance out of this set of models are shown in these tables.</a:t>
            </a:r>
          </a:p>
          <a:p>
            <a:r>
              <a:rPr lang="en-GB" sz="1600" dirty="0"/>
              <a:t>The model 7: it is suitable for explanatory purposes. Comments and languages are so far the most correlated variables with views and explain most of its variance.</a:t>
            </a:r>
          </a:p>
          <a:p>
            <a:r>
              <a:rPr lang="en-GB" sz="1600" dirty="0"/>
              <a:t>The Model 11: it is suitable for prediction purposes, it uses all the set of variables. </a:t>
            </a:r>
          </a:p>
          <a:p>
            <a:r>
              <a:rPr lang="en-GB" sz="1600" dirty="0"/>
              <a:t>In this model the views are dependent on comments, languages translated, duration and theme.</a:t>
            </a:r>
          </a:p>
        </p:txBody>
      </p:sp>
      <p:pic>
        <p:nvPicPr>
          <p:cNvPr id="4" name="Image 3">
            <a:extLst>
              <a:ext uri="{FF2B5EF4-FFF2-40B4-BE49-F238E27FC236}">
                <a16:creationId xmlns:a16="http://schemas.microsoft.com/office/drawing/2014/main" id="{04772852-5D5B-4E52-BBBC-24A20F251835}"/>
              </a:ext>
            </a:extLst>
          </p:cNvPr>
          <p:cNvPicPr>
            <a:picLocks noChangeAspect="1"/>
          </p:cNvPicPr>
          <p:nvPr/>
        </p:nvPicPr>
        <p:blipFill>
          <a:blip r:embed="rId4"/>
          <a:stretch>
            <a:fillRect/>
          </a:stretch>
        </p:blipFill>
        <p:spPr>
          <a:xfrm>
            <a:off x="5280788" y="1436458"/>
            <a:ext cx="6269479" cy="1467140"/>
          </a:xfrm>
          <a:prstGeom prst="rect">
            <a:avLst/>
          </a:prstGeom>
          <a:ln>
            <a:noFill/>
          </a:ln>
          <a:effectLst>
            <a:outerShdw blurRad="76200" dist="63500" dir="5040000" algn="tl" rotWithShape="0">
              <a:srgbClr val="000000">
                <a:alpha val="41000"/>
              </a:srgbClr>
            </a:outerShdw>
          </a:effectLst>
        </p:spPr>
      </p:pic>
      <p:pic>
        <p:nvPicPr>
          <p:cNvPr id="7" name="Image 6">
            <a:extLst>
              <a:ext uri="{FF2B5EF4-FFF2-40B4-BE49-F238E27FC236}">
                <a16:creationId xmlns:a16="http://schemas.microsoft.com/office/drawing/2014/main" id="{FC53FE59-0C95-4E0D-8CE8-ADD12329FBFE}"/>
              </a:ext>
            </a:extLst>
          </p:cNvPr>
          <p:cNvPicPr>
            <a:picLocks noChangeAspect="1"/>
          </p:cNvPicPr>
          <p:nvPr/>
        </p:nvPicPr>
        <p:blipFill>
          <a:blip r:embed="rId5"/>
          <a:stretch>
            <a:fillRect/>
          </a:stretch>
        </p:blipFill>
        <p:spPr>
          <a:xfrm>
            <a:off x="5261092" y="3173089"/>
            <a:ext cx="6289175" cy="2248453"/>
          </a:xfrm>
          <a:prstGeom prst="rect">
            <a:avLst/>
          </a:prstGeom>
        </p:spPr>
      </p:pic>
    </p:spTree>
    <p:extLst>
      <p:ext uri="{BB962C8B-B14F-4D97-AF65-F5344CB8AC3E}">
        <p14:creationId xmlns:p14="http://schemas.microsoft.com/office/powerpoint/2010/main" val="211224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2CB54-7FC6-4D14-92D2-87C9059223AB}"/>
              </a:ext>
            </a:extLst>
          </p:cNvPr>
          <p:cNvSpPr>
            <a:spLocks noGrp="1"/>
          </p:cNvSpPr>
          <p:nvPr>
            <p:ph type="title"/>
          </p:nvPr>
        </p:nvSpPr>
        <p:spPr/>
        <p:txBody>
          <a:bodyPr/>
          <a:lstStyle/>
          <a:p>
            <a:r>
              <a:rPr lang="en-GB" sz="4300" dirty="0">
                <a:solidFill>
                  <a:schemeClr val="accent1">
                    <a:lumMod val="60000"/>
                    <a:lumOff val="40000"/>
                  </a:schemeClr>
                </a:solidFill>
              </a:rPr>
              <a:t>CONCLUSION</a:t>
            </a:r>
          </a:p>
        </p:txBody>
      </p:sp>
      <p:pic>
        <p:nvPicPr>
          <p:cNvPr id="4" name="Espace réservé du contenu 3">
            <a:extLst>
              <a:ext uri="{FF2B5EF4-FFF2-40B4-BE49-F238E27FC236}">
                <a16:creationId xmlns:a16="http://schemas.microsoft.com/office/drawing/2014/main" id="{680CEEC6-F6DC-43CE-99A0-D28D0212C215}"/>
              </a:ext>
            </a:extLst>
          </p:cNvPr>
          <p:cNvPicPr>
            <a:picLocks noGrp="1" noChangeAspect="1"/>
          </p:cNvPicPr>
          <p:nvPr>
            <p:ph idx="1"/>
          </p:nvPr>
        </p:nvPicPr>
        <p:blipFill>
          <a:blip r:embed="rId2"/>
          <a:stretch>
            <a:fillRect/>
          </a:stretch>
        </p:blipFill>
        <p:spPr>
          <a:xfrm>
            <a:off x="8545513" y="2180914"/>
            <a:ext cx="3028950" cy="1419225"/>
          </a:xfrm>
          <a:prstGeom prst="rect">
            <a:avLst/>
          </a:prstGeom>
        </p:spPr>
      </p:pic>
      <p:sp>
        <p:nvSpPr>
          <p:cNvPr id="5" name="ZoneTexte 4">
            <a:extLst>
              <a:ext uri="{FF2B5EF4-FFF2-40B4-BE49-F238E27FC236}">
                <a16:creationId xmlns:a16="http://schemas.microsoft.com/office/drawing/2014/main" id="{5AAF9D86-3A0D-4BBC-9593-057E896167E4}"/>
              </a:ext>
            </a:extLst>
          </p:cNvPr>
          <p:cNvSpPr txBox="1"/>
          <p:nvPr/>
        </p:nvSpPr>
        <p:spPr>
          <a:xfrm>
            <a:off x="225287" y="2399810"/>
            <a:ext cx="8123583" cy="3970318"/>
          </a:xfrm>
          <a:prstGeom prst="rect">
            <a:avLst/>
          </a:prstGeom>
          <a:noFill/>
        </p:spPr>
        <p:txBody>
          <a:bodyPr wrap="square" rtlCol="0">
            <a:spAutoFit/>
          </a:bodyPr>
          <a:lstStyle/>
          <a:p>
            <a:r>
              <a:rPr lang="en-GB" dirty="0"/>
              <a:t>To conclude the model is limited and does not convey causal relationship because the fundamental problem of causal inference is not well addressed with these variables, and these predictors are not independent from the y variable.</a:t>
            </a:r>
          </a:p>
          <a:p>
            <a:endParaRPr lang="en-GB" dirty="0"/>
          </a:p>
          <a:p>
            <a:r>
              <a:rPr lang="en-GB" dirty="0"/>
              <a:t>As a further areas of research, might use the transcript of the talk to </a:t>
            </a:r>
            <a:r>
              <a:rPr lang="en-GB" dirty="0" err="1"/>
              <a:t>analyze</a:t>
            </a:r>
            <a:r>
              <a:rPr lang="en-GB" dirty="0"/>
              <a:t> the content.</a:t>
            </a:r>
          </a:p>
          <a:p>
            <a:endParaRPr lang="en-GB" dirty="0"/>
          </a:p>
          <a:p>
            <a:r>
              <a:rPr lang="en-GB" dirty="0"/>
              <a:t>Finally, one can see some correlations, even if not causal. Higher number of views for a talk, it would be likelier if: Increase the number of comments increases in a talk! Increase the languages translated! There is no need to make it too short! (probably only works if the talk is really good) Tag it with more topics! </a:t>
            </a:r>
          </a:p>
          <a:p>
            <a:endParaRPr lang="en-GB" dirty="0"/>
          </a:p>
        </p:txBody>
      </p:sp>
    </p:spTree>
    <p:extLst>
      <p:ext uri="{BB962C8B-B14F-4D97-AF65-F5344CB8AC3E}">
        <p14:creationId xmlns:p14="http://schemas.microsoft.com/office/powerpoint/2010/main" val="311199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7" name="Espace réservé du contenu 3">
            <a:extLst>
              <a:ext uri="{FF2B5EF4-FFF2-40B4-BE49-F238E27FC236}">
                <a16:creationId xmlns:a16="http://schemas.microsoft.com/office/drawing/2014/main" id="{C91502DB-3C02-45B1-85EF-05D5A405EE56}"/>
              </a:ext>
            </a:extLst>
          </p:cNvPr>
          <p:cNvPicPr>
            <a:picLocks noChangeAspect="1"/>
          </p:cNvPicPr>
          <p:nvPr/>
        </p:nvPicPr>
        <p:blipFill rotWithShape="1">
          <a:blip r:embed="rId3"/>
          <a:srcRect l="8126" r="9807" b="1"/>
          <a:stretch/>
        </p:blipFill>
        <p:spPr>
          <a:xfrm>
            <a:off x="4639185" y="-1"/>
            <a:ext cx="7552815" cy="6856310"/>
          </a:xfrm>
          <a:prstGeom prst="rect">
            <a:avLst/>
          </a:prstGeom>
          <a:ln>
            <a:noFill/>
          </a:ln>
          <a:effectLst/>
        </p:spPr>
      </p:pic>
      <p:sp>
        <p:nvSpPr>
          <p:cNvPr id="16" name="Rectangle 15">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EA5F4576-A306-4C0E-BD1E-90DF836D2FE6}"/>
              </a:ext>
            </a:extLst>
          </p:cNvPr>
          <p:cNvSpPr>
            <a:spLocks noGrp="1"/>
          </p:cNvSpPr>
          <p:nvPr>
            <p:ph type="title"/>
          </p:nvPr>
        </p:nvSpPr>
        <p:spPr>
          <a:xfrm>
            <a:off x="680322" y="753228"/>
            <a:ext cx="3679028" cy="1080938"/>
          </a:xfrm>
        </p:spPr>
        <p:txBody>
          <a:bodyPr>
            <a:normAutofit/>
          </a:bodyPr>
          <a:lstStyle/>
          <a:p>
            <a:r>
              <a:rPr lang="en-GB" sz="4800" dirty="0">
                <a:solidFill>
                  <a:schemeClr val="accent1">
                    <a:lumMod val="60000"/>
                    <a:lumOff val="40000"/>
                  </a:schemeClr>
                </a:solidFill>
              </a:rPr>
              <a:t>SUMMARY</a:t>
            </a:r>
          </a:p>
        </p:txBody>
      </p:sp>
      <p:pic>
        <p:nvPicPr>
          <p:cNvPr id="18" name="Picture 17">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5" name="ZoneTexte 4">
            <a:extLst>
              <a:ext uri="{FF2B5EF4-FFF2-40B4-BE49-F238E27FC236}">
                <a16:creationId xmlns:a16="http://schemas.microsoft.com/office/drawing/2014/main" id="{16BB8266-B0C9-4E52-963B-52F198FD6DF1}"/>
              </a:ext>
            </a:extLst>
          </p:cNvPr>
          <p:cNvSpPr txBox="1"/>
          <p:nvPr/>
        </p:nvSpPr>
        <p:spPr>
          <a:xfrm>
            <a:off x="8672614" y="1101336"/>
            <a:ext cx="3792867" cy="384721"/>
          </a:xfrm>
          <a:prstGeom prst="rect">
            <a:avLst/>
          </a:prstGeom>
          <a:noFill/>
        </p:spPr>
        <p:txBody>
          <a:bodyPr wrap="square" rtlCol="0">
            <a:spAutoFit/>
          </a:bodyPr>
          <a:lstStyle/>
          <a:p>
            <a:r>
              <a:rPr lang="en-GB" sz="1900" b="1" dirty="0">
                <a:solidFill>
                  <a:schemeClr val="accent6">
                    <a:lumMod val="50000"/>
                  </a:schemeClr>
                </a:solidFill>
              </a:rPr>
              <a:t>Project approach</a:t>
            </a:r>
          </a:p>
        </p:txBody>
      </p:sp>
      <p:sp>
        <p:nvSpPr>
          <p:cNvPr id="8" name="ZoneTexte 7">
            <a:extLst>
              <a:ext uri="{FF2B5EF4-FFF2-40B4-BE49-F238E27FC236}">
                <a16:creationId xmlns:a16="http://schemas.microsoft.com/office/drawing/2014/main" id="{32A6FF20-B7E4-47B3-BBF6-2663ABEC2132}"/>
              </a:ext>
            </a:extLst>
          </p:cNvPr>
          <p:cNvSpPr txBox="1"/>
          <p:nvPr/>
        </p:nvSpPr>
        <p:spPr>
          <a:xfrm>
            <a:off x="8672614" y="1977798"/>
            <a:ext cx="3519385" cy="400110"/>
          </a:xfrm>
          <a:prstGeom prst="rect">
            <a:avLst/>
          </a:prstGeom>
          <a:noFill/>
        </p:spPr>
        <p:txBody>
          <a:bodyPr wrap="square" rtlCol="0">
            <a:spAutoFit/>
          </a:bodyPr>
          <a:lstStyle/>
          <a:p>
            <a:r>
              <a:rPr lang="en-GB" sz="2000" dirty="0">
                <a:solidFill>
                  <a:schemeClr val="accent1"/>
                </a:solidFill>
              </a:rPr>
              <a:t>Dataset Description</a:t>
            </a:r>
          </a:p>
        </p:txBody>
      </p:sp>
      <p:sp>
        <p:nvSpPr>
          <p:cNvPr id="10" name="ZoneTexte 9">
            <a:extLst>
              <a:ext uri="{FF2B5EF4-FFF2-40B4-BE49-F238E27FC236}">
                <a16:creationId xmlns:a16="http://schemas.microsoft.com/office/drawing/2014/main" id="{04F8B53C-BB15-4CBC-86A3-C9788293358E}"/>
              </a:ext>
            </a:extLst>
          </p:cNvPr>
          <p:cNvSpPr txBox="1"/>
          <p:nvPr/>
        </p:nvSpPr>
        <p:spPr>
          <a:xfrm>
            <a:off x="8673360" y="2758419"/>
            <a:ext cx="2344701" cy="707886"/>
          </a:xfrm>
          <a:prstGeom prst="rect">
            <a:avLst/>
          </a:prstGeom>
          <a:noFill/>
        </p:spPr>
        <p:txBody>
          <a:bodyPr wrap="square" rtlCol="0">
            <a:spAutoFit/>
          </a:bodyPr>
          <a:lstStyle/>
          <a:p>
            <a:r>
              <a:rPr lang="en-GB" sz="2000" dirty="0">
                <a:solidFill>
                  <a:schemeClr val="accent3">
                    <a:lumMod val="75000"/>
                  </a:schemeClr>
                </a:solidFill>
              </a:rPr>
              <a:t>Modelling methodology</a:t>
            </a:r>
          </a:p>
        </p:txBody>
      </p:sp>
      <p:sp>
        <p:nvSpPr>
          <p:cNvPr id="11" name="ZoneTexte 10">
            <a:extLst>
              <a:ext uri="{FF2B5EF4-FFF2-40B4-BE49-F238E27FC236}">
                <a16:creationId xmlns:a16="http://schemas.microsoft.com/office/drawing/2014/main" id="{327D03C4-D16B-457F-95D5-02DF7AC95B31}"/>
              </a:ext>
            </a:extLst>
          </p:cNvPr>
          <p:cNvSpPr txBox="1"/>
          <p:nvPr/>
        </p:nvSpPr>
        <p:spPr>
          <a:xfrm>
            <a:off x="8672614" y="3630656"/>
            <a:ext cx="3386118" cy="677108"/>
          </a:xfrm>
          <a:prstGeom prst="rect">
            <a:avLst/>
          </a:prstGeom>
          <a:noFill/>
        </p:spPr>
        <p:txBody>
          <a:bodyPr wrap="square" rtlCol="0">
            <a:spAutoFit/>
          </a:bodyPr>
          <a:lstStyle/>
          <a:p>
            <a:r>
              <a:rPr lang="en-GB" sz="1900" b="1" dirty="0">
                <a:solidFill>
                  <a:schemeClr val="accent4">
                    <a:lumMod val="75000"/>
                  </a:schemeClr>
                </a:solidFill>
              </a:rPr>
              <a:t>Data Analysis &amp; Implementation</a:t>
            </a:r>
          </a:p>
        </p:txBody>
      </p:sp>
      <p:sp>
        <p:nvSpPr>
          <p:cNvPr id="17" name="ZoneTexte 16">
            <a:extLst>
              <a:ext uri="{FF2B5EF4-FFF2-40B4-BE49-F238E27FC236}">
                <a16:creationId xmlns:a16="http://schemas.microsoft.com/office/drawing/2014/main" id="{79B4E71A-594D-4705-BE6D-6E699D45EDC9}"/>
              </a:ext>
            </a:extLst>
          </p:cNvPr>
          <p:cNvSpPr txBox="1"/>
          <p:nvPr/>
        </p:nvSpPr>
        <p:spPr>
          <a:xfrm>
            <a:off x="8672614" y="4419635"/>
            <a:ext cx="1783351" cy="461665"/>
          </a:xfrm>
          <a:prstGeom prst="rect">
            <a:avLst/>
          </a:prstGeom>
          <a:noFill/>
        </p:spPr>
        <p:txBody>
          <a:bodyPr wrap="square" rtlCol="0">
            <a:spAutoFit/>
          </a:bodyPr>
          <a:lstStyle/>
          <a:p>
            <a:r>
              <a:rPr lang="en-GB" sz="2400" dirty="0">
                <a:solidFill>
                  <a:schemeClr val="accent5">
                    <a:lumMod val="50000"/>
                  </a:schemeClr>
                </a:solidFill>
              </a:rPr>
              <a:t>Results</a:t>
            </a:r>
            <a:r>
              <a:rPr lang="en-GB" dirty="0"/>
              <a:t> </a:t>
            </a:r>
          </a:p>
        </p:txBody>
      </p:sp>
    </p:spTree>
    <p:extLst>
      <p:ext uri="{BB962C8B-B14F-4D97-AF65-F5344CB8AC3E}">
        <p14:creationId xmlns:p14="http://schemas.microsoft.com/office/powerpoint/2010/main" val="202183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A4FE4C-C015-4936-9B42-1C8180202845}"/>
              </a:ext>
            </a:extLst>
          </p:cNvPr>
          <p:cNvSpPr>
            <a:spLocks noGrp="1"/>
          </p:cNvSpPr>
          <p:nvPr>
            <p:ph type="title"/>
          </p:nvPr>
        </p:nvSpPr>
        <p:spPr/>
        <p:txBody>
          <a:bodyPr>
            <a:normAutofit/>
          </a:bodyPr>
          <a:lstStyle/>
          <a:p>
            <a:r>
              <a:rPr lang="en-GB" sz="4800" dirty="0">
                <a:solidFill>
                  <a:schemeClr val="accent1">
                    <a:lumMod val="60000"/>
                    <a:lumOff val="40000"/>
                  </a:schemeClr>
                </a:solidFill>
              </a:rPr>
              <a:t>INTRODUCTION</a:t>
            </a:r>
          </a:p>
        </p:txBody>
      </p:sp>
      <p:sp>
        <p:nvSpPr>
          <p:cNvPr id="9" name="Content Placeholder 8">
            <a:extLst>
              <a:ext uri="{FF2B5EF4-FFF2-40B4-BE49-F238E27FC236}">
                <a16:creationId xmlns:a16="http://schemas.microsoft.com/office/drawing/2014/main" id="{9CA9FC57-1DA9-409D-B204-A977E446105C}"/>
              </a:ext>
            </a:extLst>
          </p:cNvPr>
          <p:cNvSpPr>
            <a:spLocks noGrp="1"/>
          </p:cNvSpPr>
          <p:nvPr>
            <p:ph idx="1"/>
          </p:nvPr>
        </p:nvSpPr>
        <p:spPr>
          <a:xfrm>
            <a:off x="680322" y="2336873"/>
            <a:ext cx="3489341" cy="3599316"/>
          </a:xfrm>
        </p:spPr>
        <p:txBody>
          <a:bodyPr>
            <a:normAutofit/>
          </a:bodyPr>
          <a:lstStyle/>
          <a:p>
            <a:r>
              <a:rPr lang="en-GB" sz="1600" dirty="0"/>
              <a:t>TED is a nonpartisan and non-profit organization. TED spreads ideas, primarily via short talks that can be accessed on the internet. As noted on its website, TED was initiated in 1984 as a conference where technology, entertainment, and design ideas were shared. At present, TED Talks cover topics ranging from science to business to global issues</a:t>
            </a:r>
            <a:endParaRPr lang="en-US" sz="1600" dirty="0"/>
          </a:p>
        </p:txBody>
      </p:sp>
      <p:pic>
        <p:nvPicPr>
          <p:cNvPr id="7" name="Espace réservé du contenu 3">
            <a:extLst>
              <a:ext uri="{FF2B5EF4-FFF2-40B4-BE49-F238E27FC236}">
                <a16:creationId xmlns:a16="http://schemas.microsoft.com/office/drawing/2014/main" id="{BEFE3EA6-5193-4D5E-B7A7-4C018646DDAB}"/>
              </a:ext>
            </a:extLst>
          </p:cNvPr>
          <p:cNvPicPr>
            <a:picLocks noChangeAspect="1"/>
          </p:cNvPicPr>
          <p:nvPr/>
        </p:nvPicPr>
        <p:blipFill>
          <a:blip r:embed="rId3"/>
          <a:stretch>
            <a:fillRect/>
          </a:stretch>
        </p:blipFill>
        <p:spPr>
          <a:xfrm>
            <a:off x="4654295" y="2770048"/>
            <a:ext cx="5639886" cy="273236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103591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0246C5-E47B-4E77-9A09-783F8042B941}"/>
              </a:ext>
            </a:extLst>
          </p:cNvPr>
          <p:cNvSpPr>
            <a:spLocks noGrp="1"/>
          </p:cNvSpPr>
          <p:nvPr>
            <p:ph type="title"/>
          </p:nvPr>
        </p:nvSpPr>
        <p:spPr/>
        <p:txBody>
          <a:bodyPr>
            <a:normAutofit fontScale="90000"/>
          </a:bodyPr>
          <a:lstStyle/>
          <a:p>
            <a:r>
              <a:rPr lang="en-GB" sz="4800" dirty="0">
                <a:solidFill>
                  <a:schemeClr val="accent1">
                    <a:lumMod val="60000"/>
                    <a:lumOff val="40000"/>
                  </a:schemeClr>
                </a:solidFill>
              </a:rPr>
              <a:t>Project approach</a:t>
            </a:r>
            <a:br>
              <a:rPr lang="en-GB" b="1" dirty="0">
                <a:solidFill>
                  <a:schemeClr val="accent6">
                    <a:lumMod val="50000"/>
                  </a:schemeClr>
                </a:solidFill>
              </a:rPr>
            </a:br>
            <a:endParaRPr lang="en-GB" dirty="0"/>
          </a:p>
        </p:txBody>
      </p:sp>
      <p:sp>
        <p:nvSpPr>
          <p:cNvPr id="3" name="Espace réservé du contenu 2">
            <a:extLst>
              <a:ext uri="{FF2B5EF4-FFF2-40B4-BE49-F238E27FC236}">
                <a16:creationId xmlns:a16="http://schemas.microsoft.com/office/drawing/2014/main" id="{2F6DBE76-444B-4ED4-86D8-C0729FB07F79}"/>
              </a:ext>
            </a:extLst>
          </p:cNvPr>
          <p:cNvSpPr>
            <a:spLocks noGrp="1"/>
          </p:cNvSpPr>
          <p:nvPr>
            <p:ph idx="1"/>
          </p:nvPr>
        </p:nvSpPr>
        <p:spPr/>
        <p:txBody>
          <a:bodyPr>
            <a:normAutofit/>
          </a:bodyPr>
          <a:lstStyle/>
          <a:p>
            <a:pPr algn="just">
              <a:buFont typeface="Wingdings" panose="05000000000000000000" pitchFamily="2" charset="2"/>
              <a:buChar char="q"/>
            </a:pPr>
            <a:r>
              <a:rPr lang="en-GB" sz="2000" b="1" u="sng" dirty="0">
                <a:solidFill>
                  <a:schemeClr val="bg1"/>
                </a:solidFill>
                <a:effectLst>
                  <a:outerShdw blurRad="38100" dist="38100" dir="2700000" algn="tl">
                    <a:srgbClr val="000000">
                      <a:alpha val="43137"/>
                    </a:srgbClr>
                  </a:outerShdw>
                </a:effectLst>
              </a:rPr>
              <a:t>Background:</a:t>
            </a:r>
          </a:p>
          <a:p>
            <a:pPr marL="0" indent="0" algn="just">
              <a:buNone/>
            </a:pPr>
            <a:r>
              <a:rPr lang="en-GB" sz="1800" dirty="0">
                <a:solidFill>
                  <a:schemeClr val="bg1"/>
                </a:solidFill>
              </a:rPr>
              <a:t>This case study will discuss the popularity of Ted talks by measuring the relationships between the features available. Using statistical modelling will allow the building of models and assess the best model.</a:t>
            </a:r>
          </a:p>
          <a:p>
            <a:pPr algn="just">
              <a:buFont typeface="Wingdings" panose="05000000000000000000" pitchFamily="2" charset="2"/>
              <a:buChar char="q"/>
            </a:pPr>
            <a:r>
              <a:rPr lang="en-GB" sz="2000" b="1" u="sng" dirty="0">
                <a:solidFill>
                  <a:schemeClr val="bg1"/>
                </a:solidFill>
                <a:effectLst>
                  <a:outerShdw blurRad="38100" dist="38100" dir="2700000" algn="tl">
                    <a:srgbClr val="000000">
                      <a:alpha val="43137"/>
                    </a:srgbClr>
                  </a:outerShdw>
                </a:effectLst>
              </a:rPr>
              <a:t>Statistical problems identified:</a:t>
            </a:r>
          </a:p>
          <a:p>
            <a:pPr marL="0" indent="0" algn="just">
              <a:buNone/>
            </a:pPr>
            <a:r>
              <a:rPr lang="en-GB" sz="1800" dirty="0">
                <a:solidFill>
                  <a:schemeClr val="bg1"/>
                </a:solidFill>
              </a:rPr>
              <a:t>Which characteristics are strongly associated with high number of views?</a:t>
            </a:r>
          </a:p>
          <a:p>
            <a:pPr algn="just">
              <a:buFont typeface="Wingdings" panose="05000000000000000000" pitchFamily="2" charset="2"/>
              <a:buChar char="q"/>
            </a:pPr>
            <a:r>
              <a:rPr lang="en-GB" sz="2000" b="1" u="sng" dirty="0">
                <a:solidFill>
                  <a:schemeClr val="bg1"/>
                </a:solidFill>
                <a:effectLst>
                  <a:outerShdw blurRad="38100" dist="38100" dir="2700000" algn="tl">
                    <a:srgbClr val="000000">
                      <a:alpha val="43137"/>
                    </a:srgbClr>
                  </a:outerShdw>
                </a:effectLst>
              </a:rPr>
              <a:t>Objectives:</a:t>
            </a:r>
          </a:p>
          <a:p>
            <a:pPr algn="just"/>
            <a:r>
              <a:rPr lang="en-GB" sz="1800" dirty="0">
                <a:solidFill>
                  <a:schemeClr val="bg1"/>
                </a:solidFill>
              </a:rPr>
              <a:t>The aim of this analysis is to explore which variables are strong predictors of TED’s popularity</a:t>
            </a:r>
          </a:p>
          <a:p>
            <a:pPr algn="just"/>
            <a:r>
              <a:rPr lang="en-GB" sz="1800" dirty="0">
                <a:solidFill>
                  <a:schemeClr val="bg1"/>
                </a:solidFill>
              </a:rPr>
              <a:t>Finding insights about the world of TED, its speakers and its viewers</a:t>
            </a:r>
          </a:p>
          <a:p>
            <a:pPr marL="0" indent="0" algn="just">
              <a:buNone/>
            </a:pPr>
            <a:endParaRPr lang="en-GB" sz="1800" dirty="0">
              <a:solidFill>
                <a:schemeClr val="bg1"/>
              </a:solidFill>
            </a:endParaRPr>
          </a:p>
          <a:p>
            <a:pPr marL="0" indent="0" algn="just">
              <a:buNone/>
            </a:pPr>
            <a:endParaRPr lang="en-GB" sz="1800" dirty="0">
              <a:solidFill>
                <a:schemeClr val="bg1"/>
              </a:solidFill>
            </a:endParaRPr>
          </a:p>
          <a:p>
            <a:pPr algn="just"/>
            <a:endParaRPr lang="en-GB" dirty="0">
              <a:solidFill>
                <a:schemeClr val="bg1"/>
              </a:solidFill>
            </a:endParaRPr>
          </a:p>
          <a:p>
            <a:pPr algn="just"/>
            <a:endParaRPr lang="en-GB" dirty="0">
              <a:solidFill>
                <a:schemeClr val="bg1"/>
              </a:solidFill>
            </a:endParaRPr>
          </a:p>
        </p:txBody>
      </p:sp>
    </p:spTree>
    <p:extLst>
      <p:ext uri="{BB962C8B-B14F-4D97-AF65-F5344CB8AC3E}">
        <p14:creationId xmlns:p14="http://schemas.microsoft.com/office/powerpoint/2010/main" val="318443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8B782-27B0-45F1-8EC5-96F2538DE279}"/>
              </a:ext>
            </a:extLst>
          </p:cNvPr>
          <p:cNvSpPr>
            <a:spLocks noGrp="1"/>
          </p:cNvSpPr>
          <p:nvPr>
            <p:ph type="title"/>
          </p:nvPr>
        </p:nvSpPr>
        <p:spPr>
          <a:xfrm>
            <a:off x="680321" y="753228"/>
            <a:ext cx="9613861" cy="1080938"/>
          </a:xfrm>
        </p:spPr>
        <p:txBody>
          <a:bodyPr>
            <a:normAutofit fontScale="90000"/>
          </a:bodyPr>
          <a:lstStyle/>
          <a:p>
            <a:r>
              <a:rPr lang="en-GB" sz="4800" dirty="0">
                <a:solidFill>
                  <a:schemeClr val="accent1">
                    <a:lumMod val="60000"/>
                    <a:lumOff val="40000"/>
                  </a:schemeClr>
                </a:solidFill>
              </a:rPr>
              <a:t>Dataset Description</a:t>
            </a:r>
            <a:br>
              <a:rPr lang="en-GB" dirty="0"/>
            </a:br>
            <a:endParaRPr lang="en-GB" dirty="0"/>
          </a:p>
        </p:txBody>
      </p:sp>
      <p:sp>
        <p:nvSpPr>
          <p:cNvPr id="3" name="Espace réservé du contenu 2">
            <a:extLst>
              <a:ext uri="{FF2B5EF4-FFF2-40B4-BE49-F238E27FC236}">
                <a16:creationId xmlns:a16="http://schemas.microsoft.com/office/drawing/2014/main" id="{ACCEA079-28A7-4353-B60F-D5884BEC16EC}"/>
              </a:ext>
            </a:extLst>
          </p:cNvPr>
          <p:cNvSpPr>
            <a:spLocks noGrp="1"/>
          </p:cNvSpPr>
          <p:nvPr>
            <p:ph idx="1"/>
          </p:nvPr>
        </p:nvSpPr>
        <p:spPr>
          <a:xfrm>
            <a:off x="224052" y="2350941"/>
            <a:ext cx="5553895" cy="3599316"/>
          </a:xfrm>
        </p:spPr>
        <p:txBody>
          <a:bodyPr>
            <a:normAutofit/>
          </a:bodyPr>
          <a:lstStyle/>
          <a:p>
            <a:pPr>
              <a:buFont typeface="Wingdings" panose="05000000000000000000" pitchFamily="2" charset="2"/>
              <a:buChar char="q"/>
            </a:pPr>
            <a:r>
              <a:rPr lang="en-GB" sz="2000" b="1" u="sng" dirty="0">
                <a:effectLst>
                  <a:outerShdw blurRad="38100" dist="38100" dir="2700000" algn="tl">
                    <a:srgbClr val="000000">
                      <a:alpha val="43137"/>
                    </a:srgbClr>
                  </a:outerShdw>
                </a:effectLst>
              </a:rPr>
              <a:t>Content &amp; </a:t>
            </a:r>
            <a:r>
              <a:rPr lang="en-GB" sz="2000" b="1" u="sng" dirty="0" err="1">
                <a:effectLst>
                  <a:outerShdw blurRad="38100" dist="38100" dir="2700000" algn="tl">
                    <a:srgbClr val="000000">
                      <a:alpha val="43137"/>
                    </a:srgbClr>
                  </a:outerShdw>
                </a:effectLst>
              </a:rPr>
              <a:t>aknowledegement</a:t>
            </a:r>
            <a:r>
              <a:rPr lang="en-GB" sz="2000" b="1" u="sng" dirty="0">
                <a:effectLst>
                  <a:outerShdw blurRad="38100" dist="38100" dir="2700000" algn="tl">
                    <a:srgbClr val="000000">
                      <a:alpha val="43137"/>
                    </a:srgbClr>
                  </a:outerShdw>
                </a:effectLst>
              </a:rPr>
              <a:t>:</a:t>
            </a:r>
          </a:p>
          <a:p>
            <a:pPr marL="0" indent="0" algn="just">
              <a:buNone/>
            </a:pPr>
            <a:r>
              <a:rPr lang="en-GB" sz="1600" dirty="0"/>
              <a:t>These datasets contain information about all audio-video recordings of TED Talks uploaded to the official TED.com website until September 21st, 2017. The data has been scraped from the official TED Website and uploaded on Kaggle.com website.</a:t>
            </a:r>
          </a:p>
          <a:p>
            <a:pPr>
              <a:buFont typeface="Wingdings" panose="05000000000000000000" pitchFamily="2" charset="2"/>
              <a:buChar char="q"/>
            </a:pPr>
            <a:r>
              <a:rPr lang="en-GB" sz="2000" b="1" u="sng" dirty="0">
                <a:effectLst>
                  <a:outerShdw blurRad="38100" dist="38100" dir="2700000" algn="tl">
                    <a:srgbClr val="000000">
                      <a:alpha val="43137"/>
                    </a:srgbClr>
                  </a:outerShdw>
                </a:effectLst>
              </a:rPr>
              <a:t>Descriptive statistics using RStudio:</a:t>
            </a:r>
          </a:p>
          <a:p>
            <a:r>
              <a:rPr lang="en-GB" sz="1400" b="1" dirty="0"/>
              <a:t>Number of Records:</a:t>
            </a:r>
            <a:r>
              <a:rPr lang="en-GB" sz="1400" dirty="0"/>
              <a:t> 2550</a:t>
            </a:r>
          </a:p>
          <a:p>
            <a:r>
              <a:rPr lang="en-GB" sz="1400" b="1" dirty="0"/>
              <a:t>Number of Columns:</a:t>
            </a:r>
            <a:r>
              <a:rPr lang="en-GB" sz="1400" dirty="0"/>
              <a:t> 17</a:t>
            </a:r>
          </a:p>
          <a:p>
            <a:pPr>
              <a:buFont typeface="Wingdings" panose="05000000000000000000" pitchFamily="2" charset="2"/>
              <a:buChar char="q"/>
            </a:pPr>
            <a:endParaRPr lang="en-GB" sz="2000" b="1" u="sng" dirty="0">
              <a:effectLst>
                <a:outerShdw blurRad="38100" dist="38100" dir="2700000" algn="tl">
                  <a:srgbClr val="000000">
                    <a:alpha val="43137"/>
                  </a:srgbClr>
                </a:outerShdw>
              </a:effectLst>
            </a:endParaRPr>
          </a:p>
          <a:p>
            <a:pPr>
              <a:buFont typeface="Wingdings" panose="05000000000000000000" pitchFamily="2" charset="2"/>
              <a:buChar char="q"/>
            </a:pPr>
            <a:endParaRPr lang="en-GB" sz="2000" b="1" u="sng" dirty="0">
              <a:effectLst>
                <a:outerShdw blurRad="38100" dist="38100" dir="2700000" algn="tl">
                  <a:srgbClr val="000000">
                    <a:alpha val="43137"/>
                  </a:srgbClr>
                </a:outerShdw>
              </a:effectLst>
            </a:endParaRPr>
          </a:p>
          <a:p>
            <a:pPr marL="0" indent="0">
              <a:buNone/>
            </a:pPr>
            <a:endParaRPr lang="en-GB" sz="2000" b="1" u="sng" dirty="0">
              <a:effectLst>
                <a:outerShdw blurRad="38100" dist="38100" dir="2700000" algn="tl">
                  <a:srgbClr val="000000">
                    <a:alpha val="43137"/>
                  </a:srgbClr>
                </a:outerShdw>
              </a:effectLst>
            </a:endParaRPr>
          </a:p>
          <a:p>
            <a:pPr>
              <a:buFont typeface="Wingdings" panose="05000000000000000000" pitchFamily="2" charset="2"/>
              <a:buChar char="q"/>
            </a:pPr>
            <a:endParaRPr lang="en-GB" sz="2000" b="1" u="sng" dirty="0">
              <a:effectLst>
                <a:outerShdw blurRad="38100" dist="38100" dir="2700000" algn="tl">
                  <a:srgbClr val="000000">
                    <a:alpha val="43137"/>
                  </a:srgbClr>
                </a:outerShdw>
              </a:effectLst>
            </a:endParaRPr>
          </a:p>
          <a:p>
            <a:endParaRPr lang="en-GB" sz="2000" dirty="0"/>
          </a:p>
        </p:txBody>
      </p:sp>
      <p:pic>
        <p:nvPicPr>
          <p:cNvPr id="4" name="Image 3">
            <a:extLst>
              <a:ext uri="{FF2B5EF4-FFF2-40B4-BE49-F238E27FC236}">
                <a16:creationId xmlns:a16="http://schemas.microsoft.com/office/drawing/2014/main" id="{9093FFBD-E4AB-425B-AAAF-5D93AF58A8A6}"/>
              </a:ext>
            </a:extLst>
          </p:cNvPr>
          <p:cNvPicPr/>
          <p:nvPr/>
        </p:nvPicPr>
        <p:blipFill>
          <a:blip r:embed="rId2"/>
          <a:stretch>
            <a:fillRect/>
          </a:stretch>
        </p:blipFill>
        <p:spPr>
          <a:xfrm>
            <a:off x="357192" y="5117931"/>
            <a:ext cx="4664766" cy="1535399"/>
          </a:xfrm>
          <a:prstGeom prst="rect">
            <a:avLst/>
          </a:prstGeom>
          <a:ln>
            <a:noFill/>
          </a:ln>
          <a:effectLst>
            <a:outerShdw blurRad="76200" dist="63500" dir="5040000" algn="tl" rotWithShape="0">
              <a:srgbClr val="000000">
                <a:alpha val="41000"/>
              </a:srgbClr>
            </a:outerShdw>
          </a:effectLst>
        </p:spPr>
      </p:pic>
      <p:sp>
        <p:nvSpPr>
          <p:cNvPr id="7" name="ZoneTexte 6">
            <a:extLst>
              <a:ext uri="{FF2B5EF4-FFF2-40B4-BE49-F238E27FC236}">
                <a16:creationId xmlns:a16="http://schemas.microsoft.com/office/drawing/2014/main" id="{2A683BC2-E68B-4B3A-B27F-C44F4795FE1B}"/>
              </a:ext>
            </a:extLst>
          </p:cNvPr>
          <p:cNvSpPr txBox="1"/>
          <p:nvPr/>
        </p:nvSpPr>
        <p:spPr>
          <a:xfrm>
            <a:off x="7182678" y="2356247"/>
            <a:ext cx="2811154" cy="400110"/>
          </a:xfrm>
          <a:prstGeom prst="rect">
            <a:avLst/>
          </a:prstGeom>
          <a:noFill/>
        </p:spPr>
        <p:txBody>
          <a:bodyPr wrap="none" rtlCol="0">
            <a:spAutoFit/>
          </a:bodyPr>
          <a:lstStyle/>
          <a:p>
            <a:pPr marL="342900" indent="-342900">
              <a:buFont typeface="Wingdings" panose="05000000000000000000" pitchFamily="2" charset="2"/>
              <a:buChar char="q"/>
            </a:pPr>
            <a:r>
              <a:rPr lang="en-GB" sz="2000" b="1" u="sng" dirty="0">
                <a:effectLst>
                  <a:outerShdw blurRad="38100" dist="38100" dir="2700000" algn="tl">
                    <a:srgbClr val="000000">
                      <a:alpha val="43137"/>
                    </a:srgbClr>
                  </a:outerShdw>
                </a:effectLst>
              </a:rPr>
              <a:t>Features available:</a:t>
            </a:r>
          </a:p>
        </p:txBody>
      </p:sp>
      <p:pic>
        <p:nvPicPr>
          <p:cNvPr id="9" name="Image 8">
            <a:extLst>
              <a:ext uri="{FF2B5EF4-FFF2-40B4-BE49-F238E27FC236}">
                <a16:creationId xmlns:a16="http://schemas.microsoft.com/office/drawing/2014/main" id="{5A357589-E101-40D1-89FD-C55DE3611F93}"/>
              </a:ext>
            </a:extLst>
          </p:cNvPr>
          <p:cNvPicPr>
            <a:picLocks noChangeAspect="1"/>
          </p:cNvPicPr>
          <p:nvPr/>
        </p:nvPicPr>
        <p:blipFill>
          <a:blip r:embed="rId3"/>
          <a:stretch>
            <a:fillRect/>
          </a:stretch>
        </p:blipFill>
        <p:spPr>
          <a:xfrm>
            <a:off x="6665843" y="2788108"/>
            <a:ext cx="4823792" cy="3790860"/>
          </a:xfrm>
          <a:prstGeom prst="rect">
            <a:avLst/>
          </a:prstGeom>
        </p:spPr>
      </p:pic>
    </p:spTree>
    <p:extLst>
      <p:ext uri="{BB962C8B-B14F-4D97-AF65-F5344CB8AC3E}">
        <p14:creationId xmlns:p14="http://schemas.microsoft.com/office/powerpoint/2010/main" val="403578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21AEF-FB52-413C-BD09-E842FDB6D91C}"/>
              </a:ext>
            </a:extLst>
          </p:cNvPr>
          <p:cNvSpPr>
            <a:spLocks noGrp="1"/>
          </p:cNvSpPr>
          <p:nvPr>
            <p:ph type="title"/>
          </p:nvPr>
        </p:nvSpPr>
        <p:spPr/>
        <p:txBody>
          <a:bodyPr>
            <a:normAutofit fontScale="90000"/>
          </a:bodyPr>
          <a:lstStyle/>
          <a:p>
            <a:r>
              <a:rPr lang="en-GB" sz="4800" dirty="0">
                <a:solidFill>
                  <a:schemeClr val="accent1">
                    <a:lumMod val="60000"/>
                    <a:lumOff val="40000"/>
                  </a:schemeClr>
                </a:solidFill>
              </a:rPr>
              <a:t>Modelling methodology</a:t>
            </a:r>
            <a:br>
              <a:rPr lang="en-GB" dirty="0">
                <a:solidFill>
                  <a:schemeClr val="accent3">
                    <a:lumMod val="75000"/>
                  </a:schemeClr>
                </a:solidFill>
              </a:rPr>
            </a:br>
            <a:endParaRPr lang="en-GB" dirty="0"/>
          </a:p>
        </p:txBody>
      </p:sp>
      <p:sp>
        <p:nvSpPr>
          <p:cNvPr id="3" name="Espace réservé du contenu 2">
            <a:extLst>
              <a:ext uri="{FF2B5EF4-FFF2-40B4-BE49-F238E27FC236}">
                <a16:creationId xmlns:a16="http://schemas.microsoft.com/office/drawing/2014/main" id="{80EE0DA4-DC39-40E9-A57D-D4ACF0CFDBDB}"/>
              </a:ext>
            </a:extLst>
          </p:cNvPr>
          <p:cNvSpPr>
            <a:spLocks noGrp="1"/>
          </p:cNvSpPr>
          <p:nvPr>
            <p:ph idx="1"/>
          </p:nvPr>
        </p:nvSpPr>
        <p:spPr/>
        <p:txBody>
          <a:bodyPr>
            <a:normAutofit/>
          </a:bodyPr>
          <a:lstStyle/>
          <a:p>
            <a:pPr algn="just">
              <a:buFont typeface="Wingdings" panose="05000000000000000000" pitchFamily="2" charset="2"/>
              <a:buChar char="q"/>
            </a:pPr>
            <a:r>
              <a:rPr lang="en-GB" sz="1800" dirty="0"/>
              <a:t>This case study analysed and explored the data using statistical techniques to measure the relationship between number of views and the other features of data.</a:t>
            </a:r>
          </a:p>
          <a:p>
            <a:pPr algn="just">
              <a:buFont typeface="Wingdings" panose="05000000000000000000" pitchFamily="2" charset="2"/>
              <a:buChar char="q"/>
            </a:pPr>
            <a:r>
              <a:rPr lang="en-GB" sz="1800" dirty="0"/>
              <a:t>For this reason, the first step will be calculation the correlation to show </a:t>
            </a:r>
            <a:r>
              <a:rPr lang="en-GB" sz="1800" dirty="0" err="1"/>
              <a:t>wheter</a:t>
            </a:r>
            <a:r>
              <a:rPr lang="en-GB" sz="1800" dirty="0"/>
              <a:t> and how strongly these pairs of variables are related.</a:t>
            </a:r>
          </a:p>
          <a:p>
            <a:pPr algn="just">
              <a:buFont typeface="Wingdings" panose="05000000000000000000" pitchFamily="2" charset="2"/>
              <a:buChar char="q"/>
            </a:pPr>
            <a:r>
              <a:rPr lang="en-GB" sz="1800" dirty="0"/>
              <a:t>The second step will be using regression analysis to infer causal relationships between the views and the other </a:t>
            </a:r>
            <a:r>
              <a:rPr lang="en-GB" sz="1800" dirty="0" err="1"/>
              <a:t>variables.The</a:t>
            </a:r>
            <a:r>
              <a:rPr lang="en-GB" sz="1800" dirty="0"/>
              <a:t> regression analysis includes both linear and multiple regression.</a:t>
            </a:r>
          </a:p>
          <a:p>
            <a:pPr algn="just">
              <a:buFont typeface="Wingdings" panose="05000000000000000000" pitchFamily="2" charset="2"/>
              <a:buChar char="q"/>
            </a:pPr>
            <a:r>
              <a:rPr lang="en-GB" sz="1800" dirty="0"/>
              <a:t>The multiple regression will build different models that will be assessed to choose the best scenario of association.</a:t>
            </a:r>
          </a:p>
        </p:txBody>
      </p:sp>
    </p:spTree>
    <p:extLst>
      <p:ext uri="{BB962C8B-B14F-4D97-AF65-F5344CB8AC3E}">
        <p14:creationId xmlns:p14="http://schemas.microsoft.com/office/powerpoint/2010/main" val="157871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BA9B2-06C3-4A05-A933-44DB06F38610}"/>
              </a:ext>
            </a:extLst>
          </p:cNvPr>
          <p:cNvSpPr>
            <a:spLocks noGrp="1"/>
          </p:cNvSpPr>
          <p:nvPr>
            <p:ph type="title"/>
          </p:nvPr>
        </p:nvSpPr>
        <p:spPr>
          <a:xfrm>
            <a:off x="680321" y="753228"/>
            <a:ext cx="9613861" cy="1080938"/>
          </a:xfrm>
        </p:spPr>
        <p:txBody>
          <a:bodyPr>
            <a:normAutofit/>
          </a:bodyPr>
          <a:lstStyle/>
          <a:p>
            <a:r>
              <a:rPr lang="en-GB" sz="4300" dirty="0">
                <a:solidFill>
                  <a:schemeClr val="accent1">
                    <a:lumMod val="60000"/>
                    <a:lumOff val="40000"/>
                  </a:schemeClr>
                </a:solidFill>
              </a:rPr>
              <a:t>Data analysis &amp; Implementation</a:t>
            </a:r>
          </a:p>
        </p:txBody>
      </p:sp>
      <p:sp>
        <p:nvSpPr>
          <p:cNvPr id="3" name="Espace réservé du contenu 2">
            <a:extLst>
              <a:ext uri="{FF2B5EF4-FFF2-40B4-BE49-F238E27FC236}">
                <a16:creationId xmlns:a16="http://schemas.microsoft.com/office/drawing/2014/main" id="{6F0BB2D6-2A79-450E-8F46-E611CD73F17F}"/>
              </a:ext>
            </a:extLst>
          </p:cNvPr>
          <p:cNvSpPr>
            <a:spLocks noGrp="1"/>
          </p:cNvSpPr>
          <p:nvPr>
            <p:ph idx="1"/>
          </p:nvPr>
        </p:nvSpPr>
        <p:spPr>
          <a:xfrm>
            <a:off x="680320" y="2336873"/>
            <a:ext cx="7960097" cy="4256241"/>
          </a:xfrm>
        </p:spPr>
        <p:txBody>
          <a:bodyPr>
            <a:normAutofit/>
          </a:bodyPr>
          <a:lstStyle/>
          <a:p>
            <a:pPr marL="0" indent="0">
              <a:buNone/>
            </a:pPr>
            <a:r>
              <a:rPr lang="en-GB" sz="2000" dirty="0"/>
              <a:t>This section will highlight some insights from data before measuring the best association of variables that can predict the popularity of TED talks.</a:t>
            </a:r>
          </a:p>
          <a:p>
            <a:pPr marL="457200" indent="-457200">
              <a:buFont typeface="+mj-lt"/>
              <a:buAutoNum type="arabicPeriod"/>
            </a:pPr>
            <a:r>
              <a:rPr lang="en-GB" sz="2200" b="1" u="sng" dirty="0">
                <a:effectLst>
                  <a:outerShdw blurRad="38100" dist="38100" dir="2700000" algn="tl">
                    <a:srgbClr val="000000">
                      <a:alpha val="43137"/>
                    </a:srgbClr>
                  </a:outerShdw>
                </a:effectLst>
              </a:rPr>
              <a:t>The top 20 popular TED talks:</a:t>
            </a:r>
            <a:endParaRPr lang="en-GB" sz="1900" b="1" u="sng" dirty="0">
              <a:effectLst>
                <a:outerShdw blurRad="38100" dist="38100" dir="2700000" algn="tl">
                  <a:srgbClr val="000000">
                    <a:alpha val="43137"/>
                  </a:srgbClr>
                </a:outerShdw>
              </a:effectLst>
            </a:endParaRPr>
          </a:p>
          <a:p>
            <a:pPr>
              <a:buFont typeface="Wingdings" panose="05000000000000000000" pitchFamily="2" charset="2"/>
              <a:buChar char="q"/>
            </a:pPr>
            <a:r>
              <a:rPr lang="en-GB" sz="1900" u="sng" dirty="0">
                <a:effectLst>
                  <a:outerShdw blurRad="38100" dist="38100" dir="2700000" algn="tl">
                    <a:srgbClr val="000000">
                      <a:alpha val="43137"/>
                    </a:srgbClr>
                  </a:outerShdw>
                </a:effectLst>
              </a:rPr>
              <a:t>Observations:</a:t>
            </a:r>
          </a:p>
          <a:p>
            <a:pPr lvl="0"/>
            <a:r>
              <a:rPr lang="en-GB" sz="2100" dirty="0"/>
              <a:t>Ken Robinson's talk: Do Schools Kill </a:t>
            </a:r>
          </a:p>
          <a:p>
            <a:pPr marL="0" lvl="0" indent="0">
              <a:buNone/>
            </a:pPr>
            <a:r>
              <a:rPr lang="en-GB" sz="2100" dirty="0"/>
              <a:t>Creativity? is the most popular </a:t>
            </a:r>
          </a:p>
          <a:p>
            <a:pPr marL="0" lvl="0" indent="0">
              <a:buNone/>
            </a:pPr>
            <a:r>
              <a:rPr lang="en-GB" sz="2100" dirty="0"/>
              <a:t>TED Talk of all time with 47.2 million views.</a:t>
            </a:r>
          </a:p>
          <a:p>
            <a:pPr lvl="0"/>
            <a:r>
              <a:rPr lang="en-GB" sz="2100" dirty="0"/>
              <a:t>Followed by Amy Cuddy's talk:</a:t>
            </a:r>
          </a:p>
          <a:p>
            <a:pPr marL="0" lvl="0" indent="0">
              <a:buNone/>
            </a:pPr>
            <a:r>
              <a:rPr lang="en-GB" sz="2100" dirty="0"/>
              <a:t> Your Body Language May Shape Who You Are.</a:t>
            </a:r>
          </a:p>
          <a:p>
            <a:endParaRPr lang="en-GB" sz="2000" dirty="0"/>
          </a:p>
        </p:txBody>
      </p:sp>
      <p:pic>
        <p:nvPicPr>
          <p:cNvPr id="5" name="Image 4">
            <a:extLst>
              <a:ext uri="{FF2B5EF4-FFF2-40B4-BE49-F238E27FC236}">
                <a16:creationId xmlns:a16="http://schemas.microsoft.com/office/drawing/2014/main" id="{617DCAA9-1D3B-435E-B968-3D70655E92C4}"/>
              </a:ext>
            </a:extLst>
          </p:cNvPr>
          <p:cNvPicPr>
            <a:picLocks noChangeAspect="1"/>
          </p:cNvPicPr>
          <p:nvPr/>
        </p:nvPicPr>
        <p:blipFill>
          <a:blip r:embed="rId2"/>
          <a:stretch>
            <a:fillRect/>
          </a:stretch>
        </p:blipFill>
        <p:spPr>
          <a:xfrm>
            <a:off x="9213045" y="2192675"/>
            <a:ext cx="2656718" cy="1354926"/>
          </a:xfrm>
          <a:prstGeom prst="rect">
            <a:avLst/>
          </a:prstGeom>
          <a:ln>
            <a:noFill/>
          </a:ln>
          <a:effectLst>
            <a:outerShdw blurRad="76200" dist="63500" dir="5040000" algn="tl" rotWithShape="0">
              <a:srgbClr val="000000">
                <a:alpha val="41000"/>
              </a:srgbClr>
            </a:outerShdw>
          </a:effectLst>
        </p:spPr>
      </p:pic>
      <p:pic>
        <p:nvPicPr>
          <p:cNvPr id="7" name="Image 6">
            <a:extLst>
              <a:ext uri="{FF2B5EF4-FFF2-40B4-BE49-F238E27FC236}">
                <a16:creationId xmlns:a16="http://schemas.microsoft.com/office/drawing/2014/main" id="{565F6B48-9EF1-447D-A3B7-9150C0F85D44}"/>
              </a:ext>
            </a:extLst>
          </p:cNvPr>
          <p:cNvPicPr>
            <a:picLocks noChangeAspect="1"/>
          </p:cNvPicPr>
          <p:nvPr/>
        </p:nvPicPr>
        <p:blipFill>
          <a:blip r:embed="rId3"/>
          <a:stretch>
            <a:fillRect/>
          </a:stretch>
        </p:blipFill>
        <p:spPr>
          <a:xfrm>
            <a:off x="6684469" y="3751365"/>
            <a:ext cx="5185294" cy="2841749"/>
          </a:xfrm>
          <a:prstGeom prst="rect">
            <a:avLst/>
          </a:prstGeom>
        </p:spPr>
      </p:pic>
    </p:spTree>
    <p:extLst>
      <p:ext uri="{BB962C8B-B14F-4D97-AF65-F5344CB8AC3E}">
        <p14:creationId xmlns:p14="http://schemas.microsoft.com/office/powerpoint/2010/main" val="185886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D5176A-605B-4576-AC33-6E81E0337904}"/>
              </a:ext>
            </a:extLst>
          </p:cNvPr>
          <p:cNvSpPr/>
          <p:nvPr/>
        </p:nvSpPr>
        <p:spPr>
          <a:xfrm>
            <a:off x="467345" y="448125"/>
            <a:ext cx="11138040" cy="5078313"/>
          </a:xfrm>
          <a:prstGeom prst="rect">
            <a:avLst/>
          </a:prstGeom>
        </p:spPr>
        <p:txBody>
          <a:bodyPr wrap="square">
            <a:spAutoFit/>
          </a:bodyPr>
          <a:lstStyle/>
          <a:p>
            <a:pPr marL="342900" indent="-342900" algn="just">
              <a:buFont typeface="+mj-lt"/>
              <a:buAutoNum type="arabicPeriod" startAt="2"/>
            </a:pPr>
            <a:r>
              <a:rPr lang="en-GB" b="1" u="sng" dirty="0">
                <a:effectLst>
                  <a:outerShdw blurRad="38100" dist="38100" dir="2700000" algn="tl">
                    <a:srgbClr val="000000">
                      <a:alpha val="43137"/>
                    </a:srgbClr>
                  </a:outerShdw>
                </a:effectLst>
              </a:rPr>
              <a:t>The most viewed and commented TED talks:</a:t>
            </a:r>
          </a:p>
          <a:p>
            <a:pPr algn="just"/>
            <a:endParaRPr lang="en-GB" dirty="0"/>
          </a:p>
          <a:p>
            <a:pPr marL="285750" indent="-285750" algn="just">
              <a:buFont typeface="Wingdings" panose="05000000000000000000" pitchFamily="2" charset="2"/>
              <a:buChar char="q"/>
            </a:pPr>
            <a:r>
              <a:rPr lang="en-GB" u="sng" dirty="0">
                <a:effectLst>
                  <a:outerShdw blurRad="38100" dist="38100" dir="2700000" algn="tl">
                    <a:srgbClr val="000000">
                      <a:alpha val="43137"/>
                    </a:srgbClr>
                  </a:outerShdw>
                </a:effectLst>
              </a:rPr>
              <a:t>Observation:</a:t>
            </a:r>
          </a:p>
          <a:p>
            <a:pPr algn="just"/>
            <a:r>
              <a:rPr lang="en-GB" dirty="0"/>
              <a:t>Richard Dawkins' talk on Militant Atheism’ collected </a:t>
            </a:r>
          </a:p>
          <a:p>
            <a:pPr algn="just"/>
            <a:r>
              <a:rPr lang="en-GB" dirty="0"/>
              <a:t>the greatest amount of discussion despite having </a:t>
            </a:r>
          </a:p>
          <a:p>
            <a:pPr algn="just"/>
            <a:r>
              <a:rPr lang="en-GB" dirty="0"/>
              <a:t>lesser views than Ken Robinson's talk, which is</a:t>
            </a:r>
          </a:p>
          <a:p>
            <a:pPr algn="just"/>
            <a:r>
              <a:rPr lang="en-GB" dirty="0"/>
              <a:t>second in the list.</a:t>
            </a:r>
          </a:p>
          <a:p>
            <a:endParaRPr lang="en-GB" dirty="0"/>
          </a:p>
          <a:p>
            <a:endParaRPr lang="en-GB" dirty="0"/>
          </a:p>
          <a:p>
            <a:endParaRPr lang="en-GB" dirty="0"/>
          </a:p>
          <a:p>
            <a:pPr marL="342900" indent="-342900" algn="just">
              <a:buFont typeface="+mj-lt"/>
              <a:buAutoNum type="arabicPeriod" startAt="3"/>
            </a:pPr>
            <a:r>
              <a:rPr lang="en-GB" dirty="0"/>
              <a:t>Which talks theme tend to attract the largest amount of discussion?</a:t>
            </a:r>
          </a:p>
          <a:p>
            <a:pPr algn="just"/>
            <a:r>
              <a:rPr lang="en-GB" sz="1400" dirty="0"/>
              <a:t>By calculating the ratio of the number of comments to the numbe</a:t>
            </a:r>
            <a:r>
              <a:rPr lang="en-GB" dirty="0"/>
              <a:t>r </a:t>
            </a:r>
            <a:r>
              <a:rPr lang="en-GB" sz="1400" dirty="0"/>
              <a:t>of views</a:t>
            </a:r>
          </a:p>
          <a:p>
            <a:pPr algn="just"/>
            <a:endParaRPr lang="en-GB" dirty="0"/>
          </a:p>
          <a:p>
            <a:pPr marL="285750" indent="-285750" algn="just">
              <a:buFont typeface="Wingdings" panose="05000000000000000000" pitchFamily="2" charset="2"/>
              <a:buChar char="q"/>
            </a:pPr>
            <a:r>
              <a:rPr lang="en-GB" u="sng" dirty="0">
                <a:effectLst>
                  <a:outerShdw blurRad="38100" dist="38100" dir="2700000" algn="tl">
                    <a:srgbClr val="000000">
                      <a:alpha val="43137"/>
                    </a:srgbClr>
                  </a:outerShdw>
                </a:effectLst>
              </a:rPr>
              <a:t>Observations:</a:t>
            </a:r>
          </a:p>
          <a:p>
            <a:pPr marL="285750" indent="-285750" algn="just">
              <a:buFont typeface="Arial" panose="020B0604020202020204" pitchFamily="34" charset="0"/>
              <a:buChar char="•"/>
            </a:pPr>
            <a:r>
              <a:rPr lang="en-GB" dirty="0"/>
              <a:t>The most discussed is The Case for Same Sex Marriage.</a:t>
            </a:r>
          </a:p>
          <a:p>
            <a:pPr marL="285750" indent="-285750" algn="just">
              <a:buFont typeface="Arial" panose="020B0604020202020204" pitchFamily="34" charset="0"/>
              <a:buChar char="•"/>
            </a:pPr>
            <a:r>
              <a:rPr lang="en-GB" dirty="0"/>
              <a:t>Half of the talks in the top 10 are about</a:t>
            </a:r>
          </a:p>
          <a:p>
            <a:pPr algn="just"/>
            <a:r>
              <a:rPr lang="en-GB" dirty="0"/>
              <a:t> Faith and Religion, and science</a:t>
            </a:r>
          </a:p>
          <a:p>
            <a:pPr marL="285750" indent="-285750">
              <a:buFont typeface="Wingdings" panose="05000000000000000000" pitchFamily="2" charset="2"/>
              <a:buChar char="q"/>
            </a:pPr>
            <a:endParaRPr lang="en-GB" dirty="0"/>
          </a:p>
        </p:txBody>
      </p:sp>
      <p:pic>
        <p:nvPicPr>
          <p:cNvPr id="3" name="Image 2">
            <a:extLst>
              <a:ext uri="{FF2B5EF4-FFF2-40B4-BE49-F238E27FC236}">
                <a16:creationId xmlns:a16="http://schemas.microsoft.com/office/drawing/2014/main" id="{8AC940FB-814F-40BA-ADC6-60F2C3254FF7}"/>
              </a:ext>
            </a:extLst>
          </p:cNvPr>
          <p:cNvPicPr>
            <a:picLocks noChangeAspect="1"/>
          </p:cNvPicPr>
          <p:nvPr/>
        </p:nvPicPr>
        <p:blipFill>
          <a:blip r:embed="rId2"/>
          <a:stretch>
            <a:fillRect/>
          </a:stretch>
        </p:blipFill>
        <p:spPr>
          <a:xfrm>
            <a:off x="6628572" y="617053"/>
            <a:ext cx="5267325" cy="2083422"/>
          </a:xfrm>
          <a:prstGeom prst="rect">
            <a:avLst/>
          </a:prstGeom>
        </p:spPr>
      </p:pic>
      <p:pic>
        <p:nvPicPr>
          <p:cNvPr id="5" name="Image 4">
            <a:extLst>
              <a:ext uri="{FF2B5EF4-FFF2-40B4-BE49-F238E27FC236}">
                <a16:creationId xmlns:a16="http://schemas.microsoft.com/office/drawing/2014/main" id="{54A17E6C-251C-4617-94FA-DEB0F233DB4A}"/>
              </a:ext>
            </a:extLst>
          </p:cNvPr>
          <p:cNvPicPr>
            <a:picLocks noChangeAspect="1"/>
          </p:cNvPicPr>
          <p:nvPr/>
        </p:nvPicPr>
        <p:blipFill>
          <a:blip r:embed="rId3"/>
          <a:stretch>
            <a:fillRect/>
          </a:stretch>
        </p:blipFill>
        <p:spPr>
          <a:xfrm>
            <a:off x="7038355" y="3896182"/>
            <a:ext cx="4686300" cy="2028825"/>
          </a:xfrm>
          <a:prstGeom prst="rect">
            <a:avLst/>
          </a:prstGeom>
        </p:spPr>
      </p:pic>
    </p:spTree>
    <p:extLst>
      <p:ext uri="{BB962C8B-B14F-4D97-AF65-F5344CB8AC3E}">
        <p14:creationId xmlns:p14="http://schemas.microsoft.com/office/powerpoint/2010/main" val="2757982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71D71F-97B5-464D-BDB6-0F9A8CE5D4B8}"/>
              </a:ext>
            </a:extLst>
          </p:cNvPr>
          <p:cNvSpPr/>
          <p:nvPr/>
        </p:nvSpPr>
        <p:spPr>
          <a:xfrm>
            <a:off x="622853" y="465268"/>
            <a:ext cx="6096000" cy="4801314"/>
          </a:xfrm>
          <a:prstGeom prst="rect">
            <a:avLst/>
          </a:prstGeom>
        </p:spPr>
        <p:txBody>
          <a:bodyPr>
            <a:spAutoFit/>
          </a:bodyPr>
          <a:lstStyle/>
          <a:p>
            <a:pPr marL="342900" indent="-342900">
              <a:buFont typeface="+mj-lt"/>
              <a:buAutoNum type="arabicPeriod" startAt="4"/>
            </a:pPr>
            <a:r>
              <a:rPr lang="en-GB" dirty="0"/>
              <a:t>Which occupation should you choose if you want to become a TED Speaker?</a:t>
            </a:r>
          </a:p>
          <a:p>
            <a:pPr marL="285750" indent="-285750">
              <a:buFont typeface="Wingdings" panose="05000000000000000000" pitchFamily="2" charset="2"/>
              <a:buChar char="q"/>
            </a:pPr>
            <a:r>
              <a:rPr lang="en-GB" u="sng" dirty="0">
                <a:effectLst>
                  <a:outerShdw blurRad="38100" dist="38100" dir="2700000" algn="tl">
                    <a:srgbClr val="000000">
                      <a:alpha val="43137"/>
                    </a:srgbClr>
                  </a:outerShdw>
                </a:effectLst>
              </a:rPr>
              <a:t>Observation:</a:t>
            </a:r>
          </a:p>
          <a:p>
            <a:r>
              <a:rPr lang="en-GB" dirty="0"/>
              <a:t>On average, out of the top 10 most popular professions, Psychologists tend to garner the most views. Writers have the greatest range of views between the first and the third quartile</a:t>
            </a:r>
          </a:p>
          <a:p>
            <a:endParaRPr lang="en-GB" dirty="0"/>
          </a:p>
          <a:p>
            <a:endParaRPr lang="en-GB" dirty="0"/>
          </a:p>
          <a:p>
            <a:endParaRPr lang="en-GB" dirty="0"/>
          </a:p>
          <a:p>
            <a:pPr marL="342900" indent="-342900">
              <a:buFont typeface="+mj-lt"/>
              <a:buAutoNum type="arabicPeriod" startAt="5"/>
            </a:pPr>
            <a:r>
              <a:rPr lang="en-GB" dirty="0"/>
              <a:t>what are the most popular themes in the Ted talks:</a:t>
            </a:r>
          </a:p>
          <a:p>
            <a:pPr marL="285750" indent="-285750">
              <a:buFont typeface="Wingdings" panose="05000000000000000000" pitchFamily="2" charset="2"/>
              <a:buChar char="q"/>
            </a:pPr>
            <a:r>
              <a:rPr lang="en-GB" u="sng" dirty="0">
                <a:effectLst>
                  <a:outerShdw blurRad="38100" dist="38100" dir="2700000" algn="tl">
                    <a:srgbClr val="000000">
                      <a:alpha val="43137"/>
                    </a:srgbClr>
                  </a:outerShdw>
                </a:effectLst>
              </a:rPr>
              <a:t>Observation:</a:t>
            </a:r>
          </a:p>
          <a:p>
            <a:r>
              <a:rPr lang="en-GB" dirty="0"/>
              <a:t>Technology is the most popular topic for talks. Science and Global Issues are the second and the third most popular themes respectively.</a:t>
            </a:r>
          </a:p>
          <a:p>
            <a:pPr indent="-342900">
              <a:buFont typeface="+mj-lt"/>
              <a:buAutoNum type="arabicPeriod" startAt="5"/>
            </a:pPr>
            <a:endParaRPr lang="en-GB" dirty="0"/>
          </a:p>
          <a:p>
            <a:endParaRPr lang="en-GB" dirty="0"/>
          </a:p>
        </p:txBody>
      </p:sp>
      <p:pic>
        <p:nvPicPr>
          <p:cNvPr id="4" name="Image 3">
            <a:extLst>
              <a:ext uri="{FF2B5EF4-FFF2-40B4-BE49-F238E27FC236}">
                <a16:creationId xmlns:a16="http://schemas.microsoft.com/office/drawing/2014/main" id="{B10C53C8-05EC-4E72-B6BC-EAF233108374}"/>
              </a:ext>
            </a:extLst>
          </p:cNvPr>
          <p:cNvPicPr>
            <a:picLocks noChangeAspect="1"/>
          </p:cNvPicPr>
          <p:nvPr/>
        </p:nvPicPr>
        <p:blipFill>
          <a:blip r:embed="rId2"/>
          <a:stretch>
            <a:fillRect/>
          </a:stretch>
        </p:blipFill>
        <p:spPr>
          <a:xfrm>
            <a:off x="7100321" y="465268"/>
            <a:ext cx="4815196" cy="2456208"/>
          </a:xfrm>
          <a:prstGeom prst="rect">
            <a:avLst/>
          </a:prstGeom>
        </p:spPr>
      </p:pic>
      <p:pic>
        <p:nvPicPr>
          <p:cNvPr id="5" name="Image 4">
            <a:extLst>
              <a:ext uri="{FF2B5EF4-FFF2-40B4-BE49-F238E27FC236}">
                <a16:creationId xmlns:a16="http://schemas.microsoft.com/office/drawing/2014/main" id="{F04B31FA-83F7-407C-A0F4-5B51F5466D93}"/>
              </a:ext>
            </a:extLst>
          </p:cNvPr>
          <p:cNvPicPr>
            <a:picLocks noChangeAspect="1"/>
          </p:cNvPicPr>
          <p:nvPr/>
        </p:nvPicPr>
        <p:blipFill>
          <a:blip r:embed="rId3"/>
          <a:stretch>
            <a:fillRect/>
          </a:stretch>
        </p:blipFill>
        <p:spPr>
          <a:xfrm>
            <a:off x="7100319" y="3293027"/>
            <a:ext cx="4815197" cy="2839115"/>
          </a:xfrm>
          <a:prstGeom prst="rect">
            <a:avLst/>
          </a:prstGeom>
        </p:spPr>
      </p:pic>
    </p:spTree>
    <p:extLst>
      <p:ext uri="{BB962C8B-B14F-4D97-AF65-F5344CB8AC3E}">
        <p14:creationId xmlns:p14="http://schemas.microsoft.com/office/powerpoint/2010/main" val="29229011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otalTime>474</TotalTime>
  <Words>1191</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vt:lpstr>
      <vt:lpstr>Berlin</vt:lpstr>
      <vt:lpstr>Applying statistics to predict the popularity of TED Talks</vt:lpstr>
      <vt:lpstr>SUMMARY</vt:lpstr>
      <vt:lpstr>INTRODUCTION</vt:lpstr>
      <vt:lpstr>Project approach </vt:lpstr>
      <vt:lpstr>Dataset Description </vt:lpstr>
      <vt:lpstr>Modelling methodology </vt:lpstr>
      <vt:lpstr>Data analysis &amp; Implementation</vt:lpstr>
      <vt:lpstr>PowerPoint Presentation</vt:lpstr>
      <vt:lpstr>PowerPoint Presentation</vt:lpstr>
      <vt:lpstr>Correlation matrix </vt:lpstr>
      <vt:lpstr>Correlation Of Parameters with Numbers of Views </vt:lpstr>
      <vt:lpstr>Individual regression Models</vt:lpstr>
      <vt:lpstr>Multiple regression Models</vt:lpstr>
      <vt:lpstr>Results :Individual Regression</vt:lpstr>
      <vt:lpstr>Results : Multiple regression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statistics to predict the popularity of TED Talks</dc:title>
  <dc:creator>Imane Houmir</dc:creator>
  <cp:lastModifiedBy>Imane Houmir</cp:lastModifiedBy>
  <cp:revision>22</cp:revision>
  <dcterms:created xsi:type="dcterms:W3CDTF">2019-04-18T06:21:32Z</dcterms:created>
  <dcterms:modified xsi:type="dcterms:W3CDTF">2020-10-02T00:42:02Z</dcterms:modified>
</cp:coreProperties>
</file>