
<file path=[Content_Types].xml><?xml version="1.0" encoding="utf-8"?>
<Types xmlns="http://schemas.openxmlformats.org/package/2006/content-types">
  <Override PartName="/ppt/slides/slide1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slides/slide38.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Default Extension="jpeg" ContentType="image/jpeg"/>
  <Override PartName="/ppt/slides/slide1.xml" ContentType="application/vnd.openxmlformats-officedocument.presentationml.slide+xml"/>
  <Override PartName="/ppt/slides/slide26.xml" ContentType="application/vnd.openxmlformats-officedocument.presentationml.slide+xml"/>
  <Override PartName="/ppt/slides/slide34.xml" ContentType="application/vnd.openxmlformats-officedocument.presentationml.slide+xml"/>
  <Override PartName="/docProps/app.xml" ContentType="application/vnd.openxmlformats-officedocument.extended-properties+xml"/>
  <Override PartName="/ppt/slideLayouts/slideLayout1.xml" ContentType="application/vnd.openxmlformats-officedocument.presentationml.slideLayout+xml"/>
  <Override PartName="/ppt/slides/slide22.xml" ContentType="application/vnd.openxmlformats-officedocument.presentationml.slide+xml"/>
  <Override PartName="/ppt/slides/slide30.xml" ContentType="application/vnd.openxmlformats-officedocument.presentationml.slide+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15.xml" ContentType="application/vnd.openxmlformats-officedocument.presentationml.slide+xml"/>
  <Override PartName="/ppt/slides/slide6.xml" ContentType="application/vnd.openxmlformats-officedocument.presentationml.slide+xml"/>
  <Override PartName="/ppt/slides/slide39.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35.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slides/slide31.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s/slide36.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37.xml" ContentType="application/vnd.openxmlformats-officedocument.presentationml.slide+xml"/>
  <Override PartName="/ppt/slides/slide29.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 id="257" r:id="rId3"/>
    <p:sldId id="258" r:id="rId4"/>
    <p:sldId id="270" r:id="rId5"/>
    <p:sldId id="271" r:id="rId6"/>
    <p:sldId id="273" r:id="rId7"/>
    <p:sldId id="291" r:id="rId8"/>
    <p:sldId id="272" r:id="rId9"/>
    <p:sldId id="275" r:id="rId10"/>
    <p:sldId id="294" r:id="rId11"/>
    <p:sldId id="295" r:id="rId12"/>
    <p:sldId id="259" r:id="rId13"/>
    <p:sldId id="274" r:id="rId14"/>
    <p:sldId id="260" r:id="rId15"/>
    <p:sldId id="261" r:id="rId16"/>
    <p:sldId id="277" r:id="rId17"/>
    <p:sldId id="262" r:id="rId18"/>
    <p:sldId id="267" r:id="rId19"/>
    <p:sldId id="293" r:id="rId20"/>
    <p:sldId id="268" r:id="rId21"/>
    <p:sldId id="269" r:id="rId22"/>
    <p:sldId id="278" r:id="rId23"/>
    <p:sldId id="279" r:id="rId24"/>
    <p:sldId id="284" r:id="rId25"/>
    <p:sldId id="285" r:id="rId26"/>
    <p:sldId id="286" r:id="rId27"/>
    <p:sldId id="287" r:id="rId28"/>
    <p:sldId id="288" r:id="rId29"/>
    <p:sldId id="280" r:id="rId30"/>
    <p:sldId id="281" r:id="rId31"/>
    <p:sldId id="282" r:id="rId32"/>
    <p:sldId id="283" r:id="rId33"/>
    <p:sldId id="289" r:id="rId34"/>
    <p:sldId id="290" r:id="rId35"/>
    <p:sldId id="264" r:id="rId36"/>
    <p:sldId id="265" r:id="rId37"/>
    <p:sldId id="266" r:id="rId38"/>
    <p:sldId id="276" r:id="rId39"/>
    <p:sldId id="292"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varScale="1">
        <p:scale>
          <a:sx n="98" d="100"/>
          <a:sy n="98" d="100"/>
        </p:scale>
        <p:origin x="-624"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AF8ACE-EB0E-CB4F-AEC7-65677B68D6E8}" type="datetimeFigureOut">
              <a:rPr lang="en-US" smtClean="0"/>
              <a:pPr/>
              <a:t>5/9/18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2FB39-DA84-F74C-AC24-D4466212548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AF8ACE-EB0E-CB4F-AEC7-65677B68D6E8}" type="datetimeFigureOut">
              <a:rPr lang="en-US" smtClean="0"/>
              <a:pPr/>
              <a:t>5/9/18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2FB39-DA84-F74C-AC24-D4466212548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AF8ACE-EB0E-CB4F-AEC7-65677B68D6E8}" type="datetimeFigureOut">
              <a:rPr lang="en-US" smtClean="0"/>
              <a:pPr/>
              <a:t>5/9/18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2FB39-DA84-F74C-AC24-D4466212548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AF8ACE-EB0E-CB4F-AEC7-65677B68D6E8}" type="datetimeFigureOut">
              <a:rPr lang="en-US" smtClean="0"/>
              <a:pPr/>
              <a:t>5/9/18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2FB39-DA84-F74C-AC24-D4466212548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AF8ACE-EB0E-CB4F-AEC7-65677B68D6E8}" type="datetimeFigureOut">
              <a:rPr lang="en-US" smtClean="0"/>
              <a:pPr/>
              <a:t>5/9/18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2FB39-DA84-F74C-AC24-D4466212548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AF8ACE-EB0E-CB4F-AEC7-65677B68D6E8}" type="datetimeFigureOut">
              <a:rPr lang="en-US" smtClean="0"/>
              <a:pPr/>
              <a:t>5/9/18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92FB39-DA84-F74C-AC24-D4466212548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AF8ACE-EB0E-CB4F-AEC7-65677B68D6E8}" type="datetimeFigureOut">
              <a:rPr lang="en-US" smtClean="0"/>
              <a:pPr/>
              <a:t>5/9/18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92FB39-DA84-F74C-AC24-D4466212548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AF8ACE-EB0E-CB4F-AEC7-65677B68D6E8}" type="datetimeFigureOut">
              <a:rPr lang="en-US" smtClean="0"/>
              <a:pPr/>
              <a:t>5/9/18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92FB39-DA84-F74C-AC24-D4466212548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AF8ACE-EB0E-CB4F-AEC7-65677B68D6E8}" type="datetimeFigureOut">
              <a:rPr lang="en-US" smtClean="0"/>
              <a:pPr/>
              <a:t>5/9/18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92FB39-DA84-F74C-AC24-D4466212548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AF8ACE-EB0E-CB4F-AEC7-65677B68D6E8}" type="datetimeFigureOut">
              <a:rPr lang="en-US" smtClean="0"/>
              <a:pPr/>
              <a:t>5/9/18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92FB39-DA84-F74C-AC24-D4466212548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AF8ACE-EB0E-CB4F-AEC7-65677B68D6E8}" type="datetimeFigureOut">
              <a:rPr lang="en-US" smtClean="0"/>
              <a:pPr/>
              <a:t>5/9/18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92FB39-DA84-F74C-AC24-D4466212548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AF8ACE-EB0E-CB4F-AEC7-65677B68D6E8}" type="datetimeFigureOut">
              <a:rPr lang="en-US" smtClean="0"/>
              <a:pPr/>
              <a:t>5/9/18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92FB39-DA84-F74C-AC24-D4466212548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jaaaaa@gmail.com" TargetMode="External"/><Relationship Id="rId3" Type="http://schemas.openxmlformats.org/officeDocument/2006/relationships/hyperlink" Target="mailto:******@*****.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10451"/>
            <a:ext cx="7772400" cy="1470025"/>
          </a:xfrm>
        </p:spPr>
        <p:txBody>
          <a:bodyPr/>
          <a:lstStyle/>
          <a:p>
            <a:r>
              <a:rPr lang="en-US" dirty="0" smtClean="0"/>
              <a:t>“For Lawyers”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Free Lawyers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They can see newsfeed.</a:t>
            </a:r>
          </a:p>
          <a:p>
            <a:pPr lvl="1"/>
            <a:r>
              <a:rPr lang="en-US" dirty="0" smtClean="0"/>
              <a:t>Sa newsfeed, censored </a:t>
            </a:r>
            <a:r>
              <a:rPr lang="en-US" dirty="0" err="1" smtClean="0"/>
              <a:t>ang</a:t>
            </a:r>
            <a:r>
              <a:rPr lang="en-US" dirty="0" smtClean="0"/>
              <a:t>:</a:t>
            </a:r>
          </a:p>
          <a:p>
            <a:pPr lvl="2"/>
            <a:r>
              <a:rPr lang="en-US" dirty="0" smtClean="0"/>
              <a:t>Full name of client</a:t>
            </a:r>
          </a:p>
          <a:p>
            <a:pPr lvl="3"/>
            <a:r>
              <a:rPr lang="en-US" dirty="0" smtClean="0"/>
              <a:t>So </a:t>
            </a:r>
            <a:r>
              <a:rPr lang="en-US" dirty="0" err="1" smtClean="0"/>
              <a:t>kunwari</a:t>
            </a:r>
            <a:r>
              <a:rPr lang="en-US" dirty="0" smtClean="0"/>
              <a:t> </a:t>
            </a:r>
            <a:r>
              <a:rPr lang="en-US" dirty="0" err="1" smtClean="0"/>
              <a:t>Jayzon</a:t>
            </a:r>
            <a:r>
              <a:rPr lang="en-US" dirty="0" smtClean="0"/>
              <a:t> </a:t>
            </a:r>
            <a:r>
              <a:rPr lang="en-US" dirty="0" err="1" smtClean="0"/>
              <a:t>Alcancia</a:t>
            </a:r>
            <a:endParaRPr lang="en-US" dirty="0" smtClean="0"/>
          </a:p>
          <a:p>
            <a:pPr lvl="4"/>
            <a:r>
              <a:rPr lang="en-US" dirty="0" smtClean="0"/>
              <a:t>J.A. will appear</a:t>
            </a:r>
          </a:p>
          <a:p>
            <a:pPr lvl="2"/>
            <a:r>
              <a:rPr lang="en-US" dirty="0" smtClean="0"/>
              <a:t>Email and Contact</a:t>
            </a:r>
          </a:p>
          <a:p>
            <a:pPr lvl="3"/>
            <a:r>
              <a:rPr lang="en-US" dirty="0" smtClean="0"/>
              <a:t>So </a:t>
            </a:r>
            <a:r>
              <a:rPr lang="en-US" dirty="0" err="1" smtClean="0"/>
              <a:t>kunwari</a:t>
            </a:r>
            <a:r>
              <a:rPr lang="en-US" dirty="0" smtClean="0"/>
              <a:t> </a:t>
            </a:r>
            <a:r>
              <a:rPr lang="en-US" dirty="0" smtClean="0">
                <a:hlinkClick r:id="rId2"/>
              </a:rPr>
              <a:t>jaaaaa@gmail.com</a:t>
            </a:r>
            <a:r>
              <a:rPr lang="en-US" dirty="0" smtClean="0"/>
              <a:t> and 09171234567:</a:t>
            </a:r>
          </a:p>
          <a:p>
            <a:pPr lvl="4"/>
            <a:r>
              <a:rPr lang="en-US" dirty="0" smtClean="0">
                <a:hlinkClick r:id="rId3"/>
              </a:rPr>
              <a:t>******@*****.com</a:t>
            </a:r>
            <a:endParaRPr lang="en-US" dirty="0" smtClean="0"/>
          </a:p>
          <a:p>
            <a:pPr lvl="4"/>
            <a:r>
              <a:rPr lang="en-US" dirty="0" smtClean="0"/>
              <a:t>0917*********</a:t>
            </a:r>
          </a:p>
          <a:p>
            <a:r>
              <a:rPr lang="en-US" dirty="0" err="1" smtClean="0"/>
              <a:t>Jayzon</a:t>
            </a:r>
            <a:r>
              <a:rPr lang="en-US" dirty="0" smtClean="0"/>
              <a:t>, please devise a way </a:t>
            </a:r>
            <a:r>
              <a:rPr lang="en-US" dirty="0" err="1" smtClean="0"/>
              <a:t>na</a:t>
            </a:r>
            <a:r>
              <a:rPr lang="en-US" dirty="0" smtClean="0"/>
              <a:t> when they pay </a:t>
            </a:r>
            <a:r>
              <a:rPr lang="en-US" dirty="0" err="1" smtClean="0"/>
              <a:t>na</a:t>
            </a:r>
            <a:r>
              <a:rPr lang="en-US" dirty="0" smtClean="0"/>
              <a:t>, we can activate their account to full premium user experience.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a:t>
            </a:r>
            <a:endParaRPr lang="en-US" dirty="0"/>
          </a:p>
        </p:txBody>
      </p:sp>
      <p:sp>
        <p:nvSpPr>
          <p:cNvPr id="3" name="Content Placeholder 2"/>
          <p:cNvSpPr>
            <a:spLocks noGrp="1"/>
          </p:cNvSpPr>
          <p:nvPr>
            <p:ph idx="1"/>
          </p:nvPr>
        </p:nvSpPr>
        <p:spPr/>
        <p:txBody>
          <a:bodyPr/>
          <a:lstStyle/>
          <a:p>
            <a:r>
              <a:rPr lang="en-US" dirty="0" smtClean="0"/>
              <a:t>So the list of lawyers will be alphabetical (last name)</a:t>
            </a:r>
          </a:p>
          <a:p>
            <a:pPr lvl="1"/>
            <a:r>
              <a:rPr lang="en-US" dirty="0" smtClean="0"/>
              <a:t>Example:</a:t>
            </a:r>
          </a:p>
          <a:p>
            <a:pPr lvl="2"/>
            <a:r>
              <a:rPr lang="en-US" dirty="0" err="1" smtClean="0"/>
              <a:t>Alcancia</a:t>
            </a:r>
            <a:r>
              <a:rPr lang="en-US" dirty="0" smtClean="0"/>
              <a:t>, </a:t>
            </a:r>
            <a:r>
              <a:rPr lang="en-US" dirty="0" err="1" smtClean="0"/>
              <a:t>Jayzon</a:t>
            </a:r>
            <a:r>
              <a:rPr lang="en-US" dirty="0" smtClean="0"/>
              <a:t> Jorge</a:t>
            </a:r>
          </a:p>
          <a:p>
            <a:pPr lvl="2"/>
            <a:r>
              <a:rPr lang="en-US" dirty="0" err="1" smtClean="0"/>
              <a:t>Cusi</a:t>
            </a:r>
            <a:r>
              <a:rPr lang="en-US" dirty="0" smtClean="0"/>
              <a:t>, Martin, S.</a:t>
            </a:r>
          </a:p>
          <a:p>
            <a:pPr lvl="2"/>
            <a:r>
              <a:rPr lang="en-US" dirty="0" err="1" smtClean="0"/>
              <a:t>Estilles</a:t>
            </a:r>
            <a:r>
              <a:rPr lang="en-US" dirty="0" smtClean="0"/>
              <a:t>, Ronald, Jr.</a:t>
            </a:r>
          </a:p>
          <a:p>
            <a:pPr lvl="2"/>
            <a:r>
              <a:rPr lang="en-US" dirty="0" smtClean="0"/>
              <a:t>Suarez, Andre, S.</a:t>
            </a:r>
          </a:p>
          <a:p>
            <a:pPr lvl="2"/>
            <a:r>
              <a:rPr lang="en-US" dirty="0" smtClean="0"/>
              <a:t>Suarez, Siegfrid, S.</a:t>
            </a:r>
          </a:p>
          <a:p>
            <a:r>
              <a:rPr lang="en-US" dirty="0" smtClean="0"/>
              <a:t>Can be sorted by Luzon, </a:t>
            </a:r>
            <a:r>
              <a:rPr lang="en-US" dirty="0" err="1" smtClean="0"/>
              <a:t>Visayas</a:t>
            </a:r>
            <a:r>
              <a:rPr lang="en-US" dirty="0" smtClean="0"/>
              <a:t>, Mindanao</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a:t>
            </a:r>
            <a:endParaRPr lang="en-US" dirty="0"/>
          </a:p>
        </p:txBody>
      </p:sp>
      <p:sp>
        <p:nvSpPr>
          <p:cNvPr id="3" name="Content Placeholder 2"/>
          <p:cNvSpPr>
            <a:spLocks noGrp="1"/>
          </p:cNvSpPr>
          <p:nvPr>
            <p:ph idx="1"/>
          </p:nvPr>
        </p:nvSpPr>
        <p:spPr/>
        <p:txBody>
          <a:bodyPr/>
          <a:lstStyle/>
          <a:p>
            <a:r>
              <a:rPr lang="en-US" dirty="0" smtClean="0"/>
              <a:t>Post your job</a:t>
            </a:r>
          </a:p>
          <a:p>
            <a:r>
              <a:rPr lang="en-US" dirty="0" smtClean="0"/>
              <a:t>Get proposals</a:t>
            </a:r>
          </a:p>
          <a:p>
            <a:r>
              <a:rPr lang="en-US" dirty="0" smtClean="0"/>
              <a:t>Choose your lawyer</a:t>
            </a:r>
            <a:endParaRPr lang="en-US" dirty="0"/>
          </a:p>
        </p:txBody>
      </p:sp>
      <p:grpSp>
        <p:nvGrpSpPr>
          <p:cNvPr id="4" name="Group 3"/>
          <p:cNvGrpSpPr/>
          <p:nvPr/>
        </p:nvGrpSpPr>
        <p:grpSpPr>
          <a:xfrm>
            <a:off x="457200" y="0"/>
            <a:ext cx="8458402" cy="646331"/>
            <a:chOff x="457200" y="0"/>
            <a:chExt cx="8458402" cy="646331"/>
          </a:xfrm>
        </p:grpSpPr>
        <p:sp>
          <p:nvSpPr>
            <p:cNvPr id="5" name="TextBox 4"/>
            <p:cNvSpPr txBox="1"/>
            <p:nvPr/>
          </p:nvSpPr>
          <p:spPr>
            <a:xfrm>
              <a:off x="457200" y="0"/>
              <a:ext cx="1107996" cy="646331"/>
            </a:xfrm>
            <a:prstGeom prst="rect">
              <a:avLst/>
            </a:prstGeom>
            <a:noFill/>
          </p:spPr>
          <p:txBody>
            <a:bodyPr wrap="none" rtlCol="0">
              <a:spAutoFit/>
            </a:bodyPr>
            <a:lstStyle/>
            <a:p>
              <a:r>
                <a:rPr lang="en-US" dirty="0" smtClean="0"/>
                <a:t>(Logo)                     		</a:t>
              </a:r>
              <a:endParaRPr lang="en-US" dirty="0"/>
            </a:p>
          </p:txBody>
        </p:sp>
        <p:sp>
          <p:nvSpPr>
            <p:cNvPr id="6" name="TextBox 5"/>
            <p:cNvSpPr txBox="1"/>
            <p:nvPr/>
          </p:nvSpPr>
          <p:spPr>
            <a:xfrm>
              <a:off x="3485890" y="23078"/>
              <a:ext cx="3724096" cy="369332"/>
            </a:xfrm>
            <a:prstGeom prst="rect">
              <a:avLst/>
            </a:prstGeom>
            <a:noFill/>
          </p:spPr>
          <p:txBody>
            <a:bodyPr wrap="none" rtlCol="0">
              <a:spAutoFit/>
            </a:bodyPr>
            <a:lstStyle/>
            <a:p>
              <a:r>
                <a:rPr lang="en-US" dirty="0" smtClean="0"/>
                <a:t>About      Library      For Lawyers     List</a:t>
              </a:r>
              <a:endParaRPr lang="en-US" dirty="0"/>
            </a:p>
          </p:txBody>
        </p:sp>
        <p:sp>
          <p:nvSpPr>
            <p:cNvPr id="7" name="Rectangle 6"/>
            <p:cNvSpPr/>
            <p:nvPr/>
          </p:nvSpPr>
          <p:spPr>
            <a:xfrm>
              <a:off x="7516060" y="23078"/>
              <a:ext cx="1399542" cy="3693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Get a Lawyer</a:t>
              </a:r>
              <a:endParaRPr lang="en-US" dirty="0"/>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you scroll down “About”</a:t>
            </a:r>
            <a:endParaRPr lang="en-US" dirty="0"/>
          </a:p>
        </p:txBody>
      </p:sp>
      <p:sp>
        <p:nvSpPr>
          <p:cNvPr id="3" name="Content Placeholder 2"/>
          <p:cNvSpPr>
            <a:spLocks noGrp="1"/>
          </p:cNvSpPr>
          <p:nvPr>
            <p:ph idx="1"/>
          </p:nvPr>
        </p:nvSpPr>
        <p:spPr/>
        <p:txBody>
          <a:bodyPr/>
          <a:lstStyle/>
          <a:p>
            <a:r>
              <a:rPr lang="en-US" dirty="0" smtClean="0"/>
              <a:t>Disclaimer: We are not a law firm nor provide legal services. We are a platform that connects clients with lawyers in order to aid efficient administration of justice. We do not, in any way, advertise lawyers or their services. We provide accessibility to the law.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Labor</a:t>
            </a:r>
            <a:endParaRPr lang="en-US" dirty="0"/>
          </a:p>
        </p:txBody>
      </p:sp>
      <p:sp>
        <p:nvSpPr>
          <p:cNvPr id="4" name="Rectangle 3"/>
          <p:cNvSpPr/>
          <p:nvPr/>
        </p:nvSpPr>
        <p:spPr>
          <a:xfrm>
            <a:off x="664544" y="2021443"/>
            <a:ext cx="2008609" cy="6478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Employer</a:t>
            </a:r>
            <a:endParaRPr lang="en-US" dirty="0"/>
          </a:p>
        </p:txBody>
      </p:sp>
      <p:sp>
        <p:nvSpPr>
          <p:cNvPr id="5" name="Rectangle 4"/>
          <p:cNvSpPr/>
          <p:nvPr/>
        </p:nvSpPr>
        <p:spPr>
          <a:xfrm>
            <a:off x="3706739" y="2021443"/>
            <a:ext cx="2008609" cy="6478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Employee</a:t>
            </a:r>
            <a:endParaRPr lang="en-US" dirty="0"/>
          </a:p>
        </p:txBody>
      </p:sp>
      <p:sp>
        <p:nvSpPr>
          <p:cNvPr id="6" name="Rectangle 5"/>
          <p:cNvSpPr/>
          <p:nvPr/>
        </p:nvSpPr>
        <p:spPr>
          <a:xfrm>
            <a:off x="6713161" y="2021443"/>
            <a:ext cx="2008609" cy="6478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Contractor</a:t>
            </a:r>
            <a:endParaRPr lang="en-US" dirty="0"/>
          </a:p>
        </p:txBody>
      </p:sp>
      <p:grpSp>
        <p:nvGrpSpPr>
          <p:cNvPr id="7" name="Group 6"/>
          <p:cNvGrpSpPr/>
          <p:nvPr/>
        </p:nvGrpSpPr>
        <p:grpSpPr>
          <a:xfrm>
            <a:off x="457200" y="0"/>
            <a:ext cx="8458402" cy="646331"/>
            <a:chOff x="457200" y="0"/>
            <a:chExt cx="8458402" cy="646331"/>
          </a:xfrm>
        </p:grpSpPr>
        <p:sp>
          <p:nvSpPr>
            <p:cNvPr id="8" name="TextBox 7"/>
            <p:cNvSpPr txBox="1"/>
            <p:nvPr/>
          </p:nvSpPr>
          <p:spPr>
            <a:xfrm>
              <a:off x="457200" y="0"/>
              <a:ext cx="1107996" cy="646331"/>
            </a:xfrm>
            <a:prstGeom prst="rect">
              <a:avLst/>
            </a:prstGeom>
            <a:noFill/>
          </p:spPr>
          <p:txBody>
            <a:bodyPr wrap="none" rtlCol="0">
              <a:spAutoFit/>
            </a:bodyPr>
            <a:lstStyle/>
            <a:p>
              <a:r>
                <a:rPr lang="en-US" dirty="0" smtClean="0"/>
                <a:t>(Logo)                     		</a:t>
              </a:r>
              <a:endParaRPr lang="en-US" dirty="0"/>
            </a:p>
          </p:txBody>
        </p:sp>
        <p:sp>
          <p:nvSpPr>
            <p:cNvPr id="9" name="TextBox 8"/>
            <p:cNvSpPr txBox="1"/>
            <p:nvPr/>
          </p:nvSpPr>
          <p:spPr>
            <a:xfrm>
              <a:off x="3485890" y="23078"/>
              <a:ext cx="3724096" cy="369332"/>
            </a:xfrm>
            <a:prstGeom prst="rect">
              <a:avLst/>
            </a:prstGeom>
            <a:noFill/>
          </p:spPr>
          <p:txBody>
            <a:bodyPr wrap="none" rtlCol="0">
              <a:spAutoFit/>
            </a:bodyPr>
            <a:lstStyle/>
            <a:p>
              <a:r>
                <a:rPr lang="en-US" dirty="0" smtClean="0"/>
                <a:t>About      Library      For Lawyers     List</a:t>
              </a:r>
              <a:endParaRPr lang="en-US" dirty="0"/>
            </a:p>
          </p:txBody>
        </p:sp>
        <p:sp>
          <p:nvSpPr>
            <p:cNvPr id="10" name="Rectangle 9"/>
            <p:cNvSpPr/>
            <p:nvPr/>
          </p:nvSpPr>
          <p:spPr>
            <a:xfrm>
              <a:off x="7516060" y="23078"/>
              <a:ext cx="1399542" cy="3693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Get a Lawyer</a:t>
              </a:r>
              <a:endParaRPr lang="en-US" dirty="0"/>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Employer</a:t>
            </a:r>
            <a:endParaRPr lang="en-US" dirty="0"/>
          </a:p>
        </p:txBody>
      </p:sp>
      <p:sp>
        <p:nvSpPr>
          <p:cNvPr id="3" name="Content Placeholder 2"/>
          <p:cNvSpPr>
            <a:spLocks noGrp="1"/>
          </p:cNvSpPr>
          <p:nvPr>
            <p:ph idx="1"/>
          </p:nvPr>
        </p:nvSpPr>
        <p:spPr/>
        <p:txBody>
          <a:bodyPr/>
          <a:lstStyle/>
          <a:p>
            <a:r>
              <a:rPr lang="en-US" dirty="0" smtClean="0"/>
              <a:t>(Selections)</a:t>
            </a:r>
          </a:p>
          <a:p>
            <a:pPr lvl="1"/>
            <a:r>
              <a:rPr lang="en-US" dirty="0" smtClean="0"/>
              <a:t>Unfair Labor Practice by Employees</a:t>
            </a:r>
          </a:p>
          <a:p>
            <a:pPr lvl="1"/>
            <a:r>
              <a:rPr lang="en-US" dirty="0" smtClean="0"/>
              <a:t>Employment Contract</a:t>
            </a:r>
          </a:p>
          <a:p>
            <a:pPr lvl="1"/>
            <a:r>
              <a:rPr lang="en-US" dirty="0" smtClean="0"/>
              <a:t>Service Agreement for Legitimate Job Contracting</a:t>
            </a:r>
          </a:p>
          <a:p>
            <a:pPr lvl="1"/>
            <a:r>
              <a:rPr lang="en-US" dirty="0" smtClean="0"/>
              <a:t>Handbook and Company Policies</a:t>
            </a:r>
          </a:p>
          <a:p>
            <a:pPr lvl="1"/>
            <a:r>
              <a:rPr lang="en-US" dirty="0" smtClean="0"/>
              <a:t>Disciplinary Action</a:t>
            </a:r>
          </a:p>
          <a:p>
            <a:pPr lvl="1"/>
            <a:r>
              <a:rPr lang="en-US" dirty="0" smtClean="0"/>
              <a:t>Others</a:t>
            </a:r>
            <a:endParaRPr lang="en-US" dirty="0"/>
          </a:p>
        </p:txBody>
      </p:sp>
      <p:grpSp>
        <p:nvGrpSpPr>
          <p:cNvPr id="4" name="Group 3"/>
          <p:cNvGrpSpPr/>
          <p:nvPr/>
        </p:nvGrpSpPr>
        <p:grpSpPr>
          <a:xfrm>
            <a:off x="457200" y="0"/>
            <a:ext cx="8458402" cy="646331"/>
            <a:chOff x="457200" y="0"/>
            <a:chExt cx="8458402" cy="646331"/>
          </a:xfrm>
        </p:grpSpPr>
        <p:sp>
          <p:nvSpPr>
            <p:cNvPr id="5" name="TextBox 4"/>
            <p:cNvSpPr txBox="1"/>
            <p:nvPr/>
          </p:nvSpPr>
          <p:spPr>
            <a:xfrm>
              <a:off x="457200" y="0"/>
              <a:ext cx="1107996" cy="646331"/>
            </a:xfrm>
            <a:prstGeom prst="rect">
              <a:avLst/>
            </a:prstGeom>
            <a:noFill/>
          </p:spPr>
          <p:txBody>
            <a:bodyPr wrap="none" rtlCol="0">
              <a:spAutoFit/>
            </a:bodyPr>
            <a:lstStyle/>
            <a:p>
              <a:r>
                <a:rPr lang="en-US" dirty="0" smtClean="0"/>
                <a:t>(Logo)                     		</a:t>
              </a:r>
              <a:endParaRPr lang="en-US" dirty="0"/>
            </a:p>
          </p:txBody>
        </p:sp>
        <p:sp>
          <p:nvSpPr>
            <p:cNvPr id="6" name="TextBox 5"/>
            <p:cNvSpPr txBox="1"/>
            <p:nvPr/>
          </p:nvSpPr>
          <p:spPr>
            <a:xfrm>
              <a:off x="3485890" y="23078"/>
              <a:ext cx="3724096" cy="369332"/>
            </a:xfrm>
            <a:prstGeom prst="rect">
              <a:avLst/>
            </a:prstGeom>
            <a:noFill/>
          </p:spPr>
          <p:txBody>
            <a:bodyPr wrap="none" rtlCol="0">
              <a:spAutoFit/>
            </a:bodyPr>
            <a:lstStyle/>
            <a:p>
              <a:r>
                <a:rPr lang="en-US" dirty="0" smtClean="0"/>
                <a:t>About      Library      For Lawyers     List</a:t>
              </a:r>
              <a:endParaRPr lang="en-US" dirty="0"/>
            </a:p>
          </p:txBody>
        </p:sp>
        <p:sp>
          <p:nvSpPr>
            <p:cNvPr id="7" name="Rectangle 6"/>
            <p:cNvSpPr/>
            <p:nvPr/>
          </p:nvSpPr>
          <p:spPr>
            <a:xfrm>
              <a:off x="7516060" y="23078"/>
              <a:ext cx="1399542" cy="3693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Get a Lawyer</a:t>
              </a:r>
              <a:endParaRPr lang="en-US" dirty="0"/>
            </a:p>
          </p:txBody>
        </p:sp>
      </p:grpSp>
      <p:sp>
        <p:nvSpPr>
          <p:cNvPr id="8" name="TextBox 7"/>
          <p:cNvSpPr txBox="1"/>
          <p:nvPr/>
        </p:nvSpPr>
        <p:spPr>
          <a:xfrm>
            <a:off x="825619" y="1232972"/>
            <a:ext cx="2938199" cy="369332"/>
          </a:xfrm>
          <a:prstGeom prst="rect">
            <a:avLst/>
          </a:prstGeom>
          <a:noFill/>
        </p:spPr>
        <p:txBody>
          <a:bodyPr wrap="none" rtlCol="0">
            <a:spAutoFit/>
          </a:bodyPr>
          <a:lstStyle/>
          <a:p>
            <a:r>
              <a:rPr lang="en-US" dirty="0" smtClean="0">
                <a:solidFill>
                  <a:srgbClr val="FF0000"/>
                </a:solidFill>
              </a:rPr>
              <a:t>List </a:t>
            </a:r>
            <a:r>
              <a:rPr lang="en-US" dirty="0" err="1" smtClean="0">
                <a:solidFill>
                  <a:srgbClr val="FF0000"/>
                </a:solidFill>
              </a:rPr>
              <a:t>nalang</a:t>
            </a:r>
            <a:r>
              <a:rPr lang="en-US" dirty="0" smtClean="0">
                <a:solidFill>
                  <a:srgbClr val="FF0000"/>
                </a:solidFill>
              </a:rPr>
              <a:t> </a:t>
            </a:r>
            <a:r>
              <a:rPr lang="en-US" dirty="0" err="1" smtClean="0">
                <a:solidFill>
                  <a:srgbClr val="FF0000"/>
                </a:solidFill>
              </a:rPr>
              <a:t>ito</a:t>
            </a:r>
            <a:r>
              <a:rPr lang="en-US" dirty="0" smtClean="0">
                <a:solidFill>
                  <a:srgbClr val="FF0000"/>
                </a:solidFill>
              </a:rPr>
              <a:t>. Wag </a:t>
            </a:r>
            <a:r>
              <a:rPr lang="en-US" dirty="0" err="1" smtClean="0">
                <a:solidFill>
                  <a:srgbClr val="FF0000"/>
                </a:solidFill>
              </a:rPr>
              <a:t>na</a:t>
            </a:r>
            <a:r>
              <a:rPr lang="en-US" dirty="0" smtClean="0">
                <a:solidFill>
                  <a:srgbClr val="FF0000"/>
                </a:solidFill>
              </a:rPr>
              <a:t> boxes.</a:t>
            </a:r>
            <a:endParaRPr lang="en-US"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Employee </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(Selections)</a:t>
            </a:r>
          </a:p>
          <a:p>
            <a:pPr lvl="1"/>
            <a:r>
              <a:rPr lang="en-US" dirty="0" smtClean="0"/>
              <a:t>Unfair Labor Practice by Employers</a:t>
            </a:r>
          </a:p>
          <a:p>
            <a:pPr lvl="1"/>
            <a:r>
              <a:rPr lang="en-US" dirty="0" smtClean="0"/>
              <a:t>I was dismissed illegally</a:t>
            </a:r>
          </a:p>
          <a:p>
            <a:pPr lvl="1"/>
            <a:endParaRPr lang="en-US" dirty="0" smtClean="0"/>
          </a:p>
          <a:p>
            <a:pPr lvl="1"/>
            <a:endParaRPr lang="en-US" dirty="0"/>
          </a:p>
        </p:txBody>
      </p:sp>
      <p:sp>
        <p:nvSpPr>
          <p:cNvPr id="4" name="TextBox 3"/>
          <p:cNvSpPr txBox="1"/>
          <p:nvPr/>
        </p:nvSpPr>
        <p:spPr>
          <a:xfrm>
            <a:off x="825619" y="1232972"/>
            <a:ext cx="2938199" cy="369332"/>
          </a:xfrm>
          <a:prstGeom prst="rect">
            <a:avLst/>
          </a:prstGeom>
          <a:noFill/>
        </p:spPr>
        <p:txBody>
          <a:bodyPr wrap="none" rtlCol="0">
            <a:spAutoFit/>
          </a:bodyPr>
          <a:lstStyle/>
          <a:p>
            <a:r>
              <a:rPr lang="en-US" dirty="0" smtClean="0">
                <a:solidFill>
                  <a:srgbClr val="FF0000"/>
                </a:solidFill>
              </a:rPr>
              <a:t>List </a:t>
            </a:r>
            <a:r>
              <a:rPr lang="en-US" dirty="0" err="1" smtClean="0">
                <a:solidFill>
                  <a:srgbClr val="FF0000"/>
                </a:solidFill>
              </a:rPr>
              <a:t>nalang</a:t>
            </a:r>
            <a:r>
              <a:rPr lang="en-US" dirty="0" smtClean="0">
                <a:solidFill>
                  <a:srgbClr val="FF0000"/>
                </a:solidFill>
              </a:rPr>
              <a:t> </a:t>
            </a:r>
            <a:r>
              <a:rPr lang="en-US" dirty="0" err="1" smtClean="0">
                <a:solidFill>
                  <a:srgbClr val="FF0000"/>
                </a:solidFill>
              </a:rPr>
              <a:t>ito</a:t>
            </a:r>
            <a:r>
              <a:rPr lang="en-US" dirty="0" smtClean="0">
                <a:solidFill>
                  <a:srgbClr val="FF0000"/>
                </a:solidFill>
              </a:rPr>
              <a:t>. Wag </a:t>
            </a:r>
            <a:r>
              <a:rPr lang="en-US" dirty="0" err="1" smtClean="0">
                <a:solidFill>
                  <a:srgbClr val="FF0000"/>
                </a:solidFill>
              </a:rPr>
              <a:t>na</a:t>
            </a:r>
            <a:r>
              <a:rPr lang="en-US" dirty="0" smtClean="0">
                <a:solidFill>
                  <a:srgbClr val="FF0000"/>
                </a:solidFill>
              </a:rPr>
              <a:t> boxes.</a:t>
            </a:r>
            <a:endParaRPr lang="en-US"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Always Second to the Last for All Options</a:t>
            </a:r>
            <a:endParaRPr lang="en-US" dirty="0"/>
          </a:p>
        </p:txBody>
      </p:sp>
      <p:sp>
        <p:nvSpPr>
          <p:cNvPr id="3" name="Content Placeholder 2"/>
          <p:cNvSpPr>
            <a:spLocks noGrp="1"/>
          </p:cNvSpPr>
          <p:nvPr>
            <p:ph idx="1"/>
          </p:nvPr>
        </p:nvSpPr>
        <p:spPr/>
        <p:txBody>
          <a:bodyPr/>
          <a:lstStyle/>
          <a:p>
            <a:r>
              <a:rPr lang="en-US" dirty="0" smtClean="0"/>
              <a:t>I need:</a:t>
            </a:r>
          </a:p>
          <a:p>
            <a:pPr lvl="1">
              <a:buNone/>
            </a:pPr>
            <a:endParaRPr lang="en-US" dirty="0"/>
          </a:p>
        </p:txBody>
      </p:sp>
      <p:sp>
        <p:nvSpPr>
          <p:cNvPr id="4" name="Rectangle 3"/>
          <p:cNvSpPr/>
          <p:nvPr/>
        </p:nvSpPr>
        <p:spPr>
          <a:xfrm>
            <a:off x="664544" y="2980332"/>
            <a:ext cx="2008609" cy="6478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Consultation</a:t>
            </a:r>
            <a:endParaRPr lang="en-US" dirty="0"/>
          </a:p>
        </p:txBody>
      </p:sp>
      <p:sp>
        <p:nvSpPr>
          <p:cNvPr id="5" name="Rectangle 4"/>
          <p:cNvSpPr/>
          <p:nvPr/>
        </p:nvSpPr>
        <p:spPr>
          <a:xfrm>
            <a:off x="3706739" y="2980332"/>
            <a:ext cx="2008609" cy="6478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Full Legal Service</a:t>
            </a:r>
            <a:endParaRPr lang="en-US" dirty="0"/>
          </a:p>
        </p:txBody>
      </p:sp>
      <p:sp>
        <p:nvSpPr>
          <p:cNvPr id="6" name="Rectangle 5"/>
          <p:cNvSpPr/>
          <p:nvPr/>
        </p:nvSpPr>
        <p:spPr>
          <a:xfrm>
            <a:off x="6713161" y="2980332"/>
            <a:ext cx="2008609" cy="6478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Retainer</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Slide for ALL Options</a:t>
            </a:r>
            <a:endParaRPr lang="en-US" dirty="0"/>
          </a:p>
        </p:txBody>
      </p:sp>
      <p:sp>
        <p:nvSpPr>
          <p:cNvPr id="3" name="Content Placeholder 2"/>
          <p:cNvSpPr>
            <a:spLocks noGrp="1"/>
          </p:cNvSpPr>
          <p:nvPr>
            <p:ph idx="1"/>
          </p:nvPr>
        </p:nvSpPr>
        <p:spPr/>
        <p:txBody>
          <a:bodyPr/>
          <a:lstStyle/>
          <a:p>
            <a:r>
              <a:rPr lang="en-US" dirty="0" smtClean="0"/>
              <a:t>Describe briefly your concern:</a:t>
            </a:r>
          </a:p>
          <a:p>
            <a:endParaRPr lang="en-US" dirty="0" smtClean="0"/>
          </a:p>
          <a:p>
            <a:endParaRPr lang="en-US" dirty="0" smtClean="0"/>
          </a:p>
          <a:p>
            <a:r>
              <a:rPr lang="en-US" dirty="0" smtClean="0"/>
              <a:t>Write down any information about this engagement which you feel</a:t>
            </a:r>
            <a:r>
              <a:rPr lang="en-US" dirty="0" smtClean="0"/>
              <a:t> </a:t>
            </a:r>
            <a:r>
              <a:rPr lang="en-US" dirty="0" smtClean="0"/>
              <a:t>your</a:t>
            </a:r>
            <a:r>
              <a:rPr lang="en-US" dirty="0" smtClean="0"/>
              <a:t> </a:t>
            </a:r>
            <a:r>
              <a:rPr lang="en-US" dirty="0" smtClean="0"/>
              <a:t>lawyer needs to know before</a:t>
            </a:r>
            <a:r>
              <a:rPr lang="en-US" dirty="0" smtClean="0"/>
              <a:t> </a:t>
            </a:r>
            <a:r>
              <a:rPr lang="en-US" dirty="0" smtClean="0"/>
              <a:t>he can make </a:t>
            </a:r>
            <a:r>
              <a:rPr lang="en-US" dirty="0" smtClean="0"/>
              <a:t>an </a:t>
            </a:r>
            <a:r>
              <a:rPr lang="en-US" dirty="0" smtClean="0"/>
              <a:t>offer?</a:t>
            </a:r>
            <a:endParaRPr lang="en-US" dirty="0"/>
          </a:p>
        </p:txBody>
      </p:sp>
      <p:sp>
        <p:nvSpPr>
          <p:cNvPr id="4" name="TextBox 3"/>
          <p:cNvSpPr txBox="1"/>
          <p:nvPr/>
        </p:nvSpPr>
        <p:spPr>
          <a:xfrm>
            <a:off x="1370919" y="2423138"/>
            <a:ext cx="5549040" cy="369332"/>
          </a:xfrm>
          <a:prstGeom prst="rect">
            <a:avLst/>
          </a:prstGeom>
          <a:noFill/>
        </p:spPr>
        <p:txBody>
          <a:bodyPr wrap="none" rtlCol="0">
            <a:spAutoFit/>
          </a:bodyPr>
          <a:lstStyle/>
          <a:p>
            <a:r>
              <a:rPr lang="en-US" dirty="0" smtClean="0"/>
              <a:t>(Put a text box here, </a:t>
            </a:r>
            <a:r>
              <a:rPr lang="en-US" dirty="0" err="1" smtClean="0"/>
              <a:t>Jayzon</a:t>
            </a:r>
            <a:r>
              <a:rPr lang="en-US" dirty="0" smtClean="0"/>
              <a:t> and limit it to 500 characters)</a:t>
            </a:r>
            <a:endParaRPr lang="en-US" dirty="0"/>
          </a:p>
        </p:txBody>
      </p:sp>
      <p:sp>
        <p:nvSpPr>
          <p:cNvPr id="5" name="TextBox 4"/>
          <p:cNvSpPr txBox="1"/>
          <p:nvPr/>
        </p:nvSpPr>
        <p:spPr>
          <a:xfrm>
            <a:off x="1523319" y="5487666"/>
            <a:ext cx="5549040" cy="369332"/>
          </a:xfrm>
          <a:prstGeom prst="rect">
            <a:avLst/>
          </a:prstGeom>
          <a:noFill/>
        </p:spPr>
        <p:txBody>
          <a:bodyPr wrap="none" rtlCol="0">
            <a:spAutoFit/>
          </a:bodyPr>
          <a:lstStyle/>
          <a:p>
            <a:r>
              <a:rPr lang="en-US" dirty="0" smtClean="0"/>
              <a:t>(Put a text box here, </a:t>
            </a:r>
            <a:r>
              <a:rPr lang="en-US" dirty="0" err="1" smtClean="0"/>
              <a:t>Jayzon</a:t>
            </a:r>
            <a:r>
              <a:rPr lang="en-US" dirty="0" smtClean="0"/>
              <a:t> and limit it to 500 characters)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the LAST SLIDE</a:t>
            </a:r>
            <a:endParaRPr lang="en-US" dirty="0"/>
          </a:p>
        </p:txBody>
      </p:sp>
      <p:sp>
        <p:nvSpPr>
          <p:cNvPr id="4" name="TextBox 3"/>
          <p:cNvSpPr txBox="1"/>
          <p:nvPr/>
        </p:nvSpPr>
        <p:spPr>
          <a:xfrm>
            <a:off x="457200" y="1417638"/>
            <a:ext cx="1889647" cy="2308324"/>
          </a:xfrm>
          <a:prstGeom prst="rect">
            <a:avLst/>
          </a:prstGeom>
          <a:noFill/>
        </p:spPr>
        <p:txBody>
          <a:bodyPr wrap="none" rtlCol="0">
            <a:spAutoFit/>
          </a:bodyPr>
          <a:lstStyle/>
          <a:p>
            <a:r>
              <a:rPr lang="en-US" dirty="0" smtClean="0"/>
              <a:t>Client Information</a:t>
            </a:r>
          </a:p>
          <a:p>
            <a:endParaRPr lang="en-US" dirty="0" smtClean="0"/>
          </a:p>
          <a:p>
            <a:r>
              <a:rPr lang="en-US" dirty="0" smtClean="0"/>
              <a:t>First Name:</a:t>
            </a:r>
          </a:p>
          <a:p>
            <a:r>
              <a:rPr lang="en-US" dirty="0" smtClean="0"/>
              <a:t>Middle Name:</a:t>
            </a:r>
          </a:p>
          <a:p>
            <a:r>
              <a:rPr lang="en-US" dirty="0" smtClean="0"/>
              <a:t>Last Name:</a:t>
            </a:r>
          </a:p>
          <a:p>
            <a:r>
              <a:rPr lang="en-US" dirty="0" smtClean="0"/>
              <a:t>Organization:</a:t>
            </a:r>
          </a:p>
          <a:p>
            <a:r>
              <a:rPr lang="en-US" dirty="0" smtClean="0"/>
              <a:t>Mobile No.</a:t>
            </a:r>
          </a:p>
          <a:p>
            <a:r>
              <a:rPr lang="en-US" dirty="0" smtClean="0"/>
              <a:t>Email:</a:t>
            </a:r>
            <a:endParaRPr lang="en-US" dirty="0"/>
          </a:p>
        </p:txBody>
      </p:sp>
      <p:sp>
        <p:nvSpPr>
          <p:cNvPr id="5" name="TextBox 4"/>
          <p:cNvSpPr txBox="1"/>
          <p:nvPr/>
        </p:nvSpPr>
        <p:spPr>
          <a:xfrm>
            <a:off x="3136011" y="5131352"/>
            <a:ext cx="5531570" cy="1200329"/>
          </a:xfrm>
          <a:prstGeom prst="rect">
            <a:avLst/>
          </a:prstGeom>
          <a:noFill/>
        </p:spPr>
        <p:txBody>
          <a:bodyPr wrap="none" rtlCol="0">
            <a:spAutoFit/>
          </a:bodyPr>
          <a:lstStyle/>
          <a:p>
            <a:r>
              <a:rPr lang="en-US" dirty="0" err="1" smtClean="0"/>
              <a:t>Jayzon</a:t>
            </a:r>
            <a:r>
              <a:rPr lang="en-US" dirty="0" smtClean="0"/>
              <a:t>, for all clients which submit, let’s make a database</a:t>
            </a:r>
          </a:p>
          <a:p>
            <a:r>
              <a:rPr lang="en-US" dirty="0" smtClean="0"/>
              <a:t>Of information for our benefit.</a:t>
            </a:r>
          </a:p>
          <a:p>
            <a:endParaRPr lang="en-US" dirty="0" smtClean="0"/>
          </a:p>
          <a:p>
            <a:r>
              <a:rPr lang="en-US"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Offer your services</a:t>
            </a:r>
            <a:endParaRPr lang="en-US" dirty="0"/>
          </a:p>
        </p:txBody>
      </p:sp>
      <p:grpSp>
        <p:nvGrpSpPr>
          <p:cNvPr id="7" name="Group 6"/>
          <p:cNvGrpSpPr/>
          <p:nvPr/>
        </p:nvGrpSpPr>
        <p:grpSpPr>
          <a:xfrm>
            <a:off x="457200" y="0"/>
            <a:ext cx="8458402" cy="646331"/>
            <a:chOff x="457200" y="0"/>
            <a:chExt cx="8458402" cy="646331"/>
          </a:xfrm>
        </p:grpSpPr>
        <p:sp>
          <p:nvSpPr>
            <p:cNvPr id="4" name="TextBox 3"/>
            <p:cNvSpPr txBox="1"/>
            <p:nvPr/>
          </p:nvSpPr>
          <p:spPr>
            <a:xfrm>
              <a:off x="457200" y="0"/>
              <a:ext cx="1107996" cy="646331"/>
            </a:xfrm>
            <a:prstGeom prst="rect">
              <a:avLst/>
            </a:prstGeom>
            <a:noFill/>
          </p:spPr>
          <p:txBody>
            <a:bodyPr wrap="none" rtlCol="0">
              <a:spAutoFit/>
            </a:bodyPr>
            <a:lstStyle/>
            <a:p>
              <a:r>
                <a:rPr lang="en-US" dirty="0" smtClean="0"/>
                <a:t>(Logo)                     		</a:t>
              </a:r>
              <a:endParaRPr lang="en-US" dirty="0"/>
            </a:p>
          </p:txBody>
        </p:sp>
        <p:sp>
          <p:nvSpPr>
            <p:cNvPr id="5" name="TextBox 4"/>
            <p:cNvSpPr txBox="1"/>
            <p:nvPr/>
          </p:nvSpPr>
          <p:spPr>
            <a:xfrm>
              <a:off x="3485890" y="23078"/>
              <a:ext cx="3724096" cy="369332"/>
            </a:xfrm>
            <a:prstGeom prst="rect">
              <a:avLst/>
            </a:prstGeom>
            <a:noFill/>
          </p:spPr>
          <p:txBody>
            <a:bodyPr wrap="none" rtlCol="0">
              <a:spAutoFit/>
            </a:bodyPr>
            <a:lstStyle/>
            <a:p>
              <a:r>
                <a:rPr lang="en-US" dirty="0" smtClean="0"/>
                <a:t>About      Library      For Lawyers     List</a:t>
              </a:r>
              <a:endParaRPr lang="en-US" dirty="0"/>
            </a:p>
          </p:txBody>
        </p:sp>
        <p:sp>
          <p:nvSpPr>
            <p:cNvPr id="6" name="Rectangle 5"/>
            <p:cNvSpPr/>
            <p:nvPr/>
          </p:nvSpPr>
          <p:spPr>
            <a:xfrm>
              <a:off x="7516060" y="23078"/>
              <a:ext cx="1399542" cy="3693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Get a Lawyer</a:t>
              </a:r>
              <a:endParaRPr lang="en-US" dirty="0"/>
            </a:p>
          </p:txBody>
        </p:sp>
      </p:grpSp>
      <p:sp>
        <p:nvSpPr>
          <p:cNvPr id="8" name="Rectangle 7"/>
          <p:cNvSpPr/>
          <p:nvPr/>
        </p:nvSpPr>
        <p:spPr>
          <a:xfrm>
            <a:off x="3485890" y="2591592"/>
            <a:ext cx="2086362" cy="5053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Join Now</a:t>
            </a:r>
            <a:endParaRPr lang="en-US" dirty="0"/>
          </a:p>
        </p:txBody>
      </p:sp>
      <p:sp>
        <p:nvSpPr>
          <p:cNvPr id="9" name="TextBox 8"/>
          <p:cNvSpPr txBox="1"/>
          <p:nvPr/>
        </p:nvSpPr>
        <p:spPr>
          <a:xfrm>
            <a:off x="846358" y="903803"/>
            <a:ext cx="1437676" cy="369332"/>
          </a:xfrm>
          <a:prstGeom prst="rect">
            <a:avLst/>
          </a:prstGeom>
          <a:noFill/>
        </p:spPr>
        <p:txBody>
          <a:bodyPr wrap="none" rtlCol="0">
            <a:spAutoFit/>
          </a:bodyPr>
          <a:lstStyle/>
          <a:p>
            <a:r>
              <a:rPr lang="en-US" dirty="0" smtClean="0">
                <a:solidFill>
                  <a:srgbClr val="FF0000"/>
                </a:solidFill>
              </a:rPr>
              <a:t>(For Lawyers)</a:t>
            </a:r>
            <a:endParaRPr lang="en-US" dirty="0">
              <a:solidFill>
                <a:srgbClr val="FF0000"/>
              </a:solidFill>
            </a:endParaRPr>
          </a:p>
        </p:txBody>
      </p:sp>
      <p:sp>
        <p:nvSpPr>
          <p:cNvPr id="10" name="TextBox 9"/>
          <p:cNvSpPr txBox="1"/>
          <p:nvPr/>
        </p:nvSpPr>
        <p:spPr>
          <a:xfrm>
            <a:off x="4159751" y="3096952"/>
            <a:ext cx="725780" cy="261610"/>
          </a:xfrm>
          <a:prstGeom prst="rect">
            <a:avLst/>
          </a:prstGeom>
          <a:noFill/>
        </p:spPr>
        <p:txBody>
          <a:bodyPr wrap="none" rtlCol="0">
            <a:spAutoFit/>
          </a:bodyPr>
          <a:lstStyle/>
          <a:p>
            <a:r>
              <a:rPr lang="en-US" sz="1100" dirty="0" smtClean="0"/>
              <a:t>For Free*</a:t>
            </a:r>
            <a:endParaRPr lang="en-US" sz="11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Post a job</a:t>
            </a:r>
            <a:endParaRPr lang="en-US" dirty="0"/>
          </a:p>
        </p:txBody>
      </p:sp>
      <p:sp>
        <p:nvSpPr>
          <p:cNvPr id="3" name="Content Placeholder 2"/>
          <p:cNvSpPr>
            <a:spLocks noGrp="1"/>
          </p:cNvSpPr>
          <p:nvPr>
            <p:ph idx="1"/>
          </p:nvPr>
        </p:nvSpPr>
        <p:spPr>
          <a:xfrm>
            <a:off x="457200" y="777478"/>
            <a:ext cx="8229600" cy="4525963"/>
          </a:xfrm>
        </p:spPr>
        <p:txBody>
          <a:bodyPr>
            <a:normAutofit fontScale="77500" lnSpcReduction="20000"/>
          </a:bodyPr>
          <a:lstStyle/>
          <a:p>
            <a:r>
              <a:rPr lang="en-US" dirty="0" smtClean="0"/>
              <a:t>Contracts and Agreements</a:t>
            </a:r>
          </a:p>
          <a:p>
            <a:r>
              <a:rPr lang="en-US" dirty="0" smtClean="0"/>
              <a:t>Start a Business</a:t>
            </a:r>
          </a:p>
          <a:p>
            <a:r>
              <a:rPr lang="en-US" dirty="0" smtClean="0"/>
              <a:t>Labor</a:t>
            </a:r>
          </a:p>
          <a:p>
            <a:r>
              <a:rPr lang="en-US" dirty="0" smtClean="0"/>
              <a:t>Annulment/Separation</a:t>
            </a:r>
          </a:p>
          <a:p>
            <a:r>
              <a:rPr lang="en-US" dirty="0" smtClean="0"/>
              <a:t>Accidents</a:t>
            </a:r>
          </a:p>
          <a:p>
            <a:r>
              <a:rPr lang="en-US" dirty="0" smtClean="0"/>
              <a:t>Sale </a:t>
            </a:r>
            <a:r>
              <a:rPr lang="en-US" dirty="0" smtClean="0"/>
              <a:t>(</a:t>
            </a:r>
            <a:r>
              <a:rPr lang="en-US" dirty="0" smtClean="0"/>
              <a:t>I am the Buyer</a:t>
            </a:r>
            <a:r>
              <a:rPr lang="en-US" dirty="0" smtClean="0"/>
              <a:t>) (</a:t>
            </a:r>
            <a:r>
              <a:rPr lang="en-US" dirty="0" smtClean="0"/>
              <a:t>I am the Seller</a:t>
            </a:r>
            <a:r>
              <a:rPr lang="en-US" dirty="0" smtClean="0"/>
              <a:t>)</a:t>
            </a:r>
            <a:endParaRPr lang="en-US" dirty="0" smtClean="0"/>
          </a:p>
          <a:p>
            <a:r>
              <a:rPr lang="en-US" dirty="0" smtClean="0"/>
              <a:t>Tax</a:t>
            </a:r>
          </a:p>
          <a:p>
            <a:r>
              <a:rPr lang="en-US" dirty="0" smtClean="0"/>
              <a:t>Criminal</a:t>
            </a:r>
          </a:p>
          <a:p>
            <a:r>
              <a:rPr lang="en-US" dirty="0" smtClean="0"/>
              <a:t>Land Titles</a:t>
            </a:r>
          </a:p>
          <a:p>
            <a:r>
              <a:rPr lang="en-US" dirty="0" smtClean="0"/>
              <a:t>General </a:t>
            </a:r>
            <a:r>
              <a:rPr lang="en-US" dirty="0" smtClean="0"/>
              <a:t>Counsel</a:t>
            </a:r>
          </a:p>
          <a:p>
            <a:r>
              <a:rPr lang="en-US" dirty="0" smtClean="0"/>
              <a:t>Collection</a:t>
            </a:r>
            <a:endParaRPr lang="en-US" dirty="0"/>
          </a:p>
        </p:txBody>
      </p:sp>
      <p:sp>
        <p:nvSpPr>
          <p:cNvPr id="5" name="TextBox 4"/>
          <p:cNvSpPr txBox="1"/>
          <p:nvPr/>
        </p:nvSpPr>
        <p:spPr>
          <a:xfrm>
            <a:off x="686812" y="5053604"/>
            <a:ext cx="5153649" cy="2031325"/>
          </a:xfrm>
          <a:prstGeom prst="rect">
            <a:avLst/>
          </a:prstGeom>
          <a:noFill/>
        </p:spPr>
        <p:txBody>
          <a:bodyPr wrap="none" rtlCol="0">
            <a:spAutoFit/>
          </a:bodyPr>
          <a:lstStyle/>
          <a:p>
            <a:r>
              <a:rPr lang="en-US" dirty="0" smtClean="0"/>
              <a:t>Intellectual Property (trademark) (patent) (copyright)</a:t>
            </a:r>
          </a:p>
          <a:p>
            <a:r>
              <a:rPr lang="en-US" dirty="0" smtClean="0"/>
              <a:t>Banking and Finance</a:t>
            </a:r>
          </a:p>
          <a:p>
            <a:r>
              <a:rPr lang="en-US" dirty="0" smtClean="0"/>
              <a:t>Immigration</a:t>
            </a:r>
          </a:p>
          <a:p>
            <a:r>
              <a:rPr lang="en-US" dirty="0" smtClean="0"/>
              <a:t>Family (Adoption) (Child Custody) (Child Support)</a:t>
            </a:r>
          </a:p>
          <a:p>
            <a:r>
              <a:rPr lang="en-US" dirty="0" smtClean="0"/>
              <a:t>Others</a:t>
            </a:r>
          </a:p>
          <a:p>
            <a:r>
              <a:rPr lang="en-US" dirty="0" smtClean="0"/>
              <a:t>Basic Forms</a:t>
            </a:r>
          </a:p>
          <a:p>
            <a:endParaRPr lang="en-US" dirty="0" smtClean="0"/>
          </a:p>
        </p:txBody>
      </p:sp>
      <p:sp>
        <p:nvSpPr>
          <p:cNvPr id="6" name="TextBox 5"/>
          <p:cNvSpPr txBox="1"/>
          <p:nvPr/>
        </p:nvSpPr>
        <p:spPr>
          <a:xfrm>
            <a:off x="6284981" y="1334670"/>
            <a:ext cx="3027804" cy="3693319"/>
          </a:xfrm>
          <a:prstGeom prst="rect">
            <a:avLst/>
          </a:prstGeom>
          <a:noFill/>
        </p:spPr>
        <p:txBody>
          <a:bodyPr wrap="none" rtlCol="0">
            <a:spAutoFit/>
          </a:bodyPr>
          <a:lstStyle/>
          <a:p>
            <a:r>
              <a:rPr lang="en-US" dirty="0" smtClean="0">
                <a:solidFill>
                  <a:srgbClr val="FF0000"/>
                </a:solidFill>
              </a:rPr>
              <a:t>Yung up to “General Counsel”,</a:t>
            </a:r>
          </a:p>
          <a:p>
            <a:r>
              <a:rPr lang="en-US" dirty="0" smtClean="0">
                <a:solidFill>
                  <a:srgbClr val="FF0000"/>
                </a:solidFill>
              </a:rPr>
              <a:t>Naka box </a:t>
            </a:r>
            <a:r>
              <a:rPr lang="en-US" dirty="0" err="1" smtClean="0">
                <a:solidFill>
                  <a:srgbClr val="FF0000"/>
                </a:solidFill>
              </a:rPr>
              <a:t>yan</a:t>
            </a:r>
            <a:r>
              <a:rPr lang="en-US" dirty="0" smtClean="0">
                <a:solidFill>
                  <a:srgbClr val="FF0000"/>
                </a:solidFill>
              </a:rPr>
              <a:t>. 10 items </a:t>
            </a:r>
            <a:r>
              <a:rPr lang="en-US" dirty="0" err="1" smtClean="0">
                <a:solidFill>
                  <a:srgbClr val="FF0000"/>
                </a:solidFill>
              </a:rPr>
              <a:t>yan</a:t>
            </a:r>
            <a:r>
              <a:rPr lang="en-US" dirty="0" smtClean="0">
                <a:solidFill>
                  <a:srgbClr val="FF0000"/>
                </a:solidFill>
              </a:rPr>
              <a:t>.</a:t>
            </a:r>
          </a:p>
          <a:p>
            <a:endParaRPr lang="en-US" dirty="0" smtClean="0">
              <a:solidFill>
                <a:srgbClr val="FF0000"/>
              </a:solidFill>
            </a:endParaRPr>
          </a:p>
          <a:p>
            <a:r>
              <a:rPr lang="en-US" dirty="0" smtClean="0">
                <a:solidFill>
                  <a:srgbClr val="FF0000"/>
                </a:solidFill>
              </a:rPr>
              <a:t>Yung </a:t>
            </a:r>
            <a:r>
              <a:rPr lang="en-US" dirty="0" err="1" smtClean="0">
                <a:solidFill>
                  <a:srgbClr val="FF0000"/>
                </a:solidFill>
              </a:rPr>
              <a:t>nasa</a:t>
            </a:r>
            <a:r>
              <a:rPr lang="en-US" dirty="0" smtClean="0">
                <a:solidFill>
                  <a:srgbClr val="FF0000"/>
                </a:solidFill>
              </a:rPr>
              <a:t> </a:t>
            </a:r>
            <a:r>
              <a:rPr lang="en-US" dirty="0" err="1" smtClean="0">
                <a:solidFill>
                  <a:srgbClr val="FF0000"/>
                </a:solidFill>
              </a:rPr>
              <a:t>baba</a:t>
            </a:r>
            <a:r>
              <a:rPr lang="en-US" dirty="0" smtClean="0">
                <a:solidFill>
                  <a:srgbClr val="FF0000"/>
                </a:solidFill>
              </a:rPr>
              <a:t>, list </a:t>
            </a:r>
            <a:r>
              <a:rPr lang="en-US" dirty="0" err="1" smtClean="0">
                <a:solidFill>
                  <a:srgbClr val="FF0000"/>
                </a:solidFill>
              </a:rPr>
              <a:t>nalang</a:t>
            </a:r>
            <a:r>
              <a:rPr lang="en-US" dirty="0" smtClean="0">
                <a:solidFill>
                  <a:srgbClr val="FF0000"/>
                </a:solidFill>
              </a:rPr>
              <a:t>.</a:t>
            </a:r>
          </a:p>
          <a:p>
            <a:endParaRPr lang="en-US" dirty="0" smtClean="0">
              <a:solidFill>
                <a:srgbClr val="FF0000"/>
              </a:solidFill>
            </a:endParaRPr>
          </a:p>
          <a:p>
            <a:r>
              <a:rPr lang="en-US" dirty="0" err="1" smtClean="0">
                <a:solidFill>
                  <a:srgbClr val="FF0000"/>
                </a:solidFill>
              </a:rPr>
              <a:t>Ibig</a:t>
            </a:r>
            <a:r>
              <a:rPr lang="en-US" dirty="0" smtClean="0">
                <a:solidFill>
                  <a:srgbClr val="FF0000"/>
                </a:solidFill>
              </a:rPr>
              <a:t> </a:t>
            </a:r>
            <a:r>
              <a:rPr lang="en-US" dirty="0" err="1" smtClean="0">
                <a:solidFill>
                  <a:srgbClr val="FF0000"/>
                </a:solidFill>
              </a:rPr>
              <a:t>sabihin</a:t>
            </a:r>
            <a:r>
              <a:rPr lang="en-US" dirty="0" smtClean="0">
                <a:solidFill>
                  <a:srgbClr val="FF0000"/>
                </a:solidFill>
              </a:rPr>
              <a:t> </a:t>
            </a:r>
            <a:r>
              <a:rPr lang="en-US" dirty="0" err="1" smtClean="0">
                <a:solidFill>
                  <a:srgbClr val="FF0000"/>
                </a:solidFill>
              </a:rPr>
              <a:t>ng</a:t>
            </a:r>
            <a:r>
              <a:rPr lang="en-US" dirty="0" smtClean="0">
                <a:solidFill>
                  <a:srgbClr val="FF0000"/>
                </a:solidFill>
              </a:rPr>
              <a:t> “Sale (Real </a:t>
            </a:r>
          </a:p>
          <a:p>
            <a:r>
              <a:rPr lang="en-US" dirty="0" smtClean="0">
                <a:solidFill>
                  <a:srgbClr val="FF0000"/>
                </a:solidFill>
              </a:rPr>
              <a:t>Property) (Personal Prop..)” is</a:t>
            </a:r>
          </a:p>
          <a:p>
            <a:r>
              <a:rPr lang="en-US" dirty="0" smtClean="0">
                <a:solidFill>
                  <a:srgbClr val="FF0000"/>
                </a:solidFill>
              </a:rPr>
              <a:t>That once you put the cursor</a:t>
            </a:r>
          </a:p>
          <a:p>
            <a:r>
              <a:rPr lang="en-US" dirty="0" smtClean="0">
                <a:solidFill>
                  <a:srgbClr val="FF0000"/>
                </a:solidFill>
              </a:rPr>
              <a:t>On top of “Sale”, </a:t>
            </a:r>
            <a:r>
              <a:rPr lang="en-US" dirty="0" err="1" smtClean="0">
                <a:solidFill>
                  <a:srgbClr val="FF0000"/>
                </a:solidFill>
              </a:rPr>
              <a:t>lalabas</a:t>
            </a:r>
            <a:r>
              <a:rPr lang="en-US" dirty="0" smtClean="0">
                <a:solidFill>
                  <a:srgbClr val="FF0000"/>
                </a:solidFill>
              </a:rPr>
              <a:t> </a:t>
            </a:r>
            <a:r>
              <a:rPr lang="en-US" dirty="0" err="1" smtClean="0">
                <a:solidFill>
                  <a:srgbClr val="FF0000"/>
                </a:solidFill>
              </a:rPr>
              <a:t>yung</a:t>
            </a:r>
            <a:endParaRPr lang="en-US" dirty="0" smtClean="0">
              <a:solidFill>
                <a:srgbClr val="FF0000"/>
              </a:solidFill>
            </a:endParaRPr>
          </a:p>
          <a:p>
            <a:r>
              <a:rPr lang="en-US" dirty="0" smtClean="0">
                <a:solidFill>
                  <a:srgbClr val="FF0000"/>
                </a:solidFill>
              </a:rPr>
              <a:t>“Real Property” or “Personal.”</a:t>
            </a:r>
          </a:p>
          <a:p>
            <a:endParaRPr lang="en-US" dirty="0" smtClean="0">
              <a:solidFill>
                <a:srgbClr val="FF0000"/>
              </a:solidFill>
            </a:endParaRPr>
          </a:p>
          <a:p>
            <a:r>
              <a:rPr lang="en-US" dirty="0" smtClean="0">
                <a:solidFill>
                  <a:srgbClr val="FF0000"/>
                </a:solidFill>
              </a:rPr>
              <a:t>This is the same </a:t>
            </a:r>
            <a:r>
              <a:rPr lang="en-US" dirty="0" err="1" smtClean="0">
                <a:solidFill>
                  <a:srgbClr val="FF0000"/>
                </a:solidFill>
              </a:rPr>
              <a:t>sa</a:t>
            </a:r>
            <a:r>
              <a:rPr lang="en-US" dirty="0" smtClean="0">
                <a:solidFill>
                  <a:srgbClr val="FF0000"/>
                </a:solidFill>
              </a:rPr>
              <a:t> Intellectual</a:t>
            </a:r>
          </a:p>
          <a:p>
            <a:r>
              <a:rPr lang="en-US" dirty="0" smtClean="0">
                <a:solidFill>
                  <a:srgbClr val="FF0000"/>
                </a:solidFill>
              </a:rPr>
              <a:t>Property, and </a:t>
            </a:r>
            <a:r>
              <a:rPr lang="en-US" dirty="0" err="1" smtClean="0">
                <a:solidFill>
                  <a:srgbClr val="FF0000"/>
                </a:solidFill>
              </a:rPr>
              <a:t>sa</a:t>
            </a:r>
            <a:r>
              <a:rPr lang="en-US" dirty="0" smtClean="0">
                <a:solidFill>
                  <a:srgbClr val="FF0000"/>
                </a:solidFill>
              </a:rPr>
              <a:t> Family.</a:t>
            </a:r>
            <a:endParaRPr lang="en-US"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715834" y="391993"/>
            <a:ext cx="3718837" cy="369332"/>
          </a:xfrm>
          <a:prstGeom prst="rect">
            <a:avLst/>
          </a:prstGeom>
          <a:noFill/>
        </p:spPr>
        <p:txBody>
          <a:bodyPr wrap="none" rtlCol="0">
            <a:spAutoFit/>
          </a:bodyPr>
          <a:lstStyle/>
          <a:p>
            <a:r>
              <a:rPr lang="en-US" dirty="0" smtClean="0">
                <a:solidFill>
                  <a:srgbClr val="FF0000"/>
                </a:solidFill>
              </a:rPr>
              <a:t>Here is how “post a job” will look like:</a:t>
            </a:r>
            <a:endParaRPr lang="en-US" dirty="0">
              <a:solidFill>
                <a:srgbClr val="FF0000"/>
              </a:solidFill>
            </a:endParaRPr>
          </a:p>
        </p:txBody>
      </p:sp>
      <p:sp>
        <p:nvSpPr>
          <p:cNvPr id="5" name="Rectangle 4"/>
          <p:cNvSpPr/>
          <p:nvPr/>
        </p:nvSpPr>
        <p:spPr>
          <a:xfrm>
            <a:off x="596101" y="1101427"/>
            <a:ext cx="1088533" cy="9718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(Picture of Contracts)</a:t>
            </a:r>
            <a:endParaRPr lang="en-US" dirty="0"/>
          </a:p>
        </p:txBody>
      </p:sp>
      <p:sp>
        <p:nvSpPr>
          <p:cNvPr id="6" name="Rectangle 5"/>
          <p:cNvSpPr/>
          <p:nvPr/>
        </p:nvSpPr>
        <p:spPr>
          <a:xfrm>
            <a:off x="583142" y="2711597"/>
            <a:ext cx="1088533" cy="9718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031415" y="1101427"/>
            <a:ext cx="1088533" cy="9718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031415" y="2711597"/>
            <a:ext cx="1088533" cy="9718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346138" y="1101427"/>
            <a:ext cx="1088533" cy="9718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346138" y="2711597"/>
            <a:ext cx="1088533" cy="9718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4781452" y="1101427"/>
            <a:ext cx="1088533" cy="9718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4781452" y="2711597"/>
            <a:ext cx="1088533" cy="9718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6229725" y="1101427"/>
            <a:ext cx="1088533" cy="9718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229725" y="2711597"/>
            <a:ext cx="1088533" cy="9718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282218" y="2073274"/>
            <a:ext cx="1749197" cy="646331"/>
          </a:xfrm>
          <a:prstGeom prst="rect">
            <a:avLst/>
          </a:prstGeom>
          <a:noFill/>
        </p:spPr>
        <p:txBody>
          <a:bodyPr wrap="none" rtlCol="0">
            <a:spAutoFit/>
          </a:bodyPr>
          <a:lstStyle/>
          <a:p>
            <a:r>
              <a:rPr lang="en-US" dirty="0" smtClean="0"/>
              <a:t>Contracts</a:t>
            </a:r>
          </a:p>
          <a:p>
            <a:r>
              <a:rPr lang="en-US" dirty="0" smtClean="0"/>
              <a:t>And Agreements</a:t>
            </a:r>
            <a:endParaRPr lang="en-US" dirty="0"/>
          </a:p>
        </p:txBody>
      </p:sp>
      <p:sp>
        <p:nvSpPr>
          <p:cNvPr id="16" name="TextBox 15"/>
          <p:cNvSpPr txBox="1"/>
          <p:nvPr/>
        </p:nvSpPr>
        <p:spPr>
          <a:xfrm>
            <a:off x="232900" y="3780470"/>
            <a:ext cx="1659429" cy="369332"/>
          </a:xfrm>
          <a:prstGeom prst="rect">
            <a:avLst/>
          </a:prstGeom>
          <a:noFill/>
        </p:spPr>
        <p:txBody>
          <a:bodyPr wrap="none" rtlCol="0">
            <a:spAutoFit/>
          </a:bodyPr>
          <a:lstStyle/>
          <a:p>
            <a:r>
              <a:rPr lang="en-US" dirty="0" smtClean="0"/>
              <a:t>Start a Business</a:t>
            </a:r>
            <a:endParaRPr lang="en-US" dirty="0"/>
          </a:p>
        </p:txBody>
      </p:sp>
      <p:sp>
        <p:nvSpPr>
          <p:cNvPr id="17" name="Rectangle 16"/>
          <p:cNvSpPr/>
          <p:nvPr/>
        </p:nvSpPr>
        <p:spPr>
          <a:xfrm>
            <a:off x="583142" y="4263168"/>
            <a:ext cx="6735116" cy="5571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Basic Forms (Special Power of Attorney/Secretary’s Certificate etc.)</a:t>
            </a:r>
            <a:endParaRPr lang="en-US" dirty="0"/>
          </a:p>
        </p:txBody>
      </p:sp>
      <p:sp>
        <p:nvSpPr>
          <p:cNvPr id="18" name="TextBox 17"/>
          <p:cNvSpPr txBox="1"/>
          <p:nvPr/>
        </p:nvSpPr>
        <p:spPr>
          <a:xfrm>
            <a:off x="596101" y="5533049"/>
            <a:ext cx="6218093" cy="1200329"/>
          </a:xfrm>
          <a:prstGeom prst="rect">
            <a:avLst/>
          </a:prstGeom>
          <a:noFill/>
        </p:spPr>
        <p:txBody>
          <a:bodyPr wrap="none" rtlCol="0">
            <a:spAutoFit/>
          </a:bodyPr>
          <a:lstStyle/>
          <a:p>
            <a:r>
              <a:rPr lang="en-US" dirty="0" smtClean="0"/>
              <a:t>Intellectual Property           Banking and Finance         Immigration</a:t>
            </a:r>
          </a:p>
          <a:p>
            <a:endParaRPr lang="en-US" dirty="0" smtClean="0"/>
          </a:p>
          <a:p>
            <a:r>
              <a:rPr lang="en-US" dirty="0" smtClean="0"/>
              <a:t>Wills                                                Family    		         Others</a:t>
            </a:r>
          </a:p>
          <a:p>
            <a:r>
              <a:rPr lang="en-US" dirty="0" smtClean="0"/>
              <a:t>					</a:t>
            </a:r>
            <a:r>
              <a:rPr lang="en-US" sz="1000" dirty="0" smtClean="0"/>
              <a:t> (Adoption/Child Custody/Child Support)</a:t>
            </a:r>
            <a:endParaRPr lang="en-US" sz="1000" dirty="0"/>
          </a:p>
        </p:txBody>
      </p:sp>
      <p:grpSp>
        <p:nvGrpSpPr>
          <p:cNvPr id="19" name="Group 18"/>
          <p:cNvGrpSpPr/>
          <p:nvPr/>
        </p:nvGrpSpPr>
        <p:grpSpPr>
          <a:xfrm>
            <a:off x="457200" y="0"/>
            <a:ext cx="8458402" cy="646331"/>
            <a:chOff x="457200" y="0"/>
            <a:chExt cx="8458402" cy="646331"/>
          </a:xfrm>
        </p:grpSpPr>
        <p:sp>
          <p:nvSpPr>
            <p:cNvPr id="20" name="TextBox 19"/>
            <p:cNvSpPr txBox="1"/>
            <p:nvPr/>
          </p:nvSpPr>
          <p:spPr>
            <a:xfrm>
              <a:off x="457200" y="0"/>
              <a:ext cx="1107996" cy="646331"/>
            </a:xfrm>
            <a:prstGeom prst="rect">
              <a:avLst/>
            </a:prstGeom>
            <a:noFill/>
          </p:spPr>
          <p:txBody>
            <a:bodyPr wrap="none" rtlCol="0">
              <a:spAutoFit/>
            </a:bodyPr>
            <a:lstStyle/>
            <a:p>
              <a:r>
                <a:rPr lang="en-US" dirty="0" smtClean="0"/>
                <a:t>(Logo)                     		</a:t>
              </a:r>
              <a:endParaRPr lang="en-US" dirty="0"/>
            </a:p>
          </p:txBody>
        </p:sp>
        <p:sp>
          <p:nvSpPr>
            <p:cNvPr id="21" name="TextBox 20"/>
            <p:cNvSpPr txBox="1"/>
            <p:nvPr/>
          </p:nvSpPr>
          <p:spPr>
            <a:xfrm>
              <a:off x="3485890" y="23078"/>
              <a:ext cx="3724096" cy="369332"/>
            </a:xfrm>
            <a:prstGeom prst="rect">
              <a:avLst/>
            </a:prstGeom>
            <a:noFill/>
          </p:spPr>
          <p:txBody>
            <a:bodyPr wrap="none" rtlCol="0">
              <a:spAutoFit/>
            </a:bodyPr>
            <a:lstStyle/>
            <a:p>
              <a:r>
                <a:rPr lang="en-US" dirty="0" smtClean="0"/>
                <a:t>About      Library      For Lawyers     List</a:t>
              </a:r>
              <a:endParaRPr lang="en-US" dirty="0"/>
            </a:p>
          </p:txBody>
        </p:sp>
        <p:sp>
          <p:nvSpPr>
            <p:cNvPr id="22" name="Rectangle 21"/>
            <p:cNvSpPr/>
            <p:nvPr/>
          </p:nvSpPr>
          <p:spPr>
            <a:xfrm>
              <a:off x="7516060" y="23078"/>
              <a:ext cx="1399542" cy="3693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Get a Lawyer</a:t>
              </a:r>
              <a:endParaRPr lang="en-US" dirty="0"/>
            </a:p>
          </p:txBody>
        </p:sp>
      </p:grpSp>
      <p:sp>
        <p:nvSpPr>
          <p:cNvPr id="23" name="Rectangle 22"/>
          <p:cNvSpPr/>
          <p:nvPr/>
        </p:nvSpPr>
        <p:spPr>
          <a:xfrm>
            <a:off x="596101" y="4975857"/>
            <a:ext cx="6735116" cy="5571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Corporate Retainer</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Annulment/Separation</a:t>
            </a:r>
            <a:endParaRPr lang="en-US" dirty="0"/>
          </a:p>
        </p:txBody>
      </p:sp>
      <p:sp>
        <p:nvSpPr>
          <p:cNvPr id="3" name="Content Placeholder 2"/>
          <p:cNvSpPr>
            <a:spLocks noGrp="1"/>
          </p:cNvSpPr>
          <p:nvPr>
            <p:ph idx="1"/>
          </p:nvPr>
        </p:nvSpPr>
        <p:spPr/>
        <p:txBody>
          <a:bodyPr/>
          <a:lstStyle/>
          <a:p>
            <a:r>
              <a:rPr lang="en-US" dirty="0" smtClean="0"/>
              <a:t>I want to file annulment/separation from my spouse</a:t>
            </a:r>
          </a:p>
          <a:p>
            <a:r>
              <a:rPr lang="en-US" dirty="0" smtClean="0"/>
              <a:t>My spouse filed an annulment/separation from me</a:t>
            </a:r>
          </a:p>
          <a:p>
            <a:r>
              <a:rPr lang="en-US" dirty="0" smtClean="0"/>
              <a:t>Others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Annulment Separation (next question)</a:t>
            </a:r>
            <a:endParaRPr lang="en-US" dirty="0"/>
          </a:p>
        </p:txBody>
      </p:sp>
      <p:sp>
        <p:nvSpPr>
          <p:cNvPr id="3" name="Content Placeholder 2"/>
          <p:cNvSpPr>
            <a:spLocks noGrp="1"/>
          </p:cNvSpPr>
          <p:nvPr>
            <p:ph idx="1"/>
          </p:nvPr>
        </p:nvSpPr>
        <p:spPr/>
        <p:txBody>
          <a:bodyPr/>
          <a:lstStyle/>
          <a:p>
            <a:r>
              <a:rPr lang="en-US" dirty="0" smtClean="0"/>
              <a:t>You are:</a:t>
            </a:r>
          </a:p>
          <a:p>
            <a:pPr lvl="1"/>
            <a:r>
              <a:rPr lang="en-US" dirty="0" smtClean="0"/>
              <a:t>Filipino Citizen</a:t>
            </a:r>
          </a:p>
          <a:p>
            <a:pPr lvl="1"/>
            <a:r>
              <a:rPr lang="en-US" dirty="0" smtClean="0"/>
              <a:t>Foreigner</a:t>
            </a:r>
          </a:p>
          <a:p>
            <a:pPr lvl="1"/>
            <a:r>
              <a:rPr lang="en-US" dirty="0" smtClean="0"/>
              <a:t>Dual (including Filipino)</a:t>
            </a:r>
          </a:p>
          <a:p>
            <a:r>
              <a:rPr lang="en-US" dirty="0" smtClean="0"/>
              <a:t>Your spouse is:</a:t>
            </a:r>
          </a:p>
          <a:p>
            <a:pPr lvl="1"/>
            <a:r>
              <a:rPr lang="en-US" dirty="0" smtClean="0"/>
              <a:t>Filipino Citizen</a:t>
            </a:r>
          </a:p>
          <a:p>
            <a:pPr lvl="1"/>
            <a:r>
              <a:rPr lang="en-US" dirty="0" smtClean="0"/>
              <a:t>Foreigner</a:t>
            </a:r>
          </a:p>
          <a:p>
            <a:pPr lvl="1"/>
            <a:r>
              <a:rPr lang="en-US" dirty="0" smtClean="0"/>
              <a:t>Dual (including Filipino)</a:t>
            </a:r>
          </a:p>
          <a:p>
            <a:endParaRPr lang="en-US"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Accidents</a:t>
            </a:r>
            <a:endParaRPr lang="en-US" dirty="0"/>
          </a:p>
        </p:txBody>
      </p:sp>
      <p:sp>
        <p:nvSpPr>
          <p:cNvPr id="3" name="Content Placeholder 2"/>
          <p:cNvSpPr>
            <a:spLocks noGrp="1"/>
          </p:cNvSpPr>
          <p:nvPr>
            <p:ph idx="1"/>
          </p:nvPr>
        </p:nvSpPr>
        <p:spPr/>
        <p:txBody>
          <a:bodyPr/>
          <a:lstStyle/>
          <a:p>
            <a:r>
              <a:rPr lang="en-US" dirty="0" smtClean="0"/>
              <a:t>I am the victim</a:t>
            </a:r>
          </a:p>
          <a:p>
            <a:r>
              <a:rPr lang="en-US" dirty="0" smtClean="0"/>
              <a:t>I caused the accident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Sale</a:t>
            </a:r>
            <a:endParaRPr lang="en-US" dirty="0"/>
          </a:p>
        </p:txBody>
      </p:sp>
      <p:sp>
        <p:nvSpPr>
          <p:cNvPr id="3" name="Content Placeholder 2"/>
          <p:cNvSpPr>
            <a:spLocks noGrp="1"/>
          </p:cNvSpPr>
          <p:nvPr>
            <p:ph idx="1"/>
          </p:nvPr>
        </p:nvSpPr>
        <p:spPr/>
        <p:txBody>
          <a:bodyPr/>
          <a:lstStyle/>
          <a:p>
            <a:r>
              <a:rPr lang="en-US" dirty="0" smtClean="0"/>
              <a:t>I am the Seller</a:t>
            </a:r>
          </a:p>
          <a:p>
            <a:r>
              <a:rPr lang="en-US" dirty="0" smtClean="0"/>
              <a:t>I am the Buyer</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Sale (next slide for both) </a:t>
            </a:r>
            <a:endParaRPr lang="en-US" dirty="0"/>
          </a:p>
        </p:txBody>
      </p:sp>
      <p:sp>
        <p:nvSpPr>
          <p:cNvPr id="3" name="Content Placeholder 2"/>
          <p:cNvSpPr>
            <a:spLocks noGrp="1"/>
          </p:cNvSpPr>
          <p:nvPr>
            <p:ph idx="1"/>
          </p:nvPr>
        </p:nvSpPr>
        <p:spPr/>
        <p:txBody>
          <a:bodyPr/>
          <a:lstStyle/>
          <a:p>
            <a:r>
              <a:rPr lang="en-US" dirty="0" smtClean="0"/>
              <a:t>Real Property</a:t>
            </a:r>
          </a:p>
          <a:p>
            <a:r>
              <a:rPr lang="en-US" dirty="0" smtClean="0"/>
              <a:t>Personal Property</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Property</a:t>
            </a:r>
            <a:endParaRPr lang="en-US" dirty="0"/>
          </a:p>
        </p:txBody>
      </p:sp>
      <p:sp>
        <p:nvSpPr>
          <p:cNvPr id="3" name="Content Placeholder 2"/>
          <p:cNvSpPr>
            <a:spLocks noGrp="1"/>
          </p:cNvSpPr>
          <p:nvPr>
            <p:ph idx="1"/>
          </p:nvPr>
        </p:nvSpPr>
        <p:spPr/>
        <p:txBody>
          <a:bodyPr/>
          <a:lstStyle/>
          <a:p>
            <a:r>
              <a:rPr lang="en-US" dirty="0" smtClean="0"/>
              <a:t>House</a:t>
            </a:r>
          </a:p>
          <a:p>
            <a:r>
              <a:rPr lang="en-US" dirty="0" smtClean="0"/>
              <a:t>Lot</a:t>
            </a:r>
          </a:p>
          <a:p>
            <a:r>
              <a:rPr lang="en-US" dirty="0" smtClean="0"/>
              <a:t>House and Lot</a:t>
            </a:r>
          </a:p>
          <a:p>
            <a:r>
              <a:rPr lang="en-US" dirty="0" smtClean="0"/>
              <a:t>Condominium Unit</a:t>
            </a:r>
          </a:p>
          <a:p>
            <a:r>
              <a:rPr lang="en-US" dirty="0" smtClean="0"/>
              <a:t>Building</a:t>
            </a:r>
          </a:p>
          <a:p>
            <a:r>
              <a:rPr lang="en-US" dirty="0" smtClean="0"/>
              <a:t>Others</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 Property</a:t>
            </a:r>
            <a:endParaRPr lang="en-US" dirty="0"/>
          </a:p>
        </p:txBody>
      </p:sp>
      <p:sp>
        <p:nvSpPr>
          <p:cNvPr id="3" name="Content Placeholder 2"/>
          <p:cNvSpPr>
            <a:spLocks noGrp="1"/>
          </p:cNvSpPr>
          <p:nvPr>
            <p:ph idx="1"/>
          </p:nvPr>
        </p:nvSpPr>
        <p:spPr/>
        <p:txBody>
          <a:bodyPr/>
          <a:lstStyle/>
          <a:p>
            <a:r>
              <a:rPr lang="en-US" dirty="0" smtClean="0"/>
              <a:t>(This will now go to the last slide) (</a:t>
            </a:r>
            <a:r>
              <a:rPr lang="en-US" dirty="0" err="1" smtClean="0"/>
              <a:t>yung</a:t>
            </a:r>
            <a:r>
              <a:rPr lang="en-US" dirty="0" smtClean="0"/>
              <a:t> may write down your concern in 500 words briefly)</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Tax</a:t>
            </a:r>
            <a:endParaRPr lang="en-US" dirty="0"/>
          </a:p>
        </p:txBody>
      </p:sp>
      <p:sp>
        <p:nvSpPr>
          <p:cNvPr id="3" name="Content Placeholder 2"/>
          <p:cNvSpPr>
            <a:spLocks noGrp="1"/>
          </p:cNvSpPr>
          <p:nvPr>
            <p:ph idx="1"/>
          </p:nvPr>
        </p:nvSpPr>
        <p:spPr/>
        <p:txBody>
          <a:bodyPr/>
          <a:lstStyle/>
          <a:p>
            <a:r>
              <a:rPr lang="en-US" dirty="0" smtClean="0"/>
              <a:t>I need assistance in payment of taxes</a:t>
            </a:r>
          </a:p>
          <a:p>
            <a:r>
              <a:rPr lang="en-US" dirty="0" smtClean="0"/>
              <a:t>I need tax avoidance schemes</a:t>
            </a:r>
          </a:p>
          <a:p>
            <a:r>
              <a:rPr lang="en-US" dirty="0" smtClean="0"/>
              <a:t>I sold a property or shares of stock and I need assistance in the filing of taxes</a:t>
            </a:r>
          </a:p>
          <a:p>
            <a:r>
              <a:rPr lang="en-US" dirty="0" smtClean="0"/>
              <a:t>I need assistance in tax matters on setting up a company</a:t>
            </a:r>
          </a:p>
          <a:p>
            <a:r>
              <a:rPr lang="en-US" dirty="0" smtClean="0"/>
              <a:t>BIR has sent me a notice</a:t>
            </a:r>
          </a:p>
          <a:p>
            <a:r>
              <a:rPr lang="en-US" dirty="0" smtClean="0"/>
              <a:t>Others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4" name="Group 3"/>
          <p:cNvGrpSpPr/>
          <p:nvPr/>
        </p:nvGrpSpPr>
        <p:grpSpPr>
          <a:xfrm>
            <a:off x="457200" y="0"/>
            <a:ext cx="8458402" cy="646331"/>
            <a:chOff x="457200" y="0"/>
            <a:chExt cx="8458402" cy="646331"/>
          </a:xfrm>
        </p:grpSpPr>
        <p:sp>
          <p:nvSpPr>
            <p:cNvPr id="5" name="TextBox 4"/>
            <p:cNvSpPr txBox="1"/>
            <p:nvPr/>
          </p:nvSpPr>
          <p:spPr>
            <a:xfrm>
              <a:off x="457200" y="0"/>
              <a:ext cx="1107996" cy="646331"/>
            </a:xfrm>
            <a:prstGeom prst="rect">
              <a:avLst/>
            </a:prstGeom>
            <a:noFill/>
          </p:spPr>
          <p:txBody>
            <a:bodyPr wrap="none" rtlCol="0">
              <a:spAutoFit/>
            </a:bodyPr>
            <a:lstStyle/>
            <a:p>
              <a:r>
                <a:rPr lang="en-US" dirty="0" smtClean="0"/>
                <a:t>(Logo)                     		</a:t>
              </a:r>
              <a:endParaRPr lang="en-US" dirty="0"/>
            </a:p>
          </p:txBody>
        </p:sp>
        <p:sp>
          <p:nvSpPr>
            <p:cNvPr id="6" name="TextBox 5"/>
            <p:cNvSpPr txBox="1"/>
            <p:nvPr/>
          </p:nvSpPr>
          <p:spPr>
            <a:xfrm>
              <a:off x="3485890" y="23078"/>
              <a:ext cx="3724096" cy="369332"/>
            </a:xfrm>
            <a:prstGeom prst="rect">
              <a:avLst/>
            </a:prstGeom>
            <a:noFill/>
          </p:spPr>
          <p:txBody>
            <a:bodyPr wrap="none" rtlCol="0">
              <a:spAutoFit/>
            </a:bodyPr>
            <a:lstStyle/>
            <a:p>
              <a:r>
                <a:rPr lang="en-US" dirty="0" smtClean="0"/>
                <a:t>About      Library      For Lawyers     List</a:t>
              </a:r>
              <a:endParaRPr lang="en-US" dirty="0"/>
            </a:p>
          </p:txBody>
        </p:sp>
        <p:sp>
          <p:nvSpPr>
            <p:cNvPr id="7" name="Rectangle 6"/>
            <p:cNvSpPr/>
            <p:nvPr/>
          </p:nvSpPr>
          <p:spPr>
            <a:xfrm>
              <a:off x="7516060" y="23078"/>
              <a:ext cx="1399542" cy="3693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Get a Lawyer</a:t>
              </a:r>
              <a:endParaRPr lang="en-US" dirty="0"/>
            </a:p>
          </p:txBody>
        </p:sp>
      </p:grpSp>
      <p:sp>
        <p:nvSpPr>
          <p:cNvPr id="8" name="TextBox 7"/>
          <p:cNvSpPr txBox="1"/>
          <p:nvPr/>
        </p:nvSpPr>
        <p:spPr>
          <a:xfrm>
            <a:off x="168463" y="646331"/>
            <a:ext cx="2993766" cy="369332"/>
          </a:xfrm>
          <a:prstGeom prst="rect">
            <a:avLst/>
          </a:prstGeom>
          <a:noFill/>
        </p:spPr>
        <p:txBody>
          <a:bodyPr wrap="none" rtlCol="0">
            <a:spAutoFit/>
          </a:bodyPr>
          <a:lstStyle/>
          <a:p>
            <a:r>
              <a:rPr lang="en-US" dirty="0" smtClean="0"/>
              <a:t>(This is when you scroll down)</a:t>
            </a:r>
            <a:endParaRPr lang="en-US" dirty="0"/>
          </a:p>
        </p:txBody>
      </p:sp>
      <p:sp>
        <p:nvSpPr>
          <p:cNvPr id="9" name="Rectangle 8"/>
          <p:cNvSpPr/>
          <p:nvPr/>
        </p:nvSpPr>
        <p:spPr>
          <a:xfrm>
            <a:off x="664544" y="2021442"/>
            <a:ext cx="2008609" cy="134762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33494" y="3757807"/>
            <a:ext cx="2634054" cy="369332"/>
          </a:xfrm>
          <a:prstGeom prst="rect">
            <a:avLst/>
          </a:prstGeom>
          <a:noFill/>
        </p:spPr>
        <p:txBody>
          <a:bodyPr wrap="none" rtlCol="0">
            <a:spAutoFit/>
          </a:bodyPr>
          <a:lstStyle/>
          <a:p>
            <a:r>
              <a:rPr lang="en-US" dirty="0" smtClean="0"/>
              <a:t>Connect straight to clients</a:t>
            </a:r>
            <a:endParaRPr lang="en-US" dirty="0"/>
          </a:p>
        </p:txBody>
      </p:sp>
      <p:sp>
        <p:nvSpPr>
          <p:cNvPr id="11" name="Rectangle 10"/>
          <p:cNvSpPr/>
          <p:nvPr/>
        </p:nvSpPr>
        <p:spPr>
          <a:xfrm>
            <a:off x="3485890" y="2021442"/>
            <a:ext cx="2008609" cy="134762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3485890" y="3757807"/>
            <a:ext cx="1775696" cy="646331"/>
          </a:xfrm>
          <a:prstGeom prst="rect">
            <a:avLst/>
          </a:prstGeom>
          <a:noFill/>
        </p:spPr>
        <p:txBody>
          <a:bodyPr wrap="none" rtlCol="0">
            <a:spAutoFit/>
          </a:bodyPr>
          <a:lstStyle/>
          <a:p>
            <a:r>
              <a:rPr lang="en-US" dirty="0" smtClean="0"/>
              <a:t>Get a free profile</a:t>
            </a:r>
          </a:p>
          <a:p>
            <a:r>
              <a:rPr lang="en-US" dirty="0" smtClean="0"/>
              <a:t>accessible to all</a:t>
            </a:r>
            <a:endParaRPr lang="en-US" dirty="0"/>
          </a:p>
        </p:txBody>
      </p:sp>
      <p:sp>
        <p:nvSpPr>
          <p:cNvPr id="13" name="Rectangle 12"/>
          <p:cNvSpPr/>
          <p:nvPr/>
        </p:nvSpPr>
        <p:spPr>
          <a:xfrm>
            <a:off x="6511755" y="2021442"/>
            <a:ext cx="2008609" cy="134762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6511755" y="3757807"/>
            <a:ext cx="2653265" cy="1200329"/>
          </a:xfrm>
          <a:prstGeom prst="rect">
            <a:avLst/>
          </a:prstGeom>
          <a:noFill/>
        </p:spPr>
        <p:txBody>
          <a:bodyPr wrap="none" rtlCol="0">
            <a:spAutoFit/>
          </a:bodyPr>
          <a:lstStyle/>
          <a:p>
            <a:r>
              <a:rPr lang="en-US" dirty="0" smtClean="0"/>
              <a:t>Get your own </a:t>
            </a:r>
            <a:r>
              <a:rPr lang="en-US" dirty="0" err="1" smtClean="0"/>
              <a:t>lawfeed</a:t>
            </a:r>
            <a:endParaRPr lang="en-US" dirty="0" smtClean="0"/>
          </a:p>
          <a:p>
            <a:r>
              <a:rPr lang="en-US" dirty="0"/>
              <a:t>w</a:t>
            </a:r>
            <a:r>
              <a:rPr lang="en-US" dirty="0" smtClean="0"/>
              <a:t>here you can </a:t>
            </a:r>
            <a:r>
              <a:rPr lang="en-US" dirty="0" smtClean="0"/>
              <a:t>view and</a:t>
            </a:r>
          </a:p>
          <a:p>
            <a:r>
              <a:rPr lang="en-US" dirty="0" smtClean="0"/>
              <a:t>answer* </a:t>
            </a:r>
            <a:r>
              <a:rPr lang="en-US" dirty="0" smtClean="0"/>
              <a:t>cases </a:t>
            </a:r>
            <a:r>
              <a:rPr lang="en-US" dirty="0" smtClean="0"/>
              <a:t>within your</a:t>
            </a:r>
          </a:p>
          <a:p>
            <a:r>
              <a:rPr lang="en-US" dirty="0" smtClean="0"/>
              <a:t>expertise</a:t>
            </a:r>
            <a:endParaRPr lang="en-US" dirty="0"/>
          </a:p>
        </p:txBody>
      </p:sp>
      <p:sp>
        <p:nvSpPr>
          <p:cNvPr id="15" name="TextBox 14"/>
          <p:cNvSpPr txBox="1"/>
          <p:nvPr/>
        </p:nvSpPr>
        <p:spPr>
          <a:xfrm>
            <a:off x="457200" y="6478980"/>
            <a:ext cx="4523820" cy="369332"/>
          </a:xfrm>
          <a:prstGeom prst="rect">
            <a:avLst/>
          </a:prstGeom>
          <a:noFill/>
        </p:spPr>
        <p:txBody>
          <a:bodyPr wrap="none" rtlCol="0">
            <a:spAutoFit/>
          </a:bodyPr>
          <a:lstStyle/>
          <a:p>
            <a:r>
              <a:rPr lang="en-US" dirty="0" smtClean="0"/>
              <a:t>*Answering is available for premium members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 need assistance in payment of taxes</a:t>
            </a:r>
            <a:br>
              <a:rPr lang="en-US" dirty="0" smtClean="0"/>
            </a:br>
            <a:endParaRPr lang="en-US" dirty="0"/>
          </a:p>
        </p:txBody>
      </p:sp>
      <p:sp>
        <p:nvSpPr>
          <p:cNvPr id="3" name="Content Placeholder 2"/>
          <p:cNvSpPr>
            <a:spLocks noGrp="1"/>
          </p:cNvSpPr>
          <p:nvPr>
            <p:ph idx="1"/>
          </p:nvPr>
        </p:nvSpPr>
        <p:spPr/>
        <p:txBody>
          <a:bodyPr/>
          <a:lstStyle/>
          <a:p>
            <a:r>
              <a:rPr lang="en-US" dirty="0" smtClean="0"/>
              <a:t>On time and regular</a:t>
            </a:r>
          </a:p>
          <a:p>
            <a:r>
              <a:rPr lang="en-US" dirty="0" smtClean="0"/>
              <a:t>Delayed or with issues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Criminal</a:t>
            </a:r>
            <a:endParaRPr lang="en-US" dirty="0"/>
          </a:p>
        </p:txBody>
      </p:sp>
      <p:sp>
        <p:nvSpPr>
          <p:cNvPr id="3" name="Content Placeholder 2"/>
          <p:cNvSpPr>
            <a:spLocks noGrp="1"/>
          </p:cNvSpPr>
          <p:nvPr>
            <p:ph idx="1"/>
          </p:nvPr>
        </p:nvSpPr>
        <p:spPr/>
        <p:txBody>
          <a:bodyPr/>
          <a:lstStyle/>
          <a:p>
            <a:r>
              <a:rPr lang="en-US" dirty="0" smtClean="0"/>
              <a:t>I am the victim</a:t>
            </a:r>
          </a:p>
          <a:p>
            <a:r>
              <a:rPr lang="en-US" dirty="0" smtClean="0"/>
              <a:t>I am the accused</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Criminal (next slide)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Bouncing Check</a:t>
            </a:r>
          </a:p>
          <a:p>
            <a:r>
              <a:rPr lang="en-US" dirty="0" err="1" smtClean="0"/>
              <a:t>Estafa</a:t>
            </a:r>
            <a:endParaRPr lang="en-US" dirty="0" smtClean="0"/>
          </a:p>
          <a:p>
            <a:r>
              <a:rPr lang="en-US" dirty="0" smtClean="0"/>
              <a:t>Murder/Homicide/Physical Injuries</a:t>
            </a:r>
          </a:p>
          <a:p>
            <a:r>
              <a:rPr lang="en-US" dirty="0" smtClean="0"/>
              <a:t>Rape</a:t>
            </a:r>
          </a:p>
          <a:p>
            <a:r>
              <a:rPr lang="en-US" dirty="0" err="1" smtClean="0"/>
              <a:t>Carnapping</a:t>
            </a:r>
            <a:endParaRPr lang="en-US" dirty="0" smtClean="0"/>
          </a:p>
          <a:p>
            <a:r>
              <a:rPr lang="en-US" dirty="0" smtClean="0"/>
              <a:t>Theft/Robbery</a:t>
            </a:r>
          </a:p>
          <a:p>
            <a:r>
              <a:rPr lang="en-US" dirty="0" smtClean="0"/>
              <a:t>Trespassing</a:t>
            </a:r>
          </a:p>
          <a:p>
            <a:r>
              <a:rPr lang="en-US" dirty="0" smtClean="0"/>
              <a:t>Graft and Corruption/Bribery</a:t>
            </a:r>
          </a:p>
          <a:p>
            <a:r>
              <a:rPr lang="en-US" dirty="0" smtClean="0"/>
              <a:t>Others</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Land Titles</a:t>
            </a:r>
            <a:endParaRPr lang="en-US" dirty="0"/>
          </a:p>
        </p:txBody>
      </p:sp>
      <p:sp>
        <p:nvSpPr>
          <p:cNvPr id="3" name="Content Placeholder 2"/>
          <p:cNvSpPr>
            <a:spLocks noGrp="1"/>
          </p:cNvSpPr>
          <p:nvPr>
            <p:ph idx="1"/>
          </p:nvPr>
        </p:nvSpPr>
        <p:spPr/>
        <p:txBody>
          <a:bodyPr/>
          <a:lstStyle/>
          <a:p>
            <a:r>
              <a:rPr lang="en-US" dirty="0" smtClean="0"/>
              <a:t>( last slide </a:t>
            </a:r>
            <a:r>
              <a:rPr lang="en-US" dirty="0" err="1" smtClean="0"/>
              <a:t>na</a:t>
            </a:r>
            <a:r>
              <a:rPr lang="en-US" dirty="0" smtClean="0"/>
              <a:t> </a:t>
            </a:r>
            <a:r>
              <a:rPr lang="en-US" dirty="0" err="1" smtClean="0"/>
              <a:t>agad</a:t>
            </a:r>
            <a:r>
              <a:rPr lang="en-US" dirty="0" smtClean="0"/>
              <a:t>)</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Counsel</a:t>
            </a:r>
            <a:endParaRPr lang="en-US" dirty="0"/>
          </a:p>
        </p:txBody>
      </p:sp>
      <p:sp>
        <p:nvSpPr>
          <p:cNvPr id="3" name="Content Placeholder 2"/>
          <p:cNvSpPr>
            <a:spLocks noGrp="1"/>
          </p:cNvSpPr>
          <p:nvPr>
            <p:ph idx="1"/>
          </p:nvPr>
        </p:nvSpPr>
        <p:spPr/>
        <p:txBody>
          <a:bodyPr/>
          <a:lstStyle/>
          <a:p>
            <a:r>
              <a:rPr lang="en-US" dirty="0" smtClean="0"/>
              <a:t>(last slide </a:t>
            </a:r>
            <a:r>
              <a:rPr lang="en-US" dirty="0" err="1" smtClean="0"/>
              <a:t>agad</a:t>
            </a:r>
            <a:r>
              <a:rPr lang="en-US" dirty="0" smtClean="0"/>
              <a:t>)</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Corporate Retainers</a:t>
            </a:r>
            <a:endParaRPr lang="en-US" dirty="0"/>
          </a:p>
        </p:txBody>
      </p:sp>
      <p:sp>
        <p:nvSpPr>
          <p:cNvPr id="3" name="Content Placeholder 2"/>
          <p:cNvSpPr>
            <a:spLocks noGrp="1"/>
          </p:cNvSpPr>
          <p:nvPr>
            <p:ph idx="1"/>
          </p:nvPr>
        </p:nvSpPr>
        <p:spPr/>
        <p:txBody>
          <a:bodyPr/>
          <a:lstStyle/>
          <a:p>
            <a:r>
              <a:rPr lang="en-US" dirty="0" smtClean="0"/>
              <a:t>Stock Corporation</a:t>
            </a:r>
          </a:p>
          <a:p>
            <a:r>
              <a:rPr lang="en-US" dirty="0" smtClean="0"/>
              <a:t>Non-Stock Corporation/Foundation</a:t>
            </a:r>
            <a:endParaRPr lang="en-US" dirty="0"/>
          </a:p>
        </p:txBody>
      </p:sp>
      <p:sp>
        <p:nvSpPr>
          <p:cNvPr id="4" name="TextBox 3"/>
          <p:cNvSpPr txBox="1"/>
          <p:nvPr/>
        </p:nvSpPr>
        <p:spPr>
          <a:xfrm>
            <a:off x="1244038" y="4496412"/>
            <a:ext cx="5896754" cy="369332"/>
          </a:xfrm>
          <a:prstGeom prst="rect">
            <a:avLst/>
          </a:prstGeom>
          <a:noFill/>
        </p:spPr>
        <p:txBody>
          <a:bodyPr wrap="none" rtlCol="0">
            <a:spAutoFit/>
          </a:bodyPr>
          <a:lstStyle/>
          <a:p>
            <a:r>
              <a:rPr lang="en-US" dirty="0" smtClean="0"/>
              <a:t>NO NEED for the SECOND TO THE LAST SLIDE for this category</a:t>
            </a:r>
            <a:endParaRPr lang="en-US" dirty="0"/>
          </a:p>
        </p:txBody>
      </p:sp>
      <p:grpSp>
        <p:nvGrpSpPr>
          <p:cNvPr id="5" name="Group 4"/>
          <p:cNvGrpSpPr/>
          <p:nvPr/>
        </p:nvGrpSpPr>
        <p:grpSpPr>
          <a:xfrm>
            <a:off x="457200" y="0"/>
            <a:ext cx="8458402" cy="646331"/>
            <a:chOff x="457200" y="0"/>
            <a:chExt cx="8458402" cy="646331"/>
          </a:xfrm>
        </p:grpSpPr>
        <p:sp>
          <p:nvSpPr>
            <p:cNvPr id="6" name="TextBox 5"/>
            <p:cNvSpPr txBox="1"/>
            <p:nvPr/>
          </p:nvSpPr>
          <p:spPr>
            <a:xfrm>
              <a:off x="457200" y="0"/>
              <a:ext cx="1107996" cy="646331"/>
            </a:xfrm>
            <a:prstGeom prst="rect">
              <a:avLst/>
            </a:prstGeom>
            <a:noFill/>
          </p:spPr>
          <p:txBody>
            <a:bodyPr wrap="none" rtlCol="0">
              <a:spAutoFit/>
            </a:bodyPr>
            <a:lstStyle/>
            <a:p>
              <a:r>
                <a:rPr lang="en-US" dirty="0" smtClean="0"/>
                <a:t>(Logo)                     		</a:t>
              </a:r>
              <a:endParaRPr lang="en-US" dirty="0"/>
            </a:p>
          </p:txBody>
        </p:sp>
        <p:sp>
          <p:nvSpPr>
            <p:cNvPr id="7" name="TextBox 6"/>
            <p:cNvSpPr txBox="1"/>
            <p:nvPr/>
          </p:nvSpPr>
          <p:spPr>
            <a:xfrm>
              <a:off x="3485890" y="23078"/>
              <a:ext cx="3724096" cy="369332"/>
            </a:xfrm>
            <a:prstGeom prst="rect">
              <a:avLst/>
            </a:prstGeom>
            <a:noFill/>
          </p:spPr>
          <p:txBody>
            <a:bodyPr wrap="none" rtlCol="0">
              <a:spAutoFit/>
            </a:bodyPr>
            <a:lstStyle/>
            <a:p>
              <a:r>
                <a:rPr lang="en-US" dirty="0" smtClean="0"/>
                <a:t>About      Library      For Lawyers     List</a:t>
              </a:r>
              <a:endParaRPr lang="en-US" dirty="0"/>
            </a:p>
          </p:txBody>
        </p:sp>
        <p:sp>
          <p:nvSpPr>
            <p:cNvPr id="8" name="Rectangle 7"/>
            <p:cNvSpPr/>
            <p:nvPr/>
          </p:nvSpPr>
          <p:spPr>
            <a:xfrm>
              <a:off x="7516060" y="23078"/>
              <a:ext cx="1399542" cy="3693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Get a Lawyer</a:t>
              </a:r>
              <a:endParaRPr lang="en-US" dirty="0"/>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Stock Corporation</a:t>
            </a:r>
            <a:endParaRPr lang="en-US" dirty="0"/>
          </a:p>
        </p:txBody>
      </p:sp>
      <p:sp>
        <p:nvSpPr>
          <p:cNvPr id="3" name="Content Placeholder 2"/>
          <p:cNvSpPr>
            <a:spLocks noGrp="1"/>
          </p:cNvSpPr>
          <p:nvPr>
            <p:ph idx="1"/>
          </p:nvPr>
        </p:nvSpPr>
        <p:spPr/>
        <p:txBody>
          <a:bodyPr/>
          <a:lstStyle/>
          <a:p>
            <a:r>
              <a:rPr lang="en-US" dirty="0" smtClean="0"/>
              <a:t>Micro Business (Assets of P3M and below)</a:t>
            </a:r>
          </a:p>
          <a:p>
            <a:r>
              <a:rPr lang="en-US" dirty="0" smtClean="0"/>
              <a:t>Small Business (Assets of over P3M up toP15M)</a:t>
            </a:r>
          </a:p>
          <a:p>
            <a:r>
              <a:rPr lang="en-US" dirty="0" smtClean="0"/>
              <a:t>Medium Business (Assets of over P15M up to P100M)</a:t>
            </a:r>
          </a:p>
          <a:p>
            <a:r>
              <a:rPr lang="en-US" dirty="0" smtClean="0"/>
              <a:t>Large Business (Assets of over P100M and above)</a:t>
            </a:r>
          </a:p>
        </p:txBody>
      </p:sp>
      <p:grpSp>
        <p:nvGrpSpPr>
          <p:cNvPr id="5" name="Group 4"/>
          <p:cNvGrpSpPr/>
          <p:nvPr/>
        </p:nvGrpSpPr>
        <p:grpSpPr>
          <a:xfrm>
            <a:off x="457200" y="0"/>
            <a:ext cx="8458402" cy="646331"/>
            <a:chOff x="457200" y="0"/>
            <a:chExt cx="8458402" cy="646331"/>
          </a:xfrm>
        </p:grpSpPr>
        <p:sp>
          <p:nvSpPr>
            <p:cNvPr id="6" name="TextBox 5"/>
            <p:cNvSpPr txBox="1"/>
            <p:nvPr/>
          </p:nvSpPr>
          <p:spPr>
            <a:xfrm>
              <a:off x="457200" y="0"/>
              <a:ext cx="1107996" cy="646331"/>
            </a:xfrm>
            <a:prstGeom prst="rect">
              <a:avLst/>
            </a:prstGeom>
            <a:noFill/>
          </p:spPr>
          <p:txBody>
            <a:bodyPr wrap="none" rtlCol="0">
              <a:spAutoFit/>
            </a:bodyPr>
            <a:lstStyle/>
            <a:p>
              <a:r>
                <a:rPr lang="en-US" dirty="0" smtClean="0"/>
                <a:t>(Logo)                     		</a:t>
              </a:r>
              <a:endParaRPr lang="en-US" dirty="0"/>
            </a:p>
          </p:txBody>
        </p:sp>
        <p:sp>
          <p:nvSpPr>
            <p:cNvPr id="7" name="TextBox 6"/>
            <p:cNvSpPr txBox="1"/>
            <p:nvPr/>
          </p:nvSpPr>
          <p:spPr>
            <a:xfrm>
              <a:off x="3485890" y="23078"/>
              <a:ext cx="3724096" cy="369332"/>
            </a:xfrm>
            <a:prstGeom prst="rect">
              <a:avLst/>
            </a:prstGeom>
            <a:noFill/>
          </p:spPr>
          <p:txBody>
            <a:bodyPr wrap="none" rtlCol="0">
              <a:spAutoFit/>
            </a:bodyPr>
            <a:lstStyle/>
            <a:p>
              <a:r>
                <a:rPr lang="en-US" dirty="0" smtClean="0"/>
                <a:t>About      Library      For Lawyers     List</a:t>
              </a:r>
              <a:endParaRPr lang="en-US" dirty="0"/>
            </a:p>
          </p:txBody>
        </p:sp>
        <p:sp>
          <p:nvSpPr>
            <p:cNvPr id="8" name="Rectangle 7"/>
            <p:cNvSpPr/>
            <p:nvPr/>
          </p:nvSpPr>
          <p:spPr>
            <a:xfrm>
              <a:off x="7516060" y="23078"/>
              <a:ext cx="1399542" cy="3693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Get a Lawyer</a:t>
              </a:r>
              <a:endParaRPr lang="en-US" dirty="0"/>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Non-Stock Corporation</a:t>
            </a:r>
            <a:endParaRPr lang="en-US" dirty="0"/>
          </a:p>
        </p:txBody>
      </p:sp>
      <p:sp>
        <p:nvSpPr>
          <p:cNvPr id="3" name="Content Placeholder 2"/>
          <p:cNvSpPr>
            <a:spLocks noGrp="1"/>
          </p:cNvSpPr>
          <p:nvPr>
            <p:ph idx="1"/>
          </p:nvPr>
        </p:nvSpPr>
        <p:spPr/>
        <p:txBody>
          <a:bodyPr/>
          <a:lstStyle/>
          <a:p>
            <a:r>
              <a:rPr lang="en-US" dirty="0" smtClean="0"/>
              <a:t>Condominium Corporation</a:t>
            </a:r>
          </a:p>
          <a:p>
            <a:r>
              <a:rPr lang="en-US" dirty="0" smtClean="0"/>
              <a:t>Homeowner/Village Association</a:t>
            </a:r>
          </a:p>
          <a:p>
            <a:r>
              <a:rPr lang="en-US" dirty="0" smtClean="0"/>
              <a:t>Foundation</a:t>
            </a:r>
          </a:p>
          <a:p>
            <a:r>
              <a:rPr lang="en-US" dirty="0" smtClean="0"/>
              <a:t>Other</a:t>
            </a:r>
            <a:endParaRPr lang="en-US" dirty="0"/>
          </a:p>
        </p:txBody>
      </p:sp>
      <p:grpSp>
        <p:nvGrpSpPr>
          <p:cNvPr id="4" name="Group 3"/>
          <p:cNvGrpSpPr/>
          <p:nvPr/>
        </p:nvGrpSpPr>
        <p:grpSpPr>
          <a:xfrm>
            <a:off x="457200" y="0"/>
            <a:ext cx="8458402" cy="646331"/>
            <a:chOff x="457200" y="0"/>
            <a:chExt cx="8458402" cy="646331"/>
          </a:xfrm>
        </p:grpSpPr>
        <p:sp>
          <p:nvSpPr>
            <p:cNvPr id="5" name="TextBox 4"/>
            <p:cNvSpPr txBox="1"/>
            <p:nvPr/>
          </p:nvSpPr>
          <p:spPr>
            <a:xfrm>
              <a:off x="457200" y="0"/>
              <a:ext cx="1107996" cy="646331"/>
            </a:xfrm>
            <a:prstGeom prst="rect">
              <a:avLst/>
            </a:prstGeom>
            <a:noFill/>
          </p:spPr>
          <p:txBody>
            <a:bodyPr wrap="none" rtlCol="0">
              <a:spAutoFit/>
            </a:bodyPr>
            <a:lstStyle/>
            <a:p>
              <a:r>
                <a:rPr lang="en-US" dirty="0" smtClean="0"/>
                <a:t>(Logo)                     		</a:t>
              </a:r>
              <a:endParaRPr lang="en-US" dirty="0"/>
            </a:p>
          </p:txBody>
        </p:sp>
        <p:sp>
          <p:nvSpPr>
            <p:cNvPr id="6" name="TextBox 5"/>
            <p:cNvSpPr txBox="1"/>
            <p:nvPr/>
          </p:nvSpPr>
          <p:spPr>
            <a:xfrm>
              <a:off x="3485890" y="23078"/>
              <a:ext cx="3724096" cy="369332"/>
            </a:xfrm>
            <a:prstGeom prst="rect">
              <a:avLst/>
            </a:prstGeom>
            <a:noFill/>
          </p:spPr>
          <p:txBody>
            <a:bodyPr wrap="none" rtlCol="0">
              <a:spAutoFit/>
            </a:bodyPr>
            <a:lstStyle/>
            <a:p>
              <a:r>
                <a:rPr lang="en-US" dirty="0" smtClean="0"/>
                <a:t>About      Library      For Lawyers     List</a:t>
              </a:r>
              <a:endParaRPr lang="en-US" dirty="0"/>
            </a:p>
          </p:txBody>
        </p:sp>
        <p:sp>
          <p:nvSpPr>
            <p:cNvPr id="7" name="Rectangle 6"/>
            <p:cNvSpPr/>
            <p:nvPr/>
          </p:nvSpPr>
          <p:spPr>
            <a:xfrm>
              <a:off x="7516060" y="23078"/>
              <a:ext cx="1399542" cy="3693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Get a Lawyer</a:t>
              </a:r>
              <a:endParaRPr lang="en-US" dirty="0"/>
            </a:p>
          </p:txBody>
        </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Library</a:t>
            </a:r>
            <a:endParaRPr lang="en-US" dirty="0"/>
          </a:p>
        </p:txBody>
      </p:sp>
      <p:sp>
        <p:nvSpPr>
          <p:cNvPr id="3" name="Content Placeholder 2"/>
          <p:cNvSpPr>
            <a:spLocks noGrp="1"/>
          </p:cNvSpPr>
          <p:nvPr>
            <p:ph idx="1"/>
          </p:nvPr>
        </p:nvSpPr>
        <p:spPr/>
        <p:txBody>
          <a:bodyPr/>
          <a:lstStyle/>
          <a:p>
            <a:r>
              <a:rPr lang="en-US" dirty="0" smtClean="0"/>
              <a:t>Philippine Constitution</a:t>
            </a:r>
          </a:p>
          <a:p>
            <a:r>
              <a:rPr lang="en-US" dirty="0" smtClean="0"/>
              <a:t>Revised Penal Code</a:t>
            </a:r>
          </a:p>
          <a:p>
            <a:r>
              <a:rPr lang="en-US" dirty="0" smtClean="0"/>
              <a:t>Family Code</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you click “Join Now”</a:t>
            </a:r>
            <a:endParaRPr lang="en-US" dirty="0"/>
          </a:p>
        </p:txBody>
      </p:sp>
      <p:sp>
        <p:nvSpPr>
          <p:cNvPr id="3" name="Content Placeholder 2"/>
          <p:cNvSpPr>
            <a:spLocks noGrp="1"/>
          </p:cNvSpPr>
          <p:nvPr>
            <p:ph idx="1"/>
          </p:nvPr>
        </p:nvSpPr>
        <p:spPr/>
        <p:txBody>
          <a:bodyPr/>
          <a:lstStyle/>
          <a:p>
            <a:r>
              <a:rPr lang="en-US" dirty="0" smtClean="0"/>
              <a:t>It should go to the registration Page for lawyers.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Registration Page for Lawyers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Notes:</a:t>
            </a:r>
          </a:p>
          <a:p>
            <a:r>
              <a:rPr lang="en-US" dirty="0" smtClean="0"/>
              <a:t>For the names, make Middle name required;</a:t>
            </a:r>
          </a:p>
          <a:p>
            <a:r>
              <a:rPr lang="en-US" dirty="0" smtClean="0"/>
              <a:t>Restrict the names to letters and symbols. Don’t allow numbers to be put in the name;</a:t>
            </a:r>
          </a:p>
          <a:p>
            <a:r>
              <a:rPr lang="en-US" dirty="0" smtClean="0"/>
              <a:t>For address, if you can find </a:t>
            </a:r>
            <a:r>
              <a:rPr lang="en-US" dirty="0" err="1" smtClean="0"/>
              <a:t>yung</a:t>
            </a:r>
            <a:r>
              <a:rPr lang="en-US" dirty="0" smtClean="0"/>
              <a:t> </a:t>
            </a:r>
            <a:r>
              <a:rPr lang="en-US" dirty="0" err="1" smtClean="0"/>
              <a:t>mga</a:t>
            </a:r>
            <a:r>
              <a:rPr lang="en-US" dirty="0" smtClean="0"/>
              <a:t> dropdown boxes for province (with NCR) and with City.</a:t>
            </a:r>
          </a:p>
          <a:p>
            <a:r>
              <a:rPr lang="en-US" dirty="0" smtClean="0"/>
              <a:t>Roll number, </a:t>
            </a:r>
            <a:r>
              <a:rPr lang="en-US" dirty="0" err="1" smtClean="0"/>
              <a:t>basta</a:t>
            </a:r>
            <a:r>
              <a:rPr lang="en-US" dirty="0" smtClean="0"/>
              <a:t> the first number should be anywhere from “1-7”. So </a:t>
            </a:r>
            <a:r>
              <a:rPr lang="en-US" dirty="0" err="1" smtClean="0"/>
              <a:t>bawal</a:t>
            </a:r>
            <a:r>
              <a:rPr lang="en-US" dirty="0" smtClean="0"/>
              <a:t> </a:t>
            </a:r>
            <a:r>
              <a:rPr lang="en-US" dirty="0" err="1" smtClean="0"/>
              <a:t>na</a:t>
            </a:r>
            <a:r>
              <a:rPr lang="en-US" dirty="0" smtClean="0"/>
              <a:t> roll number “83702” </a:t>
            </a:r>
            <a:r>
              <a:rPr lang="en-US" dirty="0" err="1" smtClean="0"/>
              <a:t>dahil</a:t>
            </a:r>
            <a:r>
              <a:rPr lang="en-US" dirty="0" smtClean="0"/>
              <a:t> “8” starting. We only have 71,000 lawyers </a:t>
            </a:r>
            <a:r>
              <a:rPr lang="en-US" dirty="0" err="1" smtClean="0"/>
              <a:t>sa</a:t>
            </a:r>
            <a:r>
              <a:rPr lang="en-US" dirty="0" smtClean="0"/>
              <a:t> country.</a:t>
            </a:r>
          </a:p>
          <a:p>
            <a:r>
              <a:rPr lang="en-US" dirty="0" smtClean="0"/>
              <a:t>Telephone number, restrict it to numbers;</a:t>
            </a:r>
          </a:p>
          <a:p>
            <a:r>
              <a:rPr lang="en-US" dirty="0" smtClean="0"/>
              <a:t>Add a mobile number. Restrict it to 11 digits (09171234567)</a:t>
            </a:r>
            <a:br>
              <a:rPr lang="en-US" dirty="0" smtClean="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Activation</a:t>
            </a:r>
            <a:endParaRPr lang="en-US" dirty="0"/>
          </a:p>
        </p:txBody>
      </p:sp>
      <p:sp>
        <p:nvSpPr>
          <p:cNvPr id="3" name="Content Placeholder 2"/>
          <p:cNvSpPr>
            <a:spLocks noGrp="1"/>
          </p:cNvSpPr>
          <p:nvPr>
            <p:ph idx="1"/>
          </p:nvPr>
        </p:nvSpPr>
        <p:spPr/>
        <p:txBody>
          <a:bodyPr/>
          <a:lstStyle/>
          <a:p>
            <a:r>
              <a:rPr lang="en-US" dirty="0" smtClean="0"/>
              <a:t>The following should appear on this</a:t>
            </a:r>
            <a:r>
              <a:rPr lang="en-US" dirty="0" smtClean="0"/>
              <a:t>:</a:t>
            </a:r>
          </a:p>
          <a:p>
            <a:endParaRPr lang="en-US" dirty="0" smtClean="0"/>
          </a:p>
          <a:p>
            <a:r>
              <a:rPr lang="en-US" dirty="0" smtClean="0"/>
              <a:t>Subject of Email: Verify your </a:t>
            </a:r>
            <a:r>
              <a:rPr lang="en-US" dirty="0" err="1" smtClean="0"/>
              <a:t>LawBase</a:t>
            </a:r>
            <a:r>
              <a:rPr lang="en-US" dirty="0" smtClean="0"/>
              <a:t> Account</a:t>
            </a:r>
          </a:p>
          <a:p>
            <a:r>
              <a:rPr lang="en-US" dirty="0" smtClean="0"/>
              <a:t>Body:</a:t>
            </a:r>
          </a:p>
          <a:p>
            <a:endParaRPr lang="en-US" dirty="0"/>
          </a:p>
        </p:txBody>
      </p:sp>
      <p:sp>
        <p:nvSpPr>
          <p:cNvPr id="4" name="TextBox 3"/>
          <p:cNvSpPr txBox="1"/>
          <p:nvPr/>
        </p:nvSpPr>
        <p:spPr>
          <a:xfrm>
            <a:off x="1035278" y="4172463"/>
            <a:ext cx="7303615" cy="2308324"/>
          </a:xfrm>
          <a:prstGeom prst="rect">
            <a:avLst/>
          </a:prstGeom>
          <a:noFill/>
        </p:spPr>
        <p:txBody>
          <a:bodyPr wrap="none" rtlCol="0">
            <a:spAutoFit/>
          </a:bodyPr>
          <a:lstStyle/>
          <a:p>
            <a:r>
              <a:rPr lang="en-US" dirty="0" smtClean="0"/>
              <a:t>Hi (first name),</a:t>
            </a:r>
          </a:p>
          <a:p>
            <a:endParaRPr lang="en-US" dirty="0" smtClean="0"/>
          </a:p>
          <a:p>
            <a:r>
              <a:rPr lang="en-US" dirty="0" smtClean="0"/>
              <a:t>Congratulations on joining </a:t>
            </a:r>
            <a:r>
              <a:rPr lang="en-US" dirty="0" err="1" smtClean="0"/>
              <a:t>LawBase</a:t>
            </a:r>
            <a:r>
              <a:rPr lang="en-US" dirty="0" smtClean="0"/>
              <a:t>. To proceed with setting up your profile,</a:t>
            </a:r>
          </a:p>
          <a:p>
            <a:r>
              <a:rPr lang="en-US" dirty="0" smtClean="0"/>
              <a:t>Click here.</a:t>
            </a:r>
          </a:p>
          <a:p>
            <a:endParaRPr lang="en-US" dirty="0" smtClean="0"/>
          </a:p>
          <a:p>
            <a:r>
              <a:rPr lang="en-US" dirty="0" smtClean="0"/>
              <a:t>Thank you!</a:t>
            </a:r>
          </a:p>
          <a:p>
            <a:endParaRPr lang="en-US" dirty="0" smtClean="0"/>
          </a:p>
          <a:p>
            <a:r>
              <a:rPr lang="en-US" dirty="0" err="1" smtClean="0"/>
              <a:t>Sieg</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Medyo</a:t>
            </a:r>
            <a:r>
              <a:rPr lang="en-US" dirty="0" smtClean="0"/>
              <a:t> </a:t>
            </a:r>
            <a:r>
              <a:rPr lang="en-US" dirty="0" err="1" smtClean="0"/>
              <a:t>ganito</a:t>
            </a:r>
            <a:endParaRPr lang="en-US" dirty="0"/>
          </a:p>
        </p:txBody>
      </p:sp>
      <p:pic>
        <p:nvPicPr>
          <p:cNvPr id="4" name="Picture 3" descr="UpCounsel.png"/>
          <p:cNvPicPr>
            <a:picLocks noChangeAspect="1"/>
          </p:cNvPicPr>
          <p:nvPr/>
        </p:nvPicPr>
        <p:blipFill>
          <a:blip r:embed="rId2"/>
          <a:stretch>
            <a:fillRect/>
          </a:stretch>
        </p:blipFill>
        <p:spPr>
          <a:xfrm>
            <a:off x="0" y="1216861"/>
            <a:ext cx="9144000" cy="4424278"/>
          </a:xfrm>
          <a:prstGeom prst="rect">
            <a:avLst/>
          </a:prstGeom>
        </p:spPr>
      </p:pic>
      <p:sp>
        <p:nvSpPr>
          <p:cNvPr id="5" name="TextBox 4"/>
          <p:cNvSpPr txBox="1"/>
          <p:nvPr/>
        </p:nvSpPr>
        <p:spPr>
          <a:xfrm>
            <a:off x="1062615" y="6142073"/>
            <a:ext cx="2631287" cy="369332"/>
          </a:xfrm>
          <a:prstGeom prst="rect">
            <a:avLst/>
          </a:prstGeom>
          <a:noFill/>
        </p:spPr>
        <p:txBody>
          <a:bodyPr wrap="none" rtlCol="0">
            <a:spAutoFit/>
          </a:bodyPr>
          <a:lstStyle/>
          <a:p>
            <a:r>
              <a:rPr lang="en-US" dirty="0" smtClean="0"/>
              <a:t>So our logo will be on top.</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the lawyers log in</a:t>
            </a:r>
            <a:endParaRPr lang="en-US" dirty="0"/>
          </a:p>
        </p:txBody>
      </p:sp>
      <p:sp>
        <p:nvSpPr>
          <p:cNvPr id="3" name="Content Placeholder 2"/>
          <p:cNvSpPr>
            <a:spLocks noGrp="1"/>
          </p:cNvSpPr>
          <p:nvPr>
            <p:ph idx="1"/>
          </p:nvPr>
        </p:nvSpPr>
        <p:spPr/>
        <p:txBody>
          <a:bodyPr/>
          <a:lstStyle/>
          <a:p>
            <a:r>
              <a:rPr lang="en-US" dirty="0" smtClean="0"/>
              <a:t>There will be a news feed.</a:t>
            </a:r>
          </a:p>
          <a:p>
            <a:r>
              <a:rPr lang="en-US" dirty="0" smtClean="0"/>
              <a:t>The news feed will have cases from:</a:t>
            </a:r>
          </a:p>
          <a:p>
            <a:pPr lvl="1"/>
            <a:r>
              <a:rPr lang="en-US" dirty="0" smtClean="0"/>
              <a:t>The three specializations they selected</a:t>
            </a:r>
          </a:p>
          <a:p>
            <a:pPr lvl="1"/>
            <a:r>
              <a:rPr lang="en-US" dirty="0" smtClean="0"/>
              <a:t>General Counsel</a:t>
            </a:r>
          </a:p>
          <a:p>
            <a:pPr lvl="1"/>
            <a:r>
              <a:rPr lang="en-US" dirty="0" smtClean="0"/>
              <a:t>Retainer</a:t>
            </a:r>
          </a:p>
          <a:p>
            <a:pPr lvl="1"/>
            <a:r>
              <a:rPr lang="en-US" dirty="0" smtClean="0"/>
              <a:t>Others</a:t>
            </a:r>
          </a:p>
          <a:p>
            <a:pPr lvl="1">
              <a:buNone/>
            </a:pP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logged in</a:t>
            </a:r>
            <a:endParaRPr lang="en-US" dirty="0"/>
          </a:p>
        </p:txBody>
      </p:sp>
      <p:sp>
        <p:nvSpPr>
          <p:cNvPr id="3" name="Content Placeholder 2"/>
          <p:cNvSpPr>
            <a:spLocks noGrp="1"/>
          </p:cNvSpPr>
          <p:nvPr>
            <p:ph idx="1"/>
          </p:nvPr>
        </p:nvSpPr>
        <p:spPr/>
        <p:txBody>
          <a:bodyPr/>
          <a:lstStyle/>
          <a:p>
            <a:r>
              <a:rPr lang="en-US" dirty="0" smtClean="0"/>
              <a:t>Lawyers must be able to view their history and previous clients and works (with date of acceptance)</a:t>
            </a:r>
          </a:p>
          <a:p>
            <a:r>
              <a:rPr lang="en-US" dirty="0" smtClean="0"/>
              <a:t>Lawyers must be able to view their previous offers</a:t>
            </a:r>
          </a:p>
          <a:p>
            <a:r>
              <a:rPr lang="en-US" dirty="0" smtClean="0"/>
              <a:t>Lawyers must be able to view their profile</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2599</TotalTime>
  <Words>1336</Words>
  <Application>Microsoft Macintosh PowerPoint</Application>
  <PresentationFormat>On-screen Show (4:3)</PresentationFormat>
  <Paragraphs>264</Paragraphs>
  <Slides>39</Slides>
  <Notes>0</Notes>
  <HiddenSlides>0</HiddenSlides>
  <MMClips>0</MMClips>
  <ScaleCrop>false</ScaleCrop>
  <HeadingPairs>
    <vt:vector size="4" baseType="variant">
      <vt:variant>
        <vt:lpstr>Design Template</vt:lpstr>
      </vt:variant>
      <vt:variant>
        <vt:i4>1</vt:i4>
      </vt:variant>
      <vt:variant>
        <vt:lpstr>Slide Titles</vt:lpstr>
      </vt:variant>
      <vt:variant>
        <vt:i4>39</vt:i4>
      </vt:variant>
    </vt:vector>
  </HeadingPairs>
  <TitlesOfParts>
    <vt:vector size="40" baseType="lpstr">
      <vt:lpstr>Office Theme</vt:lpstr>
      <vt:lpstr>“For Lawyers”</vt:lpstr>
      <vt:lpstr>Slide 2</vt:lpstr>
      <vt:lpstr>Slide 3</vt:lpstr>
      <vt:lpstr>When you click “Join Now”</vt:lpstr>
      <vt:lpstr>Registration Page for Lawyers</vt:lpstr>
      <vt:lpstr>Email Activation</vt:lpstr>
      <vt:lpstr>Medyo ganito</vt:lpstr>
      <vt:lpstr>When the lawyers log in</vt:lpstr>
      <vt:lpstr>While logged in</vt:lpstr>
      <vt:lpstr>For Free Lawyers</vt:lpstr>
      <vt:lpstr>List</vt:lpstr>
      <vt:lpstr>About</vt:lpstr>
      <vt:lpstr>When you scroll down “About”</vt:lpstr>
      <vt:lpstr>Labor</vt:lpstr>
      <vt:lpstr>Employer</vt:lpstr>
      <vt:lpstr>Employee </vt:lpstr>
      <vt:lpstr>Always Second to the Last for All Options</vt:lpstr>
      <vt:lpstr>Last Slide for ALL Options</vt:lpstr>
      <vt:lpstr>After the LAST SLIDE</vt:lpstr>
      <vt:lpstr>Post a job</vt:lpstr>
      <vt:lpstr>Slide 21</vt:lpstr>
      <vt:lpstr>Annulment/Separation</vt:lpstr>
      <vt:lpstr>Annulment Separation (next question)</vt:lpstr>
      <vt:lpstr>Accidents</vt:lpstr>
      <vt:lpstr>Sale</vt:lpstr>
      <vt:lpstr>Sale (next slide for both) </vt:lpstr>
      <vt:lpstr>Real Property</vt:lpstr>
      <vt:lpstr>Personal Property</vt:lpstr>
      <vt:lpstr>Tax</vt:lpstr>
      <vt:lpstr>I need assistance in payment of taxes </vt:lpstr>
      <vt:lpstr>Criminal</vt:lpstr>
      <vt:lpstr>Criminal (next slide)</vt:lpstr>
      <vt:lpstr>Land Titles</vt:lpstr>
      <vt:lpstr>General Counsel</vt:lpstr>
      <vt:lpstr>Corporate Retainers</vt:lpstr>
      <vt:lpstr>Stock Corporation</vt:lpstr>
      <vt:lpstr>Non-Stock Corporation</vt:lpstr>
      <vt:lpstr>Library</vt:lpstr>
      <vt:lpstr>Slide 39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Lawyers</dc:title>
  <dc:creator>Siegfrid Suarez</dc:creator>
  <cp:lastModifiedBy>Siegfrid Suarez</cp:lastModifiedBy>
  <cp:revision>19</cp:revision>
  <dcterms:created xsi:type="dcterms:W3CDTF">2018-05-08T23:11:36Z</dcterms:created>
  <dcterms:modified xsi:type="dcterms:W3CDTF">2018-05-09T13:15:04Z</dcterms:modified>
</cp:coreProperties>
</file>