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59" r:id="rId3"/>
    <p:sldId id="261" r:id="rId4"/>
    <p:sldId id="313" r:id="rId5"/>
    <p:sldId id="314" r:id="rId6"/>
    <p:sldId id="258" r:id="rId7"/>
    <p:sldId id="272" r:id="rId8"/>
    <p:sldId id="273" r:id="rId9"/>
    <p:sldId id="262" r:id="rId10"/>
    <p:sldId id="315" r:id="rId11"/>
    <p:sldId id="316" r:id="rId12"/>
    <p:sldId id="317" r:id="rId13"/>
    <p:sldId id="318" r:id="rId14"/>
    <p:sldId id="319" r:id="rId15"/>
    <p:sldId id="320" r:id="rId16"/>
    <p:sldId id="290" r:id="rId17"/>
    <p:sldId id="274" r:id="rId18"/>
  </p:sldIdLst>
  <p:sldSz cx="9144000" cy="5143500" type="screen16x9"/>
  <p:notesSz cx="6858000" cy="9144000"/>
  <p:embeddedFontLst>
    <p:embeddedFont>
      <p:font typeface="Arimo" panose="020B0604020202020204" charset="0"/>
      <p:regular r:id="rId20"/>
      <p:bold r:id="rId21"/>
      <p:italic r:id="rId22"/>
      <p:boldItalic r:id="rId23"/>
    </p:embeddedFont>
    <p:embeddedFont>
      <p:font typeface="Bebas Neue" panose="020B0604020202020204" charset="0"/>
      <p:regular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175A80-92B9-49D6-B691-4B5DECA77E11}">
  <a:tblStyle styleId="{E4175A80-92B9-49D6-B691-4B5DECA77E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79" d="100"/>
          <a:sy n="79" d="100"/>
        </p:scale>
        <p:origin x="54"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gf5e77e6543_0_1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4" name="Google Shape;2264;gf5e77e6543_0_1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18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f610c39dd6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f610c39dd6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9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lang="en" sz="12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a:solidFill>
                  <a:schemeClr val="dk1"/>
                </a:solidFill>
                <a:latin typeface="Arimo"/>
                <a:ea typeface="Arimo"/>
                <a:cs typeface="Arimo"/>
                <a:sym typeface="Arimo"/>
              </a:rPr>
              <a:t>, including icons by </a:t>
            </a:r>
            <a:r>
              <a:rPr lang="en" sz="12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a:solidFill>
                  <a:schemeClr val="dk1"/>
                </a:solidFill>
                <a:latin typeface="Arimo"/>
                <a:ea typeface="Arimo"/>
                <a:cs typeface="Arimo"/>
                <a:sym typeface="Arimo"/>
              </a:rPr>
              <a:t> and infographics &amp; images by </a:t>
            </a:r>
            <a:r>
              <a:rPr lang="en" sz="12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200" b="1">
              <a:solidFill>
                <a:schemeClr val="dk1"/>
              </a:solidFill>
              <a:latin typeface="Arimo"/>
              <a:ea typeface="Arimo"/>
              <a:cs typeface="Arimo"/>
              <a:sym typeface="Arim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69" r:id="rId9"/>
    <p:sldLayoutId id="2147483672"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6.xml"/><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slide" Target="slide1.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slide" Target="slide1.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slide" Target="slide1.xml"/><Relationship Id="rId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17.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1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17.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slide" Target="slide1.xml"/><Relationship Id="rId4" Type="http://schemas.openxmlformats.org/officeDocument/2006/relationships/slide" Target="slide17.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28277" y="787375"/>
            <a:ext cx="4447309" cy="32061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C         </a:t>
            </a:r>
            <a:r>
              <a:rPr lang="en" dirty="0">
                <a:solidFill>
                  <a:schemeClr val="lt2"/>
                </a:solidFill>
              </a:rPr>
              <a:t>card churners</a:t>
            </a:r>
            <a:r>
              <a:rPr lang="en" dirty="0"/>
              <a:t> </a:t>
            </a:r>
            <a:br>
              <a:rPr lang="en" dirty="0"/>
            </a:br>
            <a:r>
              <a:rPr lang="en" dirty="0"/>
              <a:t>data analysis</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7616" y="1033142"/>
            <a:ext cx="1353373" cy="629849"/>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Credit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447575" y="212749"/>
            <a:ext cx="198212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Group 3 (no pun indented)</a:t>
            </a:r>
            <a:endParaRPr dirty="0">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111404-949E-409E-AC84-597DB142D464}"/>
              </a:ext>
            </a:extLst>
          </p:cNvPr>
          <p:cNvSpPr>
            <a:spLocks noGrp="1"/>
          </p:cNvSpPr>
          <p:nvPr>
            <p:ph type="subTitle" idx="1"/>
          </p:nvPr>
        </p:nvSpPr>
        <p:spPr>
          <a:xfrm>
            <a:off x="714299" y="1259225"/>
            <a:ext cx="7867725" cy="2458500"/>
          </a:xfrm>
        </p:spPr>
        <p:txBody>
          <a:bodyPr/>
          <a:lstStyle/>
          <a:p>
            <a:r>
              <a:rPr lang="en-US" dirty="0"/>
              <a:t>The first question we looked at was to identify if there were any trends between customer age, gender and attrition status. We first used pie charts to allow for easy visualization. (They are nice to look at)</a:t>
            </a:r>
          </a:p>
          <a:p>
            <a:pPr marL="114300" indent="0">
              <a:buNone/>
            </a:pPr>
            <a:r>
              <a:rPr lang="en-US" dirty="0"/>
              <a:t> </a:t>
            </a:r>
            <a:endParaRPr lang="en-GB" dirty="0"/>
          </a:p>
        </p:txBody>
      </p:sp>
      <p:sp>
        <p:nvSpPr>
          <p:cNvPr id="3" name="Title 2">
            <a:extLst>
              <a:ext uri="{FF2B5EF4-FFF2-40B4-BE49-F238E27FC236}">
                <a16:creationId xmlns:a16="http://schemas.microsoft.com/office/drawing/2014/main" id="{42C3DA36-01A4-48C8-93EF-2B5F0F7A3EB1}"/>
              </a:ext>
            </a:extLst>
          </p:cNvPr>
          <p:cNvSpPr>
            <a:spLocks noGrp="1"/>
          </p:cNvSpPr>
          <p:nvPr>
            <p:ph type="title"/>
          </p:nvPr>
        </p:nvSpPr>
        <p:spPr/>
        <p:txBody>
          <a:bodyPr/>
          <a:lstStyle/>
          <a:p>
            <a:r>
              <a:rPr lang="en-US" dirty="0"/>
              <a:t>Question 1</a:t>
            </a:r>
            <a:endParaRPr lang="en-GB" dirty="0"/>
          </a:p>
        </p:txBody>
      </p:sp>
      <p:pic>
        <p:nvPicPr>
          <p:cNvPr id="5" name="Picture 4" descr="Chart, pie chart&#10;&#10;Description automatically generated">
            <a:extLst>
              <a:ext uri="{FF2B5EF4-FFF2-40B4-BE49-F238E27FC236}">
                <a16:creationId xmlns:a16="http://schemas.microsoft.com/office/drawing/2014/main" id="{27579871-494B-480F-ADC2-70BCE04C75B9}"/>
              </a:ext>
            </a:extLst>
          </p:cNvPr>
          <p:cNvPicPr>
            <a:picLocks noChangeAspect="1"/>
          </p:cNvPicPr>
          <p:nvPr/>
        </p:nvPicPr>
        <p:blipFill>
          <a:blip r:embed="rId2"/>
          <a:stretch>
            <a:fillRect/>
          </a:stretch>
        </p:blipFill>
        <p:spPr>
          <a:xfrm>
            <a:off x="1237896" y="1917368"/>
            <a:ext cx="2607500" cy="2458500"/>
          </a:xfrm>
          <a:prstGeom prst="rect">
            <a:avLst/>
          </a:prstGeom>
        </p:spPr>
      </p:pic>
      <p:pic>
        <p:nvPicPr>
          <p:cNvPr id="7" name="Picture 6" descr="Chart, pie chart&#10;&#10;Description automatically generated">
            <a:extLst>
              <a:ext uri="{FF2B5EF4-FFF2-40B4-BE49-F238E27FC236}">
                <a16:creationId xmlns:a16="http://schemas.microsoft.com/office/drawing/2014/main" id="{5B2A94B5-13A1-407F-9A2F-A07D7256C6A3}"/>
              </a:ext>
            </a:extLst>
          </p:cNvPr>
          <p:cNvPicPr>
            <a:picLocks noChangeAspect="1"/>
          </p:cNvPicPr>
          <p:nvPr/>
        </p:nvPicPr>
        <p:blipFill>
          <a:blip r:embed="rId3"/>
          <a:stretch>
            <a:fillRect/>
          </a:stretch>
        </p:blipFill>
        <p:spPr>
          <a:xfrm>
            <a:off x="3957186" y="1891967"/>
            <a:ext cx="3974322" cy="2536101"/>
          </a:xfrm>
          <a:prstGeom prst="rect">
            <a:avLst/>
          </a:prstGeom>
        </p:spPr>
      </p:pic>
    </p:spTree>
    <p:extLst>
      <p:ext uri="{BB962C8B-B14F-4D97-AF65-F5344CB8AC3E}">
        <p14:creationId xmlns:p14="http://schemas.microsoft.com/office/powerpoint/2010/main" val="33566393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9E5B43-44BC-40CE-8445-E247819D33E4}"/>
              </a:ext>
            </a:extLst>
          </p:cNvPr>
          <p:cNvSpPr>
            <a:spLocks noGrp="1"/>
          </p:cNvSpPr>
          <p:nvPr>
            <p:ph type="subTitle" idx="1"/>
          </p:nvPr>
        </p:nvSpPr>
        <p:spPr>
          <a:xfrm>
            <a:off x="714299" y="1259225"/>
            <a:ext cx="8192633" cy="3202708"/>
          </a:xfrm>
        </p:spPr>
        <p:txBody>
          <a:bodyPr/>
          <a:lstStyle/>
          <a:p>
            <a:r>
              <a:rPr lang="en-US" dirty="0"/>
              <a:t>We then created a stacked column chart to allow for comparison between the genders and the attrition status.</a:t>
            </a:r>
            <a:endParaRPr lang="en-GB" dirty="0"/>
          </a:p>
        </p:txBody>
      </p:sp>
      <p:sp>
        <p:nvSpPr>
          <p:cNvPr id="3" name="Title 2">
            <a:extLst>
              <a:ext uri="{FF2B5EF4-FFF2-40B4-BE49-F238E27FC236}">
                <a16:creationId xmlns:a16="http://schemas.microsoft.com/office/drawing/2014/main" id="{F683627E-9DE2-4548-BC7C-56F5CBF0AB75}"/>
              </a:ext>
            </a:extLst>
          </p:cNvPr>
          <p:cNvSpPr>
            <a:spLocks noGrp="1"/>
          </p:cNvSpPr>
          <p:nvPr>
            <p:ph type="title"/>
          </p:nvPr>
        </p:nvSpPr>
        <p:spPr/>
        <p:txBody>
          <a:bodyPr/>
          <a:lstStyle/>
          <a:p>
            <a:r>
              <a:rPr lang="en-US" dirty="0"/>
              <a:t>Question 1 cont.</a:t>
            </a:r>
            <a:endParaRPr lang="en-GB" dirty="0"/>
          </a:p>
        </p:txBody>
      </p:sp>
      <p:pic>
        <p:nvPicPr>
          <p:cNvPr id="7" name="Picture 6" descr="Chart, bar chart&#10;&#10;Description automatically generated">
            <a:extLst>
              <a:ext uri="{FF2B5EF4-FFF2-40B4-BE49-F238E27FC236}">
                <a16:creationId xmlns:a16="http://schemas.microsoft.com/office/drawing/2014/main" id="{02BEB2AD-F44E-4629-A146-C3074C419CC4}"/>
              </a:ext>
            </a:extLst>
          </p:cNvPr>
          <p:cNvPicPr>
            <a:picLocks noChangeAspect="1"/>
          </p:cNvPicPr>
          <p:nvPr/>
        </p:nvPicPr>
        <p:blipFill>
          <a:blip r:embed="rId2"/>
          <a:stretch>
            <a:fillRect/>
          </a:stretch>
        </p:blipFill>
        <p:spPr>
          <a:xfrm>
            <a:off x="4037079" y="1556331"/>
            <a:ext cx="3705224" cy="3005677"/>
          </a:xfrm>
          <a:prstGeom prst="rect">
            <a:avLst/>
          </a:prstGeom>
        </p:spPr>
      </p:pic>
    </p:spTree>
    <p:extLst>
      <p:ext uri="{BB962C8B-B14F-4D97-AF65-F5344CB8AC3E}">
        <p14:creationId xmlns:p14="http://schemas.microsoft.com/office/powerpoint/2010/main" val="2422038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dirty="0"/>
              <a:t>We then looked at the customer ages, by putting them in the bin. We first visualized the age groups with a pie chart.</a:t>
            </a:r>
            <a:endParaRPr lang="en-GB"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cont. again</a:t>
            </a:r>
            <a:endParaRPr lang="en-GB" dirty="0"/>
          </a:p>
        </p:txBody>
      </p:sp>
      <p:pic>
        <p:nvPicPr>
          <p:cNvPr id="5" name="Picture 4" descr="Chart, pie chart&#10;&#10;Description automatically generated">
            <a:extLst>
              <a:ext uri="{FF2B5EF4-FFF2-40B4-BE49-F238E27FC236}">
                <a16:creationId xmlns:a16="http://schemas.microsoft.com/office/drawing/2014/main" id="{E067C49B-DDA4-4A63-BDB0-DFDE0B3376B5}"/>
              </a:ext>
            </a:extLst>
          </p:cNvPr>
          <p:cNvPicPr>
            <a:picLocks noChangeAspect="1"/>
          </p:cNvPicPr>
          <p:nvPr/>
        </p:nvPicPr>
        <p:blipFill>
          <a:blip r:embed="rId2"/>
          <a:stretch>
            <a:fillRect/>
          </a:stretch>
        </p:blipFill>
        <p:spPr>
          <a:xfrm>
            <a:off x="2772229" y="1401726"/>
            <a:ext cx="3806372" cy="3587824"/>
          </a:xfrm>
          <a:prstGeom prst="rect">
            <a:avLst/>
          </a:prstGeom>
        </p:spPr>
      </p:pic>
    </p:spTree>
    <p:extLst>
      <p:ext uri="{BB962C8B-B14F-4D97-AF65-F5344CB8AC3E}">
        <p14:creationId xmlns:p14="http://schemas.microsoft.com/office/powerpoint/2010/main" val="30674948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dirty="0"/>
              <a:t>We then created a stacked column chart looking at the attrition status within the different age groups.</a:t>
            </a:r>
            <a:endParaRPr lang="en-GB"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cont. again</a:t>
            </a:r>
            <a:endParaRPr lang="en-GB" dirty="0"/>
          </a:p>
        </p:txBody>
      </p:sp>
      <p:pic>
        <p:nvPicPr>
          <p:cNvPr id="6" name="Picture 5" descr="Chart, bar chart&#10;&#10;Description automatically generated">
            <a:extLst>
              <a:ext uri="{FF2B5EF4-FFF2-40B4-BE49-F238E27FC236}">
                <a16:creationId xmlns:a16="http://schemas.microsoft.com/office/drawing/2014/main" id="{6831679F-29FD-4B98-B1B4-3513FD000B13}"/>
              </a:ext>
            </a:extLst>
          </p:cNvPr>
          <p:cNvPicPr>
            <a:picLocks noChangeAspect="1"/>
          </p:cNvPicPr>
          <p:nvPr/>
        </p:nvPicPr>
        <p:blipFill>
          <a:blip r:embed="rId2"/>
          <a:stretch>
            <a:fillRect/>
          </a:stretch>
        </p:blipFill>
        <p:spPr>
          <a:xfrm>
            <a:off x="3748849" y="1608906"/>
            <a:ext cx="3667953" cy="2975443"/>
          </a:xfrm>
          <a:prstGeom prst="rect">
            <a:avLst/>
          </a:prstGeom>
        </p:spPr>
      </p:pic>
    </p:spTree>
    <p:extLst>
      <p:ext uri="{BB962C8B-B14F-4D97-AF65-F5344CB8AC3E}">
        <p14:creationId xmlns:p14="http://schemas.microsoft.com/office/powerpoint/2010/main" val="2915750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dirty="0"/>
              <a:t>So, what do these visualizations tell us and what conclusions can we draw from </a:t>
            </a:r>
            <a:r>
              <a:rPr lang="en-US"/>
              <a:t>this?</a:t>
            </a:r>
          </a:p>
          <a:p>
            <a:endParaRPr lang="en-US"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cont. again</a:t>
            </a:r>
            <a:endParaRPr lang="en-GB" dirty="0"/>
          </a:p>
        </p:txBody>
      </p:sp>
      <p:pic>
        <p:nvPicPr>
          <p:cNvPr id="5" name="Picture 4">
            <a:extLst>
              <a:ext uri="{FF2B5EF4-FFF2-40B4-BE49-F238E27FC236}">
                <a16:creationId xmlns:a16="http://schemas.microsoft.com/office/drawing/2014/main" id="{3EFD6374-480A-4033-9512-F3D2808FB361}"/>
              </a:ext>
            </a:extLst>
          </p:cNvPr>
          <p:cNvPicPr>
            <a:picLocks noChangeAspect="1"/>
          </p:cNvPicPr>
          <p:nvPr/>
        </p:nvPicPr>
        <p:blipFill rotWithShape="1">
          <a:blip r:embed="rId2"/>
          <a:srcRect l="16852" t="44609" r="50093" b="46381"/>
          <a:stretch/>
        </p:blipFill>
        <p:spPr>
          <a:xfrm>
            <a:off x="3749551" y="3872499"/>
            <a:ext cx="4680149" cy="717550"/>
          </a:xfrm>
          <a:prstGeom prst="rect">
            <a:avLst/>
          </a:prstGeom>
        </p:spPr>
      </p:pic>
    </p:spTree>
    <p:extLst>
      <p:ext uri="{BB962C8B-B14F-4D97-AF65-F5344CB8AC3E}">
        <p14:creationId xmlns:p14="http://schemas.microsoft.com/office/powerpoint/2010/main" val="252577701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6" name="Rectangle 15">
            <a:extLst>
              <a:ext uri="{FF2B5EF4-FFF2-40B4-BE49-F238E27FC236}">
                <a16:creationId xmlns:a16="http://schemas.microsoft.com/office/drawing/2014/main" id="{D63A0191-B92D-4277-B948-BFF7B5F5ADB9}"/>
              </a:ext>
            </a:extLst>
          </p:cNvPr>
          <p:cNvSpPr/>
          <p:nvPr/>
        </p:nvSpPr>
        <p:spPr>
          <a:xfrm>
            <a:off x="4522214" y="691320"/>
            <a:ext cx="3089001" cy="3760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76994DEF-EBA4-402C-B474-DA1B570485B4}"/>
              </a:ext>
            </a:extLst>
          </p:cNvPr>
          <p:cNvSpPr/>
          <p:nvPr/>
        </p:nvSpPr>
        <p:spPr>
          <a:xfrm>
            <a:off x="556889" y="1624528"/>
            <a:ext cx="3740125" cy="28275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51" name="Google Shape;1151;p48"/>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Q4:</a:t>
            </a:r>
            <a:endParaRPr dirty="0"/>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8210505" y="1631396"/>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Chart, line chart&#10;&#10;Description automatically generated">
            <a:extLst>
              <a:ext uri="{FF2B5EF4-FFF2-40B4-BE49-F238E27FC236}">
                <a16:creationId xmlns:a16="http://schemas.microsoft.com/office/drawing/2014/main" id="{D5F97196-3E39-4E15-BD0C-3F3B2B13808B}"/>
              </a:ext>
            </a:extLst>
          </p:cNvPr>
          <p:cNvPicPr>
            <a:picLocks noChangeAspect="1"/>
          </p:cNvPicPr>
          <p:nvPr/>
        </p:nvPicPr>
        <p:blipFill>
          <a:blip r:embed="rId6"/>
          <a:stretch>
            <a:fillRect/>
          </a:stretch>
        </p:blipFill>
        <p:spPr>
          <a:xfrm>
            <a:off x="733655" y="1783615"/>
            <a:ext cx="3303671" cy="2425709"/>
          </a:xfrm>
          <a:prstGeom prst="rect">
            <a:avLst/>
          </a:prstGeom>
        </p:spPr>
      </p:pic>
      <p:pic>
        <p:nvPicPr>
          <p:cNvPr id="8" name="Picture 7" descr="Chart, bar chart&#10;&#10;Description automatically generated">
            <a:extLst>
              <a:ext uri="{FF2B5EF4-FFF2-40B4-BE49-F238E27FC236}">
                <a16:creationId xmlns:a16="http://schemas.microsoft.com/office/drawing/2014/main" id="{0FCD3C9F-67FA-40C7-A538-E224FA78C332}"/>
              </a:ext>
            </a:extLst>
          </p:cNvPr>
          <p:cNvPicPr>
            <a:picLocks noChangeAspect="1"/>
          </p:cNvPicPr>
          <p:nvPr/>
        </p:nvPicPr>
        <p:blipFill>
          <a:blip r:embed="rId7"/>
          <a:stretch>
            <a:fillRect/>
          </a:stretch>
        </p:blipFill>
        <p:spPr>
          <a:xfrm>
            <a:off x="4596659" y="807945"/>
            <a:ext cx="2884735" cy="1709956"/>
          </a:xfrm>
          <a:prstGeom prst="rect">
            <a:avLst/>
          </a:prstGeom>
        </p:spPr>
      </p:pic>
      <p:pic>
        <p:nvPicPr>
          <p:cNvPr id="12" name="Picture 11" descr="Chart, bar chart&#10;&#10;Description automatically generated">
            <a:extLst>
              <a:ext uri="{FF2B5EF4-FFF2-40B4-BE49-F238E27FC236}">
                <a16:creationId xmlns:a16="http://schemas.microsoft.com/office/drawing/2014/main" id="{C4A31465-F44C-4F92-A26B-AEB9DC595E90}"/>
              </a:ext>
            </a:extLst>
          </p:cNvPr>
          <p:cNvPicPr>
            <a:picLocks noChangeAspect="1"/>
          </p:cNvPicPr>
          <p:nvPr/>
        </p:nvPicPr>
        <p:blipFill>
          <a:blip r:embed="rId8"/>
          <a:stretch>
            <a:fillRect/>
          </a:stretch>
        </p:blipFill>
        <p:spPr>
          <a:xfrm>
            <a:off x="4838989" y="2571750"/>
            <a:ext cx="2642405" cy="1763805"/>
          </a:xfrm>
          <a:prstGeom prst="rect">
            <a:avLst/>
          </a:prstGeom>
        </p:spPr>
      </p:pic>
    </p:spTree>
    <p:extLst>
      <p:ext uri="{BB962C8B-B14F-4D97-AF65-F5344CB8AC3E}">
        <p14:creationId xmlns:p14="http://schemas.microsoft.com/office/powerpoint/2010/main" val="115745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5"/>
        <p:cNvGrpSpPr/>
        <p:nvPr/>
      </p:nvGrpSpPr>
      <p:grpSpPr>
        <a:xfrm>
          <a:off x="0" y="0"/>
          <a:ext cx="0" cy="0"/>
          <a:chOff x="0" y="0"/>
          <a:chExt cx="0" cy="0"/>
        </a:xfrm>
      </p:grpSpPr>
      <p:sp>
        <p:nvSpPr>
          <p:cNvPr id="2266" name="Google Shape;2266;p6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hlink"/>
              </a:buClr>
              <a:buSzPts val="1100"/>
              <a:buFont typeface="Arial"/>
              <a:buNone/>
            </a:pPr>
            <a:r>
              <a:rPr lang="en" sz="2700" dirty="0">
                <a:latin typeface="Bebas Neue"/>
                <a:ea typeface="Bebas Neue"/>
                <a:cs typeface="Bebas Neue"/>
                <a:sym typeface="Bebas Neue"/>
              </a:rPr>
              <a:t>Do you have any questions?</a:t>
            </a:r>
            <a:endParaRPr sz="2700" dirty="0">
              <a:latin typeface="Bebas Neue"/>
              <a:ea typeface="Bebas Neue"/>
              <a:cs typeface="Bebas Neue"/>
              <a:sym typeface="Bebas Neue"/>
            </a:endParaRPr>
          </a:p>
          <a:p>
            <a:pPr marL="0" lvl="0" indent="0" algn="l" rtl="0">
              <a:spcBef>
                <a:spcPts val="1000"/>
              </a:spcBef>
              <a:spcAft>
                <a:spcPts val="0"/>
              </a:spcAft>
              <a:buClr>
                <a:schemeClr val="hlink"/>
              </a:buClr>
              <a:buSzPts val="1100"/>
              <a:buFont typeface="Arial"/>
              <a:buNone/>
            </a:pPr>
            <a:r>
              <a:rPr lang="en-GB" dirty="0"/>
              <a:t>No pun indented</a:t>
            </a:r>
            <a:endParaRPr dirty="0"/>
          </a:p>
          <a:p>
            <a:pPr marL="0" lvl="0" indent="0" algn="l" rtl="0">
              <a:spcBef>
                <a:spcPts val="0"/>
              </a:spcBef>
              <a:spcAft>
                <a:spcPts val="0"/>
              </a:spcAft>
              <a:buClr>
                <a:schemeClr val="hlink"/>
              </a:buClr>
              <a:buSzPts val="1100"/>
              <a:buFont typeface="Arial"/>
              <a:buNone/>
            </a:pPr>
            <a:r>
              <a:rPr lang="en" dirty="0"/>
              <a:t>+</a:t>
            </a:r>
            <a:r>
              <a:rPr lang="en-GB" dirty="0"/>
              <a:t>44 1231231312</a:t>
            </a:r>
            <a:endParaRPr dirty="0"/>
          </a:p>
          <a:p>
            <a:pPr marL="0" lvl="0" indent="0" algn="l" rtl="0">
              <a:spcBef>
                <a:spcPts val="0"/>
              </a:spcBef>
              <a:spcAft>
                <a:spcPts val="0"/>
              </a:spcAft>
              <a:buNone/>
            </a:pPr>
            <a:r>
              <a:rPr lang="en" dirty="0"/>
              <a:t>nopunindented.com</a:t>
            </a:r>
            <a:endParaRPr dirty="0"/>
          </a:p>
        </p:txBody>
      </p:sp>
      <p:sp>
        <p:nvSpPr>
          <p:cNvPr id="2267" name="Google Shape;2267;p6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cxnSp>
        <p:nvCxnSpPr>
          <p:cNvPr id="2268" name="Google Shape;2268;p68"/>
          <p:cNvCxnSpPr/>
          <p:nvPr/>
        </p:nvCxnSpPr>
        <p:spPr>
          <a:xfrm>
            <a:off x="778650" y="1627303"/>
            <a:ext cx="3232500" cy="0"/>
          </a:xfrm>
          <a:prstGeom prst="straightConnector1">
            <a:avLst/>
          </a:prstGeom>
          <a:noFill/>
          <a:ln w="9525" cap="flat" cmpd="sng">
            <a:solidFill>
              <a:schemeClr val="dk1"/>
            </a:solidFill>
            <a:prstDash val="solid"/>
            <a:round/>
            <a:headEnd type="none" w="med" len="med"/>
            <a:tailEnd type="none" w="med" len="med"/>
          </a:ln>
        </p:spPr>
      </p:cxnSp>
      <p:sp>
        <p:nvSpPr>
          <p:cNvPr id="2269" name="Google Shape;2269;p68"/>
          <p:cNvSpPr/>
          <p:nvPr/>
        </p:nvSpPr>
        <p:spPr>
          <a:xfrm>
            <a:off x="1498889" y="3070551"/>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8"/>
          <p:cNvSpPr/>
          <p:nvPr/>
        </p:nvSpPr>
        <p:spPr>
          <a:xfrm>
            <a:off x="714289" y="3070551"/>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8"/>
          <p:cNvSpPr/>
          <p:nvPr/>
        </p:nvSpPr>
        <p:spPr>
          <a:xfrm>
            <a:off x="2283489" y="3070551"/>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8"/>
          <p:cNvSpPr txBox="1"/>
          <p:nvPr/>
        </p:nvSpPr>
        <p:spPr>
          <a:xfrm>
            <a:off x="714300" y="4145695"/>
            <a:ext cx="4739400" cy="253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Arimo"/>
                <a:ea typeface="Arimo"/>
                <a:cs typeface="Arimo"/>
                <a:sym typeface="Arimo"/>
              </a:rPr>
              <a:t>Please keep this slide for attribution</a:t>
            </a:r>
            <a:endParaRPr sz="1200" b="1">
              <a:solidFill>
                <a:schemeClr val="dk1"/>
              </a:solidFill>
              <a:latin typeface="Arimo"/>
              <a:ea typeface="Arimo"/>
              <a:cs typeface="Arimo"/>
              <a:sym typeface="Arimo"/>
            </a:endParaRPr>
          </a:p>
        </p:txBody>
      </p:sp>
      <p:sp>
        <p:nvSpPr>
          <p:cNvPr id="2273" name="Google Shape;2273;p68"/>
          <p:cNvSpPr/>
          <p:nvPr/>
        </p:nvSpPr>
        <p:spPr>
          <a:xfrm rot="1685758" flipH="1">
            <a:off x="4833278" y="28287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4" name="Google Shape;2274;p68"/>
          <p:cNvGrpSpPr/>
          <p:nvPr/>
        </p:nvGrpSpPr>
        <p:grpSpPr>
          <a:xfrm>
            <a:off x="5419191" y="718476"/>
            <a:ext cx="3369676" cy="3605166"/>
            <a:chOff x="5419191" y="718476"/>
            <a:chExt cx="3369676" cy="3605166"/>
          </a:xfrm>
        </p:grpSpPr>
        <p:grpSp>
          <p:nvGrpSpPr>
            <p:cNvPr id="2275" name="Google Shape;2275;p68"/>
            <p:cNvGrpSpPr/>
            <p:nvPr/>
          </p:nvGrpSpPr>
          <p:grpSpPr>
            <a:xfrm flipH="1">
              <a:off x="7684431" y="3475491"/>
              <a:ext cx="953591" cy="334099"/>
              <a:chOff x="2271950" y="2722775"/>
              <a:chExt cx="575875" cy="201775"/>
            </a:xfrm>
          </p:grpSpPr>
          <p:sp>
            <p:nvSpPr>
              <p:cNvPr id="2276" name="Google Shape;2276;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1" name="Google Shape;2281;p68"/>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2" name="Google Shape;2282;p68"/>
            <p:cNvGrpSpPr/>
            <p:nvPr/>
          </p:nvGrpSpPr>
          <p:grpSpPr>
            <a:xfrm flipH="1">
              <a:off x="5419191" y="1974291"/>
              <a:ext cx="858975" cy="300968"/>
              <a:chOff x="2271950" y="2722775"/>
              <a:chExt cx="575875" cy="201775"/>
            </a:xfrm>
          </p:grpSpPr>
          <p:sp>
            <p:nvSpPr>
              <p:cNvPr id="2283" name="Google Shape;2283;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68"/>
            <p:cNvGrpSpPr/>
            <p:nvPr/>
          </p:nvGrpSpPr>
          <p:grpSpPr>
            <a:xfrm>
              <a:off x="7039690" y="2776447"/>
              <a:ext cx="1068760" cy="1547196"/>
              <a:chOff x="-1602050" y="2114015"/>
              <a:chExt cx="1213397" cy="1756580"/>
            </a:xfrm>
          </p:grpSpPr>
          <p:sp>
            <p:nvSpPr>
              <p:cNvPr id="2289" name="Google Shape;2289;p68"/>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8"/>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8"/>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8"/>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8"/>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8"/>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68"/>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8"/>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8"/>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8"/>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8"/>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8"/>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8"/>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8"/>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8"/>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8"/>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8"/>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68"/>
            <p:cNvGrpSpPr/>
            <p:nvPr/>
          </p:nvGrpSpPr>
          <p:grpSpPr>
            <a:xfrm>
              <a:off x="5994591" y="1496066"/>
              <a:ext cx="1068791" cy="1338198"/>
              <a:chOff x="3443324" y="1093103"/>
              <a:chExt cx="2097725" cy="2626492"/>
            </a:xfrm>
          </p:grpSpPr>
          <p:sp>
            <p:nvSpPr>
              <p:cNvPr id="2307" name="Google Shape;2307;p68"/>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8"/>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8"/>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8"/>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1" name="Google Shape;2311;p68"/>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8"/>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3" name="Google Shape;2313;p68"/>
          <p:cNvSpPr/>
          <p:nvPr/>
        </p:nvSpPr>
        <p:spPr>
          <a:xfrm>
            <a:off x="3930312" y="9968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8"/>
          <p:cNvSpPr/>
          <p:nvPr/>
        </p:nvSpPr>
        <p:spPr>
          <a:xfrm flipH="1">
            <a:off x="4841319" y="14308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5" name="Google Shape;2315;p68"/>
          <p:cNvGrpSpPr/>
          <p:nvPr/>
        </p:nvGrpSpPr>
        <p:grpSpPr>
          <a:xfrm>
            <a:off x="813164" y="3170465"/>
            <a:ext cx="320617" cy="320697"/>
            <a:chOff x="1379798" y="1723250"/>
            <a:chExt cx="397887" cy="397887"/>
          </a:xfrm>
        </p:grpSpPr>
        <p:sp>
          <p:nvSpPr>
            <p:cNvPr id="2316" name="Google Shape;2316;p68"/>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8"/>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8"/>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8"/>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0" name="Google Shape;2320;p68"/>
          <p:cNvGrpSpPr/>
          <p:nvPr/>
        </p:nvGrpSpPr>
        <p:grpSpPr>
          <a:xfrm>
            <a:off x="1597778" y="3170465"/>
            <a:ext cx="320634" cy="320697"/>
            <a:chOff x="266768" y="1721375"/>
            <a:chExt cx="397907" cy="397887"/>
          </a:xfrm>
        </p:grpSpPr>
        <p:sp>
          <p:nvSpPr>
            <p:cNvPr id="2321" name="Google Shape;2321;p6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3" name="Google Shape;2323;p68"/>
          <p:cNvGrpSpPr/>
          <p:nvPr/>
        </p:nvGrpSpPr>
        <p:grpSpPr>
          <a:xfrm>
            <a:off x="2382396" y="3170465"/>
            <a:ext cx="320600" cy="320697"/>
            <a:chOff x="864491" y="1723250"/>
            <a:chExt cx="397866" cy="397887"/>
          </a:xfrm>
        </p:grpSpPr>
        <p:sp>
          <p:nvSpPr>
            <p:cNvPr id="2324" name="Google Shape;2324;p6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7" name="Google Shape;2327;p6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328" name="Google Shape;2328;p6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331" name="Google Shape;2331;p6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332" name="Google Shape;2332;p6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333" name="Google Shape;2333;p68"/>
          <p:cNvGrpSpPr/>
          <p:nvPr/>
        </p:nvGrpSpPr>
        <p:grpSpPr>
          <a:xfrm>
            <a:off x="706038" y="312972"/>
            <a:ext cx="140222" cy="140409"/>
            <a:chOff x="2741000" y="199475"/>
            <a:chExt cx="191953" cy="192210"/>
          </a:xfrm>
        </p:grpSpPr>
        <p:sp>
          <p:nvSpPr>
            <p:cNvPr id="2334" name="Google Shape;2334;p6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3" name="Google Shape;2343;p6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Any </a:t>
            </a:r>
            <a:r>
              <a:rPr lang="en" dirty="0"/>
              <a:t>questions</a:t>
            </a:r>
            <a:endParaRPr dirty="0"/>
          </a:p>
        </p:txBody>
      </p:sp>
      <p:sp>
        <p:nvSpPr>
          <p:cNvPr id="1354" name="Google Shape;1354;p5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355" name="Google Shape;1355;p52"/>
          <p:cNvSpPr/>
          <p:nvPr/>
        </p:nvSpPr>
        <p:spPr>
          <a:xfrm rot="8100000">
            <a:off x="698745" y="26904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374" name="Google Shape;1374;p5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375" name="Google Shape;1375;p5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376" name="Google Shape;1376;p52"/>
          <p:cNvGrpSpPr/>
          <p:nvPr/>
        </p:nvGrpSpPr>
        <p:grpSpPr>
          <a:xfrm>
            <a:off x="706038" y="312972"/>
            <a:ext cx="140222" cy="140409"/>
            <a:chOff x="2741000" y="199475"/>
            <a:chExt cx="191953" cy="192210"/>
          </a:xfrm>
        </p:grpSpPr>
        <p:sp>
          <p:nvSpPr>
            <p:cNvPr id="1377" name="Google Shape;1377;p5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52">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7" name="Google Shape;1387;p52"/>
          <p:cNvCxnSpPr/>
          <p:nvPr/>
        </p:nvCxnSpPr>
        <p:spPr>
          <a:xfrm>
            <a:off x="2526911" y="2571738"/>
            <a:ext cx="4090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Hello!</a:t>
            </a:r>
            <a:endParaRPr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7951D2EE-09D6-40D3-8B7D-80EB8772B624}"/>
              </a:ext>
            </a:extLst>
          </p:cNvPr>
          <p:cNvSpPr txBox="1"/>
          <p:nvPr/>
        </p:nvSpPr>
        <p:spPr>
          <a:xfrm>
            <a:off x="2635410" y="2851593"/>
            <a:ext cx="4012203" cy="738664"/>
          </a:xfrm>
          <a:prstGeom prst="rect">
            <a:avLst/>
          </a:prstGeom>
          <a:noFill/>
        </p:spPr>
        <p:txBody>
          <a:bodyPr wrap="square" rtlCol="0">
            <a:spAutoFit/>
          </a:bodyPr>
          <a:lstStyle/>
          <a:p>
            <a:pPr algn="ctr"/>
            <a:r>
              <a:rPr lang="en-US" dirty="0">
                <a:solidFill>
                  <a:schemeClr val="tx1"/>
                </a:solidFill>
              </a:rPr>
              <a:t>A presentation brought to you by:</a:t>
            </a:r>
          </a:p>
          <a:p>
            <a:pPr algn="ctr"/>
            <a:endParaRPr lang="en-US" dirty="0">
              <a:solidFill>
                <a:schemeClr val="tx1"/>
              </a:solidFill>
            </a:endParaRPr>
          </a:p>
          <a:p>
            <a:pPr algn="ctr"/>
            <a:r>
              <a:rPr lang="en-US" dirty="0">
                <a:solidFill>
                  <a:schemeClr val="tx1"/>
                </a:solidFill>
              </a:rPr>
              <a:t>No Pun Indented</a:t>
            </a:r>
            <a:endParaRPr lang="en-GB" dirty="0">
              <a:solidFill>
                <a:schemeClr val="tx1"/>
              </a:solidFill>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9" y="829150"/>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xfrm>
            <a:off x="2928481" y="2024713"/>
            <a:ext cx="5834957" cy="300190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0" i="0" dirty="0">
                <a:solidFill>
                  <a:schemeClr val="tx1"/>
                </a:solidFill>
                <a:effectLst/>
                <a:latin typeface="Helvetica Neue"/>
              </a:rPr>
              <a:t>We will be analyzing a data set of customer information from a bank that is concerned about the high churn rate. Credit Card churning is the practice of repeatedly opening and closing credit card accounts to continually receive the incentives that are given to those who open new credit card accounts. We will be performing exploratory data analysis on this dataset, to see if we can gain any insight into which customers are more likely to churn and is there anyway of decreasing that number.</a:t>
            </a:r>
            <a:endParaRPr dirty="0">
              <a:solidFill>
                <a:schemeClr val="tx1"/>
              </a:solidFill>
            </a:endParaRPr>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a:cxnSpLocks/>
          </p:cNvCxnSpPr>
          <p:nvPr/>
        </p:nvCxnSpPr>
        <p:spPr>
          <a:xfrm>
            <a:off x="5132832" y="1739175"/>
            <a:ext cx="3345202"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228600" indent="-228600"/>
            <a:r>
              <a:rPr lang="en-US" sz="1800" dirty="0"/>
              <a:t>Where did we find the dataset and how did we use it to answer our questions?</a:t>
            </a:r>
          </a:p>
          <a:p>
            <a:pPr marL="228600" lvl="0" indent="-228600" algn="l" rtl="0">
              <a:spcBef>
                <a:spcPts val="0"/>
              </a:spcBef>
              <a:spcAft>
                <a:spcPts val="0"/>
              </a:spcAft>
            </a:pPr>
            <a:r>
              <a:rPr lang="en-US" sz="1800" dirty="0"/>
              <a:t>What questions are we asking and why?</a:t>
            </a:r>
          </a:p>
          <a:p>
            <a:pPr marL="228600" lvl="0" indent="-228600" algn="l" rtl="0">
              <a:spcBef>
                <a:spcPts val="0"/>
              </a:spcBef>
              <a:spcAft>
                <a:spcPts val="0"/>
              </a:spcAft>
            </a:pPr>
            <a:r>
              <a:rPr lang="en-US" sz="1800" dirty="0"/>
              <a:t>The clean up and EDA process</a:t>
            </a:r>
          </a:p>
          <a:p>
            <a:pPr marL="228600" lvl="0" indent="-228600" algn="l" rtl="0">
              <a:spcBef>
                <a:spcPts val="0"/>
              </a:spcBef>
              <a:spcAft>
                <a:spcPts val="0"/>
              </a:spcAft>
            </a:pPr>
            <a:r>
              <a:rPr lang="en-US" sz="1800" dirty="0"/>
              <a:t>Our conclusions and their implications</a:t>
            </a:r>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2591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0BF8411-1D70-4D4F-BDD7-1A5CE026004D}"/>
              </a:ext>
            </a:extLst>
          </p:cNvPr>
          <p:cNvSpPr>
            <a:spLocks noGrp="1"/>
          </p:cNvSpPr>
          <p:nvPr>
            <p:ph type="subTitle" idx="1"/>
          </p:nvPr>
        </p:nvSpPr>
        <p:spPr/>
        <p:txBody>
          <a:bodyPr/>
          <a:lstStyle/>
          <a:p>
            <a:pPr marL="285750" indent="-171450">
              <a:buFont typeface="Wingdings" panose="05000000000000000000" pitchFamily="2" charset="2"/>
              <a:buChar char="v"/>
            </a:pPr>
            <a:r>
              <a:rPr lang="en-US" sz="1600" dirty="0"/>
              <a:t>The dataset we were working with was from Kaggle (although originally from leaps.analyttica.com) and was comprised of information of customers who were under the banks’ credit card services.</a:t>
            </a:r>
          </a:p>
          <a:p>
            <a:pPr marL="285750" indent="-171450">
              <a:buFont typeface="Wingdings" panose="05000000000000000000" pitchFamily="2" charset="2"/>
              <a:buChar char="v"/>
            </a:pPr>
            <a:r>
              <a:rPr lang="en-US" sz="1600" dirty="0"/>
              <a:t>The dataset consists of over 10,000 customers and hosts a wide variety of information.</a:t>
            </a:r>
          </a:p>
          <a:p>
            <a:pPr marL="285750" indent="-171450">
              <a:buFont typeface="Wingdings" panose="05000000000000000000" pitchFamily="2" charset="2"/>
              <a:buChar char="v"/>
            </a:pPr>
            <a:r>
              <a:rPr lang="en-US" sz="1600" dirty="0"/>
              <a:t>This allowed us to look at several relationships within the data to identify any possible trends, that may allow us to predict which customers are more likely to churn.</a:t>
            </a:r>
          </a:p>
          <a:p>
            <a:pPr marL="285750" indent="-171450">
              <a:buFont typeface="Wingdings" panose="05000000000000000000" pitchFamily="2" charset="2"/>
              <a:buChar char="v"/>
            </a:pPr>
            <a:endParaRPr lang="en-GB" dirty="0"/>
          </a:p>
        </p:txBody>
      </p:sp>
      <p:sp>
        <p:nvSpPr>
          <p:cNvPr id="3" name="Title 2">
            <a:extLst>
              <a:ext uri="{FF2B5EF4-FFF2-40B4-BE49-F238E27FC236}">
                <a16:creationId xmlns:a16="http://schemas.microsoft.com/office/drawing/2014/main" id="{7666C515-1A29-497D-97FF-18AE1B79C7D3}"/>
              </a:ext>
            </a:extLst>
          </p:cNvPr>
          <p:cNvSpPr>
            <a:spLocks noGrp="1"/>
          </p:cNvSpPr>
          <p:nvPr>
            <p:ph type="title"/>
          </p:nvPr>
        </p:nvSpPr>
        <p:spPr>
          <a:xfrm>
            <a:off x="714300" y="538975"/>
            <a:ext cx="7715400" cy="605700"/>
          </a:xfrm>
        </p:spPr>
        <p:txBody>
          <a:bodyPr/>
          <a:lstStyle/>
          <a:p>
            <a:r>
              <a:rPr lang="en-US" dirty="0"/>
              <a:t>The Data</a:t>
            </a:r>
            <a:endParaRPr lang="en-GB" dirty="0"/>
          </a:p>
        </p:txBody>
      </p:sp>
      <p:sp>
        <p:nvSpPr>
          <p:cNvPr id="4" name="Google Shape;329;p35">
            <a:extLst>
              <a:ext uri="{FF2B5EF4-FFF2-40B4-BE49-F238E27FC236}">
                <a16:creationId xmlns:a16="http://schemas.microsoft.com/office/drawing/2014/main" id="{8A25146B-B159-4328-972C-3FDC81ABF4F0}"/>
              </a:ext>
            </a:extLst>
          </p:cNvPr>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0;p35">
            <a:extLst>
              <a:ext uri="{FF2B5EF4-FFF2-40B4-BE49-F238E27FC236}">
                <a16:creationId xmlns:a16="http://schemas.microsoft.com/office/drawing/2014/main" id="{6D78E941-2F31-4869-92E2-7BD218E00F30}"/>
              </a:ext>
            </a:extLst>
          </p:cNvPr>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1;p35">
            <a:extLst>
              <a:ext uri="{FF2B5EF4-FFF2-40B4-BE49-F238E27FC236}">
                <a16:creationId xmlns:a16="http://schemas.microsoft.com/office/drawing/2014/main" id="{DBBAB689-F3E2-451F-92DC-8BB63F6D1718}"/>
              </a:ext>
            </a:extLst>
          </p:cNvPr>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p35">
            <a:extLst>
              <a:ext uri="{FF2B5EF4-FFF2-40B4-BE49-F238E27FC236}">
                <a16:creationId xmlns:a16="http://schemas.microsoft.com/office/drawing/2014/main" id="{3735E5F7-7ACC-4C96-BDCC-AD63952B1F72}"/>
              </a:ext>
            </a:extLst>
          </p:cNvPr>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9738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questions</a:t>
            </a:r>
            <a:endParaRPr dirty="0"/>
          </a:p>
        </p:txBody>
      </p:sp>
      <p:sp>
        <p:nvSpPr>
          <p:cNvPr id="355" name="Google Shape;355;p36"/>
          <p:cNvSpPr txBox="1">
            <a:spLocks noGrp="1"/>
          </p:cNvSpPr>
          <p:nvPr>
            <p:ph type="subTitle" idx="1"/>
          </p:nvPr>
        </p:nvSpPr>
        <p:spPr>
          <a:xfrm>
            <a:off x="159657" y="868509"/>
            <a:ext cx="7116448" cy="3907703"/>
          </a:xfrm>
          <a:prstGeom prst="rect">
            <a:avLst/>
          </a:prstGeom>
        </p:spPr>
        <p:txBody>
          <a:bodyPr spcFirstLastPara="1" wrap="square" lIns="91425" tIns="91425" rIns="91425" bIns="91425" anchor="t" anchorCtr="0">
            <a:noAutofit/>
          </a:bodyPr>
          <a:lstStyle/>
          <a:p>
            <a:pPr marL="425450" indent="-285750">
              <a:spcBef>
                <a:spcPts val="1600"/>
              </a:spcBef>
              <a:buFont typeface="+mj-lt"/>
              <a:buAutoNum type="arabicPeriod"/>
            </a:pPr>
            <a:r>
              <a:rPr lang="en-US" sz="1050" b="1" i="1" dirty="0">
                <a:solidFill>
                  <a:schemeClr val="tx1"/>
                </a:solidFill>
                <a:effectLst/>
                <a:latin typeface="Helvetica Neue"/>
              </a:rPr>
              <a:t>Can we compare gender and age to the attrition status of customers, to identify any trends?</a:t>
            </a:r>
          </a:p>
          <a:p>
            <a:pPr marL="425450" indent="-285750">
              <a:spcBef>
                <a:spcPts val="1600"/>
              </a:spcBef>
              <a:buFont typeface="+mj-lt"/>
              <a:buAutoNum type="arabicPeriod"/>
            </a:pPr>
            <a:r>
              <a:rPr lang="en-US" sz="1050" b="1" i="1" dirty="0">
                <a:solidFill>
                  <a:schemeClr val="tx1"/>
                </a:solidFill>
                <a:effectLst/>
                <a:latin typeface="Helvetica Neue"/>
              </a:rPr>
              <a:t>How does the familial situation affect the attrition status of customers? Can we use gender, age, marital status and dependents to identify any correlation between familial situation and attrition status?</a:t>
            </a:r>
          </a:p>
          <a:p>
            <a:pPr marL="425450" indent="-285750">
              <a:spcBef>
                <a:spcPts val="1600"/>
              </a:spcBef>
              <a:buFont typeface="+mj-lt"/>
              <a:buAutoNum type="arabicPeriod"/>
            </a:pPr>
            <a:r>
              <a:rPr lang="en-US" sz="1050" b="1" i="1" dirty="0">
                <a:solidFill>
                  <a:schemeClr val="tx1"/>
                </a:solidFill>
                <a:effectLst/>
                <a:latin typeface="Helvetica Neue"/>
              </a:rPr>
              <a:t>Does how long the customer has been inactive give any indication to whether a customer may leave? Using months inactive and months on book, can we recognize what may be a trigger point for customers leaving?</a:t>
            </a:r>
          </a:p>
          <a:p>
            <a:pPr marL="425450" indent="-285750">
              <a:spcBef>
                <a:spcPts val="1600"/>
              </a:spcBef>
              <a:buFont typeface="+mj-lt"/>
              <a:buAutoNum type="arabicPeriod"/>
            </a:pPr>
            <a:r>
              <a:rPr lang="en-US" sz="1050" b="1" i="1" dirty="0">
                <a:solidFill>
                  <a:schemeClr val="tx1"/>
                </a:solidFill>
                <a:effectLst/>
                <a:latin typeface="Helvetica Neue"/>
              </a:rPr>
              <a:t>Is there a relationship between education and income levels - do higher education and income correlate? Are those with a higher income and higher education level more likely to stay with the bank? Are people with a lower income more likely to leave? (Does a high number of dependents and low income have any effect?)</a:t>
            </a:r>
          </a:p>
          <a:p>
            <a:pPr marL="425450" indent="-285750">
              <a:spcBef>
                <a:spcPts val="1600"/>
              </a:spcBef>
              <a:buFont typeface="+mj-lt"/>
              <a:buAutoNum type="arabicPeriod"/>
            </a:pPr>
            <a:r>
              <a:rPr lang="en-US" sz="1050" b="1" i="1" dirty="0">
                <a:solidFill>
                  <a:schemeClr val="tx1"/>
                </a:solidFill>
                <a:effectLst/>
                <a:latin typeface="Helvetica Neue"/>
              </a:rPr>
              <a:t>What is the relationship between card category and income? Are those with a higher income on a better card, and are those on better cards more likely to stay or leave?</a:t>
            </a:r>
          </a:p>
          <a:p>
            <a:pPr marL="425450" indent="-285750">
              <a:spcBef>
                <a:spcPts val="1600"/>
              </a:spcBef>
              <a:buFont typeface="+mj-lt"/>
              <a:buAutoNum type="arabicPeriod"/>
            </a:pPr>
            <a:r>
              <a:rPr lang="en-US" sz="1050" b="1" i="1" dirty="0">
                <a:solidFill>
                  <a:schemeClr val="tx1"/>
                </a:solidFill>
                <a:effectLst/>
                <a:latin typeface="Helvetica Neue"/>
              </a:rPr>
              <a:t>Do customers on higher income have higher transaction levels? Is there any correlation between transaction amounts and how long customers have been inactive?</a:t>
            </a:r>
            <a:endParaRPr sz="900" b="1" dirty="0">
              <a:solidFill>
                <a:schemeClr val="tx1"/>
              </a:solidFill>
            </a:endParaRPr>
          </a:p>
        </p:txBody>
      </p:sp>
      <p:grpSp>
        <p:nvGrpSpPr>
          <p:cNvPr id="356" name="Google Shape;356;p36"/>
          <p:cNvGrpSpPr/>
          <p:nvPr/>
        </p:nvGrpSpPr>
        <p:grpSpPr>
          <a:xfrm rot="5400000">
            <a:off x="6191245" y="55926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414542"/>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266583" y="322984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398044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a:t>Do you know what helps you make your point clear? Lists like this one:</a:t>
            </a:r>
            <a:endParaRPr/>
          </a:p>
          <a:p>
            <a:pPr marL="457200" lvl="0" indent="-317500" algn="l" rtl="0">
              <a:spcBef>
                <a:spcPts val="1000"/>
              </a:spcBef>
              <a:spcAft>
                <a:spcPts val="0"/>
              </a:spcAft>
              <a:buSzPts val="1400"/>
              <a:buFont typeface="Arimo"/>
              <a:buChar char="●"/>
            </a:pPr>
            <a:r>
              <a:rPr lang="en"/>
              <a:t>They’re simple </a:t>
            </a:r>
            <a:endParaRPr/>
          </a:p>
          <a:p>
            <a:pPr marL="457200" lvl="0" indent="-317500" algn="l" rtl="0">
              <a:spcBef>
                <a:spcPts val="0"/>
              </a:spcBef>
              <a:spcAft>
                <a:spcPts val="0"/>
              </a:spcAft>
              <a:buSzPts val="1400"/>
              <a:buFont typeface="Arimo"/>
              <a:buChar char="●"/>
            </a:pPr>
            <a:r>
              <a:rPr lang="en"/>
              <a:t>You can organize your ideas clearly</a:t>
            </a:r>
            <a:endParaRPr/>
          </a:p>
          <a:p>
            <a:pPr marL="457200" lvl="0" indent="-317500" algn="l" rtl="0">
              <a:spcBef>
                <a:spcPts val="0"/>
              </a:spcBef>
              <a:spcAft>
                <a:spcPts val="0"/>
              </a:spcAft>
              <a:buSzPts val="1400"/>
              <a:buFont typeface="Arimo"/>
              <a:buChar char="●"/>
            </a:pPr>
            <a:r>
              <a:rPr lang="en"/>
              <a:t>You’ll never forget to buy milk!</a:t>
            </a:r>
            <a:endParaRPr/>
          </a:p>
          <a:p>
            <a:pPr marL="0" lvl="0" indent="0" algn="l" rtl="0">
              <a:spcBef>
                <a:spcPts val="1600"/>
              </a:spcBef>
              <a:spcAft>
                <a:spcPts val="0"/>
              </a:spcAft>
              <a:buClr>
                <a:schemeClr val="hlink"/>
              </a:buClr>
              <a:buSzPts val="1100"/>
              <a:buFont typeface="Arial"/>
              <a:buNone/>
            </a:pPr>
            <a:r>
              <a:rPr lang="en"/>
              <a:t>And the most important thing: the audience won’t miss the point of your presentation</a:t>
            </a:r>
            <a:endParaRPr/>
          </a:p>
        </p:txBody>
      </p:sp>
      <p:sp>
        <p:nvSpPr>
          <p:cNvPr id="1256" name="Google Shape;1256;p50"/>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TECHNIQUES AND TOOLS</a:t>
            </a:r>
            <a:endParaRPr/>
          </a:p>
        </p:txBody>
      </p:sp>
      <p:pic>
        <p:nvPicPr>
          <p:cNvPr id="1257" name="Google Shape;1257;p50"/>
          <p:cNvPicPr preferRelativeResize="0"/>
          <p:nvPr/>
        </p:nvPicPr>
        <p:blipFill rotWithShape="1">
          <a:blip r:embed="rId3">
            <a:alphaModFix/>
          </a:blip>
          <a:srcRect l="17481" r="15847"/>
          <a:stretch/>
        </p:blipFill>
        <p:spPr>
          <a:xfrm>
            <a:off x="5327475" y="1194600"/>
            <a:ext cx="2754300" cy="2754300"/>
          </a:xfrm>
          <a:prstGeom prst="ellipse">
            <a:avLst/>
          </a:prstGeom>
          <a:noFill/>
          <a:ln w="9525" cap="flat" cmpd="sng">
            <a:solidFill>
              <a:schemeClr val="dk1"/>
            </a:solidFill>
            <a:prstDash val="solid"/>
            <a:round/>
            <a:headEnd type="none" w="sm" len="sm"/>
            <a:tailEnd type="none" w="sm" len="sm"/>
          </a:ln>
        </p:spPr>
      </p:pic>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71" name="Google Shape;1271;p50">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72" name="Google Shape;1272;p5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51"/>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PROCESSING</a:t>
            </a:r>
            <a:endParaRPr/>
          </a:p>
        </p:txBody>
      </p:sp>
      <p:sp>
        <p:nvSpPr>
          <p:cNvPr id="1289" name="Google Shape;1289;p5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90" name="Google Shape;1290;p51"/>
          <p:cNvSpPr txBox="1"/>
          <p:nvPr/>
        </p:nvSpPr>
        <p:spPr>
          <a:xfrm>
            <a:off x="1708975" y="2043238"/>
            <a:ext cx="17907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291" name="Google Shape;1291;p51"/>
          <p:cNvSpPr txBox="1"/>
          <p:nvPr/>
        </p:nvSpPr>
        <p:spPr>
          <a:xfrm>
            <a:off x="1708975" y="2420863"/>
            <a:ext cx="17907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sp>
        <p:nvSpPr>
          <p:cNvPr id="1292" name="Google Shape;1292;p51"/>
          <p:cNvSpPr/>
          <p:nvPr/>
        </p:nvSpPr>
        <p:spPr>
          <a:xfrm>
            <a:off x="865300" y="2139638"/>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3" name="Google Shape;1293;p51"/>
          <p:cNvGrpSpPr/>
          <p:nvPr/>
        </p:nvGrpSpPr>
        <p:grpSpPr>
          <a:xfrm>
            <a:off x="1016352" y="2278160"/>
            <a:ext cx="413699" cy="438759"/>
            <a:chOff x="3751114" y="1770972"/>
            <a:chExt cx="412708" cy="437708"/>
          </a:xfrm>
        </p:grpSpPr>
        <p:sp>
          <p:nvSpPr>
            <p:cNvPr id="1294" name="Google Shape;1294;p51"/>
            <p:cNvSpPr/>
            <p:nvPr/>
          </p:nvSpPr>
          <p:spPr>
            <a:xfrm>
              <a:off x="3858187" y="2029397"/>
              <a:ext cx="44725" cy="48827"/>
            </a:xfrm>
            <a:custGeom>
              <a:avLst/>
              <a:gdLst/>
              <a:ahLst/>
              <a:cxnLst/>
              <a:rect l="l" t="t" r="r" b="b"/>
              <a:pathLst>
                <a:path w="2213" h="2416" extrusionOk="0">
                  <a:moveTo>
                    <a:pt x="163" y="0"/>
                  </a:moveTo>
                  <a:cubicBezTo>
                    <a:pt x="61" y="386"/>
                    <a:pt x="0" y="792"/>
                    <a:pt x="0" y="1218"/>
                  </a:cubicBezTo>
                  <a:cubicBezTo>
                    <a:pt x="0" y="1624"/>
                    <a:pt x="61" y="2030"/>
                    <a:pt x="163" y="2416"/>
                  </a:cubicBezTo>
                  <a:lnTo>
                    <a:pt x="2213" y="2416"/>
                  </a:lnTo>
                  <a:cubicBezTo>
                    <a:pt x="2172" y="2030"/>
                    <a:pt x="2152" y="1624"/>
                    <a:pt x="2152" y="1218"/>
                  </a:cubicBezTo>
                  <a:cubicBezTo>
                    <a:pt x="2152" y="812"/>
                    <a:pt x="2172" y="406"/>
                    <a:pt x="2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3871728" y="2104053"/>
              <a:ext cx="46362" cy="41047"/>
            </a:xfrm>
            <a:custGeom>
              <a:avLst/>
              <a:gdLst/>
              <a:ahLst/>
              <a:cxnLst/>
              <a:rect l="l" t="t" r="r" b="b"/>
              <a:pathLst>
                <a:path w="2294" h="2031" extrusionOk="0">
                  <a:moveTo>
                    <a:pt x="0" y="1"/>
                  </a:moveTo>
                  <a:cubicBezTo>
                    <a:pt x="528" y="894"/>
                    <a:pt x="1340" y="1604"/>
                    <a:pt x="2294" y="2030"/>
                  </a:cubicBezTo>
                  <a:cubicBezTo>
                    <a:pt x="2030" y="1442"/>
                    <a:pt x="1827" y="752"/>
                    <a:pt x="1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3871728" y="1962947"/>
              <a:ext cx="46362" cy="41047"/>
            </a:xfrm>
            <a:custGeom>
              <a:avLst/>
              <a:gdLst/>
              <a:ahLst/>
              <a:cxnLst/>
              <a:rect l="l" t="t" r="r" b="b"/>
              <a:pathLst>
                <a:path w="2294" h="2031" extrusionOk="0">
                  <a:moveTo>
                    <a:pt x="2294" y="0"/>
                  </a:moveTo>
                  <a:lnTo>
                    <a:pt x="2294" y="0"/>
                  </a:lnTo>
                  <a:cubicBezTo>
                    <a:pt x="1340" y="406"/>
                    <a:pt x="528" y="1137"/>
                    <a:pt x="0" y="2030"/>
                  </a:cubicBezTo>
                  <a:lnTo>
                    <a:pt x="1705" y="2030"/>
                  </a:lnTo>
                  <a:cubicBezTo>
                    <a:pt x="1827" y="1279"/>
                    <a:pt x="2030" y="569"/>
                    <a:pt x="2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3932014" y="2104053"/>
              <a:ext cx="50485" cy="48848"/>
            </a:xfrm>
            <a:custGeom>
              <a:avLst/>
              <a:gdLst/>
              <a:ahLst/>
              <a:cxnLst/>
              <a:rect l="l" t="t" r="r" b="b"/>
              <a:pathLst>
                <a:path w="2498" h="2417" extrusionOk="0">
                  <a:moveTo>
                    <a:pt x="1" y="1"/>
                  </a:moveTo>
                  <a:cubicBezTo>
                    <a:pt x="102" y="447"/>
                    <a:pt x="204" y="853"/>
                    <a:pt x="346" y="1219"/>
                  </a:cubicBezTo>
                  <a:cubicBezTo>
                    <a:pt x="671" y="2051"/>
                    <a:pt x="1036" y="2416"/>
                    <a:pt x="1259" y="2416"/>
                  </a:cubicBezTo>
                  <a:cubicBezTo>
                    <a:pt x="1462" y="2416"/>
                    <a:pt x="1848" y="2051"/>
                    <a:pt x="2152" y="1219"/>
                  </a:cubicBezTo>
                  <a:cubicBezTo>
                    <a:pt x="2295" y="853"/>
                    <a:pt x="2416" y="447"/>
                    <a:pt x="2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3932014" y="1954742"/>
              <a:ext cx="50485" cy="49252"/>
            </a:xfrm>
            <a:custGeom>
              <a:avLst/>
              <a:gdLst/>
              <a:ahLst/>
              <a:cxnLst/>
              <a:rect l="l" t="t" r="r" b="b"/>
              <a:pathLst>
                <a:path w="2498" h="2437" extrusionOk="0">
                  <a:moveTo>
                    <a:pt x="1259" y="0"/>
                  </a:moveTo>
                  <a:cubicBezTo>
                    <a:pt x="1036" y="0"/>
                    <a:pt x="671" y="386"/>
                    <a:pt x="346" y="1218"/>
                  </a:cubicBezTo>
                  <a:cubicBezTo>
                    <a:pt x="204" y="1584"/>
                    <a:pt x="102" y="1990"/>
                    <a:pt x="1" y="2436"/>
                  </a:cubicBezTo>
                  <a:lnTo>
                    <a:pt x="2498" y="2436"/>
                  </a:lnTo>
                  <a:cubicBezTo>
                    <a:pt x="2416" y="1990"/>
                    <a:pt x="2295" y="1584"/>
                    <a:pt x="2152" y="1218"/>
                  </a:cubicBezTo>
                  <a:cubicBezTo>
                    <a:pt x="1848" y="386"/>
                    <a:pt x="1462" y="0"/>
                    <a:pt x="1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3927507" y="2029397"/>
              <a:ext cx="59923" cy="48827"/>
            </a:xfrm>
            <a:custGeom>
              <a:avLst/>
              <a:gdLst/>
              <a:ahLst/>
              <a:cxnLst/>
              <a:rect l="l" t="t" r="r" b="b"/>
              <a:pathLst>
                <a:path w="2965" h="2416" extrusionOk="0">
                  <a:moveTo>
                    <a:pt x="41" y="0"/>
                  </a:moveTo>
                  <a:cubicBezTo>
                    <a:pt x="1" y="386"/>
                    <a:pt x="1" y="792"/>
                    <a:pt x="1" y="1218"/>
                  </a:cubicBezTo>
                  <a:cubicBezTo>
                    <a:pt x="1" y="1624"/>
                    <a:pt x="1" y="2030"/>
                    <a:pt x="41" y="2416"/>
                  </a:cubicBezTo>
                  <a:lnTo>
                    <a:pt x="2903" y="2416"/>
                  </a:lnTo>
                  <a:cubicBezTo>
                    <a:pt x="2944" y="2030"/>
                    <a:pt x="2964" y="1624"/>
                    <a:pt x="2964" y="1218"/>
                  </a:cubicBezTo>
                  <a:cubicBezTo>
                    <a:pt x="2964" y="792"/>
                    <a:pt x="2944" y="386"/>
                    <a:pt x="2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3996423" y="2104053"/>
              <a:ext cx="46382" cy="41047"/>
            </a:xfrm>
            <a:custGeom>
              <a:avLst/>
              <a:gdLst/>
              <a:ahLst/>
              <a:cxnLst/>
              <a:rect l="l" t="t" r="r" b="b"/>
              <a:pathLst>
                <a:path w="2295" h="2031" extrusionOk="0">
                  <a:moveTo>
                    <a:pt x="610" y="1"/>
                  </a:moveTo>
                  <a:cubicBezTo>
                    <a:pt x="467" y="752"/>
                    <a:pt x="264" y="1442"/>
                    <a:pt x="1" y="2030"/>
                  </a:cubicBezTo>
                  <a:cubicBezTo>
                    <a:pt x="975" y="1604"/>
                    <a:pt x="1767" y="894"/>
                    <a:pt x="2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3996423" y="1962947"/>
              <a:ext cx="46382" cy="41047"/>
            </a:xfrm>
            <a:custGeom>
              <a:avLst/>
              <a:gdLst/>
              <a:ahLst/>
              <a:cxnLst/>
              <a:rect l="l" t="t" r="r" b="b"/>
              <a:pathLst>
                <a:path w="2295" h="2031" extrusionOk="0">
                  <a:moveTo>
                    <a:pt x="1" y="0"/>
                  </a:moveTo>
                  <a:cubicBezTo>
                    <a:pt x="264" y="569"/>
                    <a:pt x="467" y="1279"/>
                    <a:pt x="610" y="2030"/>
                  </a:cubicBezTo>
                  <a:lnTo>
                    <a:pt x="2294" y="2030"/>
                  </a:lnTo>
                  <a:cubicBezTo>
                    <a:pt x="1767" y="1137"/>
                    <a:pt x="975" y="40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4012005" y="2029397"/>
              <a:ext cx="44341" cy="48827"/>
            </a:xfrm>
            <a:custGeom>
              <a:avLst/>
              <a:gdLst/>
              <a:ahLst/>
              <a:cxnLst/>
              <a:rect l="l" t="t" r="r" b="b"/>
              <a:pathLst>
                <a:path w="2194" h="2416" extrusionOk="0">
                  <a:moveTo>
                    <a:pt x="1" y="0"/>
                  </a:moveTo>
                  <a:cubicBezTo>
                    <a:pt x="42" y="406"/>
                    <a:pt x="42" y="812"/>
                    <a:pt x="42" y="1218"/>
                  </a:cubicBezTo>
                  <a:cubicBezTo>
                    <a:pt x="42" y="1624"/>
                    <a:pt x="42" y="2030"/>
                    <a:pt x="1" y="2416"/>
                  </a:cubicBezTo>
                  <a:lnTo>
                    <a:pt x="2051" y="2416"/>
                  </a:lnTo>
                  <a:cubicBezTo>
                    <a:pt x="2152" y="2030"/>
                    <a:pt x="2193" y="1624"/>
                    <a:pt x="2193" y="1218"/>
                  </a:cubicBezTo>
                  <a:cubicBezTo>
                    <a:pt x="2193" y="792"/>
                    <a:pt x="2152" y="386"/>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3751114" y="1770972"/>
              <a:ext cx="412708" cy="437708"/>
            </a:xfrm>
            <a:custGeom>
              <a:avLst/>
              <a:gdLst/>
              <a:ahLst/>
              <a:cxnLst/>
              <a:rect l="l" t="t" r="r" b="b"/>
              <a:pathLst>
                <a:path w="20421" h="21658" extrusionOk="0">
                  <a:moveTo>
                    <a:pt x="2558" y="1908"/>
                  </a:moveTo>
                  <a:cubicBezTo>
                    <a:pt x="2903" y="1908"/>
                    <a:pt x="3187" y="2192"/>
                    <a:pt x="3187" y="2537"/>
                  </a:cubicBezTo>
                  <a:cubicBezTo>
                    <a:pt x="3187" y="2882"/>
                    <a:pt x="2903" y="3166"/>
                    <a:pt x="2558" y="3166"/>
                  </a:cubicBezTo>
                  <a:cubicBezTo>
                    <a:pt x="2213" y="3166"/>
                    <a:pt x="1929" y="2882"/>
                    <a:pt x="1929" y="2537"/>
                  </a:cubicBezTo>
                  <a:cubicBezTo>
                    <a:pt x="1929" y="2192"/>
                    <a:pt x="2213" y="1908"/>
                    <a:pt x="2558" y="1908"/>
                  </a:cubicBezTo>
                  <a:close/>
                  <a:moveTo>
                    <a:pt x="5095" y="1908"/>
                  </a:moveTo>
                  <a:cubicBezTo>
                    <a:pt x="5440" y="1908"/>
                    <a:pt x="5725" y="2192"/>
                    <a:pt x="5725" y="2537"/>
                  </a:cubicBezTo>
                  <a:cubicBezTo>
                    <a:pt x="5725" y="2882"/>
                    <a:pt x="5440" y="3166"/>
                    <a:pt x="5095" y="3166"/>
                  </a:cubicBezTo>
                  <a:cubicBezTo>
                    <a:pt x="4750" y="3166"/>
                    <a:pt x="4466" y="2882"/>
                    <a:pt x="4466" y="2537"/>
                  </a:cubicBezTo>
                  <a:cubicBezTo>
                    <a:pt x="4466" y="2192"/>
                    <a:pt x="4750" y="1908"/>
                    <a:pt x="5095" y="1908"/>
                  </a:cubicBezTo>
                  <a:close/>
                  <a:moveTo>
                    <a:pt x="7633" y="1908"/>
                  </a:moveTo>
                  <a:cubicBezTo>
                    <a:pt x="7978" y="1908"/>
                    <a:pt x="8262" y="2192"/>
                    <a:pt x="8262" y="2537"/>
                  </a:cubicBezTo>
                  <a:cubicBezTo>
                    <a:pt x="8262" y="2882"/>
                    <a:pt x="7978" y="3166"/>
                    <a:pt x="7633" y="3166"/>
                  </a:cubicBezTo>
                  <a:cubicBezTo>
                    <a:pt x="7287" y="3166"/>
                    <a:pt x="7003" y="2882"/>
                    <a:pt x="7003" y="2537"/>
                  </a:cubicBezTo>
                  <a:cubicBezTo>
                    <a:pt x="7003" y="2192"/>
                    <a:pt x="7287" y="1908"/>
                    <a:pt x="7633" y="1908"/>
                  </a:cubicBezTo>
                  <a:close/>
                  <a:moveTo>
                    <a:pt x="630" y="0"/>
                  </a:moveTo>
                  <a:cubicBezTo>
                    <a:pt x="285" y="0"/>
                    <a:pt x="1" y="284"/>
                    <a:pt x="1" y="629"/>
                  </a:cubicBezTo>
                  <a:lnTo>
                    <a:pt x="1" y="5074"/>
                  </a:lnTo>
                  <a:lnTo>
                    <a:pt x="8059" y="5074"/>
                  </a:lnTo>
                  <a:cubicBezTo>
                    <a:pt x="8485" y="5074"/>
                    <a:pt x="8891" y="4932"/>
                    <a:pt x="9236" y="4668"/>
                  </a:cubicBezTo>
                  <a:lnTo>
                    <a:pt x="10048" y="4019"/>
                  </a:lnTo>
                  <a:cubicBezTo>
                    <a:pt x="10555" y="3613"/>
                    <a:pt x="11185" y="3390"/>
                    <a:pt x="11834" y="3390"/>
                  </a:cubicBezTo>
                  <a:lnTo>
                    <a:pt x="20420" y="3390"/>
                  </a:lnTo>
                  <a:lnTo>
                    <a:pt x="20420" y="629"/>
                  </a:lnTo>
                  <a:cubicBezTo>
                    <a:pt x="20420" y="284"/>
                    <a:pt x="20136" y="0"/>
                    <a:pt x="19791" y="0"/>
                  </a:cubicBezTo>
                  <a:close/>
                  <a:moveTo>
                    <a:pt x="10210" y="7835"/>
                  </a:moveTo>
                  <a:cubicBezTo>
                    <a:pt x="13620" y="7835"/>
                    <a:pt x="16381" y="10595"/>
                    <a:pt x="16381" y="14005"/>
                  </a:cubicBezTo>
                  <a:cubicBezTo>
                    <a:pt x="16381" y="17395"/>
                    <a:pt x="13620" y="20176"/>
                    <a:pt x="10210" y="20176"/>
                  </a:cubicBezTo>
                  <a:lnTo>
                    <a:pt x="10190" y="20176"/>
                  </a:lnTo>
                  <a:cubicBezTo>
                    <a:pt x="6800" y="20176"/>
                    <a:pt x="4040" y="17395"/>
                    <a:pt x="4040" y="14005"/>
                  </a:cubicBezTo>
                  <a:cubicBezTo>
                    <a:pt x="4040" y="10595"/>
                    <a:pt x="6800" y="7835"/>
                    <a:pt x="10190" y="7835"/>
                  </a:cubicBezTo>
                  <a:close/>
                  <a:moveTo>
                    <a:pt x="11834" y="4648"/>
                  </a:moveTo>
                  <a:cubicBezTo>
                    <a:pt x="11469" y="4648"/>
                    <a:pt x="11124" y="4770"/>
                    <a:pt x="10840" y="4993"/>
                  </a:cubicBezTo>
                  <a:lnTo>
                    <a:pt x="10028" y="5663"/>
                  </a:lnTo>
                  <a:cubicBezTo>
                    <a:pt x="9459" y="6110"/>
                    <a:pt x="8769" y="6353"/>
                    <a:pt x="8059" y="6353"/>
                  </a:cubicBezTo>
                  <a:lnTo>
                    <a:pt x="1" y="6353"/>
                  </a:lnTo>
                  <a:lnTo>
                    <a:pt x="1" y="21028"/>
                  </a:lnTo>
                  <a:cubicBezTo>
                    <a:pt x="1" y="21373"/>
                    <a:pt x="285" y="21658"/>
                    <a:pt x="630" y="21658"/>
                  </a:cubicBezTo>
                  <a:lnTo>
                    <a:pt x="19791" y="21658"/>
                  </a:lnTo>
                  <a:cubicBezTo>
                    <a:pt x="20136" y="21658"/>
                    <a:pt x="20420" y="21373"/>
                    <a:pt x="20420" y="21028"/>
                  </a:cubicBezTo>
                  <a:lnTo>
                    <a:pt x="20420" y="46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4" name="Google Shape;1304;p51"/>
          <p:cNvSpPr txBox="1"/>
          <p:nvPr/>
        </p:nvSpPr>
        <p:spPr>
          <a:xfrm>
            <a:off x="4480875" y="3268388"/>
            <a:ext cx="17907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305" name="Google Shape;1305;p51"/>
          <p:cNvSpPr txBox="1"/>
          <p:nvPr/>
        </p:nvSpPr>
        <p:spPr>
          <a:xfrm>
            <a:off x="4480875" y="3646013"/>
            <a:ext cx="17907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rimo"/>
                <a:ea typeface="Arimo"/>
                <a:cs typeface="Arimo"/>
                <a:sym typeface="Arimo"/>
              </a:rPr>
              <a:t>Mars is actually a very cold place</a:t>
            </a:r>
            <a:endParaRPr>
              <a:solidFill>
                <a:schemeClr val="dk1"/>
              </a:solidFill>
              <a:latin typeface="Arimo"/>
              <a:ea typeface="Arimo"/>
              <a:cs typeface="Arimo"/>
              <a:sym typeface="Arimo"/>
            </a:endParaRPr>
          </a:p>
        </p:txBody>
      </p:sp>
      <p:sp>
        <p:nvSpPr>
          <p:cNvPr id="1306" name="Google Shape;1306;p51"/>
          <p:cNvSpPr txBox="1"/>
          <p:nvPr/>
        </p:nvSpPr>
        <p:spPr>
          <a:xfrm>
            <a:off x="6928875" y="3178225"/>
            <a:ext cx="13674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307" name="Google Shape;1307;p51"/>
          <p:cNvSpPr txBox="1"/>
          <p:nvPr/>
        </p:nvSpPr>
        <p:spPr>
          <a:xfrm>
            <a:off x="6928875" y="3978325"/>
            <a:ext cx="13674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308" name="Google Shape;1308;p51"/>
          <p:cNvSpPr txBox="1"/>
          <p:nvPr/>
        </p:nvSpPr>
        <p:spPr>
          <a:xfrm>
            <a:off x="4480875" y="1597613"/>
            <a:ext cx="17907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dk1"/>
                </a:solidFill>
                <a:latin typeface="Bebas Neue"/>
                <a:ea typeface="Bebas Neue"/>
                <a:cs typeface="Bebas Neue"/>
                <a:sym typeface="Bebas Neue"/>
              </a:rPr>
              <a:t>NEPTUNE</a:t>
            </a:r>
            <a:endParaRPr sz="2700">
              <a:solidFill>
                <a:schemeClr val="dk1"/>
              </a:solidFill>
              <a:latin typeface="Bebas Neue"/>
              <a:ea typeface="Bebas Neue"/>
              <a:cs typeface="Bebas Neue"/>
              <a:sym typeface="Bebas Neue"/>
            </a:endParaRPr>
          </a:p>
        </p:txBody>
      </p:sp>
      <p:sp>
        <p:nvSpPr>
          <p:cNvPr id="1309" name="Google Shape;1309;p51"/>
          <p:cNvSpPr txBox="1"/>
          <p:nvPr/>
        </p:nvSpPr>
        <p:spPr>
          <a:xfrm>
            <a:off x="4480875" y="1975238"/>
            <a:ext cx="17907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rimo"/>
                <a:ea typeface="Arimo"/>
                <a:cs typeface="Arimo"/>
                <a:sym typeface="Arimo"/>
              </a:rPr>
              <a:t>It’s the farthest planet from the Sun</a:t>
            </a:r>
            <a:endParaRPr>
              <a:solidFill>
                <a:schemeClr val="dk1"/>
              </a:solidFill>
              <a:latin typeface="Arimo"/>
              <a:ea typeface="Arimo"/>
              <a:cs typeface="Arimo"/>
              <a:sym typeface="Arimo"/>
            </a:endParaRPr>
          </a:p>
        </p:txBody>
      </p:sp>
      <p:sp>
        <p:nvSpPr>
          <p:cNvPr id="1310" name="Google Shape;1310;p51"/>
          <p:cNvSpPr txBox="1"/>
          <p:nvPr/>
        </p:nvSpPr>
        <p:spPr>
          <a:xfrm>
            <a:off x="6928875" y="1507450"/>
            <a:ext cx="13674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311" name="Google Shape;1311;p51"/>
          <p:cNvSpPr txBox="1"/>
          <p:nvPr/>
        </p:nvSpPr>
        <p:spPr>
          <a:xfrm>
            <a:off x="6928875" y="2307550"/>
            <a:ext cx="13674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CERES</a:t>
            </a:r>
            <a:endParaRPr sz="2700">
              <a:solidFill>
                <a:schemeClr val="dk1"/>
              </a:solidFill>
              <a:latin typeface="Bebas Neue"/>
              <a:ea typeface="Bebas Neue"/>
              <a:cs typeface="Bebas Neue"/>
              <a:sym typeface="Bebas Neue"/>
            </a:endParaRPr>
          </a:p>
        </p:txBody>
      </p:sp>
      <p:cxnSp>
        <p:nvCxnSpPr>
          <p:cNvPr id="1312" name="Google Shape;1312;p51"/>
          <p:cNvCxnSpPr>
            <a:stCxn id="1290" idx="3"/>
            <a:endCxn id="1308" idx="1"/>
          </p:cNvCxnSpPr>
          <p:nvPr/>
        </p:nvCxnSpPr>
        <p:spPr>
          <a:xfrm rot="10800000" flipH="1">
            <a:off x="3499675" y="1748188"/>
            <a:ext cx="981300" cy="445500"/>
          </a:xfrm>
          <a:prstGeom prst="bentConnector3">
            <a:avLst>
              <a:gd name="adj1" fmla="val 49995"/>
            </a:avLst>
          </a:prstGeom>
          <a:noFill/>
          <a:ln w="9525" cap="flat" cmpd="sng">
            <a:solidFill>
              <a:schemeClr val="dk1"/>
            </a:solidFill>
            <a:prstDash val="solid"/>
            <a:round/>
            <a:headEnd type="none" w="med" len="med"/>
            <a:tailEnd type="none" w="med" len="med"/>
          </a:ln>
        </p:spPr>
      </p:cxnSp>
      <p:cxnSp>
        <p:nvCxnSpPr>
          <p:cNvPr id="1313" name="Google Shape;1313;p51"/>
          <p:cNvCxnSpPr>
            <a:stCxn id="1290" idx="3"/>
            <a:endCxn id="1304" idx="1"/>
          </p:cNvCxnSpPr>
          <p:nvPr/>
        </p:nvCxnSpPr>
        <p:spPr>
          <a:xfrm>
            <a:off x="3499675" y="2193688"/>
            <a:ext cx="981300" cy="1225200"/>
          </a:xfrm>
          <a:prstGeom prst="bentConnector3">
            <a:avLst>
              <a:gd name="adj1" fmla="val 49995"/>
            </a:avLst>
          </a:prstGeom>
          <a:noFill/>
          <a:ln w="9525" cap="flat" cmpd="sng">
            <a:solidFill>
              <a:schemeClr val="dk1"/>
            </a:solidFill>
            <a:prstDash val="solid"/>
            <a:round/>
            <a:headEnd type="none" w="med" len="med"/>
            <a:tailEnd type="none" w="med" len="med"/>
          </a:ln>
        </p:spPr>
      </p:cxnSp>
      <p:cxnSp>
        <p:nvCxnSpPr>
          <p:cNvPr id="1314" name="Google Shape;1314;p51"/>
          <p:cNvCxnSpPr>
            <a:stCxn id="1308" idx="3"/>
            <a:endCxn id="1310" idx="1"/>
          </p:cNvCxnSpPr>
          <p:nvPr/>
        </p:nvCxnSpPr>
        <p:spPr>
          <a:xfrm rot="10800000" flipH="1">
            <a:off x="6271575" y="1657763"/>
            <a:ext cx="657300" cy="903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15" name="Google Shape;1315;p51"/>
          <p:cNvCxnSpPr>
            <a:stCxn id="1308" idx="3"/>
            <a:endCxn id="1311" idx="1"/>
          </p:cNvCxnSpPr>
          <p:nvPr/>
        </p:nvCxnSpPr>
        <p:spPr>
          <a:xfrm>
            <a:off x="6271575" y="1748063"/>
            <a:ext cx="657300" cy="7098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16" name="Google Shape;1316;p51"/>
          <p:cNvCxnSpPr>
            <a:stCxn id="1304" idx="3"/>
            <a:endCxn id="1306" idx="1"/>
          </p:cNvCxnSpPr>
          <p:nvPr/>
        </p:nvCxnSpPr>
        <p:spPr>
          <a:xfrm rot="10800000" flipH="1">
            <a:off x="6271575" y="3328538"/>
            <a:ext cx="657300" cy="903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17" name="Google Shape;1317;p51"/>
          <p:cNvCxnSpPr>
            <a:stCxn id="1304" idx="3"/>
            <a:endCxn id="1307" idx="1"/>
          </p:cNvCxnSpPr>
          <p:nvPr/>
        </p:nvCxnSpPr>
        <p:spPr>
          <a:xfrm>
            <a:off x="6271575" y="3418838"/>
            <a:ext cx="657300" cy="7098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318" name="Google Shape;1318;p5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321" name="Google Shape;1321;p5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322" name="Google Shape;1322;p5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323" name="Google Shape;1323;p51"/>
          <p:cNvGrpSpPr/>
          <p:nvPr/>
        </p:nvGrpSpPr>
        <p:grpSpPr>
          <a:xfrm>
            <a:off x="706038" y="312972"/>
            <a:ext cx="140222" cy="140409"/>
            <a:chOff x="2741000" y="199475"/>
            <a:chExt cx="191953" cy="192210"/>
          </a:xfrm>
        </p:grpSpPr>
        <p:sp>
          <p:nvSpPr>
            <p:cNvPr id="1324" name="Google Shape;1324;p5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3" name="Google Shape;1333;p5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2714500" y="34498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51"/>
          <p:cNvGrpSpPr/>
          <p:nvPr/>
        </p:nvGrpSpPr>
        <p:grpSpPr>
          <a:xfrm>
            <a:off x="7741747" y="734402"/>
            <a:ext cx="695830" cy="243805"/>
            <a:chOff x="2271950" y="2722775"/>
            <a:chExt cx="575875" cy="201775"/>
          </a:xfrm>
        </p:grpSpPr>
        <p:sp>
          <p:nvSpPr>
            <p:cNvPr id="1337" name="Google Shape;1337;p5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51"/>
          <p:cNvSpPr/>
          <p:nvPr/>
        </p:nvSpPr>
        <p:spPr>
          <a:xfrm rot="7198898">
            <a:off x="1625737" y="36279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rot="7201932">
            <a:off x="771379" y="36091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6605838" y="9781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rot="-1685758">
            <a:off x="1428932" y="3655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1182786" y="412866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5830601" y="7054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rot="-1685758">
            <a:off x="8444007" y="12993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3014159" y="1653474"/>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dirty="0">
                <a:solidFill>
                  <a:schemeClr val="lt2"/>
                </a:solidFill>
              </a:rPr>
              <a:t>and </a:t>
            </a:r>
            <a:r>
              <a:rPr lang="en" dirty="0"/>
              <a:t>Visualisation</a:t>
            </a:r>
            <a:endParaRPr dirty="0"/>
          </a:p>
        </p:txBody>
      </p:sp>
      <p:sp>
        <p:nvSpPr>
          <p:cNvPr id="649" name="Google Shape;649;p40"/>
          <p:cNvSpPr/>
          <p:nvPr/>
        </p:nvSpPr>
        <p:spPr>
          <a:xfrm>
            <a:off x="2580083" y="1691578"/>
            <a:ext cx="2174797"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analysis</a:t>
            </a: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TotalTime>
  <Words>757</Words>
  <Application>Microsoft Office PowerPoint</Application>
  <PresentationFormat>On-screen Show (16:9)</PresentationFormat>
  <Paragraphs>105</Paragraphs>
  <Slides>17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Arimo</vt:lpstr>
      <vt:lpstr>Bebas Neue</vt:lpstr>
      <vt:lpstr>Wingdings</vt:lpstr>
      <vt:lpstr>Anaheim</vt:lpstr>
      <vt:lpstr>Helvetica Neue</vt:lpstr>
      <vt:lpstr>Arial</vt:lpstr>
      <vt:lpstr>Roboto Condensed Light</vt:lpstr>
      <vt:lpstr>Data Analysis for Business by Slidesgo</vt:lpstr>
      <vt:lpstr>C         card churners  data analysis</vt:lpstr>
      <vt:lpstr>Hello!</vt:lpstr>
      <vt:lpstr>INTRODUCTION</vt:lpstr>
      <vt:lpstr>CONTENTS </vt:lpstr>
      <vt:lpstr>The Data</vt:lpstr>
      <vt:lpstr>Key questions</vt:lpstr>
      <vt:lpstr>METHODS, TECHNIQUES AND TOOLS</vt:lpstr>
      <vt:lpstr>DATA PROCESSING</vt:lpstr>
      <vt:lpstr>             and Visualisation</vt:lpstr>
      <vt:lpstr>Question 1</vt:lpstr>
      <vt:lpstr>Question 1 cont.</vt:lpstr>
      <vt:lpstr>Question 1 cont. again</vt:lpstr>
      <vt:lpstr>Question 1 cont. again</vt:lpstr>
      <vt:lpstr>Question 1 cont. again</vt:lpstr>
      <vt:lpstr>Q4:</vt:lpstr>
      <vt:lpstr>THANKS!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card churners  data analysis</dc:title>
  <dc:creator>joe_osei@hotmail.co.uk</dc:creator>
  <cp:lastModifiedBy>joe osei</cp:lastModifiedBy>
  <cp:revision>5</cp:revision>
  <dcterms:modified xsi:type="dcterms:W3CDTF">2021-12-17T15:01:07Z</dcterms:modified>
</cp:coreProperties>
</file>