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9.JPG" ContentType="image/jpeg"/>
  <Override PartName="/ppt/media/image20.JPG" ContentType="image/jpeg"/>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9"/>
  </p:notesMasterIdLst>
  <p:sldIdLst>
    <p:sldId id="256" r:id="rId2"/>
    <p:sldId id="259" r:id="rId3"/>
    <p:sldId id="261" r:id="rId4"/>
    <p:sldId id="313" r:id="rId5"/>
    <p:sldId id="314" r:id="rId6"/>
    <p:sldId id="258" r:id="rId7"/>
    <p:sldId id="262" r:id="rId8"/>
    <p:sldId id="315" r:id="rId9"/>
    <p:sldId id="316" r:id="rId10"/>
    <p:sldId id="317" r:id="rId11"/>
    <p:sldId id="318" r:id="rId12"/>
    <p:sldId id="319" r:id="rId13"/>
    <p:sldId id="320" r:id="rId14"/>
    <p:sldId id="321" r:id="rId15"/>
    <p:sldId id="332" r:id="rId16"/>
    <p:sldId id="333" r:id="rId17"/>
    <p:sldId id="322" r:id="rId18"/>
    <p:sldId id="323" r:id="rId19"/>
    <p:sldId id="324" r:id="rId20"/>
    <p:sldId id="325" r:id="rId21"/>
    <p:sldId id="328" r:id="rId22"/>
    <p:sldId id="330" r:id="rId23"/>
    <p:sldId id="331" r:id="rId24"/>
    <p:sldId id="326" r:id="rId25"/>
    <p:sldId id="327" r:id="rId26"/>
    <p:sldId id="329" r:id="rId27"/>
    <p:sldId id="274" r:id="rId28"/>
  </p:sldIdLst>
  <p:sldSz cx="9144000" cy="5143500" type="screen16x9"/>
  <p:notesSz cx="6858000" cy="9144000"/>
  <p:embeddedFontLst>
    <p:embeddedFont>
      <p:font typeface="Arimo" panose="020B0604020202020204" charset="0"/>
      <p:regular r:id="rId30"/>
      <p:bold r:id="rId31"/>
      <p:italic r:id="rId32"/>
      <p:boldItalic r:id="rId33"/>
    </p:embeddedFont>
    <p:embeddedFont>
      <p:font typeface="Bebas Neue" panose="020B0604020202020204" charset="0"/>
      <p:regular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175A80-92B9-49D6-B691-4B5DECA77E11}">
  <a:tblStyle styleId="{E4175A80-92B9-49D6-B691-4B5DECA77E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907"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18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69" r:id="rId7"/>
    <p:sldLayoutId id="2147483672"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2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27.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slide" Target="slide1.xml"/><Relationship Id="rId4" Type="http://schemas.openxmlformats.org/officeDocument/2006/relationships/slide" Target="slide2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28277" y="787375"/>
            <a:ext cx="4447309" cy="32061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C         </a:t>
            </a:r>
            <a:r>
              <a:rPr lang="en" dirty="0">
                <a:solidFill>
                  <a:schemeClr val="lt2"/>
                </a:solidFill>
              </a:rPr>
              <a:t>card churners</a:t>
            </a:r>
            <a:r>
              <a:rPr lang="en" dirty="0"/>
              <a:t> </a:t>
            </a:r>
            <a:br>
              <a:rPr lang="en" dirty="0"/>
            </a:br>
            <a:r>
              <a:rPr lang="en" dirty="0"/>
              <a:t>data analysis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7616" y="1033142"/>
            <a:ext cx="1353373" cy="629849"/>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Credit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447575" y="212749"/>
            <a:ext cx="198212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Group 3 (no pun indented)</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looked at the customer ages, by putting them in the bin. We first visualized the age groups with a pie chart.</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5" name="Picture 4" descr="Chart, pie chart&#10;&#10;Description automatically generated">
            <a:extLst>
              <a:ext uri="{FF2B5EF4-FFF2-40B4-BE49-F238E27FC236}">
                <a16:creationId xmlns:a16="http://schemas.microsoft.com/office/drawing/2014/main" id="{E067C49B-DDA4-4A63-BDB0-DFDE0B3376B5}"/>
              </a:ext>
            </a:extLst>
          </p:cNvPr>
          <p:cNvPicPr>
            <a:picLocks noChangeAspect="1"/>
          </p:cNvPicPr>
          <p:nvPr/>
        </p:nvPicPr>
        <p:blipFill>
          <a:blip r:embed="rId2"/>
          <a:stretch>
            <a:fillRect/>
          </a:stretch>
        </p:blipFill>
        <p:spPr>
          <a:xfrm>
            <a:off x="2772229" y="1401726"/>
            <a:ext cx="3806372" cy="3587824"/>
          </a:xfrm>
          <a:prstGeom prst="rect">
            <a:avLst/>
          </a:prstGeom>
        </p:spPr>
      </p:pic>
    </p:spTree>
    <p:extLst>
      <p:ext uri="{BB962C8B-B14F-4D97-AF65-F5344CB8AC3E}">
        <p14:creationId xmlns:p14="http://schemas.microsoft.com/office/powerpoint/2010/main" val="30674948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created a stacked column chart looking at the attrition status within the different age groups.</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6" name="Picture 5" descr="Chart, bar chart&#10;&#10;Description automatically generated">
            <a:extLst>
              <a:ext uri="{FF2B5EF4-FFF2-40B4-BE49-F238E27FC236}">
                <a16:creationId xmlns:a16="http://schemas.microsoft.com/office/drawing/2014/main" id="{6831679F-29FD-4B98-B1B4-3513FD000B13}"/>
              </a:ext>
            </a:extLst>
          </p:cNvPr>
          <p:cNvPicPr>
            <a:picLocks noChangeAspect="1"/>
          </p:cNvPicPr>
          <p:nvPr/>
        </p:nvPicPr>
        <p:blipFill>
          <a:blip r:embed="rId2"/>
          <a:stretch>
            <a:fillRect/>
          </a:stretch>
        </p:blipFill>
        <p:spPr>
          <a:xfrm>
            <a:off x="3748849" y="1608906"/>
            <a:ext cx="3667953" cy="2975443"/>
          </a:xfrm>
          <a:prstGeom prst="rect">
            <a:avLst/>
          </a:prstGeom>
        </p:spPr>
      </p:pic>
    </p:spTree>
    <p:extLst>
      <p:ext uri="{BB962C8B-B14F-4D97-AF65-F5344CB8AC3E}">
        <p14:creationId xmlns:p14="http://schemas.microsoft.com/office/powerpoint/2010/main" val="2915750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sz="1800" dirty="0"/>
              <a:t>So, what do these visualizations tell us and what conclusions can we draw from this?</a:t>
            </a:r>
          </a:p>
          <a:p>
            <a:pPr marL="114300" indent="0">
              <a:buNone/>
            </a:pPr>
            <a:endParaRPr lang="en-US"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conclusions</a:t>
            </a:r>
            <a:endParaRPr lang="en-GB" dirty="0"/>
          </a:p>
        </p:txBody>
      </p:sp>
    </p:spTree>
    <p:extLst>
      <p:ext uri="{BB962C8B-B14F-4D97-AF65-F5344CB8AC3E}">
        <p14:creationId xmlns:p14="http://schemas.microsoft.com/office/powerpoint/2010/main" val="252577701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AC3A5B-4843-433F-AE28-B67C51FD5F2C}"/>
              </a:ext>
            </a:extLst>
          </p:cNvPr>
          <p:cNvSpPr>
            <a:spLocks noGrp="1"/>
          </p:cNvSpPr>
          <p:nvPr>
            <p:ph type="title"/>
          </p:nvPr>
        </p:nvSpPr>
        <p:spPr/>
        <p:txBody>
          <a:bodyPr/>
          <a:lstStyle/>
          <a:p>
            <a:r>
              <a:rPr lang="en-US" dirty="0"/>
              <a:t>Question 2</a:t>
            </a:r>
            <a:endParaRPr lang="en-GB" dirty="0"/>
          </a:p>
        </p:txBody>
      </p:sp>
      <p:sp>
        <p:nvSpPr>
          <p:cNvPr id="4" name="Subtitle 1">
            <a:extLst>
              <a:ext uri="{FF2B5EF4-FFF2-40B4-BE49-F238E27FC236}">
                <a16:creationId xmlns:a16="http://schemas.microsoft.com/office/drawing/2014/main" id="{C058A012-DC9F-40F6-9757-46941B75CA9D}"/>
              </a:ext>
            </a:extLst>
          </p:cNvPr>
          <p:cNvSpPr>
            <a:spLocks noGrp="1"/>
          </p:cNvSpPr>
          <p:nvPr>
            <p:ph type="subTitle" idx="1"/>
          </p:nvPr>
        </p:nvSpPr>
        <p:spPr>
          <a:xfrm>
            <a:off x="714300" y="1412777"/>
            <a:ext cx="5386388" cy="701530"/>
          </a:xfrm>
        </p:spPr>
        <p:txBody>
          <a:bodyPr/>
          <a:lstStyle/>
          <a:p>
            <a:r>
              <a:rPr lang="en-GB" dirty="0">
                <a:solidFill>
                  <a:schemeClr val="accent5"/>
                </a:solidFill>
                <a:effectLst/>
                <a:latin typeface="Arial" panose="020B0604020202020204" pitchFamily="34" charset="0"/>
                <a:ea typeface="Calibri" panose="020F0502020204030204" pitchFamily="34" charset="0"/>
              </a:rPr>
              <a:t>Does gender/age/marital status and dependents affect how long they have stayed with the bank? </a:t>
            </a:r>
            <a:endParaRPr lang="en-GB" dirty="0">
              <a:solidFill>
                <a:schemeClr val="accent5"/>
              </a:solidFill>
            </a:endParaRPr>
          </a:p>
        </p:txBody>
      </p:sp>
      <p:sp>
        <p:nvSpPr>
          <p:cNvPr id="5" name="TextBox 4">
            <a:extLst>
              <a:ext uri="{FF2B5EF4-FFF2-40B4-BE49-F238E27FC236}">
                <a16:creationId xmlns:a16="http://schemas.microsoft.com/office/drawing/2014/main" id="{6B0B422C-F5B6-443F-927C-79955A7B2BA5}"/>
              </a:ext>
            </a:extLst>
          </p:cNvPr>
          <p:cNvSpPr txBox="1"/>
          <p:nvPr/>
        </p:nvSpPr>
        <p:spPr>
          <a:xfrm>
            <a:off x="714300" y="1105000"/>
            <a:ext cx="6914666" cy="307777"/>
          </a:xfrm>
          <a:prstGeom prst="rect">
            <a:avLst/>
          </a:prstGeom>
          <a:noFill/>
        </p:spPr>
        <p:txBody>
          <a:bodyPr wrap="square" rtlCol="0">
            <a:spAutoFit/>
          </a:bodyPr>
          <a:lstStyle/>
          <a:p>
            <a:r>
              <a:rPr lang="en-US" dirty="0">
                <a:solidFill>
                  <a:schemeClr val="accent5"/>
                </a:solidFill>
              </a:rPr>
              <a:t>Analysis of duration of staying with the bank based on gender of the customers</a:t>
            </a:r>
            <a:endParaRPr lang="en-GB" dirty="0">
              <a:solidFill>
                <a:schemeClr val="accent5"/>
              </a:solidFill>
            </a:endParaRPr>
          </a:p>
        </p:txBody>
      </p:sp>
      <p:pic>
        <p:nvPicPr>
          <p:cNvPr id="7" name="Picture 2">
            <a:extLst>
              <a:ext uri="{FF2B5EF4-FFF2-40B4-BE49-F238E27FC236}">
                <a16:creationId xmlns:a16="http://schemas.microsoft.com/office/drawing/2014/main" id="{F1026F4F-EFA9-4103-A728-F7CA7FDEE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2034753"/>
            <a:ext cx="36290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7A48D87-E4A4-4CCF-8302-425B383F4B29}"/>
              </a:ext>
            </a:extLst>
          </p:cNvPr>
          <p:cNvPicPr>
            <a:picLocks noChangeAspect="1"/>
          </p:cNvPicPr>
          <p:nvPr/>
        </p:nvPicPr>
        <p:blipFill>
          <a:blip r:embed="rId3"/>
          <a:stretch>
            <a:fillRect/>
          </a:stretch>
        </p:blipFill>
        <p:spPr>
          <a:xfrm>
            <a:off x="5548635" y="2268228"/>
            <a:ext cx="2200275" cy="1504950"/>
          </a:xfrm>
          <a:prstGeom prst="rect">
            <a:avLst/>
          </a:prstGeom>
        </p:spPr>
      </p:pic>
    </p:spTree>
    <p:extLst>
      <p:ext uri="{BB962C8B-B14F-4D97-AF65-F5344CB8AC3E}">
        <p14:creationId xmlns:p14="http://schemas.microsoft.com/office/powerpoint/2010/main" val="2960290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01804E-AD08-4A98-B87F-5FF94A84CCD0}"/>
              </a:ext>
            </a:extLst>
          </p:cNvPr>
          <p:cNvSpPr>
            <a:spLocks noGrp="1"/>
          </p:cNvSpPr>
          <p:nvPr>
            <p:ph type="title"/>
          </p:nvPr>
        </p:nvSpPr>
        <p:spPr/>
        <p:txBody>
          <a:bodyPr/>
          <a:lstStyle/>
          <a:p>
            <a:r>
              <a:rPr lang="en-US" dirty="0"/>
              <a:t>Question 2 cont.</a:t>
            </a:r>
            <a:endParaRPr lang="en-GB" dirty="0"/>
          </a:p>
        </p:txBody>
      </p:sp>
      <p:sp>
        <p:nvSpPr>
          <p:cNvPr id="4" name="Subtitle 1">
            <a:extLst>
              <a:ext uri="{FF2B5EF4-FFF2-40B4-BE49-F238E27FC236}">
                <a16:creationId xmlns:a16="http://schemas.microsoft.com/office/drawing/2014/main" id="{1BABD179-E374-4F08-9066-FF97285F6FA1}"/>
              </a:ext>
            </a:extLst>
          </p:cNvPr>
          <p:cNvSpPr>
            <a:spLocks noGrp="1"/>
          </p:cNvSpPr>
          <p:nvPr>
            <p:ph type="subTitle" idx="1"/>
          </p:nvPr>
        </p:nvSpPr>
        <p:spPr>
          <a:xfrm>
            <a:off x="714375" y="1258889"/>
            <a:ext cx="7958570" cy="605700"/>
          </a:xfrm>
        </p:spPr>
        <p:txBody>
          <a:bodyPr/>
          <a:lstStyle/>
          <a:p>
            <a:r>
              <a:rPr lang="en-US" dirty="0">
                <a:solidFill>
                  <a:schemeClr val="accent5"/>
                </a:solidFill>
              </a:rPr>
              <a:t>Analysis of duration of staying with the bank based on marital status of the customers</a:t>
            </a:r>
            <a:endParaRPr lang="en-GB" dirty="0">
              <a:solidFill>
                <a:schemeClr val="accent5"/>
              </a:solidFill>
            </a:endParaRPr>
          </a:p>
        </p:txBody>
      </p:sp>
      <p:pic>
        <p:nvPicPr>
          <p:cNvPr id="5" name="Picture 2">
            <a:extLst>
              <a:ext uri="{FF2B5EF4-FFF2-40B4-BE49-F238E27FC236}">
                <a16:creationId xmlns:a16="http://schemas.microsoft.com/office/drawing/2014/main" id="{633DA663-FEFF-44C0-B2F9-E7AE36C02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20" y="1817176"/>
            <a:ext cx="36290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74BE10-7B89-4BA4-90C6-8A31C7A505AB}"/>
              </a:ext>
            </a:extLst>
          </p:cNvPr>
          <p:cNvPicPr>
            <a:picLocks noChangeAspect="1"/>
          </p:cNvPicPr>
          <p:nvPr/>
        </p:nvPicPr>
        <p:blipFill>
          <a:blip r:embed="rId3"/>
          <a:stretch>
            <a:fillRect/>
          </a:stretch>
        </p:blipFill>
        <p:spPr>
          <a:xfrm>
            <a:off x="5284437" y="1821714"/>
            <a:ext cx="2914650" cy="2076450"/>
          </a:xfrm>
          <a:prstGeom prst="rect">
            <a:avLst/>
          </a:prstGeom>
        </p:spPr>
      </p:pic>
    </p:spTree>
    <p:extLst>
      <p:ext uri="{BB962C8B-B14F-4D97-AF65-F5344CB8AC3E}">
        <p14:creationId xmlns:p14="http://schemas.microsoft.com/office/powerpoint/2010/main" val="10117639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CCAF9-513F-4E2D-AD75-75A7367A6776}"/>
              </a:ext>
            </a:extLst>
          </p:cNvPr>
          <p:cNvSpPr>
            <a:spLocks noGrp="1"/>
          </p:cNvSpPr>
          <p:nvPr>
            <p:ph type="title"/>
          </p:nvPr>
        </p:nvSpPr>
        <p:spPr/>
        <p:txBody>
          <a:bodyPr/>
          <a:lstStyle/>
          <a:p>
            <a:r>
              <a:rPr lang="en-US" dirty="0"/>
              <a:t>Question 2 cont.</a:t>
            </a:r>
            <a:endParaRPr lang="en-GB" dirty="0"/>
          </a:p>
        </p:txBody>
      </p:sp>
      <p:sp>
        <p:nvSpPr>
          <p:cNvPr id="4" name="Subtitle 1">
            <a:extLst>
              <a:ext uri="{FF2B5EF4-FFF2-40B4-BE49-F238E27FC236}">
                <a16:creationId xmlns:a16="http://schemas.microsoft.com/office/drawing/2014/main" id="{152C1AC4-B206-4247-9218-F7F95A1EFDEF}"/>
              </a:ext>
            </a:extLst>
          </p:cNvPr>
          <p:cNvSpPr>
            <a:spLocks noGrp="1"/>
          </p:cNvSpPr>
          <p:nvPr>
            <p:ph type="subTitle" idx="1"/>
          </p:nvPr>
        </p:nvSpPr>
        <p:spPr>
          <a:xfrm>
            <a:off x="714375" y="1258888"/>
            <a:ext cx="7542934" cy="605701"/>
          </a:xfrm>
        </p:spPr>
        <p:txBody>
          <a:bodyPr/>
          <a:lstStyle/>
          <a:p>
            <a:r>
              <a:rPr lang="en-US" dirty="0">
                <a:solidFill>
                  <a:schemeClr val="accent5"/>
                </a:solidFill>
              </a:rPr>
              <a:t>Analysis of duration of staying with the bank based on age groups of the customers</a:t>
            </a:r>
            <a:endParaRPr lang="en-GB" dirty="0">
              <a:solidFill>
                <a:schemeClr val="accent5"/>
              </a:solidFill>
            </a:endParaRPr>
          </a:p>
          <a:p>
            <a:endParaRPr lang="en-GB" dirty="0"/>
          </a:p>
        </p:txBody>
      </p:sp>
      <p:pic>
        <p:nvPicPr>
          <p:cNvPr id="6" name="Picture 2">
            <a:extLst>
              <a:ext uri="{FF2B5EF4-FFF2-40B4-BE49-F238E27FC236}">
                <a16:creationId xmlns:a16="http://schemas.microsoft.com/office/drawing/2014/main" id="{69C052E5-9EC6-420E-89A1-B6FBC9E57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335" y="1704109"/>
            <a:ext cx="3490779" cy="28859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FB27AF6-12F5-4712-A045-F58AFEEEF7FD}"/>
              </a:ext>
            </a:extLst>
          </p:cNvPr>
          <p:cNvPicPr>
            <a:picLocks noChangeAspect="1"/>
          </p:cNvPicPr>
          <p:nvPr/>
        </p:nvPicPr>
        <p:blipFill>
          <a:blip r:embed="rId3"/>
          <a:stretch>
            <a:fillRect/>
          </a:stretch>
        </p:blipFill>
        <p:spPr>
          <a:xfrm>
            <a:off x="5362575" y="1940981"/>
            <a:ext cx="3067050" cy="2590800"/>
          </a:xfrm>
          <a:prstGeom prst="rect">
            <a:avLst/>
          </a:prstGeom>
        </p:spPr>
      </p:pic>
    </p:spTree>
    <p:extLst>
      <p:ext uri="{BB962C8B-B14F-4D97-AF65-F5344CB8AC3E}">
        <p14:creationId xmlns:p14="http://schemas.microsoft.com/office/powerpoint/2010/main" val="2587240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4D812E-19EE-4461-A177-F50F61DAE91E}"/>
              </a:ext>
            </a:extLst>
          </p:cNvPr>
          <p:cNvSpPr>
            <a:spLocks noGrp="1"/>
          </p:cNvSpPr>
          <p:nvPr>
            <p:ph type="title"/>
          </p:nvPr>
        </p:nvSpPr>
        <p:spPr/>
        <p:txBody>
          <a:bodyPr/>
          <a:lstStyle/>
          <a:p>
            <a:r>
              <a:rPr lang="en-US" dirty="0"/>
              <a:t>Question 2 cont.</a:t>
            </a:r>
            <a:endParaRPr lang="en-GB" dirty="0"/>
          </a:p>
        </p:txBody>
      </p:sp>
      <p:sp>
        <p:nvSpPr>
          <p:cNvPr id="4" name="Subtitle 1">
            <a:extLst>
              <a:ext uri="{FF2B5EF4-FFF2-40B4-BE49-F238E27FC236}">
                <a16:creationId xmlns:a16="http://schemas.microsoft.com/office/drawing/2014/main" id="{EBFA3F2C-F756-4841-BC8B-3CCB3DE78FD3}"/>
              </a:ext>
            </a:extLst>
          </p:cNvPr>
          <p:cNvSpPr>
            <a:spLocks noGrp="1"/>
          </p:cNvSpPr>
          <p:nvPr>
            <p:ph type="subTitle" idx="1"/>
          </p:nvPr>
        </p:nvSpPr>
        <p:spPr>
          <a:xfrm>
            <a:off x="714375" y="1258888"/>
            <a:ext cx="3400425" cy="2459037"/>
          </a:xfrm>
        </p:spPr>
        <p:txBody>
          <a:bodyPr/>
          <a:lstStyle/>
          <a:p>
            <a:r>
              <a:rPr lang="en-US" dirty="0">
                <a:solidFill>
                  <a:schemeClr val="accent5"/>
                </a:solidFill>
              </a:rPr>
              <a:t>Regression analysis of duration of staying with the bank against age  of the customers.</a:t>
            </a:r>
          </a:p>
          <a:p>
            <a:endParaRPr lang="en-US" dirty="0">
              <a:solidFill>
                <a:schemeClr val="accent5"/>
              </a:solidFill>
            </a:endParaRPr>
          </a:p>
          <a:p>
            <a:r>
              <a:rPr lang="en-US" dirty="0">
                <a:solidFill>
                  <a:schemeClr val="accent5"/>
                </a:solidFill>
              </a:rPr>
              <a:t>As the customers grow older by a year, they tends to stay with the bank.</a:t>
            </a:r>
          </a:p>
          <a:p>
            <a:endParaRPr lang="en-US" dirty="0">
              <a:solidFill>
                <a:schemeClr val="accent5"/>
              </a:solidFill>
            </a:endParaRPr>
          </a:p>
          <a:p>
            <a:r>
              <a:rPr lang="en-US" dirty="0">
                <a:solidFill>
                  <a:schemeClr val="accent5"/>
                </a:solidFill>
              </a:rPr>
              <a:t>This suggests that increase in the age of the customer by a year will increase the period of staying with bank by 0.79%.</a:t>
            </a:r>
            <a:endParaRPr lang="en-GB" dirty="0">
              <a:solidFill>
                <a:schemeClr val="accent5"/>
              </a:solidFill>
            </a:endParaRPr>
          </a:p>
        </p:txBody>
      </p:sp>
      <p:pic>
        <p:nvPicPr>
          <p:cNvPr id="5" name="Picture 2">
            <a:extLst>
              <a:ext uri="{FF2B5EF4-FFF2-40B4-BE49-F238E27FC236}">
                <a16:creationId xmlns:a16="http://schemas.microsoft.com/office/drawing/2014/main" id="{9A9EA453-A2E8-4412-82CB-FECBEDA70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004" y="779314"/>
            <a:ext cx="4311734" cy="341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41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7406443" cy="2935404"/>
          </a:xfrm>
        </p:spPr>
        <p:txBody>
          <a:bodyPr/>
          <a:lstStyle/>
          <a:p>
            <a:r>
              <a:rPr lang="en-US" dirty="0"/>
              <a:t>The third question we are looking at is whether how long a customer has been inactive and how long they have been with the bank can give any indication of when a customer may leave.</a:t>
            </a:r>
          </a:p>
          <a:p>
            <a:pPr marL="114300" indent="0">
              <a:buNone/>
            </a:pPr>
            <a:endParaRPr lang="en-US" dirty="0"/>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a:t>
            </a:r>
            <a:endParaRPr lang="en-GB" dirty="0"/>
          </a:p>
        </p:txBody>
      </p:sp>
      <p:pic>
        <p:nvPicPr>
          <p:cNvPr id="6" name="Picture 5" descr="Chart, pie chart&#10;&#10;Description automatically generated">
            <a:extLst>
              <a:ext uri="{FF2B5EF4-FFF2-40B4-BE49-F238E27FC236}">
                <a16:creationId xmlns:a16="http://schemas.microsoft.com/office/drawing/2014/main" id="{0090BC4C-112C-4512-A0C1-C49535AB46CA}"/>
              </a:ext>
            </a:extLst>
          </p:cNvPr>
          <p:cNvPicPr>
            <a:picLocks noChangeAspect="1"/>
          </p:cNvPicPr>
          <p:nvPr/>
        </p:nvPicPr>
        <p:blipFill>
          <a:blip r:embed="rId2"/>
          <a:stretch>
            <a:fillRect/>
          </a:stretch>
        </p:blipFill>
        <p:spPr>
          <a:xfrm>
            <a:off x="3806149" y="1546860"/>
            <a:ext cx="3529012" cy="3417570"/>
          </a:xfrm>
          <a:prstGeom prst="rect">
            <a:avLst/>
          </a:prstGeom>
        </p:spPr>
      </p:pic>
    </p:spTree>
    <p:extLst>
      <p:ext uri="{BB962C8B-B14F-4D97-AF65-F5344CB8AC3E}">
        <p14:creationId xmlns:p14="http://schemas.microsoft.com/office/powerpoint/2010/main" val="271651850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dirty="0"/>
              <a:t>We then created a stacked column chart to show the status of customers sorted by the months inactive.</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cont.</a:t>
            </a:r>
            <a:endParaRPr lang="en-GB" dirty="0"/>
          </a:p>
        </p:txBody>
      </p:sp>
      <p:pic>
        <p:nvPicPr>
          <p:cNvPr id="6" name="Picture 5" descr="Chart, bar chart&#10;&#10;Description automatically generated">
            <a:extLst>
              <a:ext uri="{FF2B5EF4-FFF2-40B4-BE49-F238E27FC236}">
                <a16:creationId xmlns:a16="http://schemas.microsoft.com/office/drawing/2014/main" id="{A77BBAAE-B28C-4CCE-9931-B36D2EEF0699}"/>
              </a:ext>
            </a:extLst>
          </p:cNvPr>
          <p:cNvPicPr>
            <a:picLocks noChangeAspect="1"/>
          </p:cNvPicPr>
          <p:nvPr/>
        </p:nvPicPr>
        <p:blipFill>
          <a:blip r:embed="rId2"/>
          <a:stretch>
            <a:fillRect/>
          </a:stretch>
        </p:blipFill>
        <p:spPr>
          <a:xfrm>
            <a:off x="4417520" y="1259225"/>
            <a:ext cx="3757397" cy="3048000"/>
          </a:xfrm>
          <a:prstGeom prst="rect">
            <a:avLst/>
          </a:prstGeom>
        </p:spPr>
      </p:pic>
    </p:spTree>
    <p:extLst>
      <p:ext uri="{BB962C8B-B14F-4D97-AF65-F5344CB8AC3E}">
        <p14:creationId xmlns:p14="http://schemas.microsoft.com/office/powerpoint/2010/main" val="1203637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dirty="0"/>
              <a:t>We then created a stacked column chart to show the status of customers sorted by the months on the book.</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cont.</a:t>
            </a:r>
            <a:endParaRPr lang="en-GB" dirty="0"/>
          </a:p>
        </p:txBody>
      </p:sp>
      <p:pic>
        <p:nvPicPr>
          <p:cNvPr id="5" name="Picture 4" descr="Chart, bar chart&#10;&#10;Description automatically generated">
            <a:extLst>
              <a:ext uri="{FF2B5EF4-FFF2-40B4-BE49-F238E27FC236}">
                <a16:creationId xmlns:a16="http://schemas.microsoft.com/office/drawing/2014/main" id="{CE53D76C-5DEA-40C3-B8CB-6A536A71F5D1}"/>
              </a:ext>
            </a:extLst>
          </p:cNvPr>
          <p:cNvPicPr>
            <a:picLocks noChangeAspect="1"/>
          </p:cNvPicPr>
          <p:nvPr/>
        </p:nvPicPr>
        <p:blipFill>
          <a:blip r:embed="rId2"/>
          <a:stretch>
            <a:fillRect/>
          </a:stretch>
        </p:blipFill>
        <p:spPr>
          <a:xfrm>
            <a:off x="4402192" y="1142206"/>
            <a:ext cx="4057988" cy="3291840"/>
          </a:xfrm>
          <a:prstGeom prst="rect">
            <a:avLst/>
          </a:prstGeom>
        </p:spPr>
      </p:pic>
    </p:spTree>
    <p:extLst>
      <p:ext uri="{BB962C8B-B14F-4D97-AF65-F5344CB8AC3E}">
        <p14:creationId xmlns:p14="http://schemas.microsoft.com/office/powerpoint/2010/main" val="4343500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Hello!</a:t>
            </a:r>
            <a:endParaRPr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7951D2EE-09D6-40D3-8B7D-80EB8772B624}"/>
              </a:ext>
            </a:extLst>
          </p:cNvPr>
          <p:cNvSpPr txBox="1"/>
          <p:nvPr/>
        </p:nvSpPr>
        <p:spPr>
          <a:xfrm>
            <a:off x="2635410" y="2851593"/>
            <a:ext cx="4012203" cy="738664"/>
          </a:xfrm>
          <a:prstGeom prst="rect">
            <a:avLst/>
          </a:prstGeom>
          <a:noFill/>
        </p:spPr>
        <p:txBody>
          <a:bodyPr wrap="square" rtlCol="0">
            <a:spAutoFit/>
          </a:bodyPr>
          <a:lstStyle/>
          <a:p>
            <a:pPr algn="ctr"/>
            <a:r>
              <a:rPr lang="en-US" dirty="0">
                <a:solidFill>
                  <a:schemeClr val="tx1"/>
                </a:solidFill>
              </a:rPr>
              <a:t>A presentation brought to you by:</a:t>
            </a:r>
          </a:p>
          <a:p>
            <a:pPr algn="ctr"/>
            <a:endParaRPr lang="en-US" dirty="0">
              <a:solidFill>
                <a:schemeClr val="tx1"/>
              </a:solidFill>
            </a:endParaRPr>
          </a:p>
          <a:p>
            <a:pPr algn="ctr"/>
            <a:r>
              <a:rPr lang="en-US" dirty="0">
                <a:solidFill>
                  <a:schemeClr val="tx1"/>
                </a:solidFill>
              </a:rPr>
              <a:t>No Pun Indented</a:t>
            </a:r>
            <a:endParaRPr lang="en-GB" dirty="0">
              <a:solidFill>
                <a:schemeClr val="tx1"/>
              </a:solidFill>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7172401" cy="2935404"/>
          </a:xfrm>
        </p:spPr>
        <p:txBody>
          <a:bodyPr/>
          <a:lstStyle/>
          <a:p>
            <a:r>
              <a:rPr lang="en-US" sz="1600" dirty="0"/>
              <a:t>So, what do these visualizations tell us and what conclusions can we draw from this?</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conclusions</a:t>
            </a:r>
            <a:endParaRPr lang="en-GB" dirty="0"/>
          </a:p>
        </p:txBody>
      </p:sp>
    </p:spTree>
    <p:extLst>
      <p:ext uri="{BB962C8B-B14F-4D97-AF65-F5344CB8AC3E}">
        <p14:creationId xmlns:p14="http://schemas.microsoft.com/office/powerpoint/2010/main" val="17419827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7F233C-6070-4634-A677-B5A6BA2F6364}"/>
              </a:ext>
            </a:extLst>
          </p:cNvPr>
          <p:cNvSpPr>
            <a:spLocks noGrp="1"/>
          </p:cNvSpPr>
          <p:nvPr>
            <p:ph type="title"/>
          </p:nvPr>
        </p:nvSpPr>
        <p:spPr/>
        <p:txBody>
          <a:bodyPr/>
          <a:lstStyle/>
          <a:p>
            <a:r>
              <a:rPr lang="en-US" dirty="0"/>
              <a:t>Question 4</a:t>
            </a:r>
            <a:endParaRPr lang="en-GB" dirty="0"/>
          </a:p>
        </p:txBody>
      </p:sp>
      <p:sp>
        <p:nvSpPr>
          <p:cNvPr id="9" name="Rectangle 8">
            <a:extLst>
              <a:ext uri="{FF2B5EF4-FFF2-40B4-BE49-F238E27FC236}">
                <a16:creationId xmlns:a16="http://schemas.microsoft.com/office/drawing/2014/main" id="{C3EB9C4C-81CB-4BFB-B37F-7005C744A2D1}"/>
              </a:ext>
            </a:extLst>
          </p:cNvPr>
          <p:cNvSpPr/>
          <p:nvPr/>
        </p:nvSpPr>
        <p:spPr>
          <a:xfrm>
            <a:off x="4522214" y="691320"/>
            <a:ext cx="3089001" cy="3760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66DF0FC-EECD-4D86-8A86-1DA6F421576D}"/>
              </a:ext>
            </a:extLst>
          </p:cNvPr>
          <p:cNvSpPr/>
          <p:nvPr/>
        </p:nvSpPr>
        <p:spPr>
          <a:xfrm>
            <a:off x="556889" y="1624528"/>
            <a:ext cx="3740125" cy="28275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1" name="Picture 10" descr="Chart, line chart&#10;&#10;Description automatically generated">
            <a:extLst>
              <a:ext uri="{FF2B5EF4-FFF2-40B4-BE49-F238E27FC236}">
                <a16:creationId xmlns:a16="http://schemas.microsoft.com/office/drawing/2014/main" id="{2BDD0A0E-449F-456A-9EA0-AD85BB482C1E}"/>
              </a:ext>
            </a:extLst>
          </p:cNvPr>
          <p:cNvPicPr>
            <a:picLocks noChangeAspect="1"/>
          </p:cNvPicPr>
          <p:nvPr/>
        </p:nvPicPr>
        <p:blipFill>
          <a:blip r:embed="rId2"/>
          <a:stretch>
            <a:fillRect/>
          </a:stretch>
        </p:blipFill>
        <p:spPr>
          <a:xfrm>
            <a:off x="733655" y="1783615"/>
            <a:ext cx="3303671" cy="2425709"/>
          </a:xfrm>
          <a:prstGeom prst="rect">
            <a:avLst/>
          </a:prstGeom>
        </p:spPr>
      </p:pic>
      <p:pic>
        <p:nvPicPr>
          <p:cNvPr id="12" name="Picture 11" descr="Chart, bar chart&#10;&#10;Description automatically generated">
            <a:extLst>
              <a:ext uri="{FF2B5EF4-FFF2-40B4-BE49-F238E27FC236}">
                <a16:creationId xmlns:a16="http://schemas.microsoft.com/office/drawing/2014/main" id="{1356FAF9-99E9-436D-AFBC-222C7427ADED}"/>
              </a:ext>
            </a:extLst>
          </p:cNvPr>
          <p:cNvPicPr>
            <a:picLocks noChangeAspect="1"/>
          </p:cNvPicPr>
          <p:nvPr/>
        </p:nvPicPr>
        <p:blipFill>
          <a:blip r:embed="rId3"/>
          <a:stretch>
            <a:fillRect/>
          </a:stretch>
        </p:blipFill>
        <p:spPr>
          <a:xfrm>
            <a:off x="4596659" y="807945"/>
            <a:ext cx="2884735" cy="1709956"/>
          </a:xfrm>
          <a:prstGeom prst="rect">
            <a:avLst/>
          </a:prstGeom>
        </p:spPr>
      </p:pic>
      <p:pic>
        <p:nvPicPr>
          <p:cNvPr id="13" name="Picture 12" descr="Chart, bar chart&#10;&#10;Description automatically generated">
            <a:extLst>
              <a:ext uri="{FF2B5EF4-FFF2-40B4-BE49-F238E27FC236}">
                <a16:creationId xmlns:a16="http://schemas.microsoft.com/office/drawing/2014/main" id="{22A17609-DFEA-413A-B494-32FAFB2591AA}"/>
              </a:ext>
            </a:extLst>
          </p:cNvPr>
          <p:cNvPicPr>
            <a:picLocks noChangeAspect="1"/>
          </p:cNvPicPr>
          <p:nvPr/>
        </p:nvPicPr>
        <p:blipFill>
          <a:blip r:embed="rId4"/>
          <a:stretch>
            <a:fillRect/>
          </a:stretch>
        </p:blipFill>
        <p:spPr>
          <a:xfrm>
            <a:off x="4838989" y="2571750"/>
            <a:ext cx="2642405" cy="1763805"/>
          </a:xfrm>
          <a:prstGeom prst="rect">
            <a:avLst/>
          </a:prstGeom>
        </p:spPr>
      </p:pic>
    </p:spTree>
    <p:extLst>
      <p:ext uri="{BB962C8B-B14F-4D97-AF65-F5344CB8AC3E}">
        <p14:creationId xmlns:p14="http://schemas.microsoft.com/office/powerpoint/2010/main" val="1766795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47AD5E3-5540-4D2D-8729-0C6838B82131}"/>
              </a:ext>
            </a:extLst>
          </p:cNvPr>
          <p:cNvSpPr>
            <a:spLocks noGrp="1"/>
          </p:cNvSpPr>
          <p:nvPr>
            <p:ph type="subTitle" idx="1"/>
          </p:nvPr>
        </p:nvSpPr>
        <p:spPr>
          <a:xfrm>
            <a:off x="714300" y="1259225"/>
            <a:ext cx="4044736" cy="417175"/>
          </a:xfrm>
        </p:spPr>
        <p:txBody>
          <a:bodyPr/>
          <a:lstStyle/>
          <a:p>
            <a:r>
              <a:rPr lang="en-GB" dirty="0"/>
              <a:t>Card category comparison against income.</a:t>
            </a:r>
          </a:p>
          <a:p>
            <a:endParaRPr lang="en-GB" dirty="0"/>
          </a:p>
        </p:txBody>
      </p:sp>
      <p:sp>
        <p:nvSpPr>
          <p:cNvPr id="3" name="Title 2">
            <a:extLst>
              <a:ext uri="{FF2B5EF4-FFF2-40B4-BE49-F238E27FC236}">
                <a16:creationId xmlns:a16="http://schemas.microsoft.com/office/drawing/2014/main" id="{874A6A52-21E2-4FE1-8ED9-769CF164BB25}"/>
              </a:ext>
            </a:extLst>
          </p:cNvPr>
          <p:cNvSpPr>
            <a:spLocks noGrp="1"/>
          </p:cNvSpPr>
          <p:nvPr>
            <p:ph type="title"/>
          </p:nvPr>
        </p:nvSpPr>
        <p:spPr/>
        <p:txBody>
          <a:bodyPr/>
          <a:lstStyle/>
          <a:p>
            <a:r>
              <a:rPr lang="en-US" dirty="0"/>
              <a:t>Question 5</a:t>
            </a:r>
            <a:endParaRPr lang="en-GB" dirty="0"/>
          </a:p>
        </p:txBody>
      </p:sp>
      <p:pic>
        <p:nvPicPr>
          <p:cNvPr id="4" name="Picture 3" descr="Chart, bar chart&#10;&#10;Description automatically generated">
            <a:extLst>
              <a:ext uri="{FF2B5EF4-FFF2-40B4-BE49-F238E27FC236}">
                <a16:creationId xmlns:a16="http://schemas.microsoft.com/office/drawing/2014/main" id="{FDF51CB5-1557-4266-A415-4ECDF6CA5B4D}"/>
              </a:ext>
            </a:extLst>
          </p:cNvPr>
          <p:cNvPicPr>
            <a:picLocks noChangeAspect="1"/>
          </p:cNvPicPr>
          <p:nvPr/>
        </p:nvPicPr>
        <p:blipFill>
          <a:blip r:embed="rId2"/>
          <a:stretch>
            <a:fillRect/>
          </a:stretch>
        </p:blipFill>
        <p:spPr>
          <a:xfrm>
            <a:off x="793456" y="1583516"/>
            <a:ext cx="4712377" cy="2939078"/>
          </a:xfrm>
          <a:prstGeom prst="rect">
            <a:avLst/>
          </a:prstGeom>
        </p:spPr>
      </p:pic>
      <p:sp>
        <p:nvSpPr>
          <p:cNvPr id="5" name="TextBox 4">
            <a:extLst>
              <a:ext uri="{FF2B5EF4-FFF2-40B4-BE49-F238E27FC236}">
                <a16:creationId xmlns:a16="http://schemas.microsoft.com/office/drawing/2014/main" id="{2A9E9594-0363-42BA-A5C5-D90663F4879E}"/>
              </a:ext>
            </a:extLst>
          </p:cNvPr>
          <p:cNvSpPr txBox="1"/>
          <p:nvPr/>
        </p:nvSpPr>
        <p:spPr>
          <a:xfrm>
            <a:off x="5997376" y="1797002"/>
            <a:ext cx="1928733" cy="2031325"/>
          </a:xfrm>
          <a:prstGeom prst="rect">
            <a:avLst/>
          </a:prstGeom>
          <a:noFill/>
        </p:spPr>
        <p:txBody>
          <a:bodyPr wrap="none" rtlCol="0">
            <a:spAutoFit/>
          </a:bodyPr>
          <a:lstStyle/>
          <a:p>
            <a:r>
              <a:rPr lang="en-GB" sz="1800" b="1" dirty="0">
                <a:solidFill>
                  <a:schemeClr val="tx1"/>
                </a:solidFill>
              </a:rPr>
              <a:t>Blue:        93.2%</a:t>
            </a:r>
          </a:p>
          <a:p>
            <a:endParaRPr lang="en-GB" sz="1800" b="1" dirty="0">
              <a:solidFill>
                <a:schemeClr val="tx1"/>
              </a:solidFill>
            </a:endParaRPr>
          </a:p>
          <a:p>
            <a:r>
              <a:rPr lang="en-GB" sz="1800" b="1" dirty="0">
                <a:solidFill>
                  <a:schemeClr val="tx1"/>
                </a:solidFill>
              </a:rPr>
              <a:t>Silver:       5.5%</a:t>
            </a:r>
          </a:p>
          <a:p>
            <a:endParaRPr lang="en-GB" sz="1800" b="1" dirty="0">
              <a:solidFill>
                <a:schemeClr val="tx1"/>
              </a:solidFill>
            </a:endParaRPr>
          </a:p>
          <a:p>
            <a:r>
              <a:rPr lang="en-GB" sz="1800" b="1" dirty="0">
                <a:solidFill>
                  <a:schemeClr val="tx1"/>
                </a:solidFill>
              </a:rPr>
              <a:t>Gold:        1.1%</a:t>
            </a:r>
          </a:p>
          <a:p>
            <a:endParaRPr lang="en-GB" sz="1800" b="1" dirty="0">
              <a:solidFill>
                <a:schemeClr val="tx1"/>
              </a:solidFill>
            </a:endParaRPr>
          </a:p>
          <a:p>
            <a:r>
              <a:rPr lang="en-GB" sz="1800" b="1" dirty="0">
                <a:solidFill>
                  <a:schemeClr val="tx1"/>
                </a:solidFill>
              </a:rPr>
              <a:t>Platinum:  0.2%</a:t>
            </a:r>
          </a:p>
        </p:txBody>
      </p:sp>
    </p:spTree>
    <p:extLst>
      <p:ext uri="{BB962C8B-B14F-4D97-AF65-F5344CB8AC3E}">
        <p14:creationId xmlns:p14="http://schemas.microsoft.com/office/powerpoint/2010/main" val="2944719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BC6ACB7-A2E3-4146-8B1B-665D78A367AE}"/>
              </a:ext>
            </a:extLst>
          </p:cNvPr>
          <p:cNvSpPr>
            <a:spLocks noGrp="1"/>
          </p:cNvSpPr>
          <p:nvPr>
            <p:ph type="subTitle" idx="1"/>
          </p:nvPr>
        </p:nvSpPr>
        <p:spPr>
          <a:xfrm>
            <a:off x="714300" y="1259225"/>
            <a:ext cx="5386200" cy="472593"/>
          </a:xfrm>
        </p:spPr>
        <p:txBody>
          <a:bodyPr/>
          <a:lstStyle/>
          <a:p>
            <a:r>
              <a:rPr lang="en-GB" dirty="0"/>
              <a:t>Card category comparison against attrition.</a:t>
            </a:r>
          </a:p>
          <a:p>
            <a:endParaRPr lang="en-GB" dirty="0"/>
          </a:p>
        </p:txBody>
      </p:sp>
      <p:sp>
        <p:nvSpPr>
          <p:cNvPr id="3" name="Title 2">
            <a:extLst>
              <a:ext uri="{FF2B5EF4-FFF2-40B4-BE49-F238E27FC236}">
                <a16:creationId xmlns:a16="http://schemas.microsoft.com/office/drawing/2014/main" id="{AA32E428-6503-41E1-90DC-E59235C4159E}"/>
              </a:ext>
            </a:extLst>
          </p:cNvPr>
          <p:cNvSpPr>
            <a:spLocks noGrp="1"/>
          </p:cNvSpPr>
          <p:nvPr>
            <p:ph type="title"/>
          </p:nvPr>
        </p:nvSpPr>
        <p:spPr/>
        <p:txBody>
          <a:bodyPr/>
          <a:lstStyle/>
          <a:p>
            <a:r>
              <a:rPr lang="en-US" dirty="0"/>
              <a:t>Question 5 cont.</a:t>
            </a:r>
            <a:endParaRPr lang="en-GB" dirty="0"/>
          </a:p>
        </p:txBody>
      </p:sp>
      <p:pic>
        <p:nvPicPr>
          <p:cNvPr id="4" name="Picture 3" descr="Chart, bar chart, waterfall chart&#10;&#10;Description automatically generated">
            <a:extLst>
              <a:ext uri="{FF2B5EF4-FFF2-40B4-BE49-F238E27FC236}">
                <a16:creationId xmlns:a16="http://schemas.microsoft.com/office/drawing/2014/main" id="{5D176943-E9E6-443F-ADBD-CD9FA7335669}"/>
              </a:ext>
            </a:extLst>
          </p:cNvPr>
          <p:cNvPicPr>
            <a:picLocks noChangeAspect="1"/>
          </p:cNvPicPr>
          <p:nvPr/>
        </p:nvPicPr>
        <p:blipFill>
          <a:blip r:embed="rId2"/>
          <a:stretch>
            <a:fillRect/>
          </a:stretch>
        </p:blipFill>
        <p:spPr>
          <a:xfrm>
            <a:off x="834666" y="1606206"/>
            <a:ext cx="4385329" cy="2864219"/>
          </a:xfrm>
          <a:prstGeom prst="rect">
            <a:avLst/>
          </a:prstGeom>
        </p:spPr>
      </p:pic>
      <p:sp>
        <p:nvSpPr>
          <p:cNvPr id="5" name="TextBox 4">
            <a:extLst>
              <a:ext uri="{FF2B5EF4-FFF2-40B4-BE49-F238E27FC236}">
                <a16:creationId xmlns:a16="http://schemas.microsoft.com/office/drawing/2014/main" id="{841CCF80-51A3-4D7A-9FC2-D21CE11DBAA2}"/>
              </a:ext>
            </a:extLst>
          </p:cNvPr>
          <p:cNvSpPr txBox="1"/>
          <p:nvPr/>
        </p:nvSpPr>
        <p:spPr>
          <a:xfrm>
            <a:off x="5272658" y="1676026"/>
            <a:ext cx="2159566" cy="2308324"/>
          </a:xfrm>
          <a:prstGeom prst="rect">
            <a:avLst/>
          </a:prstGeom>
          <a:noFill/>
        </p:spPr>
        <p:txBody>
          <a:bodyPr wrap="none" rtlCol="0">
            <a:spAutoFit/>
          </a:bodyPr>
          <a:lstStyle/>
          <a:p>
            <a:r>
              <a:rPr lang="en-GB" sz="1800" b="1" dirty="0">
                <a:solidFill>
                  <a:schemeClr val="tx1"/>
                </a:solidFill>
              </a:rPr>
              <a:t>              EXISTING</a:t>
            </a:r>
          </a:p>
          <a:p>
            <a:r>
              <a:rPr lang="en-GB" sz="1800" b="1" dirty="0">
                <a:solidFill>
                  <a:schemeClr val="tx1"/>
                </a:solidFill>
              </a:rPr>
              <a:t>Blue:         93.1%</a:t>
            </a:r>
          </a:p>
          <a:p>
            <a:endParaRPr lang="en-GB" sz="1800" b="1" dirty="0">
              <a:solidFill>
                <a:schemeClr val="tx1"/>
              </a:solidFill>
            </a:endParaRPr>
          </a:p>
          <a:p>
            <a:r>
              <a:rPr lang="en-GB" sz="1800" b="1" dirty="0">
                <a:solidFill>
                  <a:schemeClr val="tx1"/>
                </a:solidFill>
              </a:rPr>
              <a:t>Silver:       5.6%</a:t>
            </a:r>
          </a:p>
          <a:p>
            <a:endParaRPr lang="en-GB" sz="1800" b="1" dirty="0">
              <a:solidFill>
                <a:schemeClr val="tx1"/>
              </a:solidFill>
            </a:endParaRPr>
          </a:p>
          <a:p>
            <a:r>
              <a:rPr lang="en-GB" sz="1800" b="1" dirty="0">
                <a:solidFill>
                  <a:schemeClr val="tx1"/>
                </a:solidFill>
              </a:rPr>
              <a:t>Gold:         1.1%</a:t>
            </a:r>
          </a:p>
          <a:p>
            <a:endParaRPr lang="en-GB" sz="1800" b="1" dirty="0">
              <a:solidFill>
                <a:schemeClr val="tx1"/>
              </a:solidFill>
            </a:endParaRPr>
          </a:p>
          <a:p>
            <a:r>
              <a:rPr lang="en-GB" sz="1800" b="1" dirty="0">
                <a:solidFill>
                  <a:schemeClr val="tx1"/>
                </a:solidFill>
              </a:rPr>
              <a:t>Platinum:  0.2%</a:t>
            </a:r>
          </a:p>
        </p:txBody>
      </p:sp>
      <p:sp>
        <p:nvSpPr>
          <p:cNvPr id="6" name="TextBox 5">
            <a:extLst>
              <a:ext uri="{FF2B5EF4-FFF2-40B4-BE49-F238E27FC236}">
                <a16:creationId xmlns:a16="http://schemas.microsoft.com/office/drawing/2014/main" id="{3C9577B0-952B-41CD-972F-A64C49B548CF}"/>
              </a:ext>
            </a:extLst>
          </p:cNvPr>
          <p:cNvSpPr txBox="1"/>
          <p:nvPr/>
        </p:nvSpPr>
        <p:spPr>
          <a:xfrm>
            <a:off x="7432224" y="1676026"/>
            <a:ext cx="1338828" cy="2308324"/>
          </a:xfrm>
          <a:prstGeom prst="rect">
            <a:avLst/>
          </a:prstGeom>
          <a:noFill/>
        </p:spPr>
        <p:txBody>
          <a:bodyPr wrap="none" rtlCol="0">
            <a:spAutoFit/>
          </a:bodyPr>
          <a:lstStyle/>
          <a:p>
            <a:pPr algn="ctr"/>
            <a:r>
              <a:rPr lang="en-GB" sz="1800" b="1" dirty="0">
                <a:solidFill>
                  <a:schemeClr val="tx1"/>
                </a:solidFill>
              </a:rPr>
              <a:t>ATTRITED</a:t>
            </a:r>
          </a:p>
          <a:p>
            <a:pPr algn="ctr"/>
            <a:r>
              <a:rPr lang="en-GB" sz="1800" b="1" dirty="0">
                <a:solidFill>
                  <a:schemeClr val="tx1"/>
                </a:solidFill>
              </a:rPr>
              <a:t>93.4%</a:t>
            </a:r>
          </a:p>
          <a:p>
            <a:pPr algn="ctr"/>
            <a:endParaRPr lang="en-GB" sz="1800" b="1" dirty="0">
              <a:solidFill>
                <a:schemeClr val="tx1"/>
              </a:solidFill>
            </a:endParaRPr>
          </a:p>
          <a:p>
            <a:pPr algn="ctr"/>
            <a:r>
              <a:rPr lang="en-GB" sz="1800" b="1" dirty="0">
                <a:solidFill>
                  <a:schemeClr val="tx1"/>
                </a:solidFill>
              </a:rPr>
              <a:t>5.0%</a:t>
            </a:r>
          </a:p>
          <a:p>
            <a:pPr algn="ctr"/>
            <a:endParaRPr lang="en-GB" sz="1800" b="1" dirty="0">
              <a:solidFill>
                <a:schemeClr val="tx1"/>
              </a:solidFill>
            </a:endParaRPr>
          </a:p>
          <a:p>
            <a:pPr algn="ctr"/>
            <a:r>
              <a:rPr lang="en-GB" sz="1800" b="1" dirty="0">
                <a:solidFill>
                  <a:schemeClr val="tx1"/>
                </a:solidFill>
              </a:rPr>
              <a:t>1.3%</a:t>
            </a:r>
          </a:p>
          <a:p>
            <a:pPr algn="ctr"/>
            <a:endParaRPr lang="en-GB" sz="1800" b="1" dirty="0">
              <a:solidFill>
                <a:schemeClr val="tx1"/>
              </a:solidFill>
            </a:endParaRPr>
          </a:p>
          <a:p>
            <a:pPr algn="ctr"/>
            <a:r>
              <a:rPr lang="en-GB" sz="1800" b="1" dirty="0">
                <a:solidFill>
                  <a:schemeClr val="tx1"/>
                </a:solidFill>
              </a:rPr>
              <a:t>0.3%</a:t>
            </a:r>
          </a:p>
        </p:txBody>
      </p:sp>
    </p:spTree>
    <p:extLst>
      <p:ext uri="{BB962C8B-B14F-4D97-AF65-F5344CB8AC3E}">
        <p14:creationId xmlns:p14="http://schemas.microsoft.com/office/powerpoint/2010/main" val="301723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A3F03-3B4F-4055-A319-E93D50B127E6}"/>
              </a:ext>
            </a:extLst>
          </p:cNvPr>
          <p:cNvSpPr>
            <a:spLocks noGrp="1"/>
          </p:cNvSpPr>
          <p:nvPr>
            <p:ph type="subTitle" idx="1"/>
          </p:nvPr>
        </p:nvSpPr>
        <p:spPr>
          <a:xfrm>
            <a:off x="629775" y="856300"/>
            <a:ext cx="7715400" cy="799186"/>
          </a:xfrm>
        </p:spPr>
        <p:txBody>
          <a:bodyPr/>
          <a:lstStyle/>
          <a:p>
            <a:pPr marL="311150" indent="-171450">
              <a:spcBef>
                <a:spcPts val="1600"/>
              </a:spcBef>
              <a:buFont typeface="Arial" panose="020B0604020202020204" pitchFamily="34" charset="0"/>
              <a:buChar char="•"/>
            </a:pPr>
            <a:r>
              <a:rPr lang="en-US" sz="1200" b="1" i="1" dirty="0">
                <a:solidFill>
                  <a:schemeClr val="tx1"/>
                </a:solidFill>
                <a:effectLst/>
                <a:latin typeface="Helvetica Neue"/>
              </a:rPr>
              <a:t>Do customers on higher income have higher transaction levels? Is there any correlation between transaction amounts and how long customers have been inactive? </a:t>
            </a:r>
          </a:p>
          <a:p>
            <a:pPr marL="139700" indent="0">
              <a:spcBef>
                <a:spcPts val="1600"/>
              </a:spcBef>
              <a:buNone/>
            </a:pPr>
            <a:endParaRPr lang="en-US" sz="1050" b="1" dirty="0">
              <a:solidFill>
                <a:schemeClr val="tx1"/>
              </a:solidFill>
            </a:endParaRPr>
          </a:p>
        </p:txBody>
      </p:sp>
      <p:sp>
        <p:nvSpPr>
          <p:cNvPr id="3" name="Title 2">
            <a:extLst>
              <a:ext uri="{FF2B5EF4-FFF2-40B4-BE49-F238E27FC236}">
                <a16:creationId xmlns:a16="http://schemas.microsoft.com/office/drawing/2014/main" id="{F5EC367A-8FDB-489D-AC06-7B4159683CFC}"/>
              </a:ext>
            </a:extLst>
          </p:cNvPr>
          <p:cNvSpPr>
            <a:spLocks noGrp="1"/>
          </p:cNvSpPr>
          <p:nvPr>
            <p:ph type="title"/>
          </p:nvPr>
        </p:nvSpPr>
        <p:spPr/>
        <p:txBody>
          <a:bodyPr/>
          <a:lstStyle/>
          <a:p>
            <a:r>
              <a:rPr lang="en-GB" dirty="0"/>
              <a:t>Question 6</a:t>
            </a:r>
            <a:endParaRPr lang="en-US" dirty="0"/>
          </a:p>
        </p:txBody>
      </p:sp>
      <p:pic>
        <p:nvPicPr>
          <p:cNvPr id="5" name="Picture 4" descr="Chart, bar chart&#10;&#10;Description automatically generated">
            <a:extLst>
              <a:ext uri="{FF2B5EF4-FFF2-40B4-BE49-F238E27FC236}">
                <a16:creationId xmlns:a16="http://schemas.microsoft.com/office/drawing/2014/main" id="{5F717143-6EF9-404C-AF73-283DBFDE2EF6}"/>
              </a:ext>
            </a:extLst>
          </p:cNvPr>
          <p:cNvPicPr>
            <a:picLocks noChangeAspect="1"/>
          </p:cNvPicPr>
          <p:nvPr/>
        </p:nvPicPr>
        <p:blipFill>
          <a:blip r:embed="rId2"/>
          <a:stretch>
            <a:fillRect/>
          </a:stretch>
        </p:blipFill>
        <p:spPr>
          <a:xfrm>
            <a:off x="4824712" y="1655486"/>
            <a:ext cx="3770774" cy="2828080"/>
          </a:xfrm>
          <a:prstGeom prst="rect">
            <a:avLst/>
          </a:prstGeom>
        </p:spPr>
      </p:pic>
      <p:sp>
        <p:nvSpPr>
          <p:cNvPr id="6" name="Subtitle 1">
            <a:extLst>
              <a:ext uri="{FF2B5EF4-FFF2-40B4-BE49-F238E27FC236}">
                <a16:creationId xmlns:a16="http://schemas.microsoft.com/office/drawing/2014/main" id="{E3BD0D1B-E185-452D-A1F1-20DD88D0097B}"/>
              </a:ext>
            </a:extLst>
          </p:cNvPr>
          <p:cNvSpPr txBox="1">
            <a:spLocks/>
          </p:cNvSpPr>
          <p:nvPr/>
        </p:nvSpPr>
        <p:spPr>
          <a:xfrm>
            <a:off x="798825" y="1655486"/>
            <a:ext cx="3281397" cy="2646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200"/>
              <a:buFont typeface="Arimo"/>
              <a:buAutoNum type="arabicPeriod"/>
              <a:defRPr sz="12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9pPr>
          </a:lstStyle>
          <a:p>
            <a:pPr marL="311150" indent="-171450">
              <a:spcBef>
                <a:spcPts val="1600"/>
              </a:spcBef>
              <a:buFont typeface="Arial" panose="020B0604020202020204" pitchFamily="34" charset="0"/>
              <a:buChar char="•"/>
            </a:pPr>
            <a:r>
              <a:rPr lang="en-US" sz="1200" b="1" i="1" dirty="0">
                <a:solidFill>
                  <a:schemeClr val="tx1"/>
                </a:solidFill>
                <a:latin typeface="Helvetica Neue"/>
              </a:rPr>
              <a:t>In the first part we analyzed a relationship between the income level vs. the customers </a:t>
            </a:r>
          </a:p>
          <a:p>
            <a:pPr marL="139700" indent="0">
              <a:spcBef>
                <a:spcPts val="1600"/>
              </a:spcBef>
              <a:buNone/>
            </a:pPr>
            <a:endParaRPr lang="en-US" b="1" i="1" dirty="0">
              <a:solidFill>
                <a:schemeClr val="tx1"/>
              </a:solidFill>
              <a:latin typeface="Helvetica Neue"/>
            </a:endParaRPr>
          </a:p>
          <a:p>
            <a:pPr marL="311150" indent="-171450">
              <a:spcBef>
                <a:spcPts val="1600"/>
              </a:spcBef>
              <a:buFont typeface="Arial" panose="020B0604020202020204" pitchFamily="34" charset="0"/>
              <a:buChar char="•"/>
            </a:pPr>
            <a:r>
              <a:rPr lang="en-US" sz="1200" b="1" i="1" dirty="0">
                <a:solidFill>
                  <a:schemeClr val="tx1"/>
                </a:solidFill>
                <a:latin typeface="Helvetica Neue"/>
              </a:rPr>
              <a:t>What conclusion do we draw here?</a:t>
            </a:r>
          </a:p>
        </p:txBody>
      </p:sp>
    </p:spTree>
    <p:extLst>
      <p:ext uri="{BB962C8B-B14F-4D97-AF65-F5344CB8AC3E}">
        <p14:creationId xmlns:p14="http://schemas.microsoft.com/office/powerpoint/2010/main" val="8708718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A3F03-3B4F-4055-A319-E93D50B127E6}"/>
              </a:ext>
            </a:extLst>
          </p:cNvPr>
          <p:cNvSpPr>
            <a:spLocks noGrp="1"/>
          </p:cNvSpPr>
          <p:nvPr>
            <p:ph type="subTitle" idx="1"/>
          </p:nvPr>
        </p:nvSpPr>
        <p:spPr>
          <a:xfrm>
            <a:off x="637459" y="1028704"/>
            <a:ext cx="7715400" cy="605700"/>
          </a:xfrm>
        </p:spPr>
        <p:txBody>
          <a:bodyPr/>
          <a:lstStyle/>
          <a:p>
            <a:pPr marL="311150" indent="-171450">
              <a:spcBef>
                <a:spcPts val="1600"/>
              </a:spcBef>
              <a:buFont typeface="Arial" panose="020B0604020202020204" pitchFamily="34" charset="0"/>
              <a:buChar char="•"/>
            </a:pPr>
            <a:r>
              <a:rPr lang="en-US" sz="1200" b="1" i="1" dirty="0">
                <a:solidFill>
                  <a:schemeClr val="tx1"/>
                </a:solidFill>
                <a:effectLst/>
                <a:latin typeface="Helvetica Neue"/>
              </a:rPr>
              <a:t>In th</a:t>
            </a:r>
            <a:r>
              <a:rPr lang="en-US" b="1" i="1" dirty="0">
                <a:solidFill>
                  <a:schemeClr val="tx1"/>
                </a:solidFill>
                <a:latin typeface="Helvetica Neue"/>
              </a:rPr>
              <a:t>e second part, a bar graph was created to show a relationship between the </a:t>
            </a:r>
          </a:p>
          <a:p>
            <a:pPr marL="139700" indent="0">
              <a:spcBef>
                <a:spcPts val="1600"/>
              </a:spcBef>
              <a:buNone/>
            </a:pPr>
            <a:endParaRPr lang="en-US" sz="1050" b="1" dirty="0">
              <a:solidFill>
                <a:schemeClr val="tx1"/>
              </a:solidFill>
            </a:endParaRPr>
          </a:p>
        </p:txBody>
      </p:sp>
      <p:sp>
        <p:nvSpPr>
          <p:cNvPr id="3" name="Title 2">
            <a:extLst>
              <a:ext uri="{FF2B5EF4-FFF2-40B4-BE49-F238E27FC236}">
                <a16:creationId xmlns:a16="http://schemas.microsoft.com/office/drawing/2014/main" id="{F5EC367A-8FDB-489D-AC06-7B4159683CFC}"/>
              </a:ext>
            </a:extLst>
          </p:cNvPr>
          <p:cNvSpPr>
            <a:spLocks noGrp="1"/>
          </p:cNvSpPr>
          <p:nvPr>
            <p:ph type="title"/>
          </p:nvPr>
        </p:nvSpPr>
        <p:spPr/>
        <p:txBody>
          <a:bodyPr/>
          <a:lstStyle/>
          <a:p>
            <a:r>
              <a:rPr lang="en-GB" dirty="0"/>
              <a:t>Question 6 CoNT</a:t>
            </a:r>
            <a:endParaRPr lang="en-US" dirty="0"/>
          </a:p>
        </p:txBody>
      </p:sp>
      <p:pic>
        <p:nvPicPr>
          <p:cNvPr id="6" name="Picture 5" descr="Chart, histogram&#10;&#10;Description automatically generated">
            <a:extLst>
              <a:ext uri="{FF2B5EF4-FFF2-40B4-BE49-F238E27FC236}">
                <a16:creationId xmlns:a16="http://schemas.microsoft.com/office/drawing/2014/main" id="{FADA3B30-A584-4755-B043-C0F51A0B2C3C}"/>
              </a:ext>
            </a:extLst>
          </p:cNvPr>
          <p:cNvPicPr>
            <a:picLocks noChangeAspect="1"/>
          </p:cNvPicPr>
          <p:nvPr/>
        </p:nvPicPr>
        <p:blipFill>
          <a:blip r:embed="rId2"/>
          <a:stretch>
            <a:fillRect/>
          </a:stretch>
        </p:blipFill>
        <p:spPr>
          <a:xfrm>
            <a:off x="5265094" y="1724730"/>
            <a:ext cx="3328023" cy="2496017"/>
          </a:xfrm>
          <a:prstGeom prst="rect">
            <a:avLst/>
          </a:prstGeom>
        </p:spPr>
      </p:pic>
      <p:sp>
        <p:nvSpPr>
          <p:cNvPr id="7" name="Subtitle 1">
            <a:extLst>
              <a:ext uri="{FF2B5EF4-FFF2-40B4-BE49-F238E27FC236}">
                <a16:creationId xmlns:a16="http://schemas.microsoft.com/office/drawing/2014/main" id="{60C9752F-7402-4953-82CA-71EE9935074E}"/>
              </a:ext>
            </a:extLst>
          </p:cNvPr>
          <p:cNvSpPr txBox="1">
            <a:spLocks/>
          </p:cNvSpPr>
          <p:nvPr/>
        </p:nvSpPr>
        <p:spPr>
          <a:xfrm>
            <a:off x="914084" y="1724730"/>
            <a:ext cx="3281397" cy="2646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200"/>
              <a:buFont typeface="Arimo"/>
              <a:buAutoNum type="arabicPeriod"/>
              <a:defRPr sz="12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9pPr>
          </a:lstStyle>
          <a:p>
            <a:pPr marL="311150" indent="-171450">
              <a:spcBef>
                <a:spcPts val="1600"/>
              </a:spcBef>
              <a:buFont typeface="Arial" panose="020B0604020202020204" pitchFamily="34" charset="0"/>
              <a:buChar char="•"/>
            </a:pPr>
            <a:r>
              <a:rPr lang="en-US" sz="1200" b="1" i="1" dirty="0">
                <a:solidFill>
                  <a:schemeClr val="tx1"/>
                </a:solidFill>
                <a:latin typeface="Helvetica Neue"/>
              </a:rPr>
              <a:t>In the second part we analyzed a relationship between number of transactions and Months Inactive. </a:t>
            </a:r>
          </a:p>
          <a:p>
            <a:pPr marL="311150" indent="-171450">
              <a:spcBef>
                <a:spcPts val="1600"/>
              </a:spcBef>
              <a:buFont typeface="Arial" panose="020B0604020202020204" pitchFamily="34" charset="0"/>
              <a:buChar char="•"/>
            </a:pPr>
            <a:r>
              <a:rPr lang="en-US" sz="1200" b="1" i="1" dirty="0">
                <a:solidFill>
                  <a:schemeClr val="tx1"/>
                </a:solidFill>
                <a:latin typeface="Helvetica Neue"/>
              </a:rPr>
              <a:t> What conclusion do we draw here?</a:t>
            </a:r>
          </a:p>
        </p:txBody>
      </p:sp>
    </p:spTree>
    <p:extLst>
      <p:ext uri="{BB962C8B-B14F-4D97-AF65-F5344CB8AC3E}">
        <p14:creationId xmlns:p14="http://schemas.microsoft.com/office/powerpoint/2010/main" val="1107120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E2F60D-F7FD-4074-A244-5015BB1E3BFF}"/>
              </a:ext>
            </a:extLst>
          </p:cNvPr>
          <p:cNvSpPr>
            <a:spLocks noGrp="1"/>
          </p:cNvSpPr>
          <p:nvPr>
            <p:ph type="subTitle" idx="1"/>
          </p:nvPr>
        </p:nvSpPr>
        <p:spPr/>
        <p:txBody>
          <a:bodyPr/>
          <a:lstStyle/>
          <a:p>
            <a:r>
              <a:rPr lang="en-US" sz="1600" dirty="0"/>
              <a:t>Did we really achieve our objective of finding out which customers may churn?</a:t>
            </a:r>
          </a:p>
          <a:p>
            <a:r>
              <a:rPr lang="en-US" sz="1600" dirty="0"/>
              <a:t>What did we find out?</a:t>
            </a:r>
          </a:p>
          <a:p>
            <a:r>
              <a:rPr lang="en-US" sz="1600" dirty="0"/>
              <a:t>What could we do if we had more time and resources?</a:t>
            </a:r>
            <a:endParaRPr lang="en-GB" sz="1600" dirty="0"/>
          </a:p>
        </p:txBody>
      </p:sp>
      <p:sp>
        <p:nvSpPr>
          <p:cNvPr id="3" name="Title 2">
            <a:extLst>
              <a:ext uri="{FF2B5EF4-FFF2-40B4-BE49-F238E27FC236}">
                <a16:creationId xmlns:a16="http://schemas.microsoft.com/office/drawing/2014/main" id="{B820F205-6F2B-4383-8D4B-6A529F3B0B5B}"/>
              </a:ext>
            </a:extLst>
          </p:cNvPr>
          <p:cNvSpPr>
            <a:spLocks noGrp="1"/>
          </p:cNvSpPr>
          <p:nvPr>
            <p:ph type="title"/>
          </p:nvPr>
        </p:nvSpPr>
        <p:spPr/>
        <p:txBody>
          <a:bodyPr/>
          <a:lstStyle/>
          <a:p>
            <a:r>
              <a:rPr lang="en-US" dirty="0"/>
              <a:t>Conclusions</a:t>
            </a:r>
            <a:endParaRPr lang="en-GB" dirty="0"/>
          </a:p>
        </p:txBody>
      </p:sp>
    </p:spTree>
    <p:extLst>
      <p:ext uri="{BB962C8B-B14F-4D97-AF65-F5344CB8AC3E}">
        <p14:creationId xmlns:p14="http://schemas.microsoft.com/office/powerpoint/2010/main" val="140870114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Any </a:t>
            </a:r>
            <a:r>
              <a:rPr lang="en" dirty="0"/>
              <a:t>questions</a:t>
            </a:r>
            <a:endParaRPr dirty="0"/>
          </a:p>
        </p:txBody>
      </p:sp>
      <p:sp>
        <p:nvSpPr>
          <p:cNvPr id="1354" name="Google Shape;1354;p5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355" name="Google Shape;1355;p52"/>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74" name="Google Shape;1374;p5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75" name="Google Shape;1375;p5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2">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9" y="829150"/>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2718346" y="2024713"/>
            <a:ext cx="6045091" cy="2289637"/>
          </a:xfrm>
          <a:prstGeom prst="rect">
            <a:avLst/>
          </a:prstGeom>
        </p:spPr>
        <p:txBody>
          <a:bodyPr spcFirstLastPara="1" wrap="square" lIns="91425" tIns="91425" rIns="91425" bIns="91425" anchor="t" anchorCtr="0">
            <a:noAutofit/>
          </a:bodyPr>
          <a:lstStyle/>
          <a:p>
            <a:pPr marL="285750" lvl="0" indent="-285750" algn="r" rtl="0">
              <a:spcBef>
                <a:spcPts val="0"/>
              </a:spcBef>
              <a:spcAft>
                <a:spcPts val="0"/>
              </a:spcAft>
              <a:buFont typeface="Arial" panose="020B0604020202020204" pitchFamily="34" charset="0"/>
              <a:buChar char="•"/>
            </a:pPr>
            <a:r>
              <a:rPr lang="en-US" sz="2000" b="0" i="0" dirty="0">
                <a:solidFill>
                  <a:schemeClr val="tx1"/>
                </a:solidFill>
                <a:effectLst/>
                <a:latin typeface="Helvetica Neue"/>
              </a:rPr>
              <a:t>Looking at customer information from a bank</a:t>
            </a:r>
          </a:p>
          <a:p>
            <a:pPr marL="285750" lvl="0" indent="-285750" algn="r" rtl="0">
              <a:spcBef>
                <a:spcPts val="0"/>
              </a:spcBef>
              <a:spcAft>
                <a:spcPts val="0"/>
              </a:spcAft>
              <a:buFont typeface="Arial" panose="020B0604020202020204" pitchFamily="34" charset="0"/>
              <a:buChar char="•"/>
            </a:pPr>
            <a:r>
              <a:rPr lang="en-US" sz="2000" dirty="0">
                <a:solidFill>
                  <a:schemeClr val="tx1"/>
                </a:solidFill>
                <a:latin typeface="Helvetica Neue"/>
              </a:rPr>
              <a:t>Using exploratory data analysis and comparisons</a:t>
            </a:r>
          </a:p>
          <a:p>
            <a:pPr marL="285750" indent="-285750">
              <a:buFont typeface="Arial" panose="020B0604020202020204" pitchFamily="34" charset="0"/>
              <a:buChar char="•"/>
            </a:pPr>
            <a:r>
              <a:rPr lang="en-US" sz="2000" dirty="0">
                <a:solidFill>
                  <a:schemeClr val="tx1"/>
                </a:solidFill>
                <a:latin typeface="Helvetica Neue"/>
              </a:rPr>
              <a:t>To gain insight into any customers that may churn</a:t>
            </a:r>
          </a:p>
          <a:p>
            <a:pPr marL="285750" lvl="0" indent="-285750" algn="r" rtl="0">
              <a:spcBef>
                <a:spcPts val="0"/>
              </a:spcBef>
              <a:spcAft>
                <a:spcPts val="0"/>
              </a:spcAft>
              <a:buFont typeface="Arial" panose="020B0604020202020204" pitchFamily="34" charset="0"/>
              <a:buChar char="•"/>
            </a:pPr>
            <a:endParaRPr lang="en-US" sz="2000" dirty="0">
              <a:solidFill>
                <a:schemeClr val="tx1"/>
              </a:solidFill>
              <a:latin typeface="Helvetica Neue"/>
            </a:endParaRPr>
          </a:p>
          <a:p>
            <a:pPr marL="285750" lvl="0" indent="-285750" algn="r" rtl="0">
              <a:spcBef>
                <a:spcPts val="0"/>
              </a:spcBef>
              <a:spcAft>
                <a:spcPts val="0"/>
              </a:spcAft>
              <a:buFont typeface="Arial" panose="020B0604020202020204" pitchFamily="34" charset="0"/>
              <a:buChar char="•"/>
            </a:pPr>
            <a:endParaRPr lang="en-US" sz="2000" b="0" i="0" dirty="0">
              <a:solidFill>
                <a:schemeClr val="tx1"/>
              </a:solidFill>
              <a:effectLst/>
              <a:latin typeface="Helvetica Neue"/>
            </a:endParaRPr>
          </a:p>
          <a:p>
            <a:pPr marL="0" lvl="0" indent="0" algn="r" rtl="0">
              <a:spcBef>
                <a:spcPts val="0"/>
              </a:spcBef>
              <a:spcAft>
                <a:spcPts val="0"/>
              </a:spcAft>
              <a:buNone/>
            </a:pPr>
            <a:endParaRPr lang="en-US" sz="2000" dirty="0">
              <a:solidFill>
                <a:schemeClr val="tx1"/>
              </a:solidFill>
              <a:latin typeface="Helvetica Neue"/>
            </a:endParaRP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44048"/>
            <a:chOff x="299357" y="956975"/>
            <a:chExt cx="3107245" cy="3244048"/>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2763261" y="365710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a:cxnSpLocks/>
          </p:cNvCxnSpPr>
          <p:nvPr/>
        </p:nvCxnSpPr>
        <p:spPr>
          <a:xfrm>
            <a:off x="5132832" y="1739175"/>
            <a:ext cx="3345202"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228600" indent="-228600"/>
            <a:r>
              <a:rPr lang="en-US" sz="1800" dirty="0"/>
              <a:t>Where did we find the dataset and how did we use it to answer our questions?</a:t>
            </a:r>
          </a:p>
          <a:p>
            <a:pPr marL="228600" lvl="0" indent="-228600" algn="l" rtl="0">
              <a:spcBef>
                <a:spcPts val="0"/>
              </a:spcBef>
              <a:spcAft>
                <a:spcPts val="0"/>
              </a:spcAft>
            </a:pPr>
            <a:r>
              <a:rPr lang="en-US" sz="1800" dirty="0"/>
              <a:t>What questions are we asking and why?</a:t>
            </a:r>
          </a:p>
          <a:p>
            <a:pPr marL="228600" lvl="0" indent="-228600" algn="l" rtl="0">
              <a:spcBef>
                <a:spcPts val="0"/>
              </a:spcBef>
              <a:spcAft>
                <a:spcPts val="0"/>
              </a:spcAft>
            </a:pPr>
            <a:r>
              <a:rPr lang="en-US" sz="1800" dirty="0"/>
              <a:t>The clean up and EDA process</a:t>
            </a:r>
          </a:p>
          <a:p>
            <a:pPr marL="228600" lvl="0" indent="-228600" algn="l" rtl="0">
              <a:spcBef>
                <a:spcPts val="0"/>
              </a:spcBef>
              <a:spcAft>
                <a:spcPts val="0"/>
              </a:spcAft>
            </a:pPr>
            <a:r>
              <a:rPr lang="en-US" sz="1800" dirty="0"/>
              <a:t>Our conclusions and their implications</a:t>
            </a:r>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591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0BF8411-1D70-4D4F-BDD7-1A5CE026004D}"/>
              </a:ext>
            </a:extLst>
          </p:cNvPr>
          <p:cNvSpPr>
            <a:spLocks noGrp="1"/>
          </p:cNvSpPr>
          <p:nvPr>
            <p:ph type="subTitle" idx="1"/>
          </p:nvPr>
        </p:nvSpPr>
        <p:spPr/>
        <p:txBody>
          <a:bodyPr/>
          <a:lstStyle/>
          <a:p>
            <a:pPr marL="285750" indent="-171450">
              <a:buFont typeface="Wingdings" panose="05000000000000000000" pitchFamily="2" charset="2"/>
              <a:buChar char="v"/>
            </a:pPr>
            <a:r>
              <a:rPr lang="en-US" sz="1600" dirty="0"/>
              <a:t>The dataset we were working with was from Kaggle (although originally from leaps.analyttica.com) and was comprised of information of customers who were under the banks’ credit card services.</a:t>
            </a:r>
          </a:p>
          <a:p>
            <a:pPr marL="285750" indent="-171450">
              <a:buFont typeface="Wingdings" panose="05000000000000000000" pitchFamily="2" charset="2"/>
              <a:buChar char="v"/>
            </a:pPr>
            <a:r>
              <a:rPr lang="en-US" sz="1600" dirty="0"/>
              <a:t>The dataset consists of over 10,000 customers and hosts a wide variety of information.</a:t>
            </a:r>
          </a:p>
          <a:p>
            <a:pPr marL="285750" indent="-171450">
              <a:buFont typeface="Wingdings" panose="05000000000000000000" pitchFamily="2" charset="2"/>
              <a:buChar char="v"/>
            </a:pPr>
            <a:r>
              <a:rPr lang="en-US" sz="1600" dirty="0"/>
              <a:t>This allowed us to look at several relationships within the data to identify any possible trends, that may allow us to predict which customers are more likely to churn.</a:t>
            </a:r>
          </a:p>
          <a:p>
            <a:pPr marL="285750" indent="-171450">
              <a:buFont typeface="Wingdings" panose="05000000000000000000" pitchFamily="2" charset="2"/>
              <a:buChar char="v"/>
            </a:pPr>
            <a:endParaRPr lang="en-GB" dirty="0"/>
          </a:p>
        </p:txBody>
      </p:sp>
      <p:sp>
        <p:nvSpPr>
          <p:cNvPr id="3" name="Title 2">
            <a:extLst>
              <a:ext uri="{FF2B5EF4-FFF2-40B4-BE49-F238E27FC236}">
                <a16:creationId xmlns:a16="http://schemas.microsoft.com/office/drawing/2014/main" id="{7666C515-1A29-497D-97FF-18AE1B79C7D3}"/>
              </a:ext>
            </a:extLst>
          </p:cNvPr>
          <p:cNvSpPr>
            <a:spLocks noGrp="1"/>
          </p:cNvSpPr>
          <p:nvPr>
            <p:ph type="title"/>
          </p:nvPr>
        </p:nvSpPr>
        <p:spPr>
          <a:xfrm>
            <a:off x="714300" y="538975"/>
            <a:ext cx="7715400" cy="605700"/>
          </a:xfrm>
        </p:spPr>
        <p:txBody>
          <a:bodyPr/>
          <a:lstStyle/>
          <a:p>
            <a:r>
              <a:rPr lang="en-US" dirty="0"/>
              <a:t>The Data</a:t>
            </a:r>
            <a:endParaRPr lang="en-GB" dirty="0"/>
          </a:p>
        </p:txBody>
      </p:sp>
      <p:sp>
        <p:nvSpPr>
          <p:cNvPr id="4" name="Google Shape;329;p35">
            <a:extLst>
              <a:ext uri="{FF2B5EF4-FFF2-40B4-BE49-F238E27FC236}">
                <a16:creationId xmlns:a16="http://schemas.microsoft.com/office/drawing/2014/main" id="{8A25146B-B159-4328-972C-3FDC81ABF4F0}"/>
              </a:ext>
            </a:extLst>
          </p:cNvPr>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0;p35">
            <a:extLst>
              <a:ext uri="{FF2B5EF4-FFF2-40B4-BE49-F238E27FC236}">
                <a16:creationId xmlns:a16="http://schemas.microsoft.com/office/drawing/2014/main" id="{6D78E941-2F31-4869-92E2-7BD218E00F30}"/>
              </a:ext>
            </a:extLst>
          </p:cNvPr>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1;p35">
            <a:extLst>
              <a:ext uri="{FF2B5EF4-FFF2-40B4-BE49-F238E27FC236}">
                <a16:creationId xmlns:a16="http://schemas.microsoft.com/office/drawing/2014/main" id="{DBBAB689-F3E2-451F-92DC-8BB63F6D1718}"/>
              </a:ext>
            </a:extLst>
          </p:cNvPr>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p35">
            <a:extLst>
              <a:ext uri="{FF2B5EF4-FFF2-40B4-BE49-F238E27FC236}">
                <a16:creationId xmlns:a16="http://schemas.microsoft.com/office/drawing/2014/main" id="{3735E5F7-7ACC-4C96-BDCC-AD63952B1F72}"/>
              </a:ext>
            </a:extLst>
          </p:cNvPr>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9738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questions</a:t>
            </a:r>
            <a:endParaRPr dirty="0"/>
          </a:p>
        </p:txBody>
      </p:sp>
      <p:sp>
        <p:nvSpPr>
          <p:cNvPr id="355" name="Google Shape;355;p36"/>
          <p:cNvSpPr txBox="1">
            <a:spLocks noGrp="1"/>
          </p:cNvSpPr>
          <p:nvPr>
            <p:ph type="subTitle" idx="1"/>
          </p:nvPr>
        </p:nvSpPr>
        <p:spPr>
          <a:xfrm>
            <a:off x="159657" y="868509"/>
            <a:ext cx="7116448" cy="3907703"/>
          </a:xfrm>
          <a:prstGeom prst="rect">
            <a:avLst/>
          </a:prstGeom>
        </p:spPr>
        <p:txBody>
          <a:bodyPr spcFirstLastPara="1" wrap="square" lIns="91425" tIns="91425" rIns="91425" bIns="91425" anchor="t" anchorCtr="0">
            <a:noAutofit/>
          </a:bodyPr>
          <a:lstStyle/>
          <a:p>
            <a:pPr marL="425450" indent="-285750">
              <a:spcBef>
                <a:spcPts val="1600"/>
              </a:spcBef>
              <a:buFont typeface="+mj-lt"/>
              <a:buAutoNum type="arabicPeriod"/>
            </a:pPr>
            <a:r>
              <a:rPr lang="en-US" sz="1050" b="1" i="1" dirty="0">
                <a:solidFill>
                  <a:schemeClr val="tx1"/>
                </a:solidFill>
                <a:effectLst/>
                <a:latin typeface="Helvetica Neue"/>
              </a:rPr>
              <a:t>Can we compare gender and age to the attrition status of customers, to identify any trends?</a:t>
            </a:r>
          </a:p>
          <a:p>
            <a:pPr marL="425450" indent="-285750">
              <a:spcBef>
                <a:spcPts val="1600"/>
              </a:spcBef>
              <a:buFont typeface="+mj-lt"/>
              <a:buAutoNum type="arabicPeriod"/>
            </a:pPr>
            <a:r>
              <a:rPr lang="en-US" sz="1050" b="1" i="1" dirty="0">
                <a:solidFill>
                  <a:schemeClr val="tx1"/>
                </a:solidFill>
                <a:effectLst/>
                <a:latin typeface="Helvetica Neue"/>
              </a:rPr>
              <a:t>How does the familial situation affect the attrition status of customers? Can we use gender, age, marital status and dependents to identify any correlation between familial situation and attrition status?</a:t>
            </a:r>
          </a:p>
          <a:p>
            <a:pPr marL="425450" indent="-285750">
              <a:spcBef>
                <a:spcPts val="1600"/>
              </a:spcBef>
              <a:buFont typeface="+mj-lt"/>
              <a:buAutoNum type="arabicPeriod"/>
            </a:pPr>
            <a:r>
              <a:rPr lang="en-US" sz="1050" b="1" i="1" dirty="0">
                <a:solidFill>
                  <a:schemeClr val="tx1"/>
                </a:solidFill>
                <a:effectLst/>
                <a:latin typeface="Helvetica Neue"/>
              </a:rPr>
              <a:t>Does how long the customer has been inactive give any indication to whether a customer may leave? Using months inactive and months on book, can we recognize what may be a trigger point for customers leaving?</a:t>
            </a:r>
          </a:p>
          <a:p>
            <a:pPr marL="425450" indent="-285750">
              <a:spcBef>
                <a:spcPts val="1600"/>
              </a:spcBef>
              <a:buFont typeface="+mj-lt"/>
              <a:buAutoNum type="arabicPeriod"/>
            </a:pPr>
            <a:r>
              <a:rPr lang="en-US" sz="1050" b="1" i="1" dirty="0">
                <a:solidFill>
                  <a:schemeClr val="tx1"/>
                </a:solidFill>
                <a:effectLst/>
                <a:latin typeface="Helvetica Neue"/>
              </a:rPr>
              <a:t>Is there a relationship between education and income levels - do higher education and income correlate? Are those with a higher income and higher education level more likely to stay with the bank? Are people with a lower income more likely to leave? (Does a high number of dependents and low income have any effect?)</a:t>
            </a:r>
          </a:p>
          <a:p>
            <a:pPr marL="425450" indent="-285750">
              <a:spcBef>
                <a:spcPts val="1600"/>
              </a:spcBef>
              <a:buFont typeface="+mj-lt"/>
              <a:buAutoNum type="arabicPeriod"/>
            </a:pPr>
            <a:r>
              <a:rPr lang="en-US" sz="1050" b="1" i="1" dirty="0">
                <a:solidFill>
                  <a:schemeClr val="tx1"/>
                </a:solidFill>
                <a:effectLst/>
                <a:latin typeface="Helvetica Neue"/>
              </a:rPr>
              <a:t>What is the relationship between card category and income? Are those with a higher income on a better card, and are those on better cards more likely to stay or leave?</a:t>
            </a:r>
          </a:p>
          <a:p>
            <a:pPr marL="425450" indent="-285750">
              <a:spcBef>
                <a:spcPts val="1600"/>
              </a:spcBef>
              <a:buFont typeface="+mj-lt"/>
              <a:buAutoNum type="arabicPeriod"/>
            </a:pPr>
            <a:r>
              <a:rPr lang="en-US" sz="1050" b="1" i="1" dirty="0">
                <a:solidFill>
                  <a:schemeClr val="tx1"/>
                </a:solidFill>
                <a:effectLst/>
                <a:latin typeface="Helvetica Neue"/>
              </a:rPr>
              <a:t>Do customers on higher income have higher transaction levels? Is there any correlation between transaction amounts and how long customers have been inactive?</a:t>
            </a:r>
            <a:endParaRPr sz="900" b="1" dirty="0">
              <a:solidFill>
                <a:schemeClr val="tx1"/>
              </a:solidFill>
            </a:endParaRPr>
          </a:p>
        </p:txBody>
      </p:sp>
      <p:grpSp>
        <p:nvGrpSpPr>
          <p:cNvPr id="356" name="Google Shape;356;p36"/>
          <p:cNvGrpSpPr/>
          <p:nvPr/>
        </p:nvGrpSpPr>
        <p:grpSpPr>
          <a:xfrm rot="5400000">
            <a:off x="6191245" y="55926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41454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266583" y="322984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398044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3014159" y="1653474"/>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dirty="0">
                <a:solidFill>
                  <a:schemeClr val="lt2"/>
                </a:solidFill>
              </a:rPr>
              <a:t>and </a:t>
            </a:r>
            <a:r>
              <a:rPr lang="en" dirty="0"/>
              <a:t>Visualisation</a:t>
            </a:r>
            <a:endParaRPr dirty="0"/>
          </a:p>
        </p:txBody>
      </p:sp>
      <p:sp>
        <p:nvSpPr>
          <p:cNvPr id="649" name="Google Shape;649;p40"/>
          <p:cNvSpPr/>
          <p:nvPr/>
        </p:nvSpPr>
        <p:spPr>
          <a:xfrm>
            <a:off x="2580083" y="1691578"/>
            <a:ext cx="2174797"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analysis</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111404-949E-409E-AC84-597DB142D464}"/>
              </a:ext>
            </a:extLst>
          </p:cNvPr>
          <p:cNvSpPr>
            <a:spLocks noGrp="1"/>
          </p:cNvSpPr>
          <p:nvPr>
            <p:ph type="subTitle" idx="1"/>
          </p:nvPr>
        </p:nvSpPr>
        <p:spPr>
          <a:xfrm>
            <a:off x="714299" y="1259225"/>
            <a:ext cx="7867725" cy="2458500"/>
          </a:xfrm>
        </p:spPr>
        <p:txBody>
          <a:bodyPr/>
          <a:lstStyle/>
          <a:p>
            <a:r>
              <a:rPr lang="en-US" dirty="0"/>
              <a:t>The first question we looked at was to identify if there were any trends between customer age, gender and attrition status. We first used pie charts to allow for easy visualization. (They are nice to look at)</a:t>
            </a:r>
          </a:p>
          <a:p>
            <a:pPr marL="114300" indent="0">
              <a:buNone/>
            </a:pPr>
            <a:r>
              <a:rPr lang="en-US" dirty="0"/>
              <a:t> </a:t>
            </a:r>
            <a:endParaRPr lang="en-GB" dirty="0"/>
          </a:p>
        </p:txBody>
      </p:sp>
      <p:sp>
        <p:nvSpPr>
          <p:cNvPr id="3" name="Title 2">
            <a:extLst>
              <a:ext uri="{FF2B5EF4-FFF2-40B4-BE49-F238E27FC236}">
                <a16:creationId xmlns:a16="http://schemas.microsoft.com/office/drawing/2014/main" id="{42C3DA36-01A4-48C8-93EF-2B5F0F7A3EB1}"/>
              </a:ext>
            </a:extLst>
          </p:cNvPr>
          <p:cNvSpPr>
            <a:spLocks noGrp="1"/>
          </p:cNvSpPr>
          <p:nvPr>
            <p:ph type="title"/>
          </p:nvPr>
        </p:nvSpPr>
        <p:spPr/>
        <p:txBody>
          <a:bodyPr/>
          <a:lstStyle/>
          <a:p>
            <a:r>
              <a:rPr lang="en-US" dirty="0"/>
              <a:t>Question 1</a:t>
            </a:r>
            <a:endParaRPr lang="en-GB" dirty="0"/>
          </a:p>
        </p:txBody>
      </p:sp>
      <p:sp>
        <p:nvSpPr>
          <p:cNvPr id="6" name="Rectangle 5">
            <a:extLst>
              <a:ext uri="{FF2B5EF4-FFF2-40B4-BE49-F238E27FC236}">
                <a16:creationId xmlns:a16="http://schemas.microsoft.com/office/drawing/2014/main" id="{728BAA39-B51E-4E05-B406-3E274D7B7CEA}"/>
              </a:ext>
            </a:extLst>
          </p:cNvPr>
          <p:cNvSpPr/>
          <p:nvPr/>
        </p:nvSpPr>
        <p:spPr>
          <a:xfrm>
            <a:off x="1237896" y="2018966"/>
            <a:ext cx="2607500" cy="2458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Chart, pie chart&#10;&#10;Description automatically generated">
            <a:extLst>
              <a:ext uri="{FF2B5EF4-FFF2-40B4-BE49-F238E27FC236}">
                <a16:creationId xmlns:a16="http://schemas.microsoft.com/office/drawing/2014/main" id="{27579871-494B-480F-ADC2-70BCE04C75B9}"/>
              </a:ext>
            </a:extLst>
          </p:cNvPr>
          <p:cNvPicPr>
            <a:picLocks noChangeAspect="1"/>
          </p:cNvPicPr>
          <p:nvPr/>
        </p:nvPicPr>
        <p:blipFill>
          <a:blip r:embed="rId2"/>
          <a:stretch>
            <a:fillRect/>
          </a:stretch>
        </p:blipFill>
        <p:spPr>
          <a:xfrm>
            <a:off x="1237896" y="1997386"/>
            <a:ext cx="2607500" cy="2458500"/>
          </a:xfrm>
          <a:prstGeom prst="rect">
            <a:avLst/>
          </a:prstGeom>
        </p:spPr>
      </p:pic>
      <p:sp>
        <p:nvSpPr>
          <p:cNvPr id="4" name="Rectangle 3">
            <a:extLst>
              <a:ext uri="{FF2B5EF4-FFF2-40B4-BE49-F238E27FC236}">
                <a16:creationId xmlns:a16="http://schemas.microsoft.com/office/drawing/2014/main" id="{65E66A00-AC58-499C-A155-DE17914359DE}"/>
              </a:ext>
            </a:extLst>
          </p:cNvPr>
          <p:cNvSpPr/>
          <p:nvPr/>
        </p:nvSpPr>
        <p:spPr>
          <a:xfrm>
            <a:off x="3940629" y="1917368"/>
            <a:ext cx="3965475" cy="25385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Chart, pie chart&#10;&#10;Description automatically generated">
            <a:extLst>
              <a:ext uri="{FF2B5EF4-FFF2-40B4-BE49-F238E27FC236}">
                <a16:creationId xmlns:a16="http://schemas.microsoft.com/office/drawing/2014/main" id="{5B2A94B5-13A1-407F-9A2F-A07D7256C6A3}"/>
              </a:ext>
            </a:extLst>
          </p:cNvPr>
          <p:cNvPicPr>
            <a:picLocks noChangeAspect="1"/>
          </p:cNvPicPr>
          <p:nvPr/>
        </p:nvPicPr>
        <p:blipFill>
          <a:blip r:embed="rId3"/>
          <a:stretch>
            <a:fillRect/>
          </a:stretch>
        </p:blipFill>
        <p:spPr>
          <a:xfrm>
            <a:off x="3957186" y="1891967"/>
            <a:ext cx="3974322" cy="2536101"/>
          </a:xfrm>
          <a:prstGeom prst="rect">
            <a:avLst/>
          </a:prstGeom>
        </p:spPr>
      </p:pic>
    </p:spTree>
    <p:extLst>
      <p:ext uri="{BB962C8B-B14F-4D97-AF65-F5344CB8AC3E}">
        <p14:creationId xmlns:p14="http://schemas.microsoft.com/office/powerpoint/2010/main" val="33566393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9E5B43-44BC-40CE-8445-E247819D33E4}"/>
              </a:ext>
            </a:extLst>
          </p:cNvPr>
          <p:cNvSpPr>
            <a:spLocks noGrp="1"/>
          </p:cNvSpPr>
          <p:nvPr>
            <p:ph type="subTitle" idx="1"/>
          </p:nvPr>
        </p:nvSpPr>
        <p:spPr>
          <a:xfrm>
            <a:off x="714299" y="1259225"/>
            <a:ext cx="8192633" cy="3202708"/>
          </a:xfrm>
        </p:spPr>
        <p:txBody>
          <a:bodyPr/>
          <a:lstStyle/>
          <a:p>
            <a:r>
              <a:rPr lang="en-US" dirty="0"/>
              <a:t>We then created a stacked column chart to allow for comparison between the genders and the attrition status.</a:t>
            </a:r>
            <a:endParaRPr lang="en-GB" dirty="0"/>
          </a:p>
        </p:txBody>
      </p:sp>
      <p:sp>
        <p:nvSpPr>
          <p:cNvPr id="3" name="Title 2">
            <a:extLst>
              <a:ext uri="{FF2B5EF4-FFF2-40B4-BE49-F238E27FC236}">
                <a16:creationId xmlns:a16="http://schemas.microsoft.com/office/drawing/2014/main" id="{F683627E-9DE2-4548-BC7C-56F5CBF0AB75}"/>
              </a:ext>
            </a:extLst>
          </p:cNvPr>
          <p:cNvSpPr>
            <a:spLocks noGrp="1"/>
          </p:cNvSpPr>
          <p:nvPr>
            <p:ph type="title"/>
          </p:nvPr>
        </p:nvSpPr>
        <p:spPr/>
        <p:txBody>
          <a:bodyPr/>
          <a:lstStyle/>
          <a:p>
            <a:r>
              <a:rPr lang="en-US" dirty="0"/>
              <a:t>Question 1 cont.</a:t>
            </a:r>
            <a:endParaRPr lang="en-GB" dirty="0"/>
          </a:p>
        </p:txBody>
      </p:sp>
      <p:pic>
        <p:nvPicPr>
          <p:cNvPr id="7" name="Picture 6" descr="Chart, bar chart&#10;&#10;Description automatically generated">
            <a:extLst>
              <a:ext uri="{FF2B5EF4-FFF2-40B4-BE49-F238E27FC236}">
                <a16:creationId xmlns:a16="http://schemas.microsoft.com/office/drawing/2014/main" id="{02BEB2AD-F44E-4629-A146-C3074C419CC4}"/>
              </a:ext>
            </a:extLst>
          </p:cNvPr>
          <p:cNvPicPr>
            <a:picLocks noChangeAspect="1"/>
          </p:cNvPicPr>
          <p:nvPr/>
        </p:nvPicPr>
        <p:blipFill>
          <a:blip r:embed="rId2"/>
          <a:stretch>
            <a:fillRect/>
          </a:stretch>
        </p:blipFill>
        <p:spPr>
          <a:xfrm>
            <a:off x="4037079" y="1556331"/>
            <a:ext cx="3705224" cy="3005677"/>
          </a:xfrm>
          <a:prstGeom prst="rect">
            <a:avLst/>
          </a:prstGeom>
        </p:spPr>
      </p:pic>
    </p:spTree>
    <p:extLst>
      <p:ext uri="{BB962C8B-B14F-4D97-AF65-F5344CB8AC3E}">
        <p14:creationId xmlns:p14="http://schemas.microsoft.com/office/powerpoint/2010/main" val="2422038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1927</TotalTime>
  <Words>989</Words>
  <Application>Microsoft Office PowerPoint</Application>
  <PresentationFormat>On-screen Show (16:9)</PresentationFormat>
  <Paragraphs>130</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Wingdings</vt:lpstr>
      <vt:lpstr>Arimo</vt:lpstr>
      <vt:lpstr>Bebas Neue</vt:lpstr>
      <vt:lpstr>Roboto Condensed Light</vt:lpstr>
      <vt:lpstr>Arial</vt:lpstr>
      <vt:lpstr>Helvetica Neue</vt:lpstr>
      <vt:lpstr>Anaheim</vt:lpstr>
      <vt:lpstr>Data Analysis for Business by Slidesgo</vt:lpstr>
      <vt:lpstr>C         card churners  data analysis</vt:lpstr>
      <vt:lpstr>Hello!</vt:lpstr>
      <vt:lpstr>INTRODUCTION</vt:lpstr>
      <vt:lpstr>CONTENTS </vt:lpstr>
      <vt:lpstr>The Data</vt:lpstr>
      <vt:lpstr>Key questions</vt:lpstr>
      <vt:lpstr>             and Visualisation</vt:lpstr>
      <vt:lpstr>Question 1</vt:lpstr>
      <vt:lpstr>Question 1 cont.</vt:lpstr>
      <vt:lpstr>Question 1 cont. again</vt:lpstr>
      <vt:lpstr>Question 1 cont. again</vt:lpstr>
      <vt:lpstr>Question 1 conclusions</vt:lpstr>
      <vt:lpstr>Question 2</vt:lpstr>
      <vt:lpstr>Question 2 cont.</vt:lpstr>
      <vt:lpstr>Question 2 cont.</vt:lpstr>
      <vt:lpstr>Question 2 cont.</vt:lpstr>
      <vt:lpstr>Question 3</vt:lpstr>
      <vt:lpstr>Question 3 cont.</vt:lpstr>
      <vt:lpstr>Question 3 cont.</vt:lpstr>
      <vt:lpstr>Question 3 conclusions</vt:lpstr>
      <vt:lpstr>Question 4</vt:lpstr>
      <vt:lpstr>Question 5</vt:lpstr>
      <vt:lpstr>Question 5 cont.</vt:lpstr>
      <vt:lpstr>Question 6</vt:lpstr>
      <vt:lpstr>Question 6 CoNT</vt:lpstr>
      <vt:lpstr>Conclusions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card churners  data analysis</dc:title>
  <dc:creator>joe_osei@hotmail.co.uk</dc:creator>
  <cp:lastModifiedBy>Emma Smith</cp:lastModifiedBy>
  <cp:revision>12</cp:revision>
  <dcterms:modified xsi:type="dcterms:W3CDTF">2021-12-18T15:28:33Z</dcterms:modified>
</cp:coreProperties>
</file>