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8" r:id="rId5"/>
    <p:sldId id="266" r:id="rId6"/>
    <p:sldId id="269" r:id="rId7"/>
    <p:sldId id="258" r:id="rId8"/>
    <p:sldId id="261" r:id="rId9"/>
    <p:sldId id="262" r:id="rId10"/>
    <p:sldId id="259" r:id="rId11"/>
    <p:sldId id="260" r:id="rId12"/>
    <p:sldId id="257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4660"/>
  </p:normalViewPr>
  <p:slideViewPr>
    <p:cSldViewPr snapToGrid="0">
      <p:cViewPr>
        <p:scale>
          <a:sx n="75" d="100"/>
          <a:sy n="75" d="100"/>
        </p:scale>
        <p:origin x="126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B3D-DC6F-4D21-9D2A-6E4363AC8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79569-C3F4-4D0A-A229-53871B7BA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2BCE-5A39-49C3-A45C-B127A51B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3176-D21D-4E65-ADD2-318DC02A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BBA9-8AC8-4D64-8B71-BEA81DCF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B7F3-EE5C-436E-AAFC-6F67255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541A-E1AC-4477-8997-5169B01E2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8581-3412-464C-8FA8-8A2C2FF0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B75B-3CEE-4C44-95F9-4BCF7D77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89268-85A7-480A-BA28-C537BD7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66028-35FB-44C5-9C8E-EF94DFCF4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11F5F-FB11-4064-B9AE-8DDFB3D5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DA30-E5AD-4FC1-9934-FA7EBF9D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0D19-08BC-4492-BE01-97810E65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4A8C-8769-414F-8704-0F75AEED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E20A-74AB-437C-B221-21D86190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5762-DABB-4658-874B-1A656F23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A47F-461E-4A27-9A29-03129E79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6F8D-3245-4272-8B87-6D3E6FA6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4CFC1-0644-4260-A629-D208E644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3E7E-615C-4F14-A95C-173C72FD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FF5D-F44A-4AFB-AAA5-4C4CE1D3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B29B-61FB-4D8B-9E5E-BD6E4D23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2D3C-61F2-45EB-98E9-5D4AB752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7B6A-6EAC-4809-B778-0F0ECA7B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7450-790B-49F8-807F-821D504F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B3BD-EE2F-4775-AB46-227A7C23E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DFED-7EF4-4813-9AA7-1431DE617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F8CBB-708B-41D9-AB7F-DBA7B36D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4F7C8-1057-4E2A-ADFF-464AEEED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7039E-A7EB-4776-864D-A0325B3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B71D-5606-4214-82CE-B4C5BE16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08574-FDDE-462C-85D4-3F9F88ED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85631-4478-4235-8D5E-E6AA638D5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BEE65-029B-46A4-828A-5957E6D0A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21ED0-F057-4437-9407-F4D66DB70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58F74-2BC0-47B2-A6E3-AE700219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7DD4-E4CE-42F9-90FA-7514A44E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2F7D4-352B-494A-A180-9D4B5429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1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62C0-70B3-44F2-8AC0-C4199F5E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7EB4F-7723-4549-AE10-5602E38D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9826B-6583-4CD5-801E-DF4A655B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A81C1-260E-405F-843E-E6C18413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74C3E-1B89-4308-A02F-A2AACA25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15485-6F4F-481E-97CA-5E5510DF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F4552-5003-4D12-BE45-DFEFC59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3AA0-CC85-45B4-A16B-097860AA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D8C7-F502-4D51-A8EC-FDDF10DF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E3490-2660-40B4-AB4D-DEF4B98C5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64F7-9749-426D-A09D-7B61A51E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A424F-FA1E-40A6-8392-F3946883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096E3-EACC-4BFB-BBB3-FD2AEBA2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D9DF-D713-4E85-93BE-11B59D0F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ACF89-7B00-40D3-93D3-A777D26A7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AFE86-1B0D-4C8C-95DC-9D8E13702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C277B-5DBC-4508-BDBD-D5E5379A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A1A57-14D7-4546-BEF6-6293D751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B216A-BDA9-4005-9CC3-95D2179D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E6497-643D-4056-B40F-82934BF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308D-EB9D-4004-B889-83FEFA419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0725-8BF1-4411-89E3-0ACE12DD1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CF67D-3E2E-4B5E-9917-94375547F46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54BA-08D9-4A60-B216-335326D5E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5BE4E-B930-48EA-93A5-689645C1F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BC04-A709-4658-94EB-5CF95066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4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vances.sciencemag.org/content/5/1/eaau4586.fu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clickbait-news-detec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5266-D77E-4A13-A54B-4D65284B3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Clickbait classifier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79636-54EE-4C27-91CF-156803893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Distributed NLP &amp; Naïve Bayes ML pipeline </a:t>
            </a: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 2.4.7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Ubuntu, Python 3.5.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Script &amp; presentation by </a:t>
            </a:r>
            <a:r>
              <a:rPr lang="en-US" dirty="0" err="1">
                <a:solidFill>
                  <a:schemeClr val="bg1"/>
                </a:solidFill>
              </a:rPr>
              <a:t>Emy</a:t>
            </a:r>
            <a:r>
              <a:rPr lang="en-US" dirty="0">
                <a:solidFill>
                  <a:schemeClr val="bg1"/>
                </a:solidFill>
              </a:rPr>
              <a:t> Kay</a:t>
            </a:r>
          </a:p>
          <a:p>
            <a:r>
              <a:rPr lang="en-US" dirty="0">
                <a:solidFill>
                  <a:schemeClr val="bg1"/>
                </a:solidFill>
              </a:rPr>
              <a:t>https://github.com/Emzilla-01/clickbait/blob/master/Clickbait_main.ipynb</a:t>
            </a:r>
          </a:p>
        </p:txBody>
      </p:sp>
    </p:spTree>
    <p:extLst>
      <p:ext uri="{BB962C8B-B14F-4D97-AF65-F5344CB8AC3E}">
        <p14:creationId xmlns:p14="http://schemas.microsoft.com/office/powerpoint/2010/main" val="5166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5090-B02F-4567-A00F-FDB1419F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https://www.youtube.com/watch?v=O2L2Uv9pdDA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470B8-C49E-40D7-9852-50600B6A5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705" y="1825625"/>
            <a:ext cx="7700590" cy="4351338"/>
          </a:xfrm>
        </p:spPr>
      </p:pic>
    </p:spTree>
    <p:extLst>
      <p:ext uri="{BB962C8B-B14F-4D97-AF65-F5344CB8AC3E}">
        <p14:creationId xmlns:p14="http://schemas.microsoft.com/office/powerpoint/2010/main" val="238597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B333-D242-45C3-B2A1-2E2C91CC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https://www.youtube.com/watch?v=O2L2Uv9pdDA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DE896-B9C5-4AF5-9147-1C3BCF55B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607" y="1825625"/>
            <a:ext cx="7814786" cy="4351338"/>
          </a:xfrm>
        </p:spPr>
      </p:pic>
    </p:spTree>
    <p:extLst>
      <p:ext uri="{BB962C8B-B14F-4D97-AF65-F5344CB8AC3E}">
        <p14:creationId xmlns:p14="http://schemas.microsoft.com/office/powerpoint/2010/main" val="357954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DB3284-1B00-41E1-BECA-13F39C0CB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977" y="1825625"/>
            <a:ext cx="7746045" cy="4351338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DE7461C-3577-4BE6-8A8E-9819E143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https://www.youtube.com/watch?v=O2L2Uv9pdDA</a:t>
            </a:r>
          </a:p>
        </p:txBody>
      </p:sp>
    </p:spTree>
    <p:extLst>
      <p:ext uri="{BB962C8B-B14F-4D97-AF65-F5344CB8AC3E}">
        <p14:creationId xmlns:p14="http://schemas.microsoft.com/office/powerpoint/2010/main" val="270051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1C43-A732-49AC-B669-4A5F3CA1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https://github.com/Emzilla-01/clickbait/blob/master/Clickbait_main.ipynb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0336-1E31-43BF-89CC-F0388E8E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 session config</a:t>
            </a:r>
          </a:p>
          <a:p>
            <a:r>
              <a:rPr lang="en-US" dirty="0">
                <a:solidFill>
                  <a:schemeClr val="bg1"/>
                </a:solidFill>
              </a:rPr>
              <a:t>Text preprocessing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Tokenization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Stemming, lemming, reduction of dictionary vs. accuracy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N-grams</a:t>
            </a:r>
          </a:p>
          <a:p>
            <a:r>
              <a:rPr lang="en-US" dirty="0">
                <a:solidFill>
                  <a:schemeClr val="bg1"/>
                </a:solidFill>
              </a:rPr>
              <a:t>Tokenization in </a:t>
            </a:r>
            <a:r>
              <a:rPr lang="en-US" dirty="0" err="1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 types</a:t>
            </a:r>
          </a:p>
          <a:p>
            <a:r>
              <a:rPr lang="en-US" dirty="0">
                <a:solidFill>
                  <a:schemeClr val="bg1"/>
                </a:solidFill>
              </a:rPr>
              <a:t>Classification in </a:t>
            </a:r>
            <a:r>
              <a:rPr lang="en-US" dirty="0" err="1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318985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1C43-A732-49AC-B669-4A5F3CA1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0336-1E31-43BF-89CC-F0388E8E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re</a:t>
            </a:r>
          </a:p>
          <a:p>
            <a:r>
              <a:rPr lang="en-US" dirty="0">
                <a:solidFill>
                  <a:schemeClr val="bg1"/>
                </a:solidFill>
              </a:rPr>
              <a:t>from copy import </a:t>
            </a:r>
            <a:r>
              <a:rPr lang="en-US" dirty="0" err="1">
                <a:solidFill>
                  <a:schemeClr val="bg1"/>
                </a:solidFill>
              </a:rPr>
              <a:t>deepcopy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pyspark.ml.feature</a:t>
            </a:r>
            <a:r>
              <a:rPr lang="en-US" dirty="0">
                <a:solidFill>
                  <a:schemeClr val="bg1"/>
                </a:solidFill>
              </a:rPr>
              <a:t> import Tokenizer, </a:t>
            </a:r>
            <a:r>
              <a:rPr lang="en-US" dirty="0" err="1">
                <a:solidFill>
                  <a:schemeClr val="bg1"/>
                </a:solidFill>
              </a:rPr>
              <a:t>StopWordsRemover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NGram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HashingTF</a:t>
            </a:r>
            <a:r>
              <a:rPr lang="en-US" dirty="0">
                <a:solidFill>
                  <a:schemeClr val="bg1"/>
                </a:solidFill>
              </a:rPr>
              <a:t>, IDF, </a:t>
            </a:r>
            <a:r>
              <a:rPr lang="en-US" dirty="0" err="1">
                <a:solidFill>
                  <a:schemeClr val="bg1"/>
                </a:solidFill>
              </a:rPr>
              <a:t>CountVectorizer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StringIndexer</a:t>
            </a:r>
            <a:r>
              <a:rPr lang="en-US" dirty="0">
                <a:solidFill>
                  <a:schemeClr val="bg1"/>
                </a:solidFill>
              </a:rPr>
              <a:t> #Word2Vec, </a:t>
            </a:r>
            <a:r>
              <a:rPr lang="en-US" dirty="0" err="1">
                <a:solidFill>
                  <a:schemeClr val="bg1"/>
                </a:solidFill>
              </a:rPr>
              <a:t>OneHotEncoder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RegexTokenizer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pyspark.sql.functions</a:t>
            </a:r>
            <a:r>
              <a:rPr lang="en-US" dirty="0">
                <a:solidFill>
                  <a:schemeClr val="bg1"/>
                </a:solidFill>
              </a:rPr>
              <a:t> import col, </a:t>
            </a:r>
            <a:r>
              <a:rPr lang="en-US" dirty="0" err="1">
                <a:solidFill>
                  <a:schemeClr val="bg1"/>
                </a:solidFill>
              </a:rPr>
              <a:t>udf</a:t>
            </a:r>
            <a:r>
              <a:rPr lang="en-US" dirty="0">
                <a:solidFill>
                  <a:schemeClr val="bg1"/>
                </a:solidFill>
              </a:rPr>
              <a:t>, length, avg, lit, </a:t>
            </a:r>
            <a:r>
              <a:rPr lang="en-US" dirty="0" err="1">
                <a:solidFill>
                  <a:schemeClr val="bg1"/>
                </a:solidFill>
              </a:rPr>
              <a:t>concat</a:t>
            </a:r>
            <a:r>
              <a:rPr lang="en-US" dirty="0">
                <a:solidFill>
                  <a:schemeClr val="bg1"/>
                </a:solidFill>
              </a:rPr>
              <a:t>, size, array, </a:t>
            </a:r>
            <a:r>
              <a:rPr lang="en-US" dirty="0" err="1">
                <a:solidFill>
                  <a:schemeClr val="bg1"/>
                </a:solidFill>
              </a:rPr>
              <a:t>countDistinct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pyspark.sql.types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IntegerType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StringType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ArrayType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pyspark.ml.classification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NaiveBayes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pyspark.ml.evaluation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MulticlassClassificationEvaluator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pyspark.sql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SparkSession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nltk.stem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SnowballStemmer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nltk.stem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WordNetLemmatizer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8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8382-4B37-4291-B889-FFBB1898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requirements &amp;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6693-9386-42E2-A3A9-81F20F6C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r>
              <a:rPr lang="en-US" dirty="0" err="1">
                <a:solidFill>
                  <a:schemeClr val="bg1"/>
                </a:solidFill>
              </a:rPr>
              <a:t>Pyspark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HDFS</a:t>
            </a:r>
          </a:p>
          <a:p>
            <a:r>
              <a:rPr lang="en-US" dirty="0">
                <a:solidFill>
                  <a:schemeClr val="bg1"/>
                </a:solidFill>
              </a:rPr>
              <a:t>Oracle VMDK – </a:t>
            </a:r>
            <a:r>
              <a:rPr lang="en-US" dirty="0" err="1">
                <a:solidFill>
                  <a:schemeClr val="bg1"/>
                </a:solidFill>
              </a:rPr>
              <a:t>gcp</a:t>
            </a:r>
            <a:r>
              <a:rPr lang="en-US" dirty="0">
                <a:solidFill>
                  <a:schemeClr val="bg1"/>
                </a:solidFill>
              </a:rPr>
              <a:t> productization of images?</a:t>
            </a:r>
          </a:p>
        </p:txBody>
      </p:sp>
    </p:spTree>
    <p:extLst>
      <p:ext uri="{BB962C8B-B14F-4D97-AF65-F5344CB8AC3E}">
        <p14:creationId xmlns:p14="http://schemas.microsoft.com/office/powerpoint/2010/main" val="216418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0932-231D-461B-A0D0-03863813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Can you tell what is clickbait vs news?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D4DA-837B-4E69-A4A6-DDE15EAD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/>
              </a:rPr>
              <a:t>“On average, users over 65 shared nearly seven times as many articles from </a:t>
            </a:r>
            <a:r>
              <a:rPr lang="en-US" b="1" i="0" dirty="0">
                <a:solidFill>
                  <a:schemeClr val="bg1"/>
                </a:solidFill>
                <a:effectLst/>
                <a:latin typeface="Roboto"/>
              </a:rPr>
              <a:t>fake news domains </a:t>
            </a:r>
            <a:r>
              <a:rPr lang="en-US" b="0" i="0" dirty="0">
                <a:solidFill>
                  <a:schemeClr val="bg1"/>
                </a:solidFill>
                <a:effectLst/>
                <a:latin typeface="Roboto"/>
              </a:rPr>
              <a:t>as the youngest age group.” Guess,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"/>
              </a:rPr>
              <a:t>Nagler</a:t>
            </a:r>
            <a:r>
              <a:rPr lang="en-US" b="0" i="0" dirty="0">
                <a:solidFill>
                  <a:schemeClr val="bg1"/>
                </a:solidFill>
                <a:effectLst/>
                <a:latin typeface="Roboto"/>
              </a:rPr>
              <a:t>, Tucker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https://advances.sciencemag.org/content/5/1/eaau4586.full</a:t>
            </a:r>
            <a:endParaRPr lang="en-US" sz="1800" b="0" i="0" dirty="0">
              <a:solidFill>
                <a:schemeClr val="bg1"/>
              </a:solidFill>
              <a:effectLst/>
              <a:latin typeface="Roboto"/>
            </a:endParaRPr>
          </a:p>
          <a:p>
            <a:endParaRPr lang="en-US" sz="1800" dirty="0">
              <a:solidFill>
                <a:schemeClr val="bg1"/>
              </a:solidFill>
              <a:latin typeface="Roboto"/>
            </a:endParaRPr>
          </a:p>
          <a:p>
            <a:endParaRPr lang="en-US" sz="1800" dirty="0">
              <a:solidFill>
                <a:schemeClr val="bg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34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A3DF-A5D1-491B-9EA6-BA29D0A1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700" y="365125"/>
            <a:ext cx="3848100" cy="62679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Can you tell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which is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clickbait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vs news?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0F5EF-8BBD-4A33-83E8-B0319A2CC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/>
          <a:stretch/>
        </p:blipFill>
        <p:spPr>
          <a:xfrm>
            <a:off x="-29400" y="-1"/>
            <a:ext cx="6633399" cy="35135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CF454-A9B7-4B0E-BC41-7809CCA03D39}"/>
              </a:ext>
            </a:extLst>
          </p:cNvPr>
          <p:cNvSpPr txBox="1"/>
          <p:nvPr/>
        </p:nvSpPr>
        <p:spPr>
          <a:xfrm>
            <a:off x="6705600" y="8763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92B3B-DF22-46AD-BF1E-ED6D6BAAF3E8}"/>
              </a:ext>
            </a:extLst>
          </p:cNvPr>
          <p:cNvSpPr txBox="1"/>
          <p:nvPr/>
        </p:nvSpPr>
        <p:spPr>
          <a:xfrm>
            <a:off x="6821713" y="37911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0989CB-EA13-4B36-BF5C-849A52679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" r="2202" b="6171"/>
          <a:stretch/>
        </p:blipFill>
        <p:spPr>
          <a:xfrm>
            <a:off x="-29400" y="3358931"/>
            <a:ext cx="6446527" cy="32740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F1D312-CC9A-40BF-84D2-48112E81C504}"/>
              </a:ext>
            </a:extLst>
          </p:cNvPr>
          <p:cNvSpPr txBox="1"/>
          <p:nvPr/>
        </p:nvSpPr>
        <p:spPr>
          <a:xfrm>
            <a:off x="8215345" y="40305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unigrams per label</a:t>
            </a:r>
          </a:p>
        </p:txBody>
      </p:sp>
    </p:spTree>
    <p:extLst>
      <p:ext uri="{BB962C8B-B14F-4D97-AF65-F5344CB8AC3E}">
        <p14:creationId xmlns:p14="http://schemas.microsoft.com/office/powerpoint/2010/main" val="305983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A3DF-A5D1-491B-9EA6-BA29D0A1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700" y="4571999"/>
            <a:ext cx="3848100" cy="20610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Can you tell?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92B3B-DF22-46AD-BF1E-ED6D6BAAF3E8}"/>
              </a:ext>
            </a:extLst>
          </p:cNvPr>
          <p:cNvSpPr txBox="1"/>
          <p:nvPr/>
        </p:nvSpPr>
        <p:spPr>
          <a:xfrm>
            <a:off x="6980134" y="514164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A2591C-CA98-4917-83BE-9FAE6C97C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3565" y="173560"/>
            <a:ext cx="6038436" cy="3078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94EC79-294B-47A4-BA07-13E6691EE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200" y="3669506"/>
            <a:ext cx="6038436" cy="3078162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1DD3CD7-4C23-43B3-85D0-7302A7B10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" b="1670"/>
          <a:stretch/>
        </p:blipFill>
        <p:spPr>
          <a:xfrm>
            <a:off x="88900" y="110332"/>
            <a:ext cx="6375353" cy="31413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B0C98-5E27-49ED-BF8D-4EC184F81136}"/>
              </a:ext>
            </a:extLst>
          </p:cNvPr>
          <p:cNvSpPr txBox="1"/>
          <p:nvPr/>
        </p:nvSpPr>
        <p:spPr>
          <a:xfrm>
            <a:off x="8980455" y="6448362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1-3grams A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22425-9B08-4D89-B670-F60559B6F5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40" t="5999" r="26652" b="3539"/>
          <a:stretch/>
        </p:blipFill>
        <p:spPr>
          <a:xfrm>
            <a:off x="6668666" y="3314949"/>
            <a:ext cx="1264557" cy="18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A3DF-A5D1-491B-9EA6-BA29D0A1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700" y="4571999"/>
            <a:ext cx="3848100" cy="20610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Can you tell?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92B3B-DF22-46AD-BF1E-ED6D6BAAF3E8}"/>
              </a:ext>
            </a:extLst>
          </p:cNvPr>
          <p:cNvSpPr txBox="1"/>
          <p:nvPr/>
        </p:nvSpPr>
        <p:spPr>
          <a:xfrm>
            <a:off x="6980134" y="514164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A2591C-CA98-4917-83BE-9FAE6C97C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65" y="173560"/>
            <a:ext cx="6038436" cy="3078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94EC79-294B-47A4-BA07-13E6691EE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669506"/>
            <a:ext cx="6038437" cy="3078162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1DD3CD7-4C23-43B3-85D0-7302A7B10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" t="-1" r="-28407" b="-20043"/>
          <a:stretch/>
        </p:blipFill>
        <p:spPr>
          <a:xfrm>
            <a:off x="88900" y="110332"/>
            <a:ext cx="8255814" cy="4067968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FA0C91-BBC4-4F87-85EB-AA7EDA36D666}"/>
              </a:ext>
            </a:extLst>
          </p:cNvPr>
          <p:cNvSpPr txBox="1"/>
          <p:nvPr/>
        </p:nvSpPr>
        <p:spPr>
          <a:xfrm>
            <a:off x="8980455" y="6448362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1-3grams B sample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14B7F5-F2A9-4245-8637-9C4A8B3E54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028" b="3623"/>
          <a:stretch/>
        </p:blipFill>
        <p:spPr>
          <a:xfrm>
            <a:off x="6521650" y="3360737"/>
            <a:ext cx="1372884" cy="17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2701A-8D58-428A-BD77-CF65FE6A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1831"/>
            <a:ext cx="10515600" cy="2675131"/>
          </a:xfrm>
        </p:spPr>
        <p:txBody>
          <a:bodyPr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Can you tell which is news and which is clickbait?</a:t>
            </a:r>
          </a:p>
          <a:p>
            <a:r>
              <a:rPr lang="en-US" sz="2400" dirty="0">
                <a:solidFill>
                  <a:schemeClr val="bg1"/>
                </a:solidFill>
              </a:rPr>
              <a:t>How to deploy a bot to distinguish between text classes more efficiently than a human monitor?</a:t>
            </a:r>
          </a:p>
          <a:p>
            <a:r>
              <a:rPr lang="en-US" sz="2400" dirty="0">
                <a:solidFill>
                  <a:schemeClr val="bg1"/>
                </a:solidFill>
              </a:rPr>
              <a:t>Business applications: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social media monitoring, marketing response, spam filtering, fraud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7712A-A092-4380-B364-A0125245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b="4764"/>
          <a:stretch/>
        </p:blipFill>
        <p:spPr>
          <a:xfrm>
            <a:off x="6096000" y="370989"/>
            <a:ext cx="5856034" cy="2912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8325B2-DD25-4196-8B5B-650EDE07E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6" y="443820"/>
            <a:ext cx="5856034" cy="2985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50B848-B0CA-4F1F-8A15-98BAC564EA94}"/>
              </a:ext>
            </a:extLst>
          </p:cNvPr>
          <p:cNvSpPr txBox="1"/>
          <p:nvPr/>
        </p:nvSpPr>
        <p:spPr>
          <a:xfrm>
            <a:off x="2710783" y="-149959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8FF0A-E771-4F3E-B746-1AD30E1B9FB6}"/>
              </a:ext>
            </a:extLst>
          </p:cNvPr>
          <p:cNvSpPr txBox="1"/>
          <p:nvPr/>
        </p:nvSpPr>
        <p:spPr>
          <a:xfrm>
            <a:off x="8566817" y="-190172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934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D3C3-6D2A-433E-A8D8-67720EB1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 of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FFE1-5B0D-4EBA-9845-E966A69B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 have a labeled dataset of ‘clickbait’ or ‘news’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https://www.kaggle.com/c/clickbait-news-detection/</a:t>
            </a:r>
            <a:r>
              <a:rPr lang="en-US" dirty="0">
                <a:solidFill>
                  <a:schemeClr val="bg1"/>
                </a:solidFill>
              </a:rPr>
              <a:t> dataset source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could represent any comparison between two corpuses or collections of documents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Collections are randomly sampled by label into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1600 clickbait + 1600 news labeled documents</a:t>
            </a:r>
          </a:p>
          <a:p>
            <a:r>
              <a:rPr lang="en-US" dirty="0" err="1">
                <a:solidFill>
                  <a:schemeClr val="bg1"/>
                </a:solidFill>
              </a:rPr>
              <a:t>NaiveBayes</a:t>
            </a:r>
            <a:r>
              <a:rPr lang="en-US" dirty="0">
                <a:solidFill>
                  <a:schemeClr val="bg1"/>
                </a:solidFill>
              </a:rPr>
              <a:t> vocabulary comparison is compared on processed most common 1,2,3gram phrases of tokens [‘str0’,’str1’…], [‘certain topic’, ‘a phrase’] text document </a:t>
            </a:r>
          </a:p>
          <a:p>
            <a:r>
              <a:rPr lang="en-US" dirty="0">
                <a:solidFill>
                  <a:schemeClr val="bg1"/>
                </a:solidFill>
              </a:rPr>
              <a:t>Each label per dataset may show skew in certain topics</a:t>
            </a:r>
          </a:p>
          <a:p>
            <a:r>
              <a:rPr lang="en-US" dirty="0">
                <a:solidFill>
                  <a:schemeClr val="bg1"/>
                </a:solidFill>
              </a:rPr>
              <a:t>commonality of topics programmatically &amp; manually trimmed to exclude certain topics</a:t>
            </a:r>
          </a:p>
          <a:p>
            <a:r>
              <a:rPr lang="en-US" dirty="0">
                <a:solidFill>
                  <a:schemeClr val="bg1"/>
                </a:solidFill>
              </a:rPr>
              <a:t>Accuracy ~.66 in initial stages of binary classifier + trimming approaching ~68.9%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3EB-1A29-45E5-ADD5-316B8EBC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Naïve Bayes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 application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4E436F-C946-464B-8B17-7A4984358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133" y="1825625"/>
            <a:ext cx="7849733" cy="4351338"/>
          </a:xfrm>
        </p:spPr>
      </p:pic>
    </p:spTree>
    <p:extLst>
      <p:ext uri="{BB962C8B-B14F-4D97-AF65-F5344CB8AC3E}">
        <p14:creationId xmlns:p14="http://schemas.microsoft.com/office/powerpoint/2010/main" val="16298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3EB-1A29-45E5-ADD5-316B8EBC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Naïve Bayes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 application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4E436F-C946-464B-8B17-7A4984358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133" y="1825625"/>
            <a:ext cx="7849733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EAC8F-1097-4868-A6D5-4ADD2687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4001294"/>
            <a:ext cx="4232450" cy="19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508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Clickbait classifier </vt:lpstr>
      <vt:lpstr>Can you tell what is clickbait vs news?</vt:lpstr>
      <vt:lpstr>Can you tell which is  clickbait  vs news?</vt:lpstr>
      <vt:lpstr>Can you tell?</vt:lpstr>
      <vt:lpstr>Can you tell?</vt:lpstr>
      <vt:lpstr>PowerPoint Presentation</vt:lpstr>
      <vt:lpstr>Overview of app</vt:lpstr>
      <vt:lpstr>Naïve Bayes pyspark application</vt:lpstr>
      <vt:lpstr>Naïve Bayes pyspark application</vt:lpstr>
      <vt:lpstr>https://www.youtube.com/watch?v=O2L2Uv9pdDA</vt:lpstr>
      <vt:lpstr>https://www.youtube.com/watch?v=O2L2Uv9pdDA</vt:lpstr>
      <vt:lpstr>https://www.youtube.com/watch?v=O2L2Uv9pdDA</vt:lpstr>
      <vt:lpstr>https://github.com/Emzilla-01/clickbait/blob/master/Clickbait_main.ipynb</vt:lpstr>
      <vt:lpstr>imports</vt:lpstr>
      <vt:lpstr>requirements &amp;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Clickbait classifier</dc:title>
  <dc:creator>Emma Kay</dc:creator>
  <cp:lastModifiedBy>Emma Kay</cp:lastModifiedBy>
  <cp:revision>227</cp:revision>
  <dcterms:created xsi:type="dcterms:W3CDTF">2021-02-12T03:21:59Z</dcterms:created>
  <dcterms:modified xsi:type="dcterms:W3CDTF">2021-02-12T04:37:09Z</dcterms:modified>
</cp:coreProperties>
</file>