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66"/>
    <a:srgbClr val="99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76965" autoAdjust="0"/>
  </p:normalViewPr>
  <p:slideViewPr>
    <p:cSldViewPr snapToGrid="0">
      <p:cViewPr varScale="1">
        <p:scale>
          <a:sx n="73" d="100"/>
          <a:sy n="73" d="100"/>
        </p:scale>
        <p:origin x="9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FB382EC-83CA-4336-8AE1-82D536FBD328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85436CC-4076-4A8E-B516-6F52CA1CA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17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36CC-4076-4A8E-B516-6F52CA1CAFB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22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36CC-4076-4A8E-B516-6F52CA1CAFB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0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36CC-4076-4A8E-B516-6F52CA1CAFB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27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36CC-4076-4A8E-B516-6F52CA1CAFB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54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36CC-4076-4A8E-B516-6F52CA1CAFB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884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36CC-4076-4A8E-B516-6F52CA1CAFB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939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36CC-4076-4A8E-B516-6F52CA1CAFB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7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5436CC-4076-4A8E-B516-6F52CA1CAFB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525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82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283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534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701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016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870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7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3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15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7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90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97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3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28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7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59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3F8F9F1-D70F-42AE-B31E-352F6F840D52}" type="datetimeFigureOut">
              <a:rPr kumimoji="1" lang="ja-JP" altLang="en-US" smtClean="0"/>
              <a:t>2022/6/9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E674D4-A16F-44EA-8067-D01812B09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49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kumimoji="1"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kumimoji="1"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578324" y="1528354"/>
            <a:ext cx="503535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4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基礎講座を終えて</a:t>
            </a:r>
            <a:endParaRPr kumimoji="1" lang="ja-JP" altLang="en-US" sz="4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50357" y="2563707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思ったこと　感じたこと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94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22524" y="998607"/>
            <a:ext cx="61093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プログラミングって何？？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754710" y="5591619"/>
            <a:ext cx="70022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</a:t>
            </a:r>
            <a:r>
              <a:rPr kumimoji="1" lang="ja-JP" altLang="en-US" sz="3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幅広いサービスに使われてるんだな」</a:t>
            </a:r>
            <a:endParaRPr kumimoji="1" lang="en-US" altLang="ja-JP" sz="3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r>
              <a:rPr kumimoji="1" lang="ja-JP" altLang="en-US" sz="3200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ぼんやりとした理解</a:t>
            </a:r>
            <a:endParaRPr kumimoji="1" lang="ja-JP" altLang="en-US" sz="3200" u="sng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3091" y="360213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受講前は・・・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円形吹き出し 2"/>
          <p:cNvSpPr/>
          <p:nvPr/>
        </p:nvSpPr>
        <p:spPr>
          <a:xfrm>
            <a:off x="1022524" y="2239554"/>
            <a:ext cx="3244676" cy="977332"/>
          </a:xfrm>
          <a:prstGeom prst="wedgeEllipseCallout">
            <a:avLst>
              <a:gd name="adj1" fmla="val 44029"/>
              <a:gd name="adj2" fmla="val 75866"/>
            </a:avLst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スマホアプリ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円形吹き出し 13"/>
          <p:cNvSpPr/>
          <p:nvPr/>
        </p:nvSpPr>
        <p:spPr>
          <a:xfrm>
            <a:off x="1473328" y="4326786"/>
            <a:ext cx="2012246" cy="749851"/>
          </a:xfrm>
          <a:prstGeom prst="wedgeEllipseCallout">
            <a:avLst>
              <a:gd name="adj1" fmla="val 81933"/>
              <a:gd name="adj2" fmla="val -103380"/>
            </a:avLst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ゲーム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53198" y="3265295"/>
            <a:ext cx="3399603" cy="772107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txBody>
          <a:bodyPr wrap="none" lIns="180000" tIns="108000" rIns="180000" bIns="108000" rtlCol="0" anchor="ctr">
            <a:spAutoFit/>
          </a:bodyPr>
          <a:lstStyle/>
          <a:p>
            <a:pPr algn="ctr"/>
            <a:r>
              <a:rPr kumimoji="1" lang="ja-JP" altLang="en-US" sz="3600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プログラミング</a:t>
            </a:r>
            <a:endParaRPr kumimoji="1" lang="ja-JP" altLang="en-US" sz="3600" dirty="0">
              <a:solidFill>
                <a:srgbClr val="0000FF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円形吹き出し 15"/>
          <p:cNvSpPr/>
          <p:nvPr/>
        </p:nvSpPr>
        <p:spPr>
          <a:xfrm>
            <a:off x="7932478" y="2657294"/>
            <a:ext cx="2861333" cy="842392"/>
          </a:xfrm>
          <a:prstGeom prst="wedgeEllipseCallout">
            <a:avLst>
              <a:gd name="adj1" fmla="val -66743"/>
              <a:gd name="adj2" fmla="val 46454"/>
            </a:avLst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円形吹き出し 16"/>
          <p:cNvSpPr/>
          <p:nvPr/>
        </p:nvSpPr>
        <p:spPr>
          <a:xfrm>
            <a:off x="4746877" y="2282369"/>
            <a:ext cx="2705924" cy="749851"/>
          </a:xfrm>
          <a:prstGeom prst="wedgeEllipseCallout">
            <a:avLst>
              <a:gd name="adj1" fmla="val -7771"/>
              <a:gd name="adj2" fmla="val 78569"/>
            </a:avLst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サイト</a:t>
            </a:r>
          </a:p>
        </p:txBody>
      </p:sp>
      <p:sp>
        <p:nvSpPr>
          <p:cNvPr id="18" name="円形吹き出し 17"/>
          <p:cNvSpPr/>
          <p:nvPr/>
        </p:nvSpPr>
        <p:spPr>
          <a:xfrm>
            <a:off x="8123644" y="3766893"/>
            <a:ext cx="3473269" cy="1073934"/>
          </a:xfrm>
          <a:prstGeom prst="wedgeEllipseCallout">
            <a:avLst>
              <a:gd name="adj1" fmla="val -66125"/>
              <a:gd name="adj2" fmla="val -40707"/>
            </a:avLst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便利なシステム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円形吹き出し 18"/>
          <p:cNvSpPr/>
          <p:nvPr/>
        </p:nvSpPr>
        <p:spPr>
          <a:xfrm>
            <a:off x="4972060" y="4459163"/>
            <a:ext cx="2012246" cy="749851"/>
          </a:xfrm>
          <a:prstGeom prst="wedgeEllipseCallout">
            <a:avLst>
              <a:gd name="adj1" fmla="val 5475"/>
              <a:gd name="adj2" fmla="val -93702"/>
            </a:avLst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AI(</a:t>
            </a:r>
            <a:r>
              <a:rPr kumimoji="1"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人口知能</a:t>
            </a:r>
            <a:r>
              <a:rPr kumimoji="1" lang="en-US" altLang="ja-JP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86" y="4976655"/>
            <a:ext cx="1334315" cy="181269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155" y="19634"/>
            <a:ext cx="1838473" cy="2262736"/>
          </a:xfrm>
          <a:prstGeom prst="rect">
            <a:avLst/>
          </a:prstGeom>
        </p:spPr>
      </p:pic>
      <p:sp>
        <p:nvSpPr>
          <p:cNvPr id="22" name="右矢印 21"/>
          <p:cNvSpPr/>
          <p:nvPr/>
        </p:nvSpPr>
        <p:spPr>
          <a:xfrm>
            <a:off x="1175869" y="5677053"/>
            <a:ext cx="450804" cy="906349"/>
          </a:xfrm>
          <a:prstGeom prst="rightArrow">
            <a:avLst/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487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5909539" y="390023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遊び方：相手を攻撃して</a:t>
            </a:r>
            <a:endParaRPr kumimoji="1" lang="en-US" altLang="ja-JP" sz="2400" dirty="0" smtClean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24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　ステージから追い出す</a:t>
            </a:r>
            <a:endParaRPr kumimoji="1" lang="ja-JP" altLang="en-US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69" y="270614"/>
            <a:ext cx="4172642" cy="5885989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508815" y="505924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NINTENDO 64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645" y="1029144"/>
            <a:ext cx="4156716" cy="1842969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5240300" y="3120210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smtClean="0">
                <a:solidFill>
                  <a:srgbClr val="C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</a:t>
            </a:r>
            <a:r>
              <a:rPr kumimoji="1" lang="ja-JP" altLang="en-US" sz="3200" b="1" dirty="0" smtClean="0">
                <a:solidFill>
                  <a:srgbClr val="C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大乱闘スマッシュブラザーズ</a:t>
            </a:r>
            <a:r>
              <a:rPr kumimoji="1" lang="en-US" altLang="ja-JP" sz="3200" b="1" dirty="0" smtClean="0">
                <a:solidFill>
                  <a:srgbClr val="C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endParaRPr kumimoji="1" lang="ja-JP" altLang="en-US" sz="3200" b="1" dirty="0">
              <a:solidFill>
                <a:srgbClr val="C0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111426" y="5510272"/>
            <a:ext cx="6984604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人生で一番時間を投資したゲーム</a:t>
            </a:r>
            <a:endParaRPr kumimoji="1" lang="ja-JP" altLang="en-US" sz="3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8487" y="4236854"/>
            <a:ext cx="1430929" cy="1214939"/>
          </a:xfrm>
          <a:prstGeom prst="rect">
            <a:avLst/>
          </a:prstGeom>
        </p:spPr>
      </p:pic>
      <p:sp>
        <p:nvSpPr>
          <p:cNvPr id="17" name="テキスト ボックス 16"/>
          <p:cNvSpPr txBox="1"/>
          <p:nvPr/>
        </p:nvSpPr>
        <p:spPr>
          <a:xfrm>
            <a:off x="10748037" y="396441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得意キャラ</a:t>
            </a:r>
            <a:endParaRPr kumimoji="1" lang="ja-JP" altLang="en-US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754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6365" y="3327033"/>
            <a:ext cx="2406428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</a:t>
            </a:r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ボタン</a:t>
            </a:r>
            <a:r>
              <a:rPr kumimoji="1" lang="en-US" altLang="ja-JP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=</a:t>
            </a:r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パンチ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3775" y="1245285"/>
            <a:ext cx="2659702" cy="34970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ガード状態ではないか？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3775" y="1676325"/>
            <a:ext cx="3129382" cy="34970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回避行動をとられてないか？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83775" y="2107365"/>
            <a:ext cx="2480166" cy="34970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無敵状態ではないか？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3775" y="2538405"/>
            <a:ext cx="4775666" cy="34970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同じタイミングでパンチを出してきてないか？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78966" y="814245"/>
            <a:ext cx="2028119" cy="34970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間合いは適切か？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83775" y="3400485"/>
            <a:ext cx="2606803" cy="34970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しゃがみこんでないか？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283775" y="3831522"/>
            <a:ext cx="4049507" cy="34970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パンチの軌道に相手の身体があるか？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56201" y="4975565"/>
            <a:ext cx="1983235" cy="349702"/>
          </a:xfrm>
          <a:prstGeom prst="rect">
            <a:avLst/>
          </a:prstGeom>
          <a:noFill/>
          <a:ln w="12700">
            <a:solidFill>
              <a:srgbClr val="FF0066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気絶してないか？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56201" y="5409421"/>
            <a:ext cx="2880917" cy="349702"/>
          </a:xfrm>
          <a:prstGeom prst="rect">
            <a:avLst/>
          </a:prstGeom>
          <a:noFill/>
          <a:ln w="12700">
            <a:solidFill>
              <a:srgbClr val="FF0066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眠り状態になってないか？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56201" y="5843276"/>
            <a:ext cx="3137397" cy="349702"/>
          </a:xfrm>
          <a:prstGeom prst="rect">
            <a:avLst/>
          </a:prstGeom>
          <a:noFill/>
          <a:ln w="12700">
            <a:solidFill>
              <a:srgbClr val="FF0066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他</a:t>
            </a: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から攻撃を受けてないか？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56201" y="4541709"/>
            <a:ext cx="2932213" cy="349702"/>
          </a:xfrm>
          <a:prstGeom prst="rect">
            <a:avLst/>
          </a:prstGeom>
          <a:noFill/>
          <a:ln w="12700">
            <a:solidFill>
              <a:srgbClr val="FF0066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相手の方を向いているか？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861387" y="3347854"/>
            <a:ext cx="2440092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パンチがヒット！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866401" y="5986129"/>
            <a:ext cx="328968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6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コードの長さ、書き方</a:t>
            </a:r>
            <a:endParaRPr kumimoji="1" lang="en-US" altLang="ja-JP" sz="2600" b="1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6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＝処理速度</a:t>
            </a:r>
            <a:endParaRPr kumimoji="1" lang="ja-JP" altLang="en-US" sz="2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94771" y="141591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どんなコードが書かれているか？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83775" y="2969445"/>
            <a:ext cx="4432624" cy="349702"/>
          </a:xfrm>
          <a:prstGeom prst="rect">
            <a:avLst/>
          </a:prstGeom>
          <a:noFill/>
          <a:ln w="12700">
            <a:solidFill>
              <a:srgbClr val="0000FF"/>
            </a:solidFill>
          </a:ln>
        </p:spPr>
        <p:txBody>
          <a:bodyPr wrap="none" tIns="36000" bIns="36000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パンチより強い攻撃を出してきてないか？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692" y="2016304"/>
            <a:ext cx="675347" cy="63851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209" y="1942354"/>
            <a:ext cx="1540755" cy="125098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881" y="395941"/>
            <a:ext cx="1924511" cy="1172968"/>
          </a:xfrm>
          <a:prstGeom prst="rect">
            <a:avLst/>
          </a:prstGeom>
        </p:spPr>
      </p:pic>
      <p:cxnSp>
        <p:nvCxnSpPr>
          <p:cNvPr id="25" name="カギ線コネクタ 24"/>
          <p:cNvCxnSpPr>
            <a:stCxn id="4" idx="3"/>
            <a:endCxn id="9" idx="1"/>
          </p:cNvCxnSpPr>
          <p:nvPr/>
        </p:nvCxnSpPr>
        <p:spPr>
          <a:xfrm flipV="1">
            <a:off x="2622793" y="989096"/>
            <a:ext cx="656173" cy="25687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4" idx="3"/>
            <a:endCxn id="5" idx="1"/>
          </p:cNvCxnSpPr>
          <p:nvPr/>
        </p:nvCxnSpPr>
        <p:spPr>
          <a:xfrm flipV="1">
            <a:off x="2622793" y="1420136"/>
            <a:ext cx="660982" cy="21377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4" idx="3"/>
            <a:endCxn id="6" idx="1"/>
          </p:cNvCxnSpPr>
          <p:nvPr/>
        </p:nvCxnSpPr>
        <p:spPr>
          <a:xfrm flipV="1">
            <a:off x="2622793" y="1851176"/>
            <a:ext cx="660982" cy="17066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4" idx="3"/>
            <a:endCxn id="7" idx="1"/>
          </p:cNvCxnSpPr>
          <p:nvPr/>
        </p:nvCxnSpPr>
        <p:spPr>
          <a:xfrm flipV="1">
            <a:off x="2622793" y="2282216"/>
            <a:ext cx="660982" cy="1275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4" idx="3"/>
            <a:endCxn id="8" idx="1"/>
          </p:cNvCxnSpPr>
          <p:nvPr/>
        </p:nvCxnSpPr>
        <p:spPr>
          <a:xfrm flipV="1">
            <a:off x="2622793" y="2713256"/>
            <a:ext cx="660982" cy="844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4" idx="3"/>
            <a:endCxn id="20" idx="1"/>
          </p:cNvCxnSpPr>
          <p:nvPr/>
        </p:nvCxnSpPr>
        <p:spPr>
          <a:xfrm flipV="1">
            <a:off x="2622793" y="3144296"/>
            <a:ext cx="660982" cy="413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>
            <a:stCxn id="4" idx="3"/>
            <a:endCxn id="10" idx="1"/>
          </p:cNvCxnSpPr>
          <p:nvPr/>
        </p:nvCxnSpPr>
        <p:spPr>
          <a:xfrm>
            <a:off x="2622793" y="3557866"/>
            <a:ext cx="660982" cy="174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/>
          <p:cNvCxnSpPr>
            <a:stCxn id="4" idx="3"/>
            <a:endCxn id="11" idx="1"/>
          </p:cNvCxnSpPr>
          <p:nvPr/>
        </p:nvCxnSpPr>
        <p:spPr>
          <a:xfrm>
            <a:off x="2622793" y="3557866"/>
            <a:ext cx="660982" cy="448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/>
          <p:cNvCxnSpPr>
            <a:stCxn id="4" idx="3"/>
            <a:endCxn id="15" idx="1"/>
          </p:cNvCxnSpPr>
          <p:nvPr/>
        </p:nvCxnSpPr>
        <p:spPr>
          <a:xfrm>
            <a:off x="2622793" y="3557866"/>
            <a:ext cx="633408" cy="1158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/>
          <p:cNvCxnSpPr>
            <a:stCxn id="4" idx="3"/>
            <a:endCxn id="12" idx="1"/>
          </p:cNvCxnSpPr>
          <p:nvPr/>
        </p:nvCxnSpPr>
        <p:spPr>
          <a:xfrm>
            <a:off x="2622793" y="3557866"/>
            <a:ext cx="633408" cy="15925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カギ線コネクタ 54"/>
          <p:cNvCxnSpPr>
            <a:stCxn id="4" idx="3"/>
            <a:endCxn id="13" idx="1"/>
          </p:cNvCxnSpPr>
          <p:nvPr/>
        </p:nvCxnSpPr>
        <p:spPr>
          <a:xfrm>
            <a:off x="2622793" y="3557866"/>
            <a:ext cx="633408" cy="2026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>
            <a:stCxn id="4" idx="3"/>
            <a:endCxn id="14" idx="1"/>
          </p:cNvCxnSpPr>
          <p:nvPr/>
        </p:nvCxnSpPr>
        <p:spPr>
          <a:xfrm>
            <a:off x="2622793" y="3557866"/>
            <a:ext cx="633408" cy="24602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7200111" y="4118162"/>
            <a:ext cx="101822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・・・</a:t>
            </a:r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etc.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6263439" y="6135694"/>
            <a:ext cx="1018227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・・・</a:t>
            </a:r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etc.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66" name="カギ線コネクタ 65"/>
          <p:cNvCxnSpPr>
            <a:stCxn id="9" idx="3"/>
            <a:endCxn id="16" idx="1"/>
          </p:cNvCxnSpPr>
          <p:nvPr/>
        </p:nvCxnSpPr>
        <p:spPr>
          <a:xfrm>
            <a:off x="5307085" y="989096"/>
            <a:ext cx="3554302" cy="2589591"/>
          </a:xfrm>
          <a:prstGeom prst="bentConnector3">
            <a:avLst>
              <a:gd name="adj1" fmla="val 892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カギ線コネクタ 69"/>
          <p:cNvCxnSpPr>
            <a:stCxn id="5" idx="3"/>
            <a:endCxn id="16" idx="1"/>
          </p:cNvCxnSpPr>
          <p:nvPr/>
        </p:nvCxnSpPr>
        <p:spPr>
          <a:xfrm>
            <a:off x="5943477" y="1420136"/>
            <a:ext cx="2917910" cy="2158551"/>
          </a:xfrm>
          <a:prstGeom prst="bentConnector3">
            <a:avLst>
              <a:gd name="adj1" fmla="val 8656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カギ線コネクタ 72"/>
          <p:cNvCxnSpPr>
            <a:stCxn id="6" idx="3"/>
            <a:endCxn id="16" idx="1"/>
          </p:cNvCxnSpPr>
          <p:nvPr/>
        </p:nvCxnSpPr>
        <p:spPr>
          <a:xfrm>
            <a:off x="6413157" y="1851176"/>
            <a:ext cx="2448230" cy="1727511"/>
          </a:xfrm>
          <a:prstGeom prst="bentConnector3">
            <a:avLst>
              <a:gd name="adj1" fmla="val 839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カギ線コネクタ 75"/>
          <p:cNvCxnSpPr>
            <a:stCxn id="7" idx="3"/>
            <a:endCxn id="16" idx="1"/>
          </p:cNvCxnSpPr>
          <p:nvPr/>
        </p:nvCxnSpPr>
        <p:spPr>
          <a:xfrm>
            <a:off x="5763941" y="2282216"/>
            <a:ext cx="3097446" cy="1296471"/>
          </a:xfrm>
          <a:prstGeom prst="bentConnector3">
            <a:avLst>
              <a:gd name="adj1" fmla="val 873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カギ線コネクタ 78"/>
          <p:cNvCxnSpPr>
            <a:stCxn id="8" idx="3"/>
            <a:endCxn id="16" idx="1"/>
          </p:cNvCxnSpPr>
          <p:nvPr/>
        </p:nvCxnSpPr>
        <p:spPr>
          <a:xfrm>
            <a:off x="8059441" y="2713256"/>
            <a:ext cx="801946" cy="8654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カギ線コネクタ 81"/>
          <p:cNvCxnSpPr>
            <a:stCxn id="20" idx="3"/>
            <a:endCxn id="16" idx="1"/>
          </p:cNvCxnSpPr>
          <p:nvPr/>
        </p:nvCxnSpPr>
        <p:spPr>
          <a:xfrm>
            <a:off x="7716399" y="3144296"/>
            <a:ext cx="1144988" cy="434391"/>
          </a:xfrm>
          <a:prstGeom prst="bentConnector3">
            <a:avLst>
              <a:gd name="adj1" fmla="val 653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カギ線コネクタ 84"/>
          <p:cNvCxnSpPr>
            <a:stCxn id="10" idx="3"/>
            <a:endCxn id="16" idx="1"/>
          </p:cNvCxnSpPr>
          <p:nvPr/>
        </p:nvCxnSpPr>
        <p:spPr>
          <a:xfrm>
            <a:off x="5890578" y="3575336"/>
            <a:ext cx="2970809" cy="33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カギ線コネクタ 87"/>
          <p:cNvCxnSpPr>
            <a:stCxn id="11" idx="3"/>
            <a:endCxn id="16" idx="1"/>
          </p:cNvCxnSpPr>
          <p:nvPr/>
        </p:nvCxnSpPr>
        <p:spPr>
          <a:xfrm flipV="1">
            <a:off x="7333282" y="3578687"/>
            <a:ext cx="1528105" cy="427686"/>
          </a:xfrm>
          <a:prstGeom prst="bentConnector3">
            <a:avLst>
              <a:gd name="adj1" fmla="val 744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カギ線コネクタ 90"/>
          <p:cNvCxnSpPr>
            <a:stCxn id="15" idx="3"/>
            <a:endCxn id="16" idx="1"/>
          </p:cNvCxnSpPr>
          <p:nvPr/>
        </p:nvCxnSpPr>
        <p:spPr>
          <a:xfrm flipV="1">
            <a:off x="6188414" y="3578687"/>
            <a:ext cx="2672973" cy="1137873"/>
          </a:xfrm>
          <a:prstGeom prst="bentConnector3">
            <a:avLst>
              <a:gd name="adj1" fmla="val 8563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カギ線コネクタ 93"/>
          <p:cNvCxnSpPr>
            <a:stCxn id="12" idx="3"/>
            <a:endCxn id="16" idx="1"/>
          </p:cNvCxnSpPr>
          <p:nvPr/>
        </p:nvCxnSpPr>
        <p:spPr>
          <a:xfrm flipV="1">
            <a:off x="5239436" y="3578687"/>
            <a:ext cx="3621951" cy="1571729"/>
          </a:xfrm>
          <a:prstGeom prst="bentConnector3">
            <a:avLst>
              <a:gd name="adj1" fmla="val 891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カギ線コネクタ 96"/>
          <p:cNvCxnSpPr>
            <a:stCxn id="13" idx="3"/>
            <a:endCxn id="16" idx="1"/>
          </p:cNvCxnSpPr>
          <p:nvPr/>
        </p:nvCxnSpPr>
        <p:spPr>
          <a:xfrm flipV="1">
            <a:off x="6137118" y="3578687"/>
            <a:ext cx="2724269" cy="2005585"/>
          </a:xfrm>
          <a:prstGeom prst="bentConnector3">
            <a:avLst>
              <a:gd name="adj1" fmla="val 858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カギ線コネクタ 99"/>
          <p:cNvCxnSpPr>
            <a:stCxn id="14" idx="3"/>
            <a:endCxn id="16" idx="1"/>
          </p:cNvCxnSpPr>
          <p:nvPr/>
        </p:nvCxnSpPr>
        <p:spPr>
          <a:xfrm flipV="1">
            <a:off x="6393598" y="3578687"/>
            <a:ext cx="2467789" cy="2439440"/>
          </a:xfrm>
          <a:prstGeom prst="bentConnector3">
            <a:avLst>
              <a:gd name="adj1" fmla="val 84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/>
          <p:cNvSpPr txBox="1"/>
          <p:nvPr/>
        </p:nvSpPr>
        <p:spPr>
          <a:xfrm>
            <a:off x="1825535" y="822391"/>
            <a:ext cx="1088760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攻撃を</a:t>
            </a:r>
            <a:endParaRPr kumimoji="1" lang="en-US" altLang="ja-JP" dirty="0" smtClean="0">
              <a:solidFill>
                <a:srgbClr val="0000FF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受ける側</a:t>
            </a:r>
            <a:endParaRPr kumimoji="1" lang="ja-JP" altLang="en-US" dirty="0">
              <a:solidFill>
                <a:srgbClr val="0000FF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1933738" y="4479983"/>
            <a:ext cx="872355" cy="646331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rgbClr val="FF006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攻撃を</a:t>
            </a:r>
            <a:endParaRPr kumimoji="1" lang="en-US" altLang="ja-JP" dirty="0" smtClean="0">
              <a:solidFill>
                <a:srgbClr val="FF0066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kumimoji="1" lang="ja-JP" altLang="en-US" dirty="0" smtClean="0">
                <a:solidFill>
                  <a:srgbClr val="FF0066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する側</a:t>
            </a:r>
            <a:endParaRPr kumimoji="1" lang="ja-JP" altLang="en-US" dirty="0">
              <a:solidFill>
                <a:srgbClr val="FF0066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9409809" y="131949"/>
            <a:ext cx="1032654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「しゃがむ」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20" name="直線矢印コネクタ 119"/>
          <p:cNvCxnSpPr/>
          <p:nvPr/>
        </p:nvCxnSpPr>
        <p:spPr>
          <a:xfrm>
            <a:off x="9722534" y="2134939"/>
            <a:ext cx="0" cy="470756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 rot="20916082">
            <a:off x="423153" y="5206590"/>
            <a:ext cx="15183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3">
                    <a:lumMod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ステージ特性</a:t>
            </a:r>
            <a:endParaRPr kumimoji="1" lang="ja-JP" altLang="en-US" dirty="0">
              <a:solidFill>
                <a:schemeClr val="accent3">
                  <a:lumMod val="50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 rot="315819">
            <a:off x="1088795" y="5799055"/>
            <a:ext cx="1689885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accent5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アイテムの使用</a:t>
            </a:r>
            <a:endParaRPr kumimoji="1" lang="ja-JP" altLang="en-US" dirty="0">
              <a:solidFill>
                <a:schemeClr val="accent5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4" name="右矢印 123"/>
          <p:cNvSpPr/>
          <p:nvPr/>
        </p:nvSpPr>
        <p:spPr>
          <a:xfrm>
            <a:off x="2555691" y="6426154"/>
            <a:ext cx="6292887" cy="403710"/>
          </a:xfrm>
          <a:prstGeom prst="rightArrow">
            <a:avLst>
              <a:gd name="adj1" fmla="val 50000"/>
              <a:gd name="adj2" fmla="val 165579"/>
            </a:avLst>
          </a:prstGeom>
          <a:solidFill>
            <a:srgbClr val="99FFCC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553610" y="4414400"/>
            <a:ext cx="344517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6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多様なパターンを想定</a:t>
            </a:r>
            <a:endParaRPr kumimoji="1" lang="ja-JP" altLang="en-US" sz="26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7" name="テキスト ボックス 126"/>
          <p:cNvSpPr txBox="1"/>
          <p:nvPr/>
        </p:nvSpPr>
        <p:spPr>
          <a:xfrm>
            <a:off x="7097009" y="711170"/>
            <a:ext cx="1515159" cy="307777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4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True or False</a:t>
            </a:r>
            <a:endParaRPr kumimoji="1" lang="ja-JP" altLang="en-US" sz="1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32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5" y="532032"/>
            <a:ext cx="5934903" cy="443927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887785" y="954666"/>
            <a:ext cx="4544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岩田　聡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（いわた　さとる</a:t>
            </a:r>
            <a:r>
              <a:rPr kumimoji="1" lang="ja-JP" altLang="en-US" sz="2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）</a:t>
            </a:r>
            <a:endParaRPr kumimoji="1" lang="en-US" altLang="ja-JP" sz="20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040070" y="2744522"/>
            <a:ext cx="47259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2000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　任天堂入社（</a:t>
            </a:r>
            <a:r>
              <a:rPr kumimoji="1" lang="en-US" altLang="ja-JP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40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歳）</a:t>
            </a:r>
            <a:endParaRPr kumimoji="1" lang="en-US" altLang="ja-JP" sz="20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2002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　任天堂</a:t>
            </a:r>
            <a:r>
              <a:rPr kumimoji="1" lang="en-US" altLang="ja-JP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4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代目社長に就任</a:t>
            </a:r>
            <a:endParaRPr kumimoji="1" lang="en-US" altLang="ja-JP" sz="20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20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　　　　</a:t>
            </a:r>
            <a:r>
              <a:rPr kumimoji="1" lang="en-US" altLang="ja-JP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※3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代目までは同族経営体制</a:t>
            </a:r>
            <a:endParaRPr kumimoji="1" lang="en-US" altLang="ja-JP" sz="20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kumimoji="1" lang="en-US" altLang="ja-JP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2015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年　享年</a:t>
            </a:r>
            <a:r>
              <a:rPr kumimoji="1" lang="en-US" altLang="ja-JP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55</a:t>
            </a:r>
            <a:r>
              <a:rPr kumimoji="1" lang="ja-JP" altLang="en-US" sz="2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歳</a:t>
            </a:r>
            <a:endParaRPr kumimoji="1" lang="ja-JP" altLang="en-US" sz="20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257" y="5108602"/>
            <a:ext cx="91133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「仕事が苦役だなんて</a:t>
            </a:r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考えた</a:t>
            </a:r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ことは一度もありません。</a:t>
            </a:r>
            <a:endParaRPr kumimoji="1"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むしろどんなに苦労したって、それが世の中で話題になって、</a:t>
            </a:r>
            <a:endParaRPr kumimoji="1"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b="1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いろんな人が笑顔になっていくのをこの</a:t>
            </a:r>
            <a:r>
              <a:rPr kumimoji="1" lang="ja-JP" altLang="en-US" sz="24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</a:t>
            </a:r>
            <a:r>
              <a:rPr kumimoji="1" lang="ja-JP" altLang="en-US" sz="2400" b="1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で見られるのですから、</a:t>
            </a:r>
            <a:endParaRPr kumimoji="1" lang="en-US" altLang="ja-JP" sz="2400" b="1" u="sng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b="1" u="sng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こんなに恵まれた仕事はないと思っています</a:t>
            </a:r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。」</a:t>
            </a:r>
            <a:endParaRPr kumimoji="1" lang="ja-JP" altLang="en-US" sz="2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040070" y="1940529"/>
            <a:ext cx="4511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“スマブラ”のプロトタイプを</a:t>
            </a:r>
            <a:r>
              <a:rPr kumimoji="1" lang="en-US" altLang="ja-JP" sz="2000" b="1" u="sng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000" b="1" u="sng" dirty="0" smtClean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人で作製</a:t>
            </a:r>
            <a:endParaRPr kumimoji="1" lang="ja-JP" altLang="en-US" sz="2000" b="1" u="sng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6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2771212" y="2009635"/>
            <a:ext cx="6649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素敵</a:t>
            </a:r>
            <a:r>
              <a:rPr kumimoji="1" lang="ja-JP" altLang="en-US" sz="40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なゲームを開発して頂き</a:t>
            </a:r>
            <a:endParaRPr kumimoji="1" lang="en-US" altLang="ja-JP" sz="40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ありがとうございました。</a:t>
            </a:r>
            <a:endParaRPr kumimoji="1" lang="en-US" altLang="ja-JP" sz="40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992426" y="4043087"/>
            <a:ext cx="62071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当たり前に享受していた物が</a:t>
            </a:r>
            <a:endParaRPr kumimoji="1"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多く</a:t>
            </a:r>
            <a:r>
              <a:rPr kumimoji="1" lang="ja-JP" altLang="en-US" sz="2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の苦労の結果生まれたものだと気付けた</a:t>
            </a:r>
            <a:endParaRPr kumimoji="1" lang="en-US" altLang="ja-JP" sz="2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3" y="4743861"/>
            <a:ext cx="2035537" cy="190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6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751856" y="4956462"/>
            <a:ext cx="7040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トヨタの業務：エンジン本体設計・・・良否判定まで数カ月</a:t>
            </a:r>
            <a:endParaRPr kumimoji="1"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設計要件集約→</a:t>
            </a:r>
            <a:r>
              <a:rPr kumimoji="1"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3D</a:t>
            </a:r>
            <a:r>
              <a:rPr kumimoji="1"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モデル作製→図面作製→モノづくり→実機評価</a:t>
            </a:r>
            <a:endParaRPr kumimoji="1"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13934" y="696831"/>
            <a:ext cx="26645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その他の気付き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9023" y="1534061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１．ペアワーク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19124" y="2102939"/>
            <a:ext cx="10003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・相手の知識の有無問わず、</a:t>
            </a:r>
            <a:r>
              <a:rPr kumimoji="1" lang="ja-JP" altLang="en-US" sz="2800" b="1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新しい視点</a:t>
            </a:r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を与えてくれる</a:t>
            </a:r>
            <a:endParaRPr kumimoji="1"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・一緒に悩んで、試して演習問題を解く　→</a:t>
            </a:r>
            <a:r>
              <a:rPr kumimoji="1" lang="en-US" altLang="ja-JP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人よりも</a:t>
            </a:r>
            <a:r>
              <a:rPr kumimoji="1" lang="ja-JP" altLang="en-US" sz="2800" b="1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充実感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UP</a:t>
            </a:r>
            <a:endParaRPr kumimoji="1" lang="ja-JP" altLang="en-US" sz="2800" b="1" dirty="0">
              <a:solidFill>
                <a:srgbClr val="0000FF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29023" y="3385050"/>
            <a:ext cx="5299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．コードを書いて</a:t>
            </a:r>
            <a:r>
              <a:rPr kumimoji="1" lang="ja-JP" altLang="en-US" sz="2800" b="1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すぐに試せる</a:t>
            </a:r>
            <a:endParaRPr kumimoji="1" lang="ja-JP" altLang="en-US" sz="2800" b="1" dirty="0">
              <a:solidFill>
                <a:srgbClr val="0000FF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648620" y="3939629"/>
            <a:ext cx="7534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持って</a:t>
            </a:r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いる知識と検索能力（ググる）を駆使して</a:t>
            </a:r>
            <a:endParaRPr kumimoji="1" lang="en-US" altLang="ja-JP" sz="28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2800" b="1" dirty="0" smtClean="0">
                <a:solidFill>
                  <a:srgbClr val="0000FF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自分の力で</a:t>
            </a:r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ゴールまで辿り着くことができる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026" name="Picture 2" descr="3DCGデザイナー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26" y="5575568"/>
            <a:ext cx="1200031" cy="102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工場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670" y="5596316"/>
            <a:ext cx="975985" cy="97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車の整備のイラスト（車検）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0"/>
          <a:stretch/>
        </p:blipFill>
        <p:spPr bwMode="auto">
          <a:xfrm>
            <a:off x="8792566" y="5024366"/>
            <a:ext cx="2783861" cy="166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1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09676" y="1407103"/>
            <a:ext cx="49920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講師の方々</a:t>
            </a:r>
            <a:endParaRPr kumimoji="1" lang="en-US" altLang="ja-JP" sz="36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期生のクラスの皆さま</a:t>
            </a:r>
            <a:endParaRPr kumimoji="1" lang="en-US" altLang="ja-JP" sz="36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09005" y="3453612"/>
            <a:ext cx="66559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忙しくも充実した</a:t>
            </a:r>
            <a:r>
              <a:rPr kumimoji="1" lang="en-US" altLang="ja-JP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ヵ月でした。</a:t>
            </a:r>
            <a:endParaRPr kumimoji="1" lang="en-US" altLang="ja-JP" sz="36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sz="3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36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本当にありがとうございました。</a:t>
            </a:r>
            <a:endParaRPr kumimoji="1" lang="en-US" altLang="ja-JP" sz="36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13934" y="696831"/>
            <a:ext cx="189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最後</a:t>
            </a:r>
            <a:r>
              <a:rPr kumimoji="1" lang="ja-JP" altLang="en-US" sz="28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</a:t>
            </a:r>
            <a:r>
              <a:rPr kumimoji="1" lang="ja-JP" altLang="en-US" sz="2800" dirty="0" err="1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、、、</a:t>
            </a:r>
            <a:endParaRPr kumimoji="1" lang="ja-JP" altLang="en-US" sz="28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027886"/>
      </p:ext>
    </p:extLst>
  </p:cSld>
  <p:clrMapOvr>
    <a:masterClrMapping/>
  </p:clrMapOvr>
</p:sld>
</file>

<file path=ppt/theme/theme1.xml><?xml version="1.0" encoding="utf-8"?>
<a:theme xmlns:a="http://schemas.openxmlformats.org/drawingml/2006/main" name="しずく">
  <a:themeElements>
    <a:clrScheme name="しず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しず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しず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TM04033925[[fn=しずく]]</Template>
  <TotalTime>475</TotalTime>
  <Words>496</Words>
  <Application>Microsoft Office PowerPoint</Application>
  <PresentationFormat>ワイド画面</PresentationFormat>
  <Paragraphs>88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BIZ UDPゴシック</vt:lpstr>
      <vt:lpstr>HG丸ｺﾞｼｯｸM-PRO</vt:lpstr>
      <vt:lpstr>ＭＳ Ｐゴシック</vt:lpstr>
      <vt:lpstr>UD デジタル 教科書体 NP-B</vt:lpstr>
      <vt:lpstr>游ゴシック</vt:lpstr>
      <vt:lpstr>Arial</vt:lpstr>
      <vt:lpstr>Tw Cen MT</vt:lpstr>
      <vt:lpstr>しずく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Hama, Shohei/濱 昭平</dc:creator>
  <cp:lastModifiedBy>Hama, Shohei/濱 昭平</cp:lastModifiedBy>
  <cp:revision>52</cp:revision>
  <cp:lastPrinted>2022-06-08T12:28:41Z</cp:lastPrinted>
  <dcterms:created xsi:type="dcterms:W3CDTF">2022-06-04T03:50:16Z</dcterms:created>
  <dcterms:modified xsi:type="dcterms:W3CDTF">2022-06-09T05:28:19Z</dcterms:modified>
</cp:coreProperties>
</file>